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2"/>
  </p:notesMasterIdLst>
  <p:sldIdLst>
    <p:sldId id="342" r:id="rId3"/>
    <p:sldId id="296" r:id="rId4"/>
    <p:sldId id="259" r:id="rId5"/>
    <p:sldId id="257" r:id="rId6"/>
    <p:sldId id="260" r:id="rId7"/>
    <p:sldId id="262" r:id="rId8"/>
    <p:sldId id="263" r:id="rId9"/>
    <p:sldId id="417" r:id="rId10"/>
    <p:sldId id="385" r:id="rId11"/>
    <p:sldId id="416" r:id="rId12"/>
    <p:sldId id="323" r:id="rId13"/>
    <p:sldId id="399" r:id="rId14"/>
    <p:sldId id="383" r:id="rId15"/>
    <p:sldId id="384" r:id="rId16"/>
    <p:sldId id="418" r:id="rId17"/>
    <p:sldId id="267" r:id="rId18"/>
    <p:sldId id="400" r:id="rId19"/>
    <p:sldId id="327" r:id="rId20"/>
    <p:sldId id="389" r:id="rId21"/>
    <p:sldId id="419" r:id="rId22"/>
    <p:sldId id="333" r:id="rId23"/>
    <p:sldId id="387" r:id="rId24"/>
    <p:sldId id="423" r:id="rId25"/>
    <p:sldId id="424" r:id="rId26"/>
    <p:sldId id="420" r:id="rId27"/>
    <p:sldId id="313" r:id="rId28"/>
    <p:sldId id="421" r:id="rId29"/>
    <p:sldId id="422" r:id="rId30"/>
    <p:sldId id="402" r:id="rId31"/>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343" autoAdjust="0"/>
  </p:normalViewPr>
  <p:slideViewPr>
    <p:cSldViewPr>
      <p:cViewPr varScale="1">
        <p:scale>
          <a:sx n="92" d="100"/>
          <a:sy n="92" d="100"/>
        </p:scale>
        <p:origin x="-134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BC9BF2-DC0F-4452-ABF8-F28AC5D4A9F9}" type="datetimeFigureOut">
              <a:rPr lang="pt-BR" smtClean="0"/>
              <a:t>12/10/2021</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6A1916-7331-4A11-846C-A049D8C27565}" type="slidenum">
              <a:rPr lang="pt-BR" smtClean="0"/>
              <a:t>‹nº›</a:t>
            </a:fld>
            <a:endParaRPr lang="pt-BR"/>
          </a:p>
        </p:txBody>
      </p:sp>
    </p:spTree>
    <p:extLst>
      <p:ext uri="{BB962C8B-B14F-4D97-AF65-F5344CB8AC3E}">
        <p14:creationId xmlns:p14="http://schemas.microsoft.com/office/powerpoint/2010/main" val="3617418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None/>
              <a:tabLst/>
              <a:defRPr/>
            </a:pPr>
            <a:endParaRPr lang="pt-BR" b="1" baseline="0" dirty="0">
              <a:solidFill>
                <a:srgbClr val="FF0000"/>
              </a:solidFill>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7</a:t>
            </a:fld>
            <a:endParaRPr lang="pt-BR"/>
          </a:p>
        </p:txBody>
      </p:sp>
    </p:spTree>
    <p:extLst>
      <p:ext uri="{BB962C8B-B14F-4D97-AF65-F5344CB8AC3E}">
        <p14:creationId xmlns:p14="http://schemas.microsoft.com/office/powerpoint/2010/main" val="2142383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sz="1200" b="1" dirty="0" smtClean="0">
              <a:solidFill>
                <a:srgbClr val="006600"/>
              </a:solidFill>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18</a:t>
            </a:fld>
            <a:endParaRPr lang="pt-BR" dirty="0"/>
          </a:p>
        </p:txBody>
      </p:sp>
    </p:spTree>
    <p:extLst>
      <p:ext uri="{BB962C8B-B14F-4D97-AF65-F5344CB8AC3E}">
        <p14:creationId xmlns:p14="http://schemas.microsoft.com/office/powerpoint/2010/main" val="1901064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			</a:t>
            </a:r>
            <a:endParaRPr lang="pt-BR" b="1" dirty="0" smtClean="0"/>
          </a:p>
          <a:p>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21</a:t>
            </a:fld>
            <a:endParaRPr lang="pt-BR"/>
          </a:p>
        </p:txBody>
      </p:sp>
    </p:spTree>
    <p:extLst>
      <p:ext uri="{BB962C8B-B14F-4D97-AF65-F5344CB8AC3E}">
        <p14:creationId xmlns:p14="http://schemas.microsoft.com/office/powerpoint/2010/main" val="881072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			</a:t>
            </a:r>
            <a:endParaRPr lang="pt-BR" b="1" dirty="0" smtClean="0"/>
          </a:p>
          <a:p>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23</a:t>
            </a:fld>
            <a:endParaRPr lang="pt-BR"/>
          </a:p>
        </p:txBody>
      </p:sp>
    </p:spTree>
    <p:extLst>
      <p:ext uri="{BB962C8B-B14F-4D97-AF65-F5344CB8AC3E}">
        <p14:creationId xmlns:p14="http://schemas.microsoft.com/office/powerpoint/2010/main" val="881072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26</a:t>
            </a:fld>
            <a:endParaRPr lang="pt-BR"/>
          </a:p>
        </p:txBody>
      </p:sp>
    </p:spTree>
    <p:extLst>
      <p:ext uri="{BB962C8B-B14F-4D97-AF65-F5344CB8AC3E}">
        <p14:creationId xmlns:p14="http://schemas.microsoft.com/office/powerpoint/2010/main" val="2816670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9</a:t>
            </a:fld>
            <a:endParaRPr lang="pt-BR" dirty="0"/>
          </a:p>
        </p:txBody>
      </p:sp>
    </p:spTree>
    <p:extLst>
      <p:ext uri="{BB962C8B-B14F-4D97-AF65-F5344CB8AC3E}">
        <p14:creationId xmlns:p14="http://schemas.microsoft.com/office/powerpoint/2010/main" val="3265509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10</a:t>
            </a:fld>
            <a:endParaRPr lang="pt-BR" dirty="0"/>
          </a:p>
        </p:txBody>
      </p:sp>
    </p:spTree>
    <p:extLst>
      <p:ext uri="{BB962C8B-B14F-4D97-AF65-F5344CB8AC3E}">
        <p14:creationId xmlns:p14="http://schemas.microsoft.com/office/powerpoint/2010/main" val="91517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11</a:t>
            </a:fld>
            <a:endParaRPr lang="pt-BR" dirty="0"/>
          </a:p>
        </p:txBody>
      </p:sp>
    </p:spTree>
    <p:extLst>
      <p:ext uri="{BB962C8B-B14F-4D97-AF65-F5344CB8AC3E}">
        <p14:creationId xmlns:p14="http://schemas.microsoft.com/office/powerpoint/2010/main" val="962786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12</a:t>
            </a:fld>
            <a:endParaRPr lang="pt-BR" dirty="0"/>
          </a:p>
        </p:txBody>
      </p:sp>
    </p:spTree>
    <p:extLst>
      <p:ext uri="{BB962C8B-B14F-4D97-AF65-F5344CB8AC3E}">
        <p14:creationId xmlns:p14="http://schemas.microsoft.com/office/powerpoint/2010/main" val="3537314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13</a:t>
            </a:fld>
            <a:endParaRPr lang="pt-BR" dirty="0"/>
          </a:p>
        </p:txBody>
      </p:sp>
    </p:spTree>
    <p:extLst>
      <p:ext uri="{BB962C8B-B14F-4D97-AF65-F5344CB8AC3E}">
        <p14:creationId xmlns:p14="http://schemas.microsoft.com/office/powerpoint/2010/main" val="2807348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14</a:t>
            </a:fld>
            <a:endParaRPr lang="pt-BR" dirty="0"/>
          </a:p>
        </p:txBody>
      </p:sp>
    </p:spTree>
    <p:extLst>
      <p:ext uri="{BB962C8B-B14F-4D97-AF65-F5344CB8AC3E}">
        <p14:creationId xmlns:p14="http://schemas.microsoft.com/office/powerpoint/2010/main" val="2768296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16</a:t>
            </a:fld>
            <a:endParaRPr lang="pt-BR" dirty="0"/>
          </a:p>
        </p:txBody>
      </p:sp>
    </p:spTree>
    <p:extLst>
      <p:ext uri="{BB962C8B-B14F-4D97-AF65-F5344CB8AC3E}">
        <p14:creationId xmlns:p14="http://schemas.microsoft.com/office/powerpoint/2010/main" val="3784047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17</a:t>
            </a:fld>
            <a:endParaRPr lang="pt-BR" dirty="0"/>
          </a:p>
        </p:txBody>
      </p:sp>
    </p:spTree>
    <p:extLst>
      <p:ext uri="{BB962C8B-B14F-4D97-AF65-F5344CB8AC3E}">
        <p14:creationId xmlns:p14="http://schemas.microsoft.com/office/powerpoint/2010/main" val="1358310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41"/>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12/10/2021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575725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12/10/2021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1594471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54"/>
            <a:ext cx="2057400" cy="5851525"/>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57200" y="274654"/>
            <a:ext cx="6019800" cy="5851525"/>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12/10/2021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1574942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43"/>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lvl1pPr>
              <a:defRPr/>
            </a:lvl1pPr>
          </a:lstStyle>
          <a:p>
            <a:pPr>
              <a:defRPr/>
            </a:pPr>
            <a:fld id="{555BDED7-3619-4D72-B584-9996C867A486}" type="datetimeFigureOut">
              <a:rPr lang="pt-BR">
                <a:solidFill>
                  <a:prstClr val="black">
                    <a:tint val="75000"/>
                  </a:prstClr>
                </a:solidFill>
              </a:rPr>
              <a:pPr>
                <a:defRPr/>
              </a:pPr>
              <a:t>12/10/2021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674F8220-65C2-40B5-818F-7CE44B36D019}"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2254926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2D458769-3F99-4291-9957-A71A6C5EC418}" type="datetimeFigureOut">
              <a:rPr lang="pt-BR">
                <a:solidFill>
                  <a:prstClr val="black">
                    <a:tint val="75000"/>
                  </a:prstClr>
                </a:solidFill>
              </a:rPr>
              <a:pPr>
                <a:defRPr/>
              </a:pPr>
              <a:t>12/10/2021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E83A8017-91A4-41EB-A819-8CB9212AA2EB}"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3877081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18"/>
            <a:ext cx="7772400" cy="1362075"/>
          </a:xfr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lvl1pPr>
              <a:defRPr/>
            </a:lvl1pPr>
          </a:lstStyle>
          <a:p>
            <a:pPr>
              <a:defRPr/>
            </a:pPr>
            <a:fld id="{644D4148-DCF6-4FF5-AE02-DB3C6BB30AEE}" type="datetimeFigureOut">
              <a:rPr lang="pt-BR">
                <a:solidFill>
                  <a:prstClr val="black">
                    <a:tint val="75000"/>
                  </a:prstClr>
                </a:solidFill>
              </a:rPr>
              <a:pPr>
                <a:defRPr/>
              </a:pPr>
              <a:t>12/10/2021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7DAEF22E-C6D1-4668-A34E-91C29206475D}"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247772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609600" y="1600206"/>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600206"/>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3"/>
          <p:cNvSpPr>
            <a:spLocks noGrp="1"/>
          </p:cNvSpPr>
          <p:nvPr>
            <p:ph type="dt" sz="half" idx="10"/>
          </p:nvPr>
        </p:nvSpPr>
        <p:spPr/>
        <p:txBody>
          <a:bodyPr/>
          <a:lstStyle>
            <a:lvl1pPr>
              <a:defRPr/>
            </a:lvl1pPr>
          </a:lstStyle>
          <a:p>
            <a:pPr>
              <a:defRPr/>
            </a:pPr>
            <a:fld id="{730F7693-816C-4DFD-988E-99602FEE40DD}" type="datetimeFigureOut">
              <a:rPr lang="pt-BR">
                <a:solidFill>
                  <a:prstClr val="black">
                    <a:tint val="75000"/>
                  </a:prstClr>
                </a:solidFill>
              </a:rPr>
              <a:pPr>
                <a:defRPr/>
              </a:pPr>
              <a:t>12/10/2021</a:t>
            </a:fld>
            <a:endParaRPr lang="pt-BR">
              <a:solidFill>
                <a:prstClr val="black">
                  <a:tint val="75000"/>
                </a:prstClr>
              </a:solidFill>
            </a:endParaRPr>
          </a:p>
        </p:txBody>
      </p:sp>
      <p:sp>
        <p:nvSpPr>
          <p:cNvPr id="6"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7" name="Espaço Reservado para Número de Slide 5"/>
          <p:cNvSpPr>
            <a:spLocks noGrp="1"/>
          </p:cNvSpPr>
          <p:nvPr>
            <p:ph type="sldNum" sz="quarter" idx="12"/>
          </p:nvPr>
        </p:nvSpPr>
        <p:spPr/>
        <p:txBody>
          <a:bodyPr/>
          <a:lstStyle>
            <a:lvl1pPr>
              <a:defRPr/>
            </a:lvl1pPr>
          </a:lstStyle>
          <a:p>
            <a:pPr>
              <a:defRPr/>
            </a:pPr>
            <a:fld id="{FE888E1B-DAF5-470E-8375-0A0BE55829AE}"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128776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3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3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3"/>
          <p:cNvSpPr>
            <a:spLocks noGrp="1"/>
          </p:cNvSpPr>
          <p:nvPr>
            <p:ph type="dt" sz="half" idx="10"/>
          </p:nvPr>
        </p:nvSpPr>
        <p:spPr/>
        <p:txBody>
          <a:bodyPr/>
          <a:lstStyle>
            <a:lvl1pPr>
              <a:defRPr/>
            </a:lvl1pPr>
          </a:lstStyle>
          <a:p>
            <a:pPr>
              <a:defRPr/>
            </a:pPr>
            <a:fld id="{2BEF1265-0B35-411B-92AE-F12DB610EE10}" type="datetimeFigureOut">
              <a:rPr lang="pt-BR">
                <a:solidFill>
                  <a:prstClr val="black">
                    <a:tint val="75000"/>
                  </a:prstClr>
                </a:solidFill>
              </a:rPr>
              <a:pPr>
                <a:defRPr/>
              </a:pPr>
              <a:t>12/10/2021</a:t>
            </a:fld>
            <a:endParaRPr lang="pt-BR">
              <a:solidFill>
                <a:prstClr val="black">
                  <a:tint val="75000"/>
                </a:prstClr>
              </a:solidFill>
            </a:endParaRPr>
          </a:p>
        </p:txBody>
      </p:sp>
      <p:sp>
        <p:nvSpPr>
          <p:cNvPr id="8"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9" name="Espaço Reservado para Número de Slide 5"/>
          <p:cNvSpPr>
            <a:spLocks noGrp="1"/>
          </p:cNvSpPr>
          <p:nvPr>
            <p:ph type="sldNum" sz="quarter" idx="12"/>
          </p:nvPr>
        </p:nvSpPr>
        <p:spPr/>
        <p:txBody>
          <a:bodyPr/>
          <a:lstStyle>
            <a:lvl1pPr>
              <a:defRPr/>
            </a:lvl1pPr>
          </a:lstStyle>
          <a:p>
            <a:pPr>
              <a:defRPr/>
            </a:pPr>
            <a:fld id="{CBD5C409-452C-43D6-AB42-50459BA24069}"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39840944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3"/>
          <p:cNvSpPr>
            <a:spLocks noGrp="1"/>
          </p:cNvSpPr>
          <p:nvPr>
            <p:ph type="dt" sz="half" idx="10"/>
          </p:nvPr>
        </p:nvSpPr>
        <p:spPr/>
        <p:txBody>
          <a:bodyPr/>
          <a:lstStyle>
            <a:lvl1pPr>
              <a:defRPr/>
            </a:lvl1pPr>
          </a:lstStyle>
          <a:p>
            <a:pPr>
              <a:defRPr/>
            </a:pPr>
            <a:fld id="{2B57FEAA-2753-4920-A698-717C29E4232D}" type="datetimeFigureOut">
              <a:rPr lang="pt-BR">
                <a:solidFill>
                  <a:prstClr val="black">
                    <a:tint val="75000"/>
                  </a:prstClr>
                </a:solidFill>
              </a:rPr>
              <a:pPr>
                <a:defRPr/>
              </a:pPr>
              <a:t>12/10/2021</a:t>
            </a:fld>
            <a:endParaRPr lang="pt-BR">
              <a:solidFill>
                <a:prstClr val="black">
                  <a:tint val="75000"/>
                </a:prstClr>
              </a:solidFill>
            </a:endParaRPr>
          </a:p>
        </p:txBody>
      </p:sp>
      <p:sp>
        <p:nvSpPr>
          <p:cNvPr id="4"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5" name="Espaço Reservado para Número de Slide 5"/>
          <p:cNvSpPr>
            <a:spLocks noGrp="1"/>
          </p:cNvSpPr>
          <p:nvPr>
            <p:ph type="sldNum" sz="quarter" idx="12"/>
          </p:nvPr>
        </p:nvSpPr>
        <p:spPr/>
        <p:txBody>
          <a:bodyPr/>
          <a:lstStyle>
            <a:lvl1pPr>
              <a:defRPr/>
            </a:lvl1pPr>
          </a:lstStyle>
          <a:p>
            <a:pPr>
              <a:defRPr/>
            </a:pPr>
            <a:fld id="{6DC68E93-799C-42CE-8C23-4C942DB56B2B}"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5302436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3"/>
          <p:cNvSpPr>
            <a:spLocks noGrp="1"/>
          </p:cNvSpPr>
          <p:nvPr>
            <p:ph type="dt" sz="half" idx="10"/>
          </p:nvPr>
        </p:nvSpPr>
        <p:spPr/>
        <p:txBody>
          <a:bodyPr/>
          <a:lstStyle>
            <a:lvl1pPr>
              <a:defRPr/>
            </a:lvl1pPr>
          </a:lstStyle>
          <a:p>
            <a:pPr>
              <a:defRPr/>
            </a:pPr>
            <a:fld id="{A3035DFF-A1CA-474C-BCEC-2CBC697FDCF0}" type="datetimeFigureOut">
              <a:rPr lang="pt-BR">
                <a:solidFill>
                  <a:prstClr val="black">
                    <a:tint val="75000"/>
                  </a:prstClr>
                </a:solidFill>
              </a:rPr>
              <a:pPr>
                <a:defRPr/>
              </a:pPr>
              <a:t>12/10/2021</a:t>
            </a:fld>
            <a:endParaRPr lang="pt-BR">
              <a:solidFill>
                <a:prstClr val="black">
                  <a:tint val="75000"/>
                </a:prstClr>
              </a:solidFill>
            </a:endParaRPr>
          </a:p>
        </p:txBody>
      </p:sp>
      <p:sp>
        <p:nvSpPr>
          <p:cNvPr id="3"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4" name="Espaço Reservado para Número de Slide 5"/>
          <p:cNvSpPr>
            <a:spLocks noGrp="1"/>
          </p:cNvSpPr>
          <p:nvPr>
            <p:ph type="sldNum" sz="quarter" idx="12"/>
          </p:nvPr>
        </p:nvSpPr>
        <p:spPr/>
        <p:txBody>
          <a:bodyPr/>
          <a:lstStyle>
            <a:lvl1pPr>
              <a:defRPr/>
            </a:lvl1pPr>
          </a:lstStyle>
          <a:p>
            <a:pPr>
              <a:defRPr/>
            </a:pPr>
            <a:fld id="{92F8CFC4-CE83-475D-84F6-EEEB1BB8A49D}"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9132616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2" y="273050"/>
            <a:ext cx="3008313" cy="1162050"/>
          </a:xfr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6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3"/>
          <p:cNvSpPr>
            <a:spLocks noGrp="1"/>
          </p:cNvSpPr>
          <p:nvPr>
            <p:ph type="dt" sz="half" idx="10"/>
          </p:nvPr>
        </p:nvSpPr>
        <p:spPr/>
        <p:txBody>
          <a:bodyPr/>
          <a:lstStyle>
            <a:lvl1pPr>
              <a:defRPr/>
            </a:lvl1pPr>
          </a:lstStyle>
          <a:p>
            <a:pPr>
              <a:defRPr/>
            </a:pPr>
            <a:fld id="{21E3591C-9A01-4CE3-8644-6F3EA16AA13C}" type="datetimeFigureOut">
              <a:rPr lang="pt-BR">
                <a:solidFill>
                  <a:prstClr val="black">
                    <a:tint val="75000"/>
                  </a:prstClr>
                </a:solidFill>
              </a:rPr>
              <a:pPr>
                <a:defRPr/>
              </a:pPr>
              <a:t>12/10/2021</a:t>
            </a:fld>
            <a:endParaRPr lang="pt-BR">
              <a:solidFill>
                <a:prstClr val="black">
                  <a:tint val="75000"/>
                </a:prstClr>
              </a:solidFill>
            </a:endParaRPr>
          </a:p>
        </p:txBody>
      </p:sp>
      <p:sp>
        <p:nvSpPr>
          <p:cNvPr id="6"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7" name="Espaço Reservado para Número de Slide 5"/>
          <p:cNvSpPr>
            <a:spLocks noGrp="1"/>
          </p:cNvSpPr>
          <p:nvPr>
            <p:ph type="sldNum" sz="quarter" idx="12"/>
          </p:nvPr>
        </p:nvSpPr>
        <p:spPr/>
        <p:txBody>
          <a:bodyPr/>
          <a:lstStyle>
            <a:lvl1pPr>
              <a:defRPr/>
            </a:lvl1pPr>
          </a:lstStyle>
          <a:p>
            <a:pPr>
              <a:defRPr/>
            </a:pPr>
            <a:fld id="{B1F37BDE-7151-4C8C-825B-EB0047B370DA}"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853037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12/10/2021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3010285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3"/>
          <p:cNvSpPr>
            <a:spLocks noGrp="1"/>
          </p:cNvSpPr>
          <p:nvPr>
            <p:ph type="dt" sz="half" idx="10"/>
          </p:nvPr>
        </p:nvSpPr>
        <p:spPr/>
        <p:txBody>
          <a:bodyPr/>
          <a:lstStyle>
            <a:lvl1pPr>
              <a:defRPr/>
            </a:lvl1pPr>
          </a:lstStyle>
          <a:p>
            <a:pPr>
              <a:defRPr/>
            </a:pPr>
            <a:fld id="{2507F679-3621-44C5-A6BB-C47A5A67D30F}" type="datetimeFigureOut">
              <a:rPr lang="pt-BR">
                <a:solidFill>
                  <a:prstClr val="black">
                    <a:tint val="75000"/>
                  </a:prstClr>
                </a:solidFill>
              </a:rPr>
              <a:pPr>
                <a:defRPr/>
              </a:pPr>
              <a:t>12/10/2021</a:t>
            </a:fld>
            <a:endParaRPr lang="pt-BR">
              <a:solidFill>
                <a:prstClr val="black">
                  <a:tint val="75000"/>
                </a:prstClr>
              </a:solidFill>
            </a:endParaRPr>
          </a:p>
        </p:txBody>
      </p:sp>
      <p:sp>
        <p:nvSpPr>
          <p:cNvPr id="6"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7" name="Espaço Reservado para Número de Slide 5"/>
          <p:cNvSpPr>
            <a:spLocks noGrp="1"/>
          </p:cNvSpPr>
          <p:nvPr>
            <p:ph type="sldNum" sz="quarter" idx="12"/>
          </p:nvPr>
        </p:nvSpPr>
        <p:spPr/>
        <p:txBody>
          <a:bodyPr/>
          <a:lstStyle>
            <a:lvl1pPr>
              <a:defRPr/>
            </a:lvl1pPr>
          </a:lstStyle>
          <a:p>
            <a:pPr>
              <a:defRPr/>
            </a:pPr>
            <a:fld id="{F49DC34D-F07D-4C62-850E-383568E63299}"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86069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DA964A16-4713-467A-9482-0AC412C4A2DB}" type="datetimeFigureOut">
              <a:rPr lang="pt-BR">
                <a:solidFill>
                  <a:prstClr val="black">
                    <a:tint val="75000"/>
                  </a:prstClr>
                </a:solidFill>
              </a:rPr>
              <a:pPr>
                <a:defRPr/>
              </a:pPr>
              <a:t>12/10/2021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DEAA2C30-781E-4513-B2F4-F0C218904AA8}"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3363561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56"/>
            <a:ext cx="2743200" cy="5851525"/>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609600" y="274656"/>
            <a:ext cx="8077200" cy="5851525"/>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7D78FB7F-BC90-44DA-93F8-FD95B1F95301}" type="datetimeFigureOut">
              <a:rPr lang="pt-BR">
                <a:solidFill>
                  <a:prstClr val="black">
                    <a:tint val="75000"/>
                  </a:prstClr>
                </a:solidFill>
              </a:rPr>
              <a:pPr>
                <a:defRPr/>
              </a:pPr>
              <a:t>12/10/2021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E8C4B3DB-24F1-4DEE-9EB6-BB885BDCBF3F}"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900007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16"/>
            <a:ext cx="7772400" cy="1362075"/>
          </a:xfr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B4947B21-5B4F-430E-8779-9B4706A37A3E}" type="datetimeFigureOut">
              <a:rPr lang="pt-BR" smtClean="0"/>
              <a:t>12/10/2021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4024598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B4947B21-5B4F-430E-8779-9B4706A37A3E}" type="datetimeFigureOut">
              <a:rPr lang="pt-BR" smtClean="0"/>
              <a:t>12/10/2021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920807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3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B4947B21-5B4F-430E-8779-9B4706A37A3E}" type="datetimeFigureOut">
              <a:rPr lang="pt-BR" smtClean="0"/>
              <a:t>12/10/2021</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1765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B4947B21-5B4F-430E-8779-9B4706A37A3E}" type="datetimeFigureOut">
              <a:rPr lang="pt-BR" smtClean="0"/>
              <a:t>12/10/2021</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850262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B4947B21-5B4F-430E-8779-9B4706A37A3E}" type="datetimeFigureOut">
              <a:rPr lang="pt-BR" smtClean="0"/>
              <a:t>12/10/2021</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931009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2" y="273050"/>
            <a:ext cx="3008313" cy="1162050"/>
          </a:xfr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B4947B21-5B4F-430E-8779-9B4706A37A3E}" type="datetimeFigureOut">
              <a:rPr lang="pt-BR" smtClean="0"/>
              <a:t>12/10/2021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3143527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B4947B21-5B4F-430E-8779-9B4706A37A3E}" type="datetimeFigureOut">
              <a:rPr lang="pt-BR" smtClean="0"/>
              <a:t>12/10/2021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381589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6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947B21-5B4F-430E-8779-9B4706A37A3E}" type="datetimeFigureOut">
              <a:rPr lang="pt-BR" smtClean="0"/>
              <a:t>12/10/2021</a:t>
            </a:fld>
            <a:endParaRPr lang="pt-BR"/>
          </a:p>
        </p:txBody>
      </p:sp>
      <p:sp>
        <p:nvSpPr>
          <p:cNvPr id="5" name="Espaço Reservado para Rodapé 4"/>
          <p:cNvSpPr>
            <a:spLocks noGrp="1"/>
          </p:cNvSpPr>
          <p:nvPr>
            <p:ph type="ftr" sz="quarter" idx="3"/>
          </p:nvPr>
        </p:nvSpPr>
        <p:spPr>
          <a:xfrm>
            <a:off x="3124200" y="635636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6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14BD0-1789-40BB-A9F1-7EC088561D07}" type="slidenum">
              <a:rPr lang="pt-BR" smtClean="0"/>
              <a:t>‹nº›</a:t>
            </a:fld>
            <a:endParaRPr lang="pt-BR"/>
          </a:p>
        </p:txBody>
      </p:sp>
    </p:spTree>
    <p:extLst>
      <p:ext uri="{BB962C8B-B14F-4D97-AF65-F5344CB8AC3E}">
        <p14:creationId xmlns:p14="http://schemas.microsoft.com/office/powerpoint/2010/main" val="3942054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ço Reservado para Títu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BR" altLang="pt-BR" smtClean="0"/>
              <a:t>Clique para editar o título mestre</a:t>
            </a:r>
          </a:p>
        </p:txBody>
      </p:sp>
      <p:sp>
        <p:nvSpPr>
          <p:cNvPr id="1027" name="Espaço Reservado para Texto 2"/>
          <p:cNvSpPr>
            <a:spLocks noGrp="1"/>
          </p:cNvSpPr>
          <p:nvPr>
            <p:ph type="body" idx="1"/>
          </p:nvPr>
        </p:nvSpPr>
        <p:spPr bwMode="auto">
          <a:xfrm>
            <a:off x="457200" y="1600206"/>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BR" altLang="pt-BR" smtClean="0"/>
              <a:t>Clique para editar o texto mestre</a:t>
            </a:r>
          </a:p>
          <a:p>
            <a:pPr lvl="1"/>
            <a:r>
              <a:rPr lang="pt-BR" altLang="pt-BR" smtClean="0"/>
              <a:t>Segundo nível</a:t>
            </a:r>
          </a:p>
          <a:p>
            <a:pPr lvl="2"/>
            <a:r>
              <a:rPr lang="pt-BR" altLang="pt-BR" smtClean="0"/>
              <a:t>Terceiro nível</a:t>
            </a:r>
          </a:p>
          <a:p>
            <a:pPr lvl="3"/>
            <a:r>
              <a:rPr lang="pt-BR" altLang="pt-BR" smtClean="0"/>
              <a:t>Quarto nível</a:t>
            </a:r>
          </a:p>
          <a:p>
            <a:pPr lvl="4"/>
            <a:r>
              <a:rPr lang="pt-BR" altLang="pt-BR" smtClean="0"/>
              <a:t>Quinto nível</a:t>
            </a:r>
          </a:p>
        </p:txBody>
      </p:sp>
      <p:sp>
        <p:nvSpPr>
          <p:cNvPr id="4" name="Espaço Reservado para Data 3"/>
          <p:cNvSpPr>
            <a:spLocks noGrp="1"/>
          </p:cNvSpPr>
          <p:nvPr>
            <p:ph type="dt" sz="half" idx="2"/>
          </p:nvPr>
        </p:nvSpPr>
        <p:spPr>
          <a:xfrm>
            <a:off x="457200" y="6356363"/>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cs typeface="Arial" charset="0"/>
              </a:defRPr>
            </a:lvl1pPr>
          </a:lstStyle>
          <a:p>
            <a:pPr fontAlgn="base">
              <a:spcBef>
                <a:spcPct val="0"/>
              </a:spcBef>
              <a:spcAft>
                <a:spcPct val="0"/>
              </a:spcAft>
              <a:defRPr/>
            </a:pPr>
            <a:fld id="{362B80EC-42B7-4717-A25D-98B72976DD0D}" type="datetimeFigureOut">
              <a:rPr lang="pt-BR">
                <a:solidFill>
                  <a:prstClr val="black">
                    <a:tint val="75000"/>
                  </a:prstClr>
                </a:solidFill>
              </a:rPr>
              <a:pPr fontAlgn="base">
                <a:spcBef>
                  <a:spcPct val="0"/>
                </a:spcBef>
                <a:spcAft>
                  <a:spcPct val="0"/>
                </a:spcAft>
                <a:defRPr/>
              </a:pPr>
              <a:t>12/10/2021</a:t>
            </a:fld>
            <a:endParaRPr lang="pt-BR">
              <a:solidFill>
                <a:prstClr val="black">
                  <a:tint val="75000"/>
                </a:prstClr>
              </a:solidFill>
            </a:endParaRPr>
          </a:p>
        </p:txBody>
      </p:sp>
      <p:sp>
        <p:nvSpPr>
          <p:cNvPr id="5" name="Espaço Reservado para Rodapé 4"/>
          <p:cNvSpPr>
            <a:spLocks noGrp="1"/>
          </p:cNvSpPr>
          <p:nvPr>
            <p:ph type="ftr" sz="quarter" idx="3"/>
          </p:nvPr>
        </p:nvSpPr>
        <p:spPr>
          <a:xfrm>
            <a:off x="3124200" y="6356363"/>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fontAlgn="base">
              <a:spcBef>
                <a:spcPct val="0"/>
              </a:spcBef>
              <a:spcAft>
                <a:spcPct val="0"/>
              </a:spcAft>
              <a:defRPr/>
            </a:pPr>
            <a:endParaRPr lang="pt-BR">
              <a:solidFill>
                <a:prstClr val="black">
                  <a:tint val="75000"/>
                </a:prstClr>
              </a:solidFill>
            </a:endParaRPr>
          </a:p>
        </p:txBody>
      </p:sp>
      <p:sp>
        <p:nvSpPr>
          <p:cNvPr id="6" name="Espaço Reservado para Número de Slide 5"/>
          <p:cNvSpPr>
            <a:spLocks noGrp="1"/>
          </p:cNvSpPr>
          <p:nvPr>
            <p:ph type="sldNum" sz="quarter" idx="4"/>
          </p:nvPr>
        </p:nvSpPr>
        <p:spPr>
          <a:xfrm>
            <a:off x="6553200" y="6356363"/>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cs typeface="Arial" charset="0"/>
              </a:defRPr>
            </a:lvl1pPr>
          </a:lstStyle>
          <a:p>
            <a:pPr fontAlgn="base">
              <a:spcBef>
                <a:spcPct val="0"/>
              </a:spcBef>
              <a:spcAft>
                <a:spcPct val="0"/>
              </a:spcAft>
              <a:defRPr/>
            </a:pPr>
            <a:fld id="{5B005438-3D44-4C1C-AEA1-63DF5BC57F28}" type="slidenum">
              <a:rPr lang="pt-BR">
                <a:solidFill>
                  <a:prstClr val="black">
                    <a:tint val="75000"/>
                  </a:prstClr>
                </a:solidFill>
              </a:rPr>
              <a:pPr fontAlgn="base">
                <a:spcBef>
                  <a:spcPct val="0"/>
                </a:spcBef>
                <a:spcAft>
                  <a:spcPct val="0"/>
                </a:spcAft>
                <a:defRPr/>
              </a:pPr>
              <a:t>‹nº›</a:t>
            </a:fld>
            <a:endParaRPr lang="pt-BR">
              <a:solidFill>
                <a:prstClr val="black">
                  <a:tint val="75000"/>
                </a:prstClr>
              </a:solidFill>
            </a:endParaRPr>
          </a:p>
        </p:txBody>
      </p:sp>
    </p:spTree>
    <p:extLst>
      <p:ext uri="{BB962C8B-B14F-4D97-AF65-F5344CB8AC3E}">
        <p14:creationId xmlns:p14="http://schemas.microsoft.com/office/powerpoint/2010/main" val="1480624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2"/>
          <p:cNvSpPr txBox="1">
            <a:spLocks/>
          </p:cNvSpPr>
          <p:nvPr/>
        </p:nvSpPr>
        <p:spPr bwMode="auto">
          <a:xfrm>
            <a:off x="694076" y="2276872"/>
            <a:ext cx="7755731" cy="10541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ctr" rtl="0" eaLnBrk="0" fontAlgn="base" hangingPunct="0">
              <a:spcBef>
                <a:spcPct val="0"/>
              </a:spcBef>
              <a:spcAft>
                <a:spcPct val="0"/>
              </a:spcAft>
              <a:defRPr sz="5400" kern="1200">
                <a:solidFill>
                  <a:schemeClr val="tx2"/>
                </a:solidFill>
                <a:latin typeface="+mj-lt"/>
                <a:ea typeface="+mj-ea"/>
                <a:cs typeface="+mj-cs"/>
              </a:defRPr>
            </a:lvl1pPr>
            <a:lvl2pPr algn="ctr" rtl="0" eaLnBrk="0" fontAlgn="base" hangingPunct="0">
              <a:spcBef>
                <a:spcPct val="0"/>
              </a:spcBef>
              <a:spcAft>
                <a:spcPct val="0"/>
              </a:spcAft>
              <a:defRPr sz="5400">
                <a:solidFill>
                  <a:schemeClr val="tx2"/>
                </a:solidFill>
                <a:latin typeface="Book Antiqua" pitchFamily="18" charset="0"/>
              </a:defRPr>
            </a:lvl2pPr>
            <a:lvl3pPr algn="ctr" rtl="0" eaLnBrk="0" fontAlgn="base" hangingPunct="0">
              <a:spcBef>
                <a:spcPct val="0"/>
              </a:spcBef>
              <a:spcAft>
                <a:spcPct val="0"/>
              </a:spcAft>
              <a:defRPr sz="5400">
                <a:solidFill>
                  <a:schemeClr val="tx2"/>
                </a:solidFill>
                <a:latin typeface="Book Antiqua" pitchFamily="18" charset="0"/>
              </a:defRPr>
            </a:lvl3pPr>
            <a:lvl4pPr algn="ctr" rtl="0" eaLnBrk="0" fontAlgn="base" hangingPunct="0">
              <a:spcBef>
                <a:spcPct val="0"/>
              </a:spcBef>
              <a:spcAft>
                <a:spcPct val="0"/>
              </a:spcAft>
              <a:defRPr sz="5400">
                <a:solidFill>
                  <a:schemeClr val="tx2"/>
                </a:solidFill>
                <a:latin typeface="Book Antiqua" pitchFamily="18" charset="0"/>
              </a:defRPr>
            </a:lvl4pPr>
            <a:lvl5pPr algn="ctr" rtl="0" eaLnBrk="0" fontAlgn="base" hangingPunct="0">
              <a:spcBef>
                <a:spcPct val="0"/>
              </a:spcBef>
              <a:spcAft>
                <a:spcPct val="0"/>
              </a:spcAft>
              <a:defRPr sz="5400">
                <a:solidFill>
                  <a:schemeClr val="tx2"/>
                </a:solidFill>
                <a:latin typeface="Book Antiqu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449263" eaLnBrk="1" hangingPunct="1">
              <a:lnSpc>
                <a:spcPct val="93000"/>
              </a:lnSpc>
              <a:defRPr/>
            </a:pPr>
            <a:r>
              <a:rPr lang="en-GB" sz="4000" dirty="0" smtClean="0">
                <a:solidFill>
                  <a:srgbClr val="000099"/>
                </a:solidFill>
                <a:latin typeface="Arial"/>
                <a:cs typeface="Arial"/>
              </a:rPr>
              <a:t>ESCOLA BÍBLICA DOMINICAL</a:t>
            </a:r>
            <a:endParaRPr lang="en-GB" sz="4000" dirty="0">
              <a:solidFill>
                <a:srgbClr val="000099"/>
              </a:solidFill>
              <a:latin typeface="Arial"/>
              <a:cs typeface="Arial"/>
            </a:endParaRPr>
          </a:p>
        </p:txBody>
      </p:sp>
      <p:sp>
        <p:nvSpPr>
          <p:cNvPr id="2" name="Retângulo 1"/>
          <p:cNvSpPr/>
          <p:nvPr/>
        </p:nvSpPr>
        <p:spPr>
          <a:xfrm>
            <a:off x="1078235" y="4293096"/>
            <a:ext cx="7344816" cy="830997"/>
          </a:xfrm>
          <a:prstGeom prst="rect">
            <a:avLst/>
          </a:prstGeom>
          <a:ln>
            <a:solidFill>
              <a:schemeClr val="accent6">
                <a:lumMod val="75000"/>
              </a:schemeClr>
            </a:solidFill>
          </a:ln>
        </p:spPr>
        <p:txBody>
          <a:bodyPr wrap="square">
            <a:spAutoFit/>
          </a:bodyPr>
          <a:lstStyle/>
          <a:p>
            <a:pPr algn="ctr" eaLnBrk="0" fontAlgn="base" hangingPunct="0">
              <a:spcBef>
                <a:spcPct val="20000"/>
              </a:spcBef>
              <a:spcAft>
                <a:spcPct val="0"/>
              </a:spcAft>
              <a:buClr>
                <a:srgbClr val="94B6D2"/>
              </a:buClr>
              <a:defRPr/>
            </a:pPr>
            <a:r>
              <a:rPr lang="pt-BR" sz="4800" b="1" dirty="0" smtClean="0">
                <a:solidFill>
                  <a:srgbClr val="993300"/>
                </a:solidFill>
                <a:latin typeface="Book Antiqua"/>
                <a:cs typeface="Arial" charset="0"/>
              </a:rPr>
              <a:t>4° </a:t>
            </a:r>
            <a:r>
              <a:rPr lang="pt-BR" sz="4800" b="1" dirty="0">
                <a:solidFill>
                  <a:srgbClr val="993300"/>
                </a:solidFill>
                <a:latin typeface="Book Antiqua"/>
                <a:cs typeface="Arial" charset="0"/>
              </a:rPr>
              <a:t>TRIMESTRE  DE  </a:t>
            </a:r>
            <a:r>
              <a:rPr lang="pt-BR" sz="4800" b="1" dirty="0" smtClean="0">
                <a:solidFill>
                  <a:srgbClr val="993300"/>
                </a:solidFill>
                <a:latin typeface="Book Antiqua"/>
                <a:cs typeface="Arial" charset="0"/>
              </a:rPr>
              <a:t>2021</a:t>
            </a:r>
            <a:endParaRPr lang="pt-BR" sz="4800" b="1" dirty="0">
              <a:solidFill>
                <a:srgbClr val="993300"/>
              </a:solidFill>
              <a:latin typeface="Book Antiqua"/>
              <a:cs typeface="Arial" charset="0"/>
            </a:endParaRPr>
          </a:p>
        </p:txBody>
      </p:sp>
    </p:spTree>
    <p:extLst>
      <p:ext uri="{BB962C8B-B14F-4D97-AF65-F5344CB8AC3E}">
        <p14:creationId xmlns:p14="http://schemas.microsoft.com/office/powerpoint/2010/main" val="10268738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1268760"/>
            <a:ext cx="8229600" cy="4680520"/>
          </a:xfrm>
          <a:ln>
            <a:solidFill>
              <a:srgbClr val="006600"/>
            </a:solidFill>
          </a:ln>
        </p:spPr>
        <p:txBody>
          <a:bodyPr>
            <a:noAutofit/>
          </a:bodyPr>
          <a:lstStyle/>
          <a:p>
            <a:pPr marL="0" indent="0" algn="ctr">
              <a:buNone/>
            </a:pPr>
            <a:r>
              <a:rPr lang="nl-NL" sz="3600" dirty="0" smtClean="0">
                <a:solidFill>
                  <a:srgbClr val="0000CC"/>
                </a:solidFill>
                <a:latin typeface="Times New Roman" panose="02020603050405020304" pitchFamily="18" charset="0"/>
                <a:ea typeface="Calibri" panose="020F0502020204030204" pitchFamily="34" charset="0"/>
              </a:rPr>
              <a:t>Sl 99. 9</a:t>
            </a:r>
          </a:p>
          <a:p>
            <a:pPr marL="0" indent="0" algn="ctr">
              <a:buNone/>
            </a:pPr>
            <a:endParaRPr lang="nl-NL" sz="3600" dirty="0">
              <a:solidFill>
                <a:srgbClr val="0000CC"/>
              </a:solidFill>
              <a:latin typeface="Times New Roman" panose="02020603050405020304" pitchFamily="18" charset="0"/>
              <a:ea typeface="Calibri" panose="020F0502020204030204" pitchFamily="34" charset="0"/>
            </a:endParaRPr>
          </a:p>
          <a:p>
            <a:pPr marL="0" indent="0" algn="ctr">
              <a:buNone/>
            </a:pPr>
            <a:r>
              <a:rPr lang="nl-NL" sz="3600" dirty="0" smtClean="0">
                <a:solidFill>
                  <a:srgbClr val="0000CC"/>
                </a:solidFill>
                <a:latin typeface="Times New Roman" panose="02020603050405020304" pitchFamily="18" charset="0"/>
                <a:ea typeface="Calibri" panose="020F0502020204030204" pitchFamily="34" charset="0"/>
              </a:rPr>
              <a:t>Is 6.  3</a:t>
            </a:r>
          </a:p>
          <a:p>
            <a:pPr marL="0" indent="0" algn="ctr">
              <a:buNone/>
            </a:pPr>
            <a:endParaRPr lang="nl-NL" sz="3600" dirty="0">
              <a:solidFill>
                <a:srgbClr val="0000CC"/>
              </a:solidFill>
              <a:latin typeface="Times New Roman" panose="02020603050405020304" pitchFamily="18" charset="0"/>
              <a:ea typeface="Calibri" panose="020F0502020204030204" pitchFamily="34" charset="0"/>
            </a:endParaRPr>
          </a:p>
          <a:p>
            <a:pPr marL="0" indent="0" algn="ctr">
              <a:buNone/>
            </a:pPr>
            <a:r>
              <a:rPr lang="nl-NL" sz="3600" dirty="0" smtClean="0">
                <a:solidFill>
                  <a:srgbClr val="0000CC"/>
                </a:solidFill>
                <a:latin typeface="Times New Roman" panose="02020603050405020304" pitchFamily="18" charset="0"/>
                <a:ea typeface="Calibri" panose="020F0502020204030204" pitchFamily="34" charset="0"/>
              </a:rPr>
              <a:t>Ec </a:t>
            </a:r>
            <a:r>
              <a:rPr lang="nl-NL" sz="3600" dirty="0">
                <a:solidFill>
                  <a:srgbClr val="0000CC"/>
                </a:solidFill>
                <a:latin typeface="Times New Roman" panose="02020603050405020304" pitchFamily="18" charset="0"/>
                <a:ea typeface="Calibri" panose="020F0502020204030204" pitchFamily="34" charset="0"/>
              </a:rPr>
              <a:t>1</a:t>
            </a:r>
            <a:r>
              <a:rPr lang="nl-NL" sz="3600" dirty="0" smtClean="0">
                <a:solidFill>
                  <a:srgbClr val="0000CC"/>
                </a:solidFill>
                <a:latin typeface="Times New Roman" panose="02020603050405020304" pitchFamily="18" charset="0"/>
                <a:ea typeface="Calibri" panose="020F0502020204030204" pitchFamily="34" charset="0"/>
              </a:rPr>
              <a:t>. 2</a:t>
            </a:r>
            <a:r>
              <a:rPr lang="nl-NL" sz="3600" dirty="0">
                <a:solidFill>
                  <a:srgbClr val="0000CC"/>
                </a:solidFill>
                <a:latin typeface="Times New Roman" panose="02020603050405020304" pitchFamily="18" charset="0"/>
                <a:ea typeface="Calibri" panose="020F0502020204030204" pitchFamily="34" charset="0"/>
              </a:rPr>
              <a:t>, </a:t>
            </a:r>
            <a:r>
              <a:rPr lang="nl-NL" sz="3600" dirty="0" smtClean="0">
                <a:solidFill>
                  <a:srgbClr val="0000CC"/>
                </a:solidFill>
                <a:latin typeface="Times New Roman" panose="02020603050405020304" pitchFamily="18" charset="0"/>
                <a:ea typeface="Calibri" panose="020F0502020204030204" pitchFamily="34" charset="0"/>
              </a:rPr>
              <a:t>8,9</a:t>
            </a:r>
          </a:p>
          <a:p>
            <a:pPr marL="0" indent="0" algn="ctr">
              <a:buNone/>
            </a:pPr>
            <a:endParaRPr lang="nl-NL" sz="3600" dirty="0">
              <a:solidFill>
                <a:srgbClr val="0000CC"/>
              </a:solidFill>
              <a:latin typeface="Times New Roman" panose="02020603050405020304" pitchFamily="18" charset="0"/>
              <a:ea typeface="Calibri" panose="020F0502020204030204" pitchFamily="34" charset="0"/>
            </a:endParaRPr>
          </a:p>
          <a:p>
            <a:pPr marL="0" indent="0" algn="ctr">
              <a:buNone/>
            </a:pPr>
            <a:r>
              <a:rPr lang="nl-NL" sz="3600" dirty="0" smtClean="0">
                <a:solidFill>
                  <a:srgbClr val="0000CC"/>
                </a:solidFill>
                <a:latin typeface="Times New Roman" panose="02020603050405020304" pitchFamily="18" charset="0"/>
                <a:ea typeface="Calibri" panose="020F0502020204030204" pitchFamily="34" charset="0"/>
              </a:rPr>
              <a:t>Lv </a:t>
            </a:r>
            <a:r>
              <a:rPr lang="nl-NL" sz="3600" dirty="0">
                <a:solidFill>
                  <a:srgbClr val="0000CC"/>
                </a:solidFill>
                <a:latin typeface="Times New Roman" panose="02020603050405020304" pitchFamily="18" charset="0"/>
                <a:ea typeface="Calibri" panose="020F0502020204030204" pitchFamily="34" charset="0"/>
              </a:rPr>
              <a:t>22</a:t>
            </a:r>
            <a:r>
              <a:rPr lang="nl-NL" sz="3600" dirty="0" smtClean="0">
                <a:solidFill>
                  <a:srgbClr val="0000CC"/>
                </a:solidFill>
                <a:latin typeface="Times New Roman" panose="02020603050405020304" pitchFamily="18" charset="0"/>
                <a:ea typeface="Calibri" panose="020F0502020204030204" pitchFamily="34" charset="0"/>
              </a:rPr>
              <a:t>.  2</a:t>
            </a:r>
            <a:endParaRPr lang="pt-BR" sz="3600" dirty="0">
              <a:solidFill>
                <a:srgbClr val="0000CC"/>
              </a:solidFill>
              <a:latin typeface="Arial" charset="0"/>
              <a:cs typeface="Arial" charset="0"/>
            </a:endParaRPr>
          </a:p>
        </p:txBody>
      </p:sp>
    </p:spTree>
    <p:extLst>
      <p:ext uri="{BB962C8B-B14F-4D97-AF65-F5344CB8AC3E}">
        <p14:creationId xmlns:p14="http://schemas.microsoft.com/office/powerpoint/2010/main" val="26918374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8229600" cy="1008112"/>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endParaRPr lang="pt-BR" sz="3200" dirty="0"/>
          </a:p>
        </p:txBody>
      </p:sp>
      <p:sp>
        <p:nvSpPr>
          <p:cNvPr id="3" name="Espaço Reservado para Conteúdo 2"/>
          <p:cNvSpPr>
            <a:spLocks noGrp="1"/>
          </p:cNvSpPr>
          <p:nvPr>
            <p:ph idx="1"/>
          </p:nvPr>
        </p:nvSpPr>
        <p:spPr>
          <a:xfrm>
            <a:off x="467544" y="1412776"/>
            <a:ext cx="8229600" cy="5040560"/>
          </a:xfrm>
          <a:ln>
            <a:solidFill>
              <a:schemeClr val="tx1"/>
            </a:solidFill>
          </a:ln>
        </p:spPr>
        <p:txBody>
          <a:bodyPr>
            <a:normAutofit fontScale="25000" lnSpcReduction="20000"/>
          </a:bodyPr>
          <a:lstStyle/>
          <a:p>
            <a:pPr marL="0" lvl="0" indent="0">
              <a:buNone/>
            </a:pPr>
            <a:r>
              <a:rPr lang="pt-BR" sz="8800" b="1" dirty="0">
                <a:solidFill>
                  <a:srgbClr val="006600"/>
                </a:solidFill>
              </a:rPr>
              <a:t>I – O QUE É SANTIDADE</a:t>
            </a:r>
          </a:p>
          <a:p>
            <a:pPr marL="0" lvl="0" indent="0" algn="just">
              <a:buNone/>
            </a:pPr>
            <a:r>
              <a:rPr lang="pt-BR" sz="2000" b="1" dirty="0">
                <a:solidFill>
                  <a:prstClr val="black"/>
                </a:solidFill>
                <a:latin typeface="Calibri" pitchFamily="34" charset="0"/>
                <a:cs typeface="Arial" charset="0"/>
              </a:rPr>
              <a:t>	</a:t>
            </a:r>
            <a:r>
              <a:rPr lang="pt-BR" sz="9600" dirty="0">
                <a:solidFill>
                  <a:prstClr val="black"/>
                </a:solidFill>
                <a:latin typeface="Arial" charset="0"/>
                <a:cs typeface="Arial" charset="0"/>
              </a:rPr>
              <a:t>2) </a:t>
            </a:r>
            <a:r>
              <a:rPr lang="pt-BR" sz="9600" u="sng" dirty="0">
                <a:solidFill>
                  <a:prstClr val="black"/>
                </a:solidFill>
                <a:latin typeface="Arial" charset="0"/>
                <a:cs typeface="Arial" charset="0"/>
              </a:rPr>
              <a:t>A santidade é comunicada aos homens</a:t>
            </a:r>
            <a:r>
              <a:rPr lang="pt-BR" sz="9600" dirty="0">
                <a:solidFill>
                  <a:prstClr val="black"/>
                </a:solidFill>
                <a:latin typeface="Arial" charset="0"/>
                <a:cs typeface="Arial" charset="0"/>
              </a:rPr>
              <a:t>. Que a santidade é um atributo comunicável se entende pelo fato de que, em todo o tempo na história da salvação, Deus declara categoricamente aos homens este aspecto do Seu caráter e requer deles um posicionamento em relação à Sua santidade. Num primeiro momento da experiência com Deus, o homem é conscientizado da santidade divina propriamente, através das Suas manifestações perceptíveis e extraordinárias, e despertado a ter cuidado com todas as suas ações ao entrar em solo </a:t>
            </a:r>
            <a:r>
              <a:rPr lang="pt-BR" sz="9600" dirty="0" smtClean="0">
                <a:solidFill>
                  <a:prstClr val="black"/>
                </a:solidFill>
                <a:latin typeface="Arial" charset="0"/>
                <a:cs typeface="Arial" charset="0"/>
              </a:rPr>
              <a:t>sagrado. </a:t>
            </a:r>
            <a:r>
              <a:rPr lang="pt-BR" sz="9600" dirty="0">
                <a:solidFill>
                  <a:prstClr val="black"/>
                </a:solidFill>
                <a:latin typeface="Arial" charset="0"/>
                <a:cs typeface="Arial" charset="0"/>
              </a:rPr>
              <a:t>Depois, convencido de que o Deus santo é Senhor de sua vida, e que isto implica na sujeição de tudo o que é seu à Sua aprovação, o homem é instado a considerar todos os seus caminhos e trilhá-los de um modo santo, para assim tornar-se Ele mesmo participante da santidade </a:t>
            </a:r>
            <a:r>
              <a:rPr lang="pt-BR" sz="9600" dirty="0" smtClean="0">
                <a:solidFill>
                  <a:prstClr val="black"/>
                </a:solidFill>
                <a:latin typeface="Arial" charset="0"/>
                <a:cs typeface="Arial" charset="0"/>
              </a:rPr>
              <a:t>divina.		</a:t>
            </a:r>
            <a:r>
              <a:rPr lang="pt-BR" sz="4400" dirty="0" smtClean="0">
                <a:solidFill>
                  <a:prstClr val="black"/>
                </a:solidFill>
                <a:latin typeface="Arial" charset="0"/>
                <a:cs typeface="Arial" charset="0"/>
              </a:rPr>
              <a:t>(</a:t>
            </a:r>
            <a:r>
              <a:rPr lang="pt-BR" sz="4400" dirty="0">
                <a:solidFill>
                  <a:prstClr val="black"/>
                </a:solidFill>
                <a:latin typeface="Arial" charset="0"/>
                <a:cs typeface="Arial" charset="0"/>
              </a:rPr>
              <a:t>cf. </a:t>
            </a:r>
            <a:r>
              <a:rPr lang="pt-BR" sz="4400" dirty="0" err="1">
                <a:solidFill>
                  <a:srgbClr val="0000CC"/>
                </a:solidFill>
                <a:latin typeface="Arial" charset="0"/>
                <a:cs typeface="Arial" charset="0"/>
              </a:rPr>
              <a:t>Ex</a:t>
            </a:r>
            <a:r>
              <a:rPr lang="pt-BR" sz="4400" dirty="0">
                <a:solidFill>
                  <a:srgbClr val="0000CC"/>
                </a:solidFill>
                <a:latin typeface="Arial" charset="0"/>
                <a:cs typeface="Arial" charset="0"/>
              </a:rPr>
              <a:t> 3.1-6; </a:t>
            </a:r>
            <a:r>
              <a:rPr lang="pt-BR" sz="4400" dirty="0" err="1">
                <a:solidFill>
                  <a:srgbClr val="0000CC"/>
                </a:solidFill>
                <a:latin typeface="Arial" charset="0"/>
                <a:cs typeface="Arial" charset="0"/>
              </a:rPr>
              <a:t>Ec</a:t>
            </a:r>
            <a:r>
              <a:rPr lang="pt-BR" sz="4400" dirty="0">
                <a:solidFill>
                  <a:srgbClr val="0000CC"/>
                </a:solidFill>
                <a:latin typeface="Arial" charset="0"/>
                <a:cs typeface="Arial" charset="0"/>
              </a:rPr>
              <a:t> </a:t>
            </a:r>
            <a:r>
              <a:rPr lang="pt-BR" sz="4400" dirty="0" smtClean="0">
                <a:solidFill>
                  <a:srgbClr val="0000CC"/>
                </a:solidFill>
                <a:latin typeface="Arial" charset="0"/>
                <a:cs typeface="Arial" charset="0"/>
              </a:rPr>
              <a:t>5.1-2; </a:t>
            </a:r>
            <a:r>
              <a:rPr lang="pt-BR" sz="4400" dirty="0" err="1" smtClean="0">
                <a:solidFill>
                  <a:srgbClr val="0000CC"/>
                </a:solidFill>
                <a:latin typeface="Arial" charset="0"/>
                <a:cs typeface="Arial" charset="0"/>
              </a:rPr>
              <a:t>Lv</a:t>
            </a:r>
            <a:r>
              <a:rPr lang="pt-BR" sz="4400" dirty="0" smtClean="0">
                <a:solidFill>
                  <a:srgbClr val="0000CC"/>
                </a:solidFill>
                <a:latin typeface="Arial" charset="0"/>
                <a:cs typeface="Arial" charset="0"/>
              </a:rPr>
              <a:t> </a:t>
            </a:r>
            <a:r>
              <a:rPr lang="pt-BR" sz="4400" dirty="0">
                <a:solidFill>
                  <a:srgbClr val="0000CC"/>
                </a:solidFill>
                <a:latin typeface="Arial" charset="0"/>
                <a:cs typeface="Arial" charset="0"/>
              </a:rPr>
              <a:t>11.45</a:t>
            </a:r>
            <a:r>
              <a:rPr lang="pt-BR" sz="4400" dirty="0" smtClean="0">
                <a:solidFill>
                  <a:prstClr val="black"/>
                </a:solidFill>
                <a:latin typeface="Arial" charset="0"/>
                <a:cs typeface="Arial" charset="0"/>
              </a:rPr>
              <a:t>)</a:t>
            </a:r>
            <a:endParaRPr lang="pt-BR" sz="4400" dirty="0">
              <a:solidFill>
                <a:prstClr val="black"/>
              </a:solidFill>
              <a:latin typeface="Arial" charset="0"/>
              <a:cs typeface="Arial" charset="0"/>
            </a:endParaRPr>
          </a:p>
        </p:txBody>
      </p:sp>
    </p:spTree>
    <p:extLst>
      <p:ext uri="{BB962C8B-B14F-4D97-AF65-F5344CB8AC3E}">
        <p14:creationId xmlns:p14="http://schemas.microsoft.com/office/powerpoint/2010/main" val="2194918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2276872"/>
            <a:ext cx="8229600" cy="4032448"/>
          </a:xfrm>
          <a:ln>
            <a:solidFill>
              <a:srgbClr val="006600"/>
            </a:solidFill>
          </a:ln>
        </p:spPr>
        <p:txBody>
          <a:bodyPr>
            <a:noAutofit/>
          </a:bodyPr>
          <a:lstStyle/>
          <a:p>
            <a:pPr marL="0" indent="0" algn="ctr">
              <a:buNone/>
            </a:pPr>
            <a:endParaRPr lang="pt-BR" sz="1600" dirty="0" smtClean="0">
              <a:solidFill>
                <a:srgbClr val="0000CC"/>
              </a:solidFill>
              <a:latin typeface="Arial" charset="0"/>
              <a:cs typeface="Arial" charset="0"/>
            </a:endParaRPr>
          </a:p>
          <a:p>
            <a:pPr marL="0" indent="0" algn="ctr">
              <a:buNone/>
            </a:pPr>
            <a:r>
              <a:rPr lang="pt-BR" sz="3600" dirty="0" err="1">
                <a:solidFill>
                  <a:srgbClr val="0000CC"/>
                </a:solidFill>
                <a:latin typeface="Arial" charset="0"/>
                <a:cs typeface="Arial" charset="0"/>
              </a:rPr>
              <a:t>Ex</a:t>
            </a:r>
            <a:r>
              <a:rPr lang="pt-BR" sz="3600" dirty="0">
                <a:solidFill>
                  <a:srgbClr val="0000CC"/>
                </a:solidFill>
                <a:latin typeface="Arial" charset="0"/>
                <a:cs typeface="Arial" charset="0"/>
              </a:rPr>
              <a:t> </a:t>
            </a:r>
            <a:r>
              <a:rPr lang="pt-BR" sz="3600" dirty="0" smtClean="0">
                <a:solidFill>
                  <a:srgbClr val="0000CC"/>
                </a:solidFill>
                <a:latin typeface="Arial" charset="0"/>
                <a:cs typeface="Arial" charset="0"/>
              </a:rPr>
              <a:t>3. 1-6</a:t>
            </a:r>
          </a:p>
          <a:p>
            <a:pPr marL="0" indent="0" algn="ctr">
              <a:buNone/>
            </a:pPr>
            <a:endParaRPr lang="pt-BR" sz="3600" dirty="0">
              <a:solidFill>
                <a:srgbClr val="0000CC"/>
              </a:solidFill>
              <a:latin typeface="Arial" charset="0"/>
              <a:cs typeface="Arial" charset="0"/>
            </a:endParaRPr>
          </a:p>
          <a:p>
            <a:pPr marL="0" indent="0" algn="ctr">
              <a:buNone/>
            </a:pPr>
            <a:r>
              <a:rPr lang="pt-BR" sz="3600" dirty="0" err="1" smtClean="0">
                <a:solidFill>
                  <a:srgbClr val="0000CC"/>
                </a:solidFill>
                <a:latin typeface="Arial" charset="0"/>
                <a:cs typeface="Arial" charset="0"/>
              </a:rPr>
              <a:t>Ec</a:t>
            </a:r>
            <a:r>
              <a:rPr lang="pt-BR" sz="3600" dirty="0" smtClean="0">
                <a:solidFill>
                  <a:srgbClr val="0000CC"/>
                </a:solidFill>
                <a:latin typeface="Arial" charset="0"/>
                <a:cs typeface="Arial" charset="0"/>
              </a:rPr>
              <a:t> 5. 1-2</a:t>
            </a:r>
          </a:p>
          <a:p>
            <a:pPr marL="0" indent="0" algn="ctr">
              <a:buNone/>
            </a:pPr>
            <a:endParaRPr lang="pt-BR" sz="3600" dirty="0">
              <a:solidFill>
                <a:srgbClr val="0000CC"/>
              </a:solidFill>
              <a:latin typeface="Arial" charset="0"/>
              <a:cs typeface="Arial" charset="0"/>
            </a:endParaRPr>
          </a:p>
          <a:p>
            <a:pPr marL="0" indent="0" algn="ctr">
              <a:buNone/>
            </a:pPr>
            <a:r>
              <a:rPr lang="pt-BR" sz="3600" dirty="0" err="1" smtClean="0">
                <a:solidFill>
                  <a:srgbClr val="0000CC"/>
                </a:solidFill>
                <a:latin typeface="Arial" charset="0"/>
                <a:cs typeface="Arial" charset="0"/>
              </a:rPr>
              <a:t>Lv</a:t>
            </a:r>
            <a:r>
              <a:rPr lang="pt-BR" sz="3600" dirty="0" smtClean="0">
                <a:solidFill>
                  <a:srgbClr val="0000CC"/>
                </a:solidFill>
                <a:latin typeface="Arial" charset="0"/>
                <a:cs typeface="Arial" charset="0"/>
              </a:rPr>
              <a:t> </a:t>
            </a:r>
            <a:r>
              <a:rPr lang="pt-BR" sz="3600" dirty="0">
                <a:solidFill>
                  <a:srgbClr val="0000CC"/>
                </a:solidFill>
                <a:latin typeface="Arial" charset="0"/>
                <a:cs typeface="Arial" charset="0"/>
              </a:rPr>
              <a:t>11</a:t>
            </a:r>
            <a:r>
              <a:rPr lang="pt-BR" sz="3600" dirty="0" smtClean="0">
                <a:solidFill>
                  <a:srgbClr val="0000CC"/>
                </a:solidFill>
                <a:latin typeface="Arial" charset="0"/>
                <a:cs typeface="Arial" charset="0"/>
              </a:rPr>
              <a:t>.  45</a:t>
            </a:r>
            <a:endParaRPr lang="pt-BR" sz="3600" dirty="0">
              <a:solidFill>
                <a:srgbClr val="0000CC"/>
              </a:solidFill>
              <a:latin typeface="Arial" charset="0"/>
              <a:cs typeface="Arial" charset="0"/>
            </a:endParaRPr>
          </a:p>
        </p:txBody>
      </p:sp>
    </p:spTree>
    <p:extLst>
      <p:ext uri="{BB962C8B-B14F-4D97-AF65-F5344CB8AC3E}">
        <p14:creationId xmlns:p14="http://schemas.microsoft.com/office/powerpoint/2010/main" val="3502944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8229600" cy="792088"/>
          </a:xfrm>
        </p:spPr>
        <p:txBody>
          <a:bodyPr>
            <a:noAutofit/>
          </a:bodyPr>
          <a:lstStyle/>
          <a:p>
            <a:pPr marL="342900" lvl="0" indent="-342900" fontAlgn="base">
              <a:spcBef>
                <a:spcPct val="20000"/>
              </a:spcBef>
              <a:spcAft>
                <a:spcPct val="0"/>
              </a:spcAft>
              <a:defRPr/>
            </a:pPr>
            <a:r>
              <a:rPr lang="pt-BR" sz="2800" dirty="0">
                <a:solidFill>
                  <a:srgbClr val="7030A0"/>
                </a:solidFill>
                <a:latin typeface="Arial Black" pitchFamily="34" charset="0"/>
              </a:rPr>
              <a:t>ÉTICA CRISTÃ</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2800" b="1" i="1" dirty="0">
                <a:solidFill>
                  <a:srgbClr val="00B050"/>
                </a:solidFill>
                <a:cs typeface="Arial" charset="0"/>
              </a:rPr>
              <a:t>LIÇÃO 03:  A ÉTICA CRISTÃ E A SANTIDADE</a:t>
            </a:r>
            <a:endParaRPr lang="pt-BR" sz="2800" dirty="0"/>
          </a:p>
        </p:txBody>
      </p:sp>
      <p:sp>
        <p:nvSpPr>
          <p:cNvPr id="3" name="Espaço Reservado para Conteúdo 2"/>
          <p:cNvSpPr>
            <a:spLocks noGrp="1"/>
          </p:cNvSpPr>
          <p:nvPr>
            <p:ph idx="1"/>
          </p:nvPr>
        </p:nvSpPr>
        <p:spPr>
          <a:xfrm>
            <a:off x="467544" y="1196752"/>
            <a:ext cx="8229600" cy="5256584"/>
          </a:xfrm>
          <a:ln>
            <a:solidFill>
              <a:schemeClr val="tx1"/>
            </a:solidFill>
          </a:ln>
        </p:spPr>
        <p:txBody>
          <a:bodyPr>
            <a:normAutofit fontScale="25000" lnSpcReduction="20000"/>
          </a:bodyPr>
          <a:lstStyle/>
          <a:p>
            <a:pPr marL="0" lvl="0" indent="0">
              <a:buNone/>
            </a:pPr>
            <a:r>
              <a:rPr lang="pt-BR" sz="8000" b="1" dirty="0">
                <a:solidFill>
                  <a:srgbClr val="006600"/>
                </a:solidFill>
              </a:rPr>
              <a:t>I – O QUE É SANTIDADE</a:t>
            </a:r>
          </a:p>
          <a:p>
            <a:pPr marL="0" lvl="0" indent="0" algn="just">
              <a:buNone/>
            </a:pPr>
            <a:endParaRPr lang="pt-BR" sz="2000" b="1" dirty="0" smtClean="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6000" b="1" dirty="0">
                <a:latin typeface="Calisto MT"/>
                <a:ea typeface="Times New Roman"/>
                <a:cs typeface="Arial"/>
              </a:rPr>
              <a:t> </a:t>
            </a:r>
            <a:r>
              <a:rPr lang="pt-BR" sz="8400" dirty="0">
                <a:latin typeface="Arial" pitchFamily="34" charset="0"/>
                <a:ea typeface="Times New Roman"/>
                <a:cs typeface="Arial" pitchFamily="34" charset="0"/>
              </a:rPr>
              <a:t>3) </a:t>
            </a:r>
            <a:r>
              <a:rPr lang="pt-BR" sz="8400" i="1" u="sng" dirty="0">
                <a:latin typeface="Arial" pitchFamily="34" charset="0"/>
                <a:ea typeface="Times New Roman"/>
                <a:cs typeface="Arial" pitchFamily="34" charset="0"/>
              </a:rPr>
              <a:t>A santidade é prática</a:t>
            </a:r>
            <a:r>
              <a:rPr lang="pt-BR" sz="8400" b="1" i="1" dirty="0">
                <a:latin typeface="Arial" pitchFamily="34" charset="0"/>
                <a:ea typeface="Times New Roman"/>
                <a:cs typeface="Arial" pitchFamily="34" charset="0"/>
              </a:rPr>
              <a:t>. </a:t>
            </a:r>
            <a:r>
              <a:rPr lang="pt-BR" sz="8400" dirty="0">
                <a:latin typeface="Arial" pitchFamily="34" charset="0"/>
                <a:ea typeface="Times New Roman"/>
                <a:cs typeface="Arial" pitchFamily="34" charset="0"/>
              </a:rPr>
              <a:t>Como todos os demais atributos divinos, a santidade de Deus é objetiva, e não subjetiva. Se a sua fonte é interior, como ainda veremos, sua evidência sempre foi definida em termos bastante práticos. No princípio, é definida como um </a:t>
            </a:r>
            <a:r>
              <a:rPr lang="pt-BR" sz="8400" i="1" dirty="0">
                <a:latin typeface="Arial" pitchFamily="34" charset="0"/>
                <a:ea typeface="Times New Roman"/>
                <a:cs typeface="Arial" pitchFamily="34" charset="0"/>
              </a:rPr>
              <a:t>andar com Deus</a:t>
            </a:r>
            <a:r>
              <a:rPr lang="pt-BR" sz="8400" dirty="0">
                <a:latin typeface="Arial" pitchFamily="34" charset="0"/>
                <a:ea typeface="Times New Roman"/>
                <a:cs typeface="Arial" pitchFamily="34" charset="0"/>
              </a:rPr>
              <a:t>, um caminho trilhado ou seguido por homens como Enoque, Noé, Abraão, Jó, que não consistia apenas na prática da piedade propriamente (oração, reflexão, culto), mas em proceder em todos os assuntos de tal forma que esses homens não seguissem os costumes dos povos que não temiam a Deus, mas se desviassem do </a:t>
            </a:r>
            <a:r>
              <a:rPr lang="pt-BR" sz="8400" dirty="0" smtClean="0">
                <a:latin typeface="Arial" pitchFamily="34" charset="0"/>
                <a:ea typeface="Times New Roman"/>
                <a:cs typeface="Arial" pitchFamily="34" charset="0"/>
              </a:rPr>
              <a:t>mal. </a:t>
            </a:r>
            <a:r>
              <a:rPr lang="pt-BR" sz="8400" dirty="0">
                <a:latin typeface="Arial" pitchFamily="34" charset="0"/>
                <a:ea typeface="Times New Roman"/>
                <a:cs typeface="Arial" pitchFamily="34" charset="0"/>
              </a:rPr>
              <a:t>Depois, ao lidar com toda uma nação, foi necessário um sistema mais abrangente e ao mesmo tempo didático, sob o qual os israelitas aprendessem a fazer diferença entre </a:t>
            </a:r>
            <a:r>
              <a:rPr lang="pt-BR" sz="8400" i="1" dirty="0">
                <a:latin typeface="Arial" pitchFamily="34" charset="0"/>
                <a:ea typeface="Times New Roman"/>
                <a:cs typeface="Arial" pitchFamily="34" charset="0"/>
              </a:rPr>
              <a:t>o sagrado e o comum </a:t>
            </a:r>
            <a:r>
              <a:rPr lang="pt-BR" sz="8400" dirty="0">
                <a:latin typeface="Arial" pitchFamily="34" charset="0"/>
                <a:ea typeface="Times New Roman"/>
                <a:cs typeface="Arial" pitchFamily="34" charset="0"/>
              </a:rPr>
              <a:t>no comer, no vestir, </a:t>
            </a:r>
            <a:r>
              <a:rPr lang="pt-BR" sz="8400" dirty="0" smtClean="0">
                <a:latin typeface="Arial" pitchFamily="34" charset="0"/>
                <a:ea typeface="Times New Roman"/>
                <a:cs typeface="Arial" pitchFamily="34" charset="0"/>
              </a:rPr>
              <a:t>etc. </a:t>
            </a:r>
            <a:r>
              <a:rPr lang="pt-BR" sz="8400" dirty="0">
                <a:latin typeface="Arial" pitchFamily="34" charset="0"/>
                <a:ea typeface="Times New Roman"/>
                <a:cs typeface="Arial" pitchFamily="34" charset="0"/>
              </a:rPr>
              <a:t>E, finalmente, sob a luz da revelação evangélica, o Espírito enviado aos nossos corações não apenas nos dá maior compreensão do que é a santidade, mas também torna mais evidente a realidade do pecado em comportamentos que não sejam submetidos à vontade do </a:t>
            </a:r>
            <a:r>
              <a:rPr lang="pt-BR" sz="8400" dirty="0" smtClean="0">
                <a:latin typeface="Arial" pitchFamily="34" charset="0"/>
                <a:ea typeface="Times New Roman"/>
                <a:cs typeface="Arial" pitchFamily="34" charset="0"/>
              </a:rPr>
              <a:t>Senhor.</a:t>
            </a:r>
            <a:r>
              <a:rPr lang="pt-BR" sz="6000" dirty="0" smtClean="0">
                <a:latin typeface="Calisto MT"/>
                <a:ea typeface="Times New Roman"/>
                <a:cs typeface="Arial"/>
              </a:rPr>
              <a:t>	</a:t>
            </a:r>
            <a:r>
              <a:rPr lang="pt-BR" sz="3400" dirty="0" smtClean="0">
                <a:latin typeface="Calisto MT"/>
                <a:ea typeface="Times New Roman"/>
                <a:cs typeface="Arial"/>
              </a:rPr>
              <a:t>(</a:t>
            </a:r>
            <a:r>
              <a:rPr lang="pt-BR" sz="3400" b="1" dirty="0" err="1">
                <a:solidFill>
                  <a:srgbClr val="0000CC"/>
                </a:solidFill>
                <a:latin typeface="Calisto MT"/>
                <a:ea typeface="Times New Roman"/>
                <a:cs typeface="Arial"/>
              </a:rPr>
              <a:t>Gn</a:t>
            </a:r>
            <a:r>
              <a:rPr lang="pt-BR" sz="3400" b="1" dirty="0">
                <a:solidFill>
                  <a:srgbClr val="0000CC"/>
                </a:solidFill>
                <a:latin typeface="Calisto MT"/>
                <a:ea typeface="Times New Roman"/>
                <a:cs typeface="Arial"/>
              </a:rPr>
              <a:t> 5.22; </a:t>
            </a:r>
            <a:r>
              <a:rPr lang="pt-BR" sz="3400" b="1" dirty="0" err="1">
                <a:solidFill>
                  <a:srgbClr val="0000CC"/>
                </a:solidFill>
                <a:latin typeface="Calisto MT"/>
                <a:ea typeface="Times New Roman"/>
                <a:cs typeface="Arial"/>
              </a:rPr>
              <a:t>Lv</a:t>
            </a:r>
            <a:r>
              <a:rPr lang="pt-BR" sz="3400" b="1" dirty="0">
                <a:solidFill>
                  <a:srgbClr val="0000CC"/>
                </a:solidFill>
                <a:latin typeface="Calisto MT"/>
                <a:ea typeface="Times New Roman"/>
                <a:cs typeface="Arial"/>
              </a:rPr>
              <a:t> 18.3-5 Jó </a:t>
            </a:r>
            <a:r>
              <a:rPr lang="pt-BR" sz="3400" b="1" dirty="0" smtClean="0">
                <a:solidFill>
                  <a:srgbClr val="0000CC"/>
                </a:solidFill>
                <a:latin typeface="Calisto MT"/>
                <a:ea typeface="Times New Roman"/>
                <a:cs typeface="Arial"/>
              </a:rPr>
              <a:t>1.1; </a:t>
            </a:r>
            <a:r>
              <a:rPr lang="pt-BR" sz="3400" b="1" dirty="0" err="1" smtClean="0">
                <a:solidFill>
                  <a:srgbClr val="0000CC"/>
                </a:solidFill>
                <a:latin typeface="Calisto MT"/>
                <a:ea typeface="Times New Roman"/>
                <a:cs typeface="Arial"/>
              </a:rPr>
              <a:t>Lv</a:t>
            </a:r>
            <a:r>
              <a:rPr lang="pt-BR" sz="3400" b="1" dirty="0" smtClean="0">
                <a:solidFill>
                  <a:srgbClr val="0000CC"/>
                </a:solidFill>
                <a:latin typeface="Calisto MT"/>
                <a:ea typeface="Times New Roman"/>
                <a:cs typeface="Arial"/>
              </a:rPr>
              <a:t> 20.25,26; </a:t>
            </a:r>
            <a:r>
              <a:rPr lang="pt-BR" sz="3400" b="1" dirty="0" err="1" smtClean="0">
                <a:solidFill>
                  <a:srgbClr val="0000CC"/>
                </a:solidFill>
                <a:latin typeface="Calisto MT"/>
                <a:ea typeface="Times New Roman"/>
                <a:cs typeface="Arial"/>
              </a:rPr>
              <a:t>Rm</a:t>
            </a:r>
            <a:r>
              <a:rPr lang="pt-BR" sz="3400" b="1" dirty="0" smtClean="0">
                <a:solidFill>
                  <a:srgbClr val="0000CC"/>
                </a:solidFill>
                <a:latin typeface="Calisto MT"/>
                <a:ea typeface="Times New Roman"/>
                <a:cs typeface="Arial"/>
              </a:rPr>
              <a:t> </a:t>
            </a:r>
            <a:r>
              <a:rPr lang="pt-BR" sz="3400" b="1" dirty="0">
                <a:solidFill>
                  <a:srgbClr val="0000CC"/>
                </a:solidFill>
                <a:latin typeface="Calisto MT"/>
                <a:ea typeface="Times New Roman"/>
                <a:cs typeface="Arial"/>
              </a:rPr>
              <a:t>6.1-2, 11-14</a:t>
            </a:r>
            <a:r>
              <a:rPr lang="pt-BR" sz="3400" dirty="0">
                <a:latin typeface="Calisto MT"/>
                <a:ea typeface="Times New Roman"/>
                <a:cs typeface="Arial"/>
              </a:rPr>
              <a:t>)</a:t>
            </a:r>
            <a:endParaRPr lang="pt-BR" sz="3400" dirty="0">
              <a:solidFill>
                <a:prstClr val="black"/>
              </a:solidFill>
              <a:latin typeface="Arial" charset="0"/>
              <a:cs typeface="Arial" charset="0"/>
            </a:endParaRPr>
          </a:p>
        </p:txBody>
      </p:sp>
    </p:spTree>
    <p:extLst>
      <p:ext uri="{BB962C8B-B14F-4D97-AF65-F5344CB8AC3E}">
        <p14:creationId xmlns:p14="http://schemas.microsoft.com/office/powerpoint/2010/main" val="1772484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1268760"/>
            <a:ext cx="8229600" cy="4320480"/>
          </a:xfrm>
          <a:ln>
            <a:solidFill>
              <a:srgbClr val="006600"/>
            </a:solidFill>
          </a:ln>
        </p:spPr>
        <p:txBody>
          <a:bodyPr>
            <a:noAutofit/>
          </a:bodyPr>
          <a:lstStyle/>
          <a:p>
            <a:pPr marL="0" indent="0" algn="ctr">
              <a:buNone/>
            </a:pPr>
            <a:endParaRPr lang="pt-BR" sz="1600" dirty="0" smtClean="0">
              <a:solidFill>
                <a:srgbClr val="0000CC"/>
              </a:solidFill>
              <a:latin typeface="Arial" charset="0"/>
              <a:cs typeface="Arial" charset="0"/>
            </a:endParaRPr>
          </a:p>
          <a:p>
            <a:pPr marL="0" indent="0" algn="ctr">
              <a:buNone/>
            </a:pPr>
            <a:r>
              <a:rPr lang="es-ES" sz="3600" dirty="0" err="1">
                <a:solidFill>
                  <a:srgbClr val="0000CC"/>
                </a:solidFill>
                <a:latin typeface="Arial" charset="0"/>
                <a:cs typeface="Arial" charset="0"/>
              </a:rPr>
              <a:t>Gn</a:t>
            </a:r>
            <a:r>
              <a:rPr lang="es-ES" sz="3600" dirty="0">
                <a:solidFill>
                  <a:srgbClr val="0000CC"/>
                </a:solidFill>
                <a:latin typeface="Arial" charset="0"/>
                <a:cs typeface="Arial" charset="0"/>
              </a:rPr>
              <a:t> </a:t>
            </a:r>
            <a:r>
              <a:rPr lang="es-ES" sz="3600" dirty="0" smtClean="0">
                <a:solidFill>
                  <a:srgbClr val="0000CC"/>
                </a:solidFill>
                <a:latin typeface="Arial" charset="0"/>
                <a:cs typeface="Arial" charset="0"/>
              </a:rPr>
              <a:t>5.  22</a:t>
            </a:r>
          </a:p>
          <a:p>
            <a:pPr marL="0" indent="0" algn="ctr">
              <a:buNone/>
            </a:pPr>
            <a:r>
              <a:rPr lang="es-ES" sz="3600" dirty="0" err="1" smtClean="0">
                <a:solidFill>
                  <a:srgbClr val="0000CC"/>
                </a:solidFill>
                <a:latin typeface="Arial" charset="0"/>
                <a:cs typeface="Arial" charset="0"/>
              </a:rPr>
              <a:t>Lv</a:t>
            </a:r>
            <a:r>
              <a:rPr lang="es-ES" sz="3600" dirty="0" smtClean="0">
                <a:solidFill>
                  <a:srgbClr val="0000CC"/>
                </a:solidFill>
                <a:latin typeface="Arial" charset="0"/>
                <a:cs typeface="Arial" charset="0"/>
              </a:rPr>
              <a:t> 18. 3-5</a:t>
            </a:r>
          </a:p>
          <a:p>
            <a:pPr marL="0" indent="0" algn="ctr">
              <a:buNone/>
            </a:pPr>
            <a:r>
              <a:rPr lang="es-ES" sz="3600" dirty="0" err="1" smtClean="0">
                <a:solidFill>
                  <a:srgbClr val="0000CC"/>
                </a:solidFill>
                <a:latin typeface="Arial" charset="0"/>
                <a:cs typeface="Arial" charset="0"/>
              </a:rPr>
              <a:t>Jó</a:t>
            </a:r>
            <a:r>
              <a:rPr lang="es-ES" sz="3600" dirty="0" smtClean="0">
                <a:solidFill>
                  <a:srgbClr val="0000CC"/>
                </a:solidFill>
                <a:latin typeface="Arial" charset="0"/>
                <a:cs typeface="Arial" charset="0"/>
              </a:rPr>
              <a:t> 1.  1</a:t>
            </a:r>
          </a:p>
          <a:p>
            <a:pPr marL="0" indent="0" algn="ctr">
              <a:buNone/>
            </a:pPr>
            <a:r>
              <a:rPr lang="es-ES" sz="3600" dirty="0" err="1" smtClean="0">
                <a:solidFill>
                  <a:srgbClr val="0000CC"/>
                </a:solidFill>
                <a:latin typeface="Arial" charset="0"/>
                <a:cs typeface="Arial" charset="0"/>
              </a:rPr>
              <a:t>Lv</a:t>
            </a:r>
            <a:r>
              <a:rPr lang="es-ES" sz="3600" dirty="0" smtClean="0">
                <a:solidFill>
                  <a:srgbClr val="0000CC"/>
                </a:solidFill>
                <a:latin typeface="Arial" charset="0"/>
                <a:cs typeface="Arial" charset="0"/>
              </a:rPr>
              <a:t> 20. 25,26</a:t>
            </a:r>
          </a:p>
          <a:p>
            <a:pPr marL="0" indent="0" algn="ctr">
              <a:buNone/>
            </a:pPr>
            <a:r>
              <a:rPr lang="es-ES" sz="3600" dirty="0" err="1" smtClean="0">
                <a:solidFill>
                  <a:srgbClr val="0000CC"/>
                </a:solidFill>
                <a:latin typeface="Arial" charset="0"/>
                <a:cs typeface="Arial" charset="0"/>
              </a:rPr>
              <a:t>Rm</a:t>
            </a:r>
            <a:r>
              <a:rPr lang="es-ES" sz="3600" dirty="0" smtClean="0">
                <a:solidFill>
                  <a:srgbClr val="0000CC"/>
                </a:solidFill>
                <a:latin typeface="Arial" charset="0"/>
                <a:cs typeface="Arial" charset="0"/>
              </a:rPr>
              <a:t> </a:t>
            </a:r>
            <a:r>
              <a:rPr lang="es-ES" sz="3600" dirty="0">
                <a:solidFill>
                  <a:srgbClr val="0000CC"/>
                </a:solidFill>
                <a:latin typeface="Arial" charset="0"/>
                <a:cs typeface="Arial" charset="0"/>
              </a:rPr>
              <a:t>6</a:t>
            </a:r>
            <a:r>
              <a:rPr lang="es-ES" sz="3600" dirty="0" smtClean="0">
                <a:solidFill>
                  <a:srgbClr val="0000CC"/>
                </a:solidFill>
                <a:latin typeface="Arial" charset="0"/>
                <a:cs typeface="Arial" charset="0"/>
              </a:rPr>
              <a:t>. 1-2</a:t>
            </a:r>
            <a:r>
              <a:rPr lang="es-ES" sz="3600" dirty="0">
                <a:solidFill>
                  <a:srgbClr val="0000CC"/>
                </a:solidFill>
                <a:latin typeface="Arial" charset="0"/>
                <a:cs typeface="Arial" charset="0"/>
              </a:rPr>
              <a:t>, 11-14</a:t>
            </a:r>
            <a:endParaRPr lang="pt-BR" sz="1400" dirty="0" smtClean="0">
              <a:solidFill>
                <a:srgbClr val="0000CC"/>
              </a:solidFill>
              <a:latin typeface="Arial" charset="0"/>
              <a:cs typeface="Arial" charset="0"/>
            </a:endParaRPr>
          </a:p>
        </p:txBody>
      </p:sp>
    </p:spTree>
    <p:extLst>
      <p:ext uri="{BB962C8B-B14F-4D97-AF65-F5344CB8AC3E}">
        <p14:creationId xmlns:p14="http://schemas.microsoft.com/office/powerpoint/2010/main" val="4099231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498178"/>
          </a:xfrm>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r>
              <a:rPr lang="pt-BR" sz="3100" b="1" i="1" dirty="0" smtClean="0">
                <a:solidFill>
                  <a:srgbClr val="00B050"/>
                </a:solidFill>
                <a:cs typeface="Arial" charset="0"/>
              </a:rPr>
              <a:t/>
            </a:r>
            <a:br>
              <a:rPr lang="pt-BR" sz="3100" b="1" i="1" dirty="0" smtClean="0">
                <a:solidFill>
                  <a:srgbClr val="00B050"/>
                </a:solidFill>
                <a:cs typeface="Arial" charset="0"/>
              </a:rPr>
            </a:br>
            <a:r>
              <a:rPr lang="pt-BR" sz="3100" b="1" i="1" dirty="0" smtClean="0">
                <a:solidFill>
                  <a:schemeClr val="tx2">
                    <a:lumMod val="60000"/>
                    <a:lumOff val="40000"/>
                  </a:schemeClr>
                </a:solidFill>
                <a:cs typeface="Arial" charset="0"/>
              </a:rPr>
              <a:t>ESBOÇO</a:t>
            </a:r>
            <a:endParaRPr lang="pt-BR" sz="3200" dirty="0">
              <a:solidFill>
                <a:schemeClr val="tx2">
                  <a:lumMod val="60000"/>
                  <a:lumOff val="40000"/>
                </a:schemeClr>
              </a:solidFill>
            </a:endParaRPr>
          </a:p>
        </p:txBody>
      </p:sp>
      <p:sp>
        <p:nvSpPr>
          <p:cNvPr id="3" name="Espaço Reservado para Conteúdo 2"/>
          <p:cNvSpPr>
            <a:spLocks noGrp="1"/>
          </p:cNvSpPr>
          <p:nvPr>
            <p:ph idx="1"/>
          </p:nvPr>
        </p:nvSpPr>
        <p:spPr>
          <a:xfrm>
            <a:off x="539552" y="2132856"/>
            <a:ext cx="8064896" cy="4237936"/>
          </a:xfrm>
          <a:ln>
            <a:solidFill>
              <a:srgbClr val="00B050"/>
            </a:solidFill>
          </a:ln>
        </p:spPr>
        <p:txBody>
          <a:bodyPr>
            <a:normAutofit/>
          </a:bodyPr>
          <a:lstStyle/>
          <a:p>
            <a:pPr marL="0" indent="0">
              <a:buNone/>
            </a:pPr>
            <a:endParaRPr lang="pt-BR" sz="1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500" b="1" dirty="0">
              <a:solidFill>
                <a:srgbClr val="006600"/>
              </a:solidFill>
              <a:cs typeface="Arial" pitchFamily="34" charset="0"/>
            </a:endParaRPr>
          </a:p>
          <a:p>
            <a:pPr marL="0" indent="0">
              <a:buNone/>
            </a:pPr>
            <a:r>
              <a:rPr lang="pt-BR" sz="3000" b="1" dirty="0">
                <a:solidFill>
                  <a:srgbClr val="006600"/>
                </a:solidFill>
              </a:rPr>
              <a:t>I – O QUE É </a:t>
            </a:r>
            <a:r>
              <a:rPr lang="pt-BR" sz="3000" b="1" dirty="0" smtClean="0">
                <a:solidFill>
                  <a:srgbClr val="006600"/>
                </a:solidFill>
              </a:rPr>
              <a:t>SANTIDADE</a:t>
            </a:r>
          </a:p>
          <a:p>
            <a:pPr marL="0" indent="0">
              <a:buNone/>
            </a:pPr>
            <a:r>
              <a:rPr lang="pt-BR" sz="1000" b="1" dirty="0" smtClean="0">
                <a:solidFill>
                  <a:srgbClr val="006600"/>
                </a:solidFill>
              </a:rPr>
              <a:t>		</a:t>
            </a:r>
            <a:endParaRPr lang="pt-BR" sz="1000" dirty="0" smtClean="0">
              <a:solidFill>
                <a:srgbClr val="006600"/>
              </a:solidFill>
            </a:endParaRPr>
          </a:p>
          <a:p>
            <a:pPr marL="0" indent="0">
              <a:buNone/>
            </a:pPr>
            <a:r>
              <a:rPr lang="pt-BR" sz="3000" b="1" dirty="0">
                <a:solidFill>
                  <a:srgbClr val="FF0000"/>
                </a:solidFill>
              </a:rPr>
              <a:t>II – A ÉTICA CRISTÃ É UMA ÉTICA </a:t>
            </a:r>
            <a:r>
              <a:rPr lang="pt-BR" sz="3000" b="1" dirty="0" smtClean="0">
                <a:solidFill>
                  <a:srgbClr val="FF0000"/>
                </a:solidFill>
              </a:rPr>
              <a:t>SANTA</a:t>
            </a:r>
          </a:p>
          <a:p>
            <a:pPr marL="0" indent="0">
              <a:buNone/>
            </a:pPr>
            <a:r>
              <a:rPr lang="pt-BR" sz="1100" b="1" dirty="0" smtClean="0">
                <a:solidFill>
                  <a:srgbClr val="006600"/>
                </a:solidFill>
              </a:rPr>
              <a:t>		</a:t>
            </a:r>
            <a:endParaRPr lang="pt-BR" sz="1100" dirty="0" smtClean="0">
              <a:solidFill>
                <a:srgbClr val="006600"/>
              </a:solidFill>
            </a:endParaRPr>
          </a:p>
          <a:p>
            <a:pPr marL="0" indent="0">
              <a:buNone/>
            </a:pPr>
            <a:r>
              <a:rPr lang="pt-BR" sz="3000" b="1" dirty="0">
                <a:solidFill>
                  <a:srgbClr val="006600"/>
                </a:solidFill>
              </a:rPr>
              <a:t>III – O ALCANCE DA ÉTICA E SANTIDADE </a:t>
            </a:r>
            <a:r>
              <a:rPr lang="pt-BR" sz="3000" b="1" dirty="0" smtClean="0">
                <a:solidFill>
                  <a:srgbClr val="006600"/>
                </a:solidFill>
              </a:rPr>
              <a:t>CRISTÃ </a:t>
            </a:r>
            <a:r>
              <a:rPr lang="pt-BR" sz="1500" b="1" dirty="0" smtClean="0">
                <a:solidFill>
                  <a:srgbClr val="006600"/>
                </a:solidFill>
              </a:rPr>
              <a:t>	</a:t>
            </a:r>
          </a:p>
          <a:p>
            <a:pPr marL="0" indent="0">
              <a:buNone/>
            </a:pPr>
            <a:r>
              <a:rPr lang="pt-BR" sz="1500" b="1" dirty="0" smtClean="0">
                <a:solidFill>
                  <a:srgbClr val="006600"/>
                </a:solidFill>
              </a:rPr>
              <a:t>	</a:t>
            </a:r>
            <a:r>
              <a:rPr lang="pt-BR" sz="3600" b="1" dirty="0" smtClean="0">
                <a:solidFill>
                  <a:srgbClr val="006600"/>
                </a:solidFill>
              </a:rPr>
              <a:t>- </a:t>
            </a:r>
            <a:r>
              <a:rPr lang="pt-BR" sz="3600" b="1" dirty="0">
                <a:solidFill>
                  <a:srgbClr val="006600"/>
                </a:solidFill>
              </a:rPr>
              <a:t>Conclusão</a:t>
            </a:r>
          </a:p>
        </p:txBody>
      </p:sp>
    </p:spTree>
    <p:extLst>
      <p:ext uri="{BB962C8B-B14F-4D97-AF65-F5344CB8AC3E}">
        <p14:creationId xmlns:p14="http://schemas.microsoft.com/office/powerpoint/2010/main" val="5239317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noAutofit/>
          </a:bodyPr>
          <a:lstStyle/>
          <a:p>
            <a:pPr marL="342900" lvl="0" indent="-342900" fontAlgn="base">
              <a:spcBef>
                <a:spcPct val="20000"/>
              </a:spcBef>
              <a:spcAft>
                <a:spcPct val="0"/>
              </a:spcAft>
              <a:defRPr/>
            </a:pPr>
            <a:r>
              <a:rPr lang="pt-BR" sz="2800" dirty="0">
                <a:solidFill>
                  <a:srgbClr val="7030A0"/>
                </a:solidFill>
                <a:latin typeface="Arial Black" pitchFamily="34" charset="0"/>
              </a:rPr>
              <a:t>ÉTICA CRISTÃ</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2800" b="1" i="1" dirty="0">
                <a:solidFill>
                  <a:srgbClr val="00B050"/>
                </a:solidFill>
                <a:cs typeface="Arial" charset="0"/>
              </a:rPr>
              <a:t>LIÇÃO 03:  A ÉTICA CRISTÃ E A SANTIDADE</a:t>
            </a:r>
            <a:endParaRPr lang="pt-BR" sz="2800" dirty="0"/>
          </a:p>
        </p:txBody>
      </p:sp>
      <p:sp>
        <p:nvSpPr>
          <p:cNvPr id="3" name="Espaço Reservado para Conteúdo 2"/>
          <p:cNvSpPr>
            <a:spLocks noGrp="1"/>
          </p:cNvSpPr>
          <p:nvPr>
            <p:ph idx="1"/>
          </p:nvPr>
        </p:nvSpPr>
        <p:spPr>
          <a:xfrm>
            <a:off x="457200" y="1196752"/>
            <a:ext cx="8229600" cy="5472608"/>
          </a:xfrm>
          <a:ln>
            <a:solidFill>
              <a:schemeClr val="tx1"/>
            </a:solidFill>
          </a:ln>
        </p:spPr>
        <p:txBody>
          <a:bodyPr>
            <a:normAutofit fontScale="55000" lnSpcReduction="20000"/>
          </a:bodyPr>
          <a:lstStyle/>
          <a:p>
            <a:pPr marL="0" lvl="0" indent="0">
              <a:buNone/>
            </a:pPr>
            <a:r>
              <a:rPr lang="pt-BR" sz="3600" b="1" dirty="0">
                <a:solidFill>
                  <a:srgbClr val="006600"/>
                </a:solidFill>
              </a:rPr>
              <a:t>II – A ÉTICA CRISTÃ É UMA ÉTICA </a:t>
            </a:r>
            <a:r>
              <a:rPr lang="pt-BR" sz="3600" b="1" dirty="0" smtClean="0">
                <a:solidFill>
                  <a:srgbClr val="006600"/>
                </a:solidFill>
              </a:rPr>
              <a:t>SANTA</a:t>
            </a:r>
          </a:p>
          <a:p>
            <a:pPr marL="0" lvl="0" indent="0">
              <a:buNone/>
            </a:pPr>
            <a:endParaRPr lang="pt-BR" sz="1800" b="1" dirty="0">
              <a:solidFill>
                <a:srgbClr val="006600"/>
              </a:solidFill>
            </a:endParaRPr>
          </a:p>
          <a:p>
            <a:pPr marL="0" lvl="0" indent="0" algn="just">
              <a:spcBef>
                <a:spcPct val="0"/>
              </a:spcBef>
              <a:buNone/>
              <a:defRPr/>
            </a:pPr>
            <a:r>
              <a:rPr lang="pt-BR" sz="2800" b="1" dirty="0" smtClean="0">
                <a:solidFill>
                  <a:srgbClr val="006600"/>
                </a:solidFill>
              </a:rPr>
              <a:t>	</a:t>
            </a:r>
            <a:r>
              <a:rPr lang="pt-BR" sz="4700" dirty="0">
                <a:latin typeface="Arial" pitchFamily="34" charset="0"/>
                <a:cs typeface="Arial" pitchFamily="34" charset="0"/>
              </a:rPr>
              <a:t>1) </a:t>
            </a:r>
            <a:r>
              <a:rPr lang="pt-BR" sz="4700" u="sng" dirty="0">
                <a:latin typeface="Arial" pitchFamily="34" charset="0"/>
                <a:cs typeface="Arial" pitchFamily="34" charset="0"/>
              </a:rPr>
              <a:t>O fundamento da ética cristã está no coração</a:t>
            </a:r>
            <a:r>
              <a:rPr lang="pt-BR" sz="4700" dirty="0">
                <a:latin typeface="Arial" pitchFamily="34" charset="0"/>
                <a:cs typeface="Arial" pitchFamily="34" charset="0"/>
              </a:rPr>
              <a:t>. Considerando o tema “ética” sob o aspecto da santificação, podemos começar pelo princípio de que, como todas as coisas divinas comunicadas ao homem, ela se estabelece primeiramente no coração para depois se manifestar exteriormente. Em outras palavras, a ética cristã não é um sistema de religiosidade ou comportamento exterior para agradar os hipócritas; é a prática objetiva de uma lei cujo amor e disposição por obedecer foram primeiramente implantados no coração do </a:t>
            </a:r>
            <a:r>
              <a:rPr lang="pt-BR" sz="4700" dirty="0" smtClean="0">
                <a:latin typeface="Arial" pitchFamily="34" charset="0"/>
                <a:cs typeface="Arial" pitchFamily="34" charset="0"/>
              </a:rPr>
              <a:t>homem. </a:t>
            </a:r>
            <a:r>
              <a:rPr lang="pt-BR" sz="4700" dirty="0">
                <a:latin typeface="Arial" pitchFamily="34" charset="0"/>
                <a:cs typeface="Arial" pitchFamily="34" charset="0"/>
              </a:rPr>
              <a:t>Outrora rebelde, agora, impactado pela graça, perdoado dos seus pecados e imbuído do senso de filiação divina, o homem não apenas deseja, mas tem poder para viver de acordo com essa </a:t>
            </a:r>
            <a:r>
              <a:rPr lang="pt-BR" sz="4700" dirty="0" smtClean="0">
                <a:latin typeface="Arial" pitchFamily="34" charset="0"/>
                <a:cs typeface="Arial" pitchFamily="34" charset="0"/>
              </a:rPr>
              <a:t>ética</a:t>
            </a:r>
            <a:r>
              <a:rPr lang="pt-BR" sz="4600" dirty="0" smtClean="0">
                <a:latin typeface="Arial" pitchFamily="34" charset="0"/>
                <a:cs typeface="Arial" pitchFamily="34" charset="0"/>
              </a:rPr>
              <a:t>.	</a:t>
            </a:r>
            <a:r>
              <a:rPr lang="pt-BR" sz="2000" dirty="0" smtClean="0">
                <a:latin typeface="Arial" pitchFamily="34" charset="0"/>
                <a:cs typeface="Arial" pitchFamily="34" charset="0"/>
              </a:rPr>
              <a:t>(</a:t>
            </a:r>
            <a:r>
              <a:rPr lang="pt-BR" sz="2000" dirty="0" err="1">
                <a:solidFill>
                  <a:srgbClr val="0000CC"/>
                </a:solidFill>
                <a:latin typeface="Arial" pitchFamily="34" charset="0"/>
                <a:cs typeface="Arial" pitchFamily="34" charset="0"/>
              </a:rPr>
              <a:t>Rm</a:t>
            </a:r>
            <a:r>
              <a:rPr lang="pt-BR" sz="2000" dirty="0">
                <a:solidFill>
                  <a:srgbClr val="0000CC"/>
                </a:solidFill>
                <a:latin typeface="Arial" pitchFamily="34" charset="0"/>
                <a:cs typeface="Arial" pitchFamily="34" charset="0"/>
              </a:rPr>
              <a:t> 8.5-9; </a:t>
            </a:r>
            <a:r>
              <a:rPr lang="pt-BR" sz="2000" dirty="0" err="1">
                <a:solidFill>
                  <a:srgbClr val="0000CC"/>
                </a:solidFill>
                <a:latin typeface="Arial" pitchFamily="34" charset="0"/>
                <a:cs typeface="Arial" pitchFamily="34" charset="0"/>
              </a:rPr>
              <a:t>Gl</a:t>
            </a:r>
            <a:r>
              <a:rPr lang="pt-BR" sz="2000" dirty="0">
                <a:solidFill>
                  <a:srgbClr val="0000CC"/>
                </a:solidFill>
                <a:latin typeface="Arial" pitchFamily="34" charset="0"/>
                <a:cs typeface="Arial" pitchFamily="34" charset="0"/>
              </a:rPr>
              <a:t> </a:t>
            </a:r>
            <a:r>
              <a:rPr lang="pt-BR" sz="2000" dirty="0" smtClean="0">
                <a:solidFill>
                  <a:srgbClr val="0000CC"/>
                </a:solidFill>
                <a:latin typeface="Arial" pitchFamily="34" charset="0"/>
                <a:cs typeface="Arial" pitchFamily="34" charset="0"/>
              </a:rPr>
              <a:t>5.16-23; At </a:t>
            </a:r>
            <a:r>
              <a:rPr lang="pt-BR" sz="2000" dirty="0">
                <a:solidFill>
                  <a:srgbClr val="0000CC"/>
                </a:solidFill>
                <a:latin typeface="Arial" pitchFamily="34" charset="0"/>
                <a:cs typeface="Arial" pitchFamily="34" charset="0"/>
              </a:rPr>
              <a:t>15.8-9; </a:t>
            </a:r>
            <a:r>
              <a:rPr lang="pt-BR" sz="2000" dirty="0" err="1">
                <a:solidFill>
                  <a:srgbClr val="0000CC"/>
                </a:solidFill>
                <a:latin typeface="Arial" pitchFamily="34" charset="0"/>
                <a:cs typeface="Arial" pitchFamily="34" charset="0"/>
              </a:rPr>
              <a:t>Hb</a:t>
            </a:r>
            <a:r>
              <a:rPr lang="pt-BR" sz="2000" dirty="0">
                <a:solidFill>
                  <a:srgbClr val="0000CC"/>
                </a:solidFill>
                <a:latin typeface="Arial" pitchFamily="34" charset="0"/>
                <a:cs typeface="Arial" pitchFamily="34" charset="0"/>
              </a:rPr>
              <a:t> 8.10-13</a:t>
            </a:r>
            <a:r>
              <a:rPr lang="pt-BR" sz="2000" dirty="0">
                <a:latin typeface="Arial" pitchFamily="34" charset="0"/>
                <a:cs typeface="Arial" pitchFamily="34" charset="0"/>
              </a:rPr>
              <a:t>).</a:t>
            </a:r>
            <a:endParaRPr lang="pt-BR" sz="2000" dirty="0">
              <a:latin typeface="Arial" pitchFamily="34" charset="0"/>
              <a:cs typeface="Arial" pitchFamily="34" charset="0"/>
            </a:endParaRPr>
          </a:p>
        </p:txBody>
      </p:sp>
    </p:spTree>
    <p:extLst>
      <p:ext uri="{BB962C8B-B14F-4D97-AF65-F5344CB8AC3E}">
        <p14:creationId xmlns:p14="http://schemas.microsoft.com/office/powerpoint/2010/main" val="2279505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457200" y="2060848"/>
            <a:ext cx="8229600" cy="3744416"/>
          </a:xfrm>
          <a:ln>
            <a:solidFill>
              <a:srgbClr val="006600"/>
            </a:solidFill>
          </a:ln>
        </p:spPr>
        <p:txBody>
          <a:bodyPr>
            <a:noAutofit/>
          </a:bodyPr>
          <a:lstStyle/>
          <a:p>
            <a:pPr marL="0" indent="0" algn="ctr">
              <a:buNone/>
            </a:pPr>
            <a:endParaRPr lang="pt-BR" sz="1600" dirty="0" smtClean="0">
              <a:solidFill>
                <a:srgbClr val="0000CC"/>
              </a:solidFill>
              <a:latin typeface="Arial" charset="0"/>
              <a:cs typeface="Arial" charset="0"/>
            </a:endParaRPr>
          </a:p>
          <a:p>
            <a:pPr marL="0" lvl="0" indent="0" algn="ctr">
              <a:spcBef>
                <a:spcPct val="0"/>
              </a:spcBef>
              <a:buNone/>
              <a:defRPr/>
            </a:pPr>
            <a:r>
              <a:rPr lang="da-DK" sz="3600" dirty="0">
                <a:solidFill>
                  <a:srgbClr val="0000CC"/>
                </a:solidFill>
                <a:latin typeface="Arial" pitchFamily="34" charset="0"/>
                <a:cs typeface="Arial" pitchFamily="34" charset="0"/>
              </a:rPr>
              <a:t>Rm </a:t>
            </a:r>
            <a:r>
              <a:rPr lang="da-DK" sz="3600" dirty="0" smtClean="0">
                <a:solidFill>
                  <a:srgbClr val="0000CC"/>
                </a:solidFill>
                <a:latin typeface="Arial" pitchFamily="34" charset="0"/>
                <a:cs typeface="Arial" pitchFamily="34" charset="0"/>
              </a:rPr>
              <a:t>8.  5-9</a:t>
            </a:r>
          </a:p>
          <a:p>
            <a:pPr marL="0" lvl="0" indent="0" algn="ctr">
              <a:spcBef>
                <a:spcPct val="0"/>
              </a:spcBef>
              <a:buNone/>
              <a:defRPr/>
            </a:pPr>
            <a:endParaRPr lang="da-DK" sz="2000" dirty="0" smtClean="0">
              <a:solidFill>
                <a:srgbClr val="0000CC"/>
              </a:solidFill>
              <a:latin typeface="Arial" pitchFamily="34" charset="0"/>
              <a:cs typeface="Arial" pitchFamily="34" charset="0"/>
            </a:endParaRPr>
          </a:p>
          <a:p>
            <a:pPr marL="0" lvl="0" indent="0" algn="ctr">
              <a:spcBef>
                <a:spcPct val="0"/>
              </a:spcBef>
              <a:buNone/>
              <a:defRPr/>
            </a:pPr>
            <a:r>
              <a:rPr lang="da-DK" sz="3600" dirty="0" smtClean="0">
                <a:solidFill>
                  <a:srgbClr val="0000CC"/>
                </a:solidFill>
                <a:latin typeface="Arial" pitchFamily="34" charset="0"/>
                <a:cs typeface="Arial" pitchFamily="34" charset="0"/>
              </a:rPr>
              <a:t>Gl </a:t>
            </a:r>
            <a:r>
              <a:rPr lang="da-DK" sz="3600" dirty="0">
                <a:solidFill>
                  <a:srgbClr val="0000CC"/>
                </a:solidFill>
                <a:latin typeface="Arial" pitchFamily="34" charset="0"/>
                <a:cs typeface="Arial" pitchFamily="34" charset="0"/>
              </a:rPr>
              <a:t>5</a:t>
            </a:r>
            <a:r>
              <a:rPr lang="da-DK" sz="3600" dirty="0" smtClean="0">
                <a:solidFill>
                  <a:srgbClr val="0000CC"/>
                </a:solidFill>
                <a:latin typeface="Arial" pitchFamily="34" charset="0"/>
                <a:cs typeface="Arial" pitchFamily="34" charset="0"/>
              </a:rPr>
              <a:t>. 16-23</a:t>
            </a:r>
          </a:p>
          <a:p>
            <a:pPr marL="0" lvl="0" indent="0" algn="ctr">
              <a:spcBef>
                <a:spcPct val="0"/>
              </a:spcBef>
              <a:buNone/>
              <a:defRPr/>
            </a:pPr>
            <a:endParaRPr lang="da-DK" sz="2000" dirty="0" smtClean="0">
              <a:solidFill>
                <a:srgbClr val="0000CC"/>
              </a:solidFill>
              <a:latin typeface="Arial" pitchFamily="34" charset="0"/>
              <a:cs typeface="Arial" pitchFamily="34" charset="0"/>
            </a:endParaRPr>
          </a:p>
          <a:p>
            <a:pPr marL="0" lvl="0" indent="0" algn="ctr">
              <a:spcBef>
                <a:spcPct val="0"/>
              </a:spcBef>
              <a:buNone/>
              <a:defRPr/>
            </a:pPr>
            <a:r>
              <a:rPr lang="da-DK" sz="3600" dirty="0" smtClean="0">
                <a:solidFill>
                  <a:srgbClr val="0000CC"/>
                </a:solidFill>
                <a:latin typeface="Arial" pitchFamily="34" charset="0"/>
                <a:cs typeface="Arial" pitchFamily="34" charset="0"/>
              </a:rPr>
              <a:t>At </a:t>
            </a:r>
            <a:r>
              <a:rPr lang="da-DK" sz="3600" dirty="0">
                <a:solidFill>
                  <a:srgbClr val="0000CC"/>
                </a:solidFill>
                <a:latin typeface="Arial" pitchFamily="34" charset="0"/>
                <a:cs typeface="Arial" pitchFamily="34" charset="0"/>
              </a:rPr>
              <a:t>15</a:t>
            </a:r>
            <a:r>
              <a:rPr lang="da-DK" sz="3600" dirty="0" smtClean="0">
                <a:solidFill>
                  <a:srgbClr val="0000CC"/>
                </a:solidFill>
                <a:latin typeface="Arial" pitchFamily="34" charset="0"/>
                <a:cs typeface="Arial" pitchFamily="34" charset="0"/>
              </a:rPr>
              <a:t>.  8-9</a:t>
            </a:r>
          </a:p>
          <a:p>
            <a:pPr marL="0" lvl="0" indent="0" algn="ctr">
              <a:spcBef>
                <a:spcPct val="0"/>
              </a:spcBef>
              <a:buNone/>
              <a:defRPr/>
            </a:pPr>
            <a:endParaRPr lang="da-DK" sz="2000" dirty="0" smtClean="0">
              <a:solidFill>
                <a:srgbClr val="0000CC"/>
              </a:solidFill>
              <a:latin typeface="Arial" pitchFamily="34" charset="0"/>
              <a:cs typeface="Arial" pitchFamily="34" charset="0"/>
            </a:endParaRPr>
          </a:p>
          <a:p>
            <a:pPr marL="0" lvl="0" indent="0" algn="ctr">
              <a:spcBef>
                <a:spcPct val="0"/>
              </a:spcBef>
              <a:buNone/>
              <a:defRPr/>
            </a:pPr>
            <a:r>
              <a:rPr lang="da-DK" sz="3600" dirty="0" smtClean="0">
                <a:solidFill>
                  <a:srgbClr val="0000CC"/>
                </a:solidFill>
                <a:latin typeface="Arial" pitchFamily="34" charset="0"/>
                <a:cs typeface="Arial" pitchFamily="34" charset="0"/>
              </a:rPr>
              <a:t>Hb </a:t>
            </a:r>
            <a:r>
              <a:rPr lang="da-DK" sz="3600" dirty="0">
                <a:solidFill>
                  <a:srgbClr val="0000CC"/>
                </a:solidFill>
                <a:latin typeface="Arial" pitchFamily="34" charset="0"/>
                <a:cs typeface="Arial" pitchFamily="34" charset="0"/>
              </a:rPr>
              <a:t>8</a:t>
            </a:r>
            <a:r>
              <a:rPr lang="da-DK" sz="3600" dirty="0" smtClean="0">
                <a:solidFill>
                  <a:srgbClr val="0000CC"/>
                </a:solidFill>
                <a:latin typeface="Arial" pitchFamily="34" charset="0"/>
                <a:cs typeface="Arial" pitchFamily="34" charset="0"/>
              </a:rPr>
              <a:t>. 10-13</a:t>
            </a:r>
            <a:endParaRPr lang="pt-BR" sz="3600" dirty="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23165599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endParaRPr lang="pt-BR" sz="3200" dirty="0"/>
          </a:p>
        </p:txBody>
      </p:sp>
      <p:sp>
        <p:nvSpPr>
          <p:cNvPr id="3" name="Espaço Reservado para Conteúdo 2"/>
          <p:cNvSpPr>
            <a:spLocks noGrp="1"/>
          </p:cNvSpPr>
          <p:nvPr>
            <p:ph idx="1"/>
          </p:nvPr>
        </p:nvSpPr>
        <p:spPr>
          <a:xfrm>
            <a:off x="457200" y="1628800"/>
            <a:ext cx="8229600" cy="4680520"/>
          </a:xfrm>
          <a:ln>
            <a:solidFill>
              <a:schemeClr val="tx1"/>
            </a:solidFill>
          </a:ln>
        </p:spPr>
        <p:txBody>
          <a:bodyPr>
            <a:normAutofit fontScale="47500" lnSpcReduction="20000"/>
          </a:bodyPr>
          <a:lstStyle/>
          <a:p>
            <a:pPr marL="0" lvl="0" indent="0">
              <a:buNone/>
            </a:pPr>
            <a:r>
              <a:rPr lang="pt-BR" sz="4200" b="1" dirty="0">
                <a:solidFill>
                  <a:srgbClr val="006600"/>
                </a:solidFill>
              </a:rPr>
              <a:t>II – A ÉTICA CRISTÃ É UMA ÉTICA </a:t>
            </a:r>
            <a:r>
              <a:rPr lang="pt-BR" sz="4200" b="1" dirty="0" smtClean="0">
                <a:solidFill>
                  <a:srgbClr val="006600"/>
                </a:solidFill>
              </a:rPr>
              <a:t>SANTA</a:t>
            </a:r>
          </a:p>
          <a:p>
            <a:pPr marL="0" lvl="0" indent="0">
              <a:spcBef>
                <a:spcPct val="0"/>
              </a:spcBef>
              <a:buNone/>
              <a:defRPr/>
            </a:pPr>
            <a:endParaRPr lang="pt-BR" sz="2300" b="1" dirty="0" smtClean="0">
              <a:solidFill>
                <a:srgbClr val="006600"/>
              </a:solidFill>
            </a:endParaRPr>
          </a:p>
          <a:p>
            <a:pPr marL="0" lvl="0" indent="0" algn="just">
              <a:spcBef>
                <a:spcPct val="0"/>
              </a:spcBef>
              <a:buNone/>
              <a:defRPr/>
            </a:pPr>
            <a:r>
              <a:rPr lang="pt-BR" sz="2800" b="1" dirty="0" smtClean="0">
                <a:solidFill>
                  <a:srgbClr val="006600"/>
                </a:solidFill>
              </a:rPr>
              <a:t>	</a:t>
            </a:r>
            <a:r>
              <a:rPr lang="pt-BR" sz="4800" dirty="0">
                <a:latin typeface="Arial" pitchFamily="34" charset="0"/>
                <a:cs typeface="Arial" pitchFamily="34" charset="0"/>
              </a:rPr>
              <a:t>2) </a:t>
            </a:r>
            <a:r>
              <a:rPr lang="pt-BR" sz="4800" u="sng" dirty="0">
                <a:latin typeface="Arial" pitchFamily="34" charset="0"/>
                <a:cs typeface="Arial" pitchFamily="34" charset="0"/>
              </a:rPr>
              <a:t>O interesse da ética cristã é a santidade</a:t>
            </a:r>
            <a:r>
              <a:rPr lang="pt-BR" sz="4800" dirty="0" smtClean="0">
                <a:latin typeface="Arial" pitchFamily="34" charset="0"/>
                <a:cs typeface="Arial" pitchFamily="34" charset="0"/>
              </a:rPr>
              <a:t>.  </a:t>
            </a:r>
            <a:r>
              <a:rPr lang="pt-BR" sz="4800" dirty="0">
                <a:latin typeface="Arial" pitchFamily="34" charset="0"/>
                <a:cs typeface="Arial" pitchFamily="34" charset="0"/>
              </a:rPr>
              <a:t>Ambas as palavras, “ética cristã” e “santidade” podem ser consideradas sinônimas, sob essa análise, embora santidade seja mais expressiva tanto das razões por trás de um comportamento ético – Deus é santo, portanto, nós devemos ser santos – como também da natureza desse comportamento – conformação ao caráter divino. Todo comportamento, hábito ou ação particular que nos torne mais agradáveis a Deus, porquanto está de acordo com a Sua vontade revelada, é ético, adequado, bom e correto. Mais uma vez fica demonstrada a importância do estudo da ética cristã, pois é aqui que estabelecemos o modo como podemos cumprir esse imperativo divino, e como experimentaremos o melhor de Deus tanto para a vida presente como para a </a:t>
            </a:r>
            <a:r>
              <a:rPr lang="pt-BR" sz="4800" dirty="0" smtClean="0">
                <a:latin typeface="Arial" pitchFamily="34" charset="0"/>
                <a:cs typeface="Arial" pitchFamily="34" charset="0"/>
              </a:rPr>
              <a:t>eternidade.</a:t>
            </a:r>
            <a:r>
              <a:rPr lang="pt-BR" sz="4600" dirty="0" smtClean="0">
                <a:latin typeface="Arial" pitchFamily="34" charset="0"/>
                <a:cs typeface="Arial" pitchFamily="34" charset="0"/>
              </a:rPr>
              <a:t>	</a:t>
            </a:r>
            <a:r>
              <a:rPr lang="pt-BR" sz="2300" dirty="0" smtClean="0">
                <a:latin typeface="Arial" pitchFamily="34" charset="0"/>
                <a:cs typeface="Arial" pitchFamily="34" charset="0"/>
              </a:rPr>
              <a:t>(</a:t>
            </a:r>
            <a:r>
              <a:rPr lang="pt-BR" sz="2300" dirty="0">
                <a:latin typeface="Arial" pitchFamily="34" charset="0"/>
                <a:cs typeface="Arial" pitchFamily="34" charset="0"/>
              </a:rPr>
              <a:t>cf. </a:t>
            </a:r>
            <a:r>
              <a:rPr lang="pt-BR" sz="2300" dirty="0" err="1">
                <a:solidFill>
                  <a:srgbClr val="0000CC"/>
                </a:solidFill>
                <a:latin typeface="Arial" pitchFamily="34" charset="0"/>
                <a:cs typeface="Arial" pitchFamily="34" charset="0"/>
              </a:rPr>
              <a:t>Mt</a:t>
            </a:r>
            <a:r>
              <a:rPr lang="pt-BR" sz="2300" dirty="0">
                <a:solidFill>
                  <a:srgbClr val="0000CC"/>
                </a:solidFill>
                <a:latin typeface="Arial" pitchFamily="34" charset="0"/>
                <a:cs typeface="Arial" pitchFamily="34" charset="0"/>
              </a:rPr>
              <a:t> 5.8</a:t>
            </a:r>
            <a:r>
              <a:rPr lang="pt-BR" sz="2300" dirty="0">
                <a:latin typeface="Arial" pitchFamily="34" charset="0"/>
                <a:cs typeface="Arial" pitchFamily="34" charset="0"/>
              </a:rPr>
              <a:t>).</a:t>
            </a:r>
            <a:endParaRPr lang="pt-BR" sz="2300" dirty="0">
              <a:latin typeface="Arial" pitchFamily="34" charset="0"/>
              <a:cs typeface="Arial" pitchFamily="34" charset="0"/>
            </a:endParaRPr>
          </a:p>
        </p:txBody>
      </p:sp>
    </p:spTree>
    <p:extLst>
      <p:ext uri="{BB962C8B-B14F-4D97-AF65-F5344CB8AC3E}">
        <p14:creationId xmlns:p14="http://schemas.microsoft.com/office/powerpoint/2010/main" val="13862939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8" y="3789040"/>
            <a:ext cx="7848872" cy="1368152"/>
          </a:xfrm>
          <a:ln>
            <a:solidFill>
              <a:srgbClr val="006600"/>
            </a:solidFill>
          </a:ln>
        </p:spPr>
        <p:txBody>
          <a:bodyPr>
            <a:noAutofit/>
          </a:bodyPr>
          <a:lstStyle/>
          <a:p>
            <a:pPr marL="0" indent="0" algn="ctr">
              <a:buNone/>
            </a:pPr>
            <a:endParaRPr lang="pt-BR" sz="1100" dirty="0" smtClean="0">
              <a:solidFill>
                <a:srgbClr val="0000CC"/>
              </a:solidFill>
              <a:latin typeface="Arial" pitchFamily="34" charset="0"/>
              <a:cs typeface="Arial" pitchFamily="34" charset="0"/>
            </a:endParaRPr>
          </a:p>
          <a:p>
            <a:pPr marL="0" indent="0" algn="ctr">
              <a:buNone/>
            </a:pPr>
            <a:endParaRPr lang="pt-BR" sz="1100" dirty="0" smtClean="0">
              <a:solidFill>
                <a:srgbClr val="0000CC"/>
              </a:solidFill>
              <a:latin typeface="Arial" pitchFamily="34" charset="0"/>
              <a:cs typeface="Arial" pitchFamily="34" charset="0"/>
            </a:endParaRPr>
          </a:p>
          <a:p>
            <a:pPr marL="0" indent="0" algn="ctr">
              <a:buNone/>
            </a:pPr>
            <a:r>
              <a:rPr lang="pt-BR" sz="4000" dirty="0" err="1">
                <a:solidFill>
                  <a:srgbClr val="0000CC"/>
                </a:solidFill>
                <a:latin typeface="Arial" pitchFamily="34" charset="0"/>
                <a:cs typeface="Arial" pitchFamily="34" charset="0"/>
              </a:rPr>
              <a:t>Mt</a:t>
            </a:r>
            <a:r>
              <a:rPr lang="pt-BR" sz="4000" dirty="0">
                <a:solidFill>
                  <a:srgbClr val="0000CC"/>
                </a:solidFill>
                <a:latin typeface="Arial" pitchFamily="34" charset="0"/>
                <a:cs typeface="Arial" pitchFamily="34" charset="0"/>
              </a:rPr>
              <a:t> 5</a:t>
            </a:r>
            <a:r>
              <a:rPr lang="pt-BR" sz="4000" dirty="0" smtClean="0">
                <a:solidFill>
                  <a:srgbClr val="0000CC"/>
                </a:solidFill>
                <a:latin typeface="Arial" pitchFamily="34" charset="0"/>
                <a:cs typeface="Arial" pitchFamily="34" charset="0"/>
              </a:rPr>
              <a:t>.  8</a:t>
            </a:r>
            <a:endParaRPr lang="pt-BR" sz="4000" dirty="0">
              <a:solidFill>
                <a:srgbClr val="0000CC"/>
              </a:solidFill>
            </a:endParaRPr>
          </a:p>
        </p:txBody>
      </p:sp>
    </p:spTree>
    <p:extLst>
      <p:ext uri="{BB962C8B-B14F-4D97-AF65-F5344CB8AC3E}">
        <p14:creationId xmlns:p14="http://schemas.microsoft.com/office/powerpoint/2010/main" val="23806643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539552" y="4509120"/>
            <a:ext cx="3240360" cy="1800200"/>
          </a:xfrm>
          <a:ln>
            <a:solidFill>
              <a:schemeClr val="accent6">
                <a:lumMod val="75000"/>
              </a:schemeClr>
            </a:solidFill>
          </a:ln>
        </p:spPr>
        <p:txBody>
          <a:bodyPr>
            <a:normAutofit/>
          </a:bodyPr>
          <a:lstStyle/>
          <a:p>
            <a:pPr marL="342900" lvl="0" indent="-342900" fontAlgn="base">
              <a:spcAft>
                <a:spcPct val="0"/>
              </a:spcAft>
              <a:defRPr/>
            </a:pPr>
            <a:r>
              <a:rPr lang="pt-BR" sz="4000" b="1" i="1" dirty="0" smtClean="0">
                <a:solidFill>
                  <a:schemeClr val="accent6">
                    <a:lumMod val="50000"/>
                  </a:schemeClr>
                </a:solidFill>
                <a:cs typeface="Arial" charset="0"/>
              </a:rPr>
              <a:t>E B D</a:t>
            </a:r>
          </a:p>
          <a:p>
            <a:pPr marL="342900" lvl="0" indent="-342900" fontAlgn="base">
              <a:spcAft>
                <a:spcPct val="0"/>
              </a:spcAft>
              <a:defRPr/>
            </a:pPr>
            <a:endParaRPr lang="pt-BR" sz="1800" b="1" i="1" dirty="0" smtClean="0">
              <a:solidFill>
                <a:schemeClr val="accent6">
                  <a:lumMod val="50000"/>
                </a:schemeClr>
              </a:solidFill>
              <a:cs typeface="Arial" charset="0"/>
            </a:endParaRPr>
          </a:p>
          <a:p>
            <a:pPr marL="342900" lvl="0" indent="-342900" fontAlgn="base">
              <a:spcAft>
                <a:spcPct val="0"/>
              </a:spcAft>
              <a:defRPr/>
            </a:pPr>
            <a:r>
              <a:rPr lang="pt-BR" sz="3900" b="1" i="1" dirty="0" smtClean="0">
                <a:solidFill>
                  <a:schemeClr val="accent6">
                    <a:lumMod val="50000"/>
                  </a:schemeClr>
                </a:solidFill>
                <a:cs typeface="Arial" charset="0"/>
              </a:rPr>
              <a:t>4º TRIM. 2021</a:t>
            </a:r>
            <a:endParaRPr lang="pt-BR" dirty="0"/>
          </a:p>
        </p:txBody>
      </p:sp>
      <p:sp>
        <p:nvSpPr>
          <p:cNvPr id="7" name="Retângulo 6"/>
          <p:cNvSpPr/>
          <p:nvPr/>
        </p:nvSpPr>
        <p:spPr>
          <a:xfrm>
            <a:off x="5292080" y="476672"/>
            <a:ext cx="3419873" cy="1754326"/>
          </a:xfrm>
          <a:prstGeom prst="rect">
            <a:avLst/>
          </a:prstGeom>
          <a:ln>
            <a:solidFill>
              <a:srgbClr val="0070C0"/>
            </a:solidFill>
          </a:ln>
        </p:spPr>
        <p:txBody>
          <a:bodyPr wrap="square">
            <a:spAutoFit/>
          </a:bodyPr>
          <a:lstStyle/>
          <a:p>
            <a:pPr algn="ctr"/>
            <a:r>
              <a:rPr lang="pt-BR" sz="5400" b="1" cap="small" dirty="0" smtClean="0">
                <a:solidFill>
                  <a:srgbClr val="0000CC"/>
                </a:solidFill>
                <a:latin typeface="Calisto MT" panose="02040603050505030304" pitchFamily="18" charset="0"/>
                <a:ea typeface="Times New Roman" panose="02020603050405020304" pitchFamily="18" charset="0"/>
                <a:cs typeface="Times New Roman" panose="02020603050405020304" pitchFamily="18" charset="0"/>
              </a:rPr>
              <a:t>Ética </a:t>
            </a:r>
          </a:p>
          <a:p>
            <a:pPr algn="ctr"/>
            <a:r>
              <a:rPr lang="pt-BR" sz="5400" b="1" cap="small" dirty="0" smtClean="0">
                <a:solidFill>
                  <a:srgbClr val="0000CC"/>
                </a:solidFill>
                <a:latin typeface="Calisto MT" panose="02040603050505030304" pitchFamily="18" charset="0"/>
                <a:ea typeface="Times New Roman" panose="02020603050405020304" pitchFamily="18" charset="0"/>
                <a:cs typeface="Times New Roman" panose="02020603050405020304" pitchFamily="18" charset="0"/>
              </a:rPr>
              <a:t>Cristã</a:t>
            </a:r>
            <a:endParaRPr lang="pt-BR" sz="5400" dirty="0">
              <a:solidFill>
                <a:srgbClr val="0000CC"/>
              </a:solidFill>
            </a:endParaRPr>
          </a:p>
        </p:txBody>
      </p:sp>
      <p:pic>
        <p:nvPicPr>
          <p:cNvPr id="4" name="Imagem 3"/>
          <p:cNvPicPr>
            <a:picLocks noChangeAspect="1"/>
          </p:cNvPicPr>
          <p:nvPr/>
        </p:nvPicPr>
        <p:blipFill>
          <a:blip r:embed="rId2"/>
          <a:stretch>
            <a:fillRect/>
          </a:stretch>
        </p:blipFill>
        <p:spPr>
          <a:xfrm>
            <a:off x="0" y="36300"/>
            <a:ext cx="5151380" cy="3464708"/>
          </a:xfrm>
          <a:prstGeom prst="rect">
            <a:avLst/>
          </a:prstGeom>
        </p:spPr>
      </p:pic>
      <p:pic>
        <p:nvPicPr>
          <p:cNvPr id="5" name="Imagem 4"/>
          <p:cNvPicPr>
            <a:picLocks noChangeAspect="1"/>
          </p:cNvPicPr>
          <p:nvPr/>
        </p:nvPicPr>
        <p:blipFill>
          <a:blip r:embed="rId3"/>
          <a:stretch>
            <a:fillRect/>
          </a:stretch>
        </p:blipFill>
        <p:spPr>
          <a:xfrm>
            <a:off x="4215050" y="3793492"/>
            <a:ext cx="4928949" cy="3145711"/>
          </a:xfrm>
          <a:prstGeom prst="rect">
            <a:avLst/>
          </a:prstGeom>
        </p:spPr>
      </p:pic>
    </p:spTree>
    <p:extLst>
      <p:ext uri="{BB962C8B-B14F-4D97-AF65-F5344CB8AC3E}">
        <p14:creationId xmlns:p14="http://schemas.microsoft.com/office/powerpoint/2010/main" val="5971890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498178"/>
          </a:xfrm>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r>
              <a:rPr lang="pt-BR" sz="3100" b="1" i="1" dirty="0" smtClean="0">
                <a:solidFill>
                  <a:srgbClr val="00B050"/>
                </a:solidFill>
                <a:cs typeface="Arial" charset="0"/>
              </a:rPr>
              <a:t/>
            </a:r>
            <a:br>
              <a:rPr lang="pt-BR" sz="3100" b="1" i="1" dirty="0" smtClean="0">
                <a:solidFill>
                  <a:srgbClr val="00B050"/>
                </a:solidFill>
                <a:cs typeface="Arial" charset="0"/>
              </a:rPr>
            </a:br>
            <a:r>
              <a:rPr lang="pt-BR" sz="3100" b="1" i="1" dirty="0" smtClean="0">
                <a:solidFill>
                  <a:schemeClr val="tx2">
                    <a:lumMod val="60000"/>
                    <a:lumOff val="40000"/>
                  </a:schemeClr>
                </a:solidFill>
                <a:cs typeface="Arial" charset="0"/>
              </a:rPr>
              <a:t>ESBOÇO</a:t>
            </a:r>
            <a:endParaRPr lang="pt-BR" sz="3200" dirty="0">
              <a:solidFill>
                <a:schemeClr val="tx2">
                  <a:lumMod val="60000"/>
                  <a:lumOff val="40000"/>
                </a:schemeClr>
              </a:solidFill>
            </a:endParaRPr>
          </a:p>
        </p:txBody>
      </p:sp>
      <p:sp>
        <p:nvSpPr>
          <p:cNvPr id="3" name="Espaço Reservado para Conteúdo 2"/>
          <p:cNvSpPr>
            <a:spLocks noGrp="1"/>
          </p:cNvSpPr>
          <p:nvPr>
            <p:ph idx="1"/>
          </p:nvPr>
        </p:nvSpPr>
        <p:spPr>
          <a:xfrm>
            <a:off x="539552" y="2132856"/>
            <a:ext cx="8064896" cy="4237936"/>
          </a:xfrm>
          <a:ln>
            <a:solidFill>
              <a:srgbClr val="00B050"/>
            </a:solidFill>
          </a:ln>
        </p:spPr>
        <p:txBody>
          <a:bodyPr>
            <a:normAutofit/>
          </a:bodyPr>
          <a:lstStyle/>
          <a:p>
            <a:pPr marL="0" indent="0">
              <a:buNone/>
            </a:pPr>
            <a:endParaRPr lang="pt-BR" sz="1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500" b="1" dirty="0">
              <a:solidFill>
                <a:srgbClr val="006600"/>
              </a:solidFill>
              <a:cs typeface="Arial" pitchFamily="34" charset="0"/>
            </a:endParaRPr>
          </a:p>
          <a:p>
            <a:pPr marL="0" indent="0">
              <a:buNone/>
            </a:pPr>
            <a:r>
              <a:rPr lang="pt-BR" sz="3000" b="1" dirty="0">
                <a:solidFill>
                  <a:srgbClr val="006600"/>
                </a:solidFill>
              </a:rPr>
              <a:t>I – O QUE É </a:t>
            </a:r>
            <a:r>
              <a:rPr lang="pt-BR" sz="3000" b="1" dirty="0" smtClean="0">
                <a:solidFill>
                  <a:srgbClr val="006600"/>
                </a:solidFill>
              </a:rPr>
              <a:t>SANTIDADE</a:t>
            </a:r>
          </a:p>
          <a:p>
            <a:pPr marL="0" indent="0">
              <a:buNone/>
            </a:pPr>
            <a:r>
              <a:rPr lang="pt-BR" sz="1000" b="1" dirty="0" smtClean="0">
                <a:solidFill>
                  <a:srgbClr val="006600"/>
                </a:solidFill>
              </a:rPr>
              <a:t>		</a:t>
            </a:r>
            <a:endParaRPr lang="pt-BR" sz="1000" dirty="0" smtClean="0">
              <a:solidFill>
                <a:srgbClr val="006600"/>
              </a:solidFill>
            </a:endParaRPr>
          </a:p>
          <a:p>
            <a:pPr marL="0" indent="0">
              <a:buNone/>
            </a:pPr>
            <a:r>
              <a:rPr lang="pt-BR" sz="3000" b="1" dirty="0">
                <a:solidFill>
                  <a:srgbClr val="006600"/>
                </a:solidFill>
              </a:rPr>
              <a:t>II – A ÉTICA CRISTÃ É UMA ÉTICA </a:t>
            </a:r>
            <a:r>
              <a:rPr lang="pt-BR" sz="3000" b="1" dirty="0" smtClean="0">
                <a:solidFill>
                  <a:srgbClr val="006600"/>
                </a:solidFill>
              </a:rPr>
              <a:t>SANTA</a:t>
            </a:r>
          </a:p>
          <a:p>
            <a:pPr marL="0" indent="0">
              <a:buNone/>
            </a:pPr>
            <a:r>
              <a:rPr lang="pt-BR" sz="1100" b="1" dirty="0" smtClean="0">
                <a:solidFill>
                  <a:srgbClr val="006600"/>
                </a:solidFill>
              </a:rPr>
              <a:t>		</a:t>
            </a:r>
            <a:endParaRPr lang="pt-BR" sz="1100" dirty="0" smtClean="0">
              <a:solidFill>
                <a:srgbClr val="006600"/>
              </a:solidFill>
            </a:endParaRPr>
          </a:p>
          <a:p>
            <a:pPr marL="0" indent="0">
              <a:buNone/>
            </a:pPr>
            <a:r>
              <a:rPr lang="pt-BR" sz="3000" b="1" dirty="0">
                <a:solidFill>
                  <a:srgbClr val="FF0000"/>
                </a:solidFill>
              </a:rPr>
              <a:t>III – O ALCANCE DA ÉTICA E SANTIDADE </a:t>
            </a:r>
            <a:r>
              <a:rPr lang="pt-BR" sz="3000" b="1" dirty="0" smtClean="0">
                <a:solidFill>
                  <a:srgbClr val="FF0000"/>
                </a:solidFill>
              </a:rPr>
              <a:t>CRISTÃ </a:t>
            </a:r>
            <a:r>
              <a:rPr lang="pt-BR" sz="1500" b="1" dirty="0" smtClean="0">
                <a:solidFill>
                  <a:srgbClr val="006600"/>
                </a:solidFill>
              </a:rPr>
              <a:t>	</a:t>
            </a:r>
          </a:p>
          <a:p>
            <a:pPr marL="0" indent="0">
              <a:buNone/>
            </a:pPr>
            <a:r>
              <a:rPr lang="pt-BR" sz="1500" b="1" dirty="0" smtClean="0">
                <a:solidFill>
                  <a:srgbClr val="006600"/>
                </a:solidFill>
              </a:rPr>
              <a:t>	</a:t>
            </a:r>
            <a:r>
              <a:rPr lang="pt-BR" sz="3600" b="1" dirty="0" smtClean="0">
                <a:solidFill>
                  <a:srgbClr val="006600"/>
                </a:solidFill>
              </a:rPr>
              <a:t>- </a:t>
            </a:r>
            <a:r>
              <a:rPr lang="pt-BR" sz="3600" b="1" dirty="0">
                <a:solidFill>
                  <a:srgbClr val="006600"/>
                </a:solidFill>
              </a:rPr>
              <a:t>Conclusão</a:t>
            </a:r>
          </a:p>
        </p:txBody>
      </p:sp>
    </p:spTree>
    <p:extLst>
      <p:ext uri="{BB962C8B-B14F-4D97-AF65-F5344CB8AC3E}">
        <p14:creationId xmlns:p14="http://schemas.microsoft.com/office/powerpoint/2010/main" val="5239317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8229600" cy="792088"/>
          </a:xfrm>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ÉTICA CRISTÃ</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2800" b="1" i="1" dirty="0">
                <a:solidFill>
                  <a:srgbClr val="00B050"/>
                </a:solidFill>
                <a:cs typeface="Arial" charset="0"/>
              </a:rPr>
              <a:t>LIÇÃO 03:  A ÉTICA CRISTÃ E A SANTIDADE</a:t>
            </a:r>
            <a:endParaRPr lang="pt-BR" sz="2800" dirty="0"/>
          </a:p>
        </p:txBody>
      </p:sp>
      <p:sp>
        <p:nvSpPr>
          <p:cNvPr id="3" name="Espaço Reservado para Conteúdo 2"/>
          <p:cNvSpPr>
            <a:spLocks noGrp="1"/>
          </p:cNvSpPr>
          <p:nvPr>
            <p:ph idx="1"/>
          </p:nvPr>
        </p:nvSpPr>
        <p:spPr>
          <a:xfrm>
            <a:off x="457200" y="1196752"/>
            <a:ext cx="8229600" cy="5184576"/>
          </a:xfrm>
          <a:ln>
            <a:solidFill>
              <a:schemeClr val="tx1"/>
            </a:solidFill>
          </a:ln>
        </p:spPr>
        <p:txBody>
          <a:bodyPr>
            <a:normAutofit fontScale="62500" lnSpcReduction="20000"/>
          </a:bodyPr>
          <a:lstStyle/>
          <a:p>
            <a:pPr marL="0" lvl="0" indent="0" algn="just">
              <a:spcBef>
                <a:spcPct val="0"/>
              </a:spcBef>
              <a:buNone/>
              <a:defRPr/>
            </a:pPr>
            <a:r>
              <a:rPr lang="pt-BR" b="1" dirty="0">
                <a:solidFill>
                  <a:srgbClr val="006600"/>
                </a:solidFill>
              </a:rPr>
              <a:t>III – O ALCANCE DA ÉTICA E SANTIDADE </a:t>
            </a:r>
            <a:r>
              <a:rPr lang="pt-BR" b="1" dirty="0" smtClean="0">
                <a:solidFill>
                  <a:srgbClr val="006600"/>
                </a:solidFill>
              </a:rPr>
              <a:t>CRISTÃ</a:t>
            </a:r>
          </a:p>
          <a:p>
            <a:pPr marL="0" lvl="0" indent="0" algn="just">
              <a:spcBef>
                <a:spcPct val="0"/>
              </a:spcBef>
              <a:buNone/>
              <a:defRPr/>
            </a:pPr>
            <a:endParaRPr lang="pt-BR" sz="1600" b="1" dirty="0" smtClean="0">
              <a:solidFill>
                <a:srgbClr val="006600"/>
              </a:solidFill>
            </a:endParaRPr>
          </a:p>
          <a:p>
            <a:pPr marL="0" lvl="0" indent="0" algn="just">
              <a:spcBef>
                <a:spcPct val="0"/>
              </a:spcBef>
              <a:buNone/>
              <a:defRPr/>
            </a:pPr>
            <a:r>
              <a:rPr lang="pt-BR" sz="2200" b="1" dirty="0">
                <a:solidFill>
                  <a:srgbClr val="006600"/>
                </a:solidFill>
              </a:rPr>
              <a:t>	</a:t>
            </a:r>
            <a:r>
              <a:rPr lang="pt-BR" dirty="0" smtClean="0">
                <a:latin typeface="Arial" pitchFamily="34" charset="0"/>
                <a:cs typeface="Arial" pitchFamily="34" charset="0"/>
              </a:rPr>
              <a:t>1) </a:t>
            </a:r>
            <a:r>
              <a:rPr lang="pt-BR" u="sng" dirty="0">
                <a:latin typeface="Arial" pitchFamily="34" charset="0"/>
                <a:cs typeface="Arial" pitchFamily="34" charset="0"/>
              </a:rPr>
              <a:t>A ética cristã, por ser santa, é </a:t>
            </a:r>
            <a:r>
              <a:rPr lang="pt-BR" u="sng" dirty="0" smtClean="0">
                <a:latin typeface="Arial" pitchFamily="34" charset="0"/>
                <a:cs typeface="Arial" pitchFamily="34" charset="0"/>
              </a:rPr>
              <a:t>integral</a:t>
            </a:r>
            <a:r>
              <a:rPr lang="pt-BR" dirty="0" smtClean="0">
                <a:latin typeface="Arial" pitchFamily="34" charset="0"/>
                <a:cs typeface="Arial" pitchFamily="34" charset="0"/>
              </a:rPr>
              <a:t>. </a:t>
            </a:r>
            <a:r>
              <a:rPr lang="pt-BR" dirty="0">
                <a:latin typeface="Arial" pitchFamily="34" charset="0"/>
                <a:cs typeface="Arial" pitchFamily="34" charset="0"/>
              </a:rPr>
              <a:t>Assim como a santidade, a ética cristã se interessa por tudo o que diz respeito ao nosso comportamento. Isto significa que Deus requer de nós santificação em toda a nossa maneira de viver. Não há área da vida que possa ser excluída dessa relação, em que possamos transigir com o modo de operar pecaminoso do mundo, ou em que não devamos fazer com a consideração do que serviria melhor aos interesses divinos. Aquilo que é pecaminoso está fora de questão, de imediato. Mas aquilo que, como explicamos em lição anterior, poderíamos chamar de “áreas cinzentas”, onde se pressupõe certa liberdade de escolha em nossas atitudes, ainda assim a santidade deveria prevalecer, pois se, dispondo da vontade expressa de Deus sobre tantas coisas, somos a todo tempo tentados a transgredi-la e encontrar meios de “burlar” a lei divina; e quando não há uma norma claramente definida? Basta lembrar as questões trazidas até o Mestre pelos fariseus e saduceus. Com que sutileza nosso coração poderia se entregar à libertinagem sob pretexto de liberdade, e nos levar a exceder aquilo que convém sob pretexto do que podemos fazer</a:t>
            </a:r>
            <a:r>
              <a:rPr lang="pt-BR" dirty="0" smtClean="0">
                <a:latin typeface="Arial" pitchFamily="34" charset="0"/>
                <a:cs typeface="Arial" pitchFamily="34" charset="0"/>
              </a:rPr>
              <a:t>?</a:t>
            </a:r>
            <a:r>
              <a:rPr lang="pt-BR" sz="2900" dirty="0" smtClean="0">
                <a:latin typeface="Arial" pitchFamily="34" charset="0"/>
                <a:cs typeface="Arial" pitchFamily="34" charset="0"/>
              </a:rPr>
              <a:t>		</a:t>
            </a:r>
            <a:r>
              <a:rPr lang="pt-BR" sz="1800" dirty="0" smtClean="0">
                <a:latin typeface="Arial" pitchFamily="34" charset="0"/>
                <a:cs typeface="Arial" pitchFamily="34" charset="0"/>
              </a:rPr>
              <a:t>(</a:t>
            </a:r>
            <a:r>
              <a:rPr lang="pt-BR" sz="1800" dirty="0">
                <a:solidFill>
                  <a:srgbClr val="0000CC"/>
                </a:solidFill>
                <a:latin typeface="Arial" pitchFamily="34" charset="0"/>
                <a:cs typeface="Arial" pitchFamily="34" charset="0"/>
              </a:rPr>
              <a:t>1 </a:t>
            </a:r>
            <a:r>
              <a:rPr lang="pt-BR" sz="1800" dirty="0" err="1">
                <a:solidFill>
                  <a:srgbClr val="0000CC"/>
                </a:solidFill>
                <a:latin typeface="Arial" pitchFamily="34" charset="0"/>
                <a:cs typeface="Arial" pitchFamily="34" charset="0"/>
              </a:rPr>
              <a:t>Co</a:t>
            </a:r>
            <a:r>
              <a:rPr lang="pt-BR" sz="1800" dirty="0">
                <a:solidFill>
                  <a:srgbClr val="0000CC"/>
                </a:solidFill>
                <a:latin typeface="Arial" pitchFamily="34" charset="0"/>
                <a:cs typeface="Arial" pitchFamily="34" charset="0"/>
              </a:rPr>
              <a:t> 10.23; </a:t>
            </a:r>
            <a:r>
              <a:rPr lang="pt-BR" sz="1800" dirty="0" err="1">
                <a:solidFill>
                  <a:srgbClr val="0000CC"/>
                </a:solidFill>
                <a:latin typeface="Arial" pitchFamily="34" charset="0"/>
                <a:cs typeface="Arial" pitchFamily="34" charset="0"/>
              </a:rPr>
              <a:t>Rm</a:t>
            </a:r>
            <a:r>
              <a:rPr lang="pt-BR" sz="1800" dirty="0">
                <a:solidFill>
                  <a:srgbClr val="0000CC"/>
                </a:solidFill>
                <a:latin typeface="Arial" pitchFamily="34" charset="0"/>
                <a:cs typeface="Arial" pitchFamily="34" charset="0"/>
              </a:rPr>
              <a:t> 14.23</a:t>
            </a:r>
            <a:r>
              <a:rPr lang="pt-BR" sz="1800" dirty="0" smtClean="0">
                <a:latin typeface="Arial" pitchFamily="34" charset="0"/>
                <a:cs typeface="Arial" pitchFamily="34" charset="0"/>
              </a:rPr>
              <a:t>)</a:t>
            </a:r>
            <a:endParaRPr lang="pt-BR" sz="1800" dirty="0">
              <a:latin typeface="Arial" pitchFamily="34" charset="0"/>
              <a:cs typeface="Arial" pitchFamily="34" charset="0"/>
            </a:endParaRPr>
          </a:p>
        </p:txBody>
      </p:sp>
    </p:spTree>
    <p:extLst>
      <p:ext uri="{BB962C8B-B14F-4D97-AF65-F5344CB8AC3E}">
        <p14:creationId xmlns:p14="http://schemas.microsoft.com/office/powerpoint/2010/main" val="1386293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8" y="2924944"/>
            <a:ext cx="7848872" cy="3096344"/>
          </a:xfrm>
          <a:ln>
            <a:solidFill>
              <a:srgbClr val="006600"/>
            </a:solidFill>
          </a:ln>
        </p:spPr>
        <p:txBody>
          <a:bodyPr>
            <a:noAutofit/>
          </a:bodyPr>
          <a:lstStyle/>
          <a:p>
            <a:pPr marL="0" indent="0" algn="ctr">
              <a:buNone/>
            </a:pPr>
            <a:endParaRPr lang="pt-BR" sz="2800" dirty="0" smtClean="0">
              <a:solidFill>
                <a:srgbClr val="0000CC"/>
              </a:solidFill>
            </a:endParaRPr>
          </a:p>
          <a:p>
            <a:pPr marL="0" indent="0" algn="ctr">
              <a:buNone/>
            </a:pPr>
            <a:r>
              <a:rPr lang="pl-PL" sz="3600" dirty="0">
                <a:solidFill>
                  <a:srgbClr val="0000CC"/>
                </a:solidFill>
                <a:latin typeface="Arial" pitchFamily="34" charset="0"/>
                <a:cs typeface="Arial" pitchFamily="34" charset="0"/>
              </a:rPr>
              <a:t>1 Co </a:t>
            </a:r>
            <a:r>
              <a:rPr lang="pl-PL" sz="3600" dirty="0" smtClean="0">
                <a:solidFill>
                  <a:srgbClr val="0000CC"/>
                </a:solidFill>
                <a:latin typeface="Arial" pitchFamily="34" charset="0"/>
                <a:cs typeface="Arial" pitchFamily="34" charset="0"/>
              </a:rPr>
              <a:t>10.</a:t>
            </a:r>
            <a:r>
              <a:rPr lang="pt-BR" sz="3600" dirty="0" smtClean="0">
                <a:solidFill>
                  <a:srgbClr val="0000CC"/>
                </a:solidFill>
                <a:latin typeface="Arial" pitchFamily="34" charset="0"/>
                <a:cs typeface="Arial" pitchFamily="34" charset="0"/>
              </a:rPr>
              <a:t>  </a:t>
            </a:r>
            <a:r>
              <a:rPr lang="pl-PL" sz="3600" dirty="0" smtClean="0">
                <a:solidFill>
                  <a:srgbClr val="0000CC"/>
                </a:solidFill>
                <a:latin typeface="Arial" pitchFamily="34" charset="0"/>
                <a:cs typeface="Arial" pitchFamily="34" charset="0"/>
              </a:rPr>
              <a:t>23</a:t>
            </a:r>
            <a:endParaRPr lang="pt-BR" sz="3600" dirty="0" smtClean="0">
              <a:solidFill>
                <a:srgbClr val="0000CC"/>
              </a:solidFill>
              <a:latin typeface="Arial" pitchFamily="34" charset="0"/>
              <a:cs typeface="Arial" pitchFamily="34" charset="0"/>
            </a:endParaRPr>
          </a:p>
          <a:p>
            <a:pPr marL="0" indent="0" algn="ctr">
              <a:buNone/>
            </a:pPr>
            <a:endParaRPr lang="pt-BR" sz="3600" dirty="0">
              <a:solidFill>
                <a:srgbClr val="0000CC"/>
              </a:solidFill>
              <a:latin typeface="Arial" pitchFamily="34" charset="0"/>
              <a:cs typeface="Arial" pitchFamily="34" charset="0"/>
            </a:endParaRPr>
          </a:p>
          <a:p>
            <a:pPr marL="0" indent="0" algn="ctr">
              <a:buNone/>
            </a:pPr>
            <a:r>
              <a:rPr lang="pl-PL" sz="3600" dirty="0" smtClean="0">
                <a:solidFill>
                  <a:srgbClr val="0000CC"/>
                </a:solidFill>
                <a:latin typeface="Arial" pitchFamily="34" charset="0"/>
                <a:cs typeface="Arial" pitchFamily="34" charset="0"/>
              </a:rPr>
              <a:t>Rm </a:t>
            </a:r>
            <a:r>
              <a:rPr lang="pl-PL" sz="3600" dirty="0">
                <a:solidFill>
                  <a:srgbClr val="0000CC"/>
                </a:solidFill>
                <a:latin typeface="Arial" pitchFamily="34" charset="0"/>
                <a:cs typeface="Arial" pitchFamily="34" charset="0"/>
              </a:rPr>
              <a:t>14</a:t>
            </a:r>
            <a:r>
              <a:rPr lang="pl-PL" sz="3600" dirty="0" smtClean="0">
                <a:solidFill>
                  <a:srgbClr val="0000CC"/>
                </a:solidFill>
                <a:latin typeface="Arial" pitchFamily="34" charset="0"/>
                <a:cs typeface="Arial" pitchFamily="34" charset="0"/>
              </a:rPr>
              <a:t>.</a:t>
            </a:r>
            <a:r>
              <a:rPr lang="pt-BR" sz="3600" dirty="0" smtClean="0">
                <a:solidFill>
                  <a:srgbClr val="0000CC"/>
                </a:solidFill>
                <a:latin typeface="Arial" pitchFamily="34" charset="0"/>
                <a:cs typeface="Arial" pitchFamily="34" charset="0"/>
              </a:rPr>
              <a:t>  </a:t>
            </a:r>
            <a:r>
              <a:rPr lang="pl-PL" sz="3600" dirty="0" smtClean="0">
                <a:solidFill>
                  <a:srgbClr val="0000CC"/>
                </a:solidFill>
                <a:latin typeface="Arial" pitchFamily="34" charset="0"/>
                <a:cs typeface="Arial" pitchFamily="34" charset="0"/>
              </a:rPr>
              <a:t>23</a:t>
            </a:r>
            <a:endParaRPr lang="pt-BR" sz="1200" dirty="0" smtClean="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21376513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ÉTICA CRISTÃ</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2800" b="1" i="1" dirty="0">
                <a:solidFill>
                  <a:srgbClr val="00B050"/>
                </a:solidFill>
                <a:cs typeface="Arial" charset="0"/>
              </a:rPr>
              <a:t>LIÇÃO 03:  A ÉTICA CRISTÃ E A SANTIDADE</a:t>
            </a:r>
            <a:endParaRPr lang="pt-BR" sz="2800" dirty="0"/>
          </a:p>
        </p:txBody>
      </p:sp>
      <p:sp>
        <p:nvSpPr>
          <p:cNvPr id="3" name="Espaço Reservado para Conteúdo 2"/>
          <p:cNvSpPr>
            <a:spLocks noGrp="1"/>
          </p:cNvSpPr>
          <p:nvPr>
            <p:ph idx="1"/>
          </p:nvPr>
        </p:nvSpPr>
        <p:spPr>
          <a:xfrm>
            <a:off x="457200" y="1268760"/>
            <a:ext cx="8229600" cy="4968552"/>
          </a:xfrm>
          <a:ln>
            <a:solidFill>
              <a:schemeClr val="tx1"/>
            </a:solidFill>
          </a:ln>
        </p:spPr>
        <p:txBody>
          <a:bodyPr>
            <a:normAutofit/>
          </a:bodyPr>
          <a:lstStyle/>
          <a:p>
            <a:pPr marL="0" lvl="0" indent="0" algn="just">
              <a:spcBef>
                <a:spcPct val="0"/>
              </a:spcBef>
              <a:buNone/>
              <a:defRPr/>
            </a:pPr>
            <a:r>
              <a:rPr lang="pt-BR" sz="2400" b="1" dirty="0">
                <a:solidFill>
                  <a:srgbClr val="006600"/>
                </a:solidFill>
              </a:rPr>
              <a:t>III – O ALCANCE DA ÉTICA E SANTIDADE CRISTÃ </a:t>
            </a:r>
            <a:endParaRPr lang="pt-BR" sz="2400" b="1" dirty="0" smtClean="0">
              <a:solidFill>
                <a:srgbClr val="006600"/>
              </a:solidFill>
            </a:endParaRPr>
          </a:p>
          <a:p>
            <a:pPr marL="0" lvl="0" indent="0" algn="just">
              <a:spcBef>
                <a:spcPct val="0"/>
              </a:spcBef>
              <a:buNone/>
              <a:defRPr/>
            </a:pPr>
            <a:endParaRPr lang="pt-BR" sz="1000" b="1" dirty="0" smtClean="0">
              <a:solidFill>
                <a:srgbClr val="006600"/>
              </a:solidFill>
            </a:endParaRPr>
          </a:p>
          <a:p>
            <a:pPr marL="0" lvl="0" indent="0" algn="just">
              <a:spcBef>
                <a:spcPct val="0"/>
              </a:spcBef>
              <a:buNone/>
              <a:defRPr/>
            </a:pPr>
            <a:r>
              <a:rPr lang="pt-BR" sz="2200" b="1" dirty="0">
                <a:solidFill>
                  <a:srgbClr val="006600"/>
                </a:solidFill>
              </a:rPr>
              <a:t>	</a:t>
            </a:r>
            <a:r>
              <a:rPr lang="pt-BR" sz="1800" b="1" dirty="0"/>
              <a:t> </a:t>
            </a:r>
            <a:r>
              <a:rPr lang="pt-BR" sz="2400" dirty="0" smtClean="0">
                <a:latin typeface="Arial" pitchFamily="34" charset="0"/>
                <a:cs typeface="Arial" pitchFamily="34" charset="0"/>
              </a:rPr>
              <a:t>2) </a:t>
            </a:r>
            <a:r>
              <a:rPr lang="pt-BR" sz="2400" i="1" u="sng" dirty="0" smtClean="0">
                <a:latin typeface="Arial" pitchFamily="34" charset="0"/>
                <a:cs typeface="Arial" pitchFamily="34" charset="0"/>
              </a:rPr>
              <a:t>A ética cristã, por ser santa, é imperativa</a:t>
            </a:r>
            <a:r>
              <a:rPr lang="pt-BR" sz="2400" b="1" i="1" dirty="0" smtClean="0">
                <a:latin typeface="Arial" pitchFamily="34" charset="0"/>
                <a:cs typeface="Arial" pitchFamily="34" charset="0"/>
              </a:rPr>
              <a:t>. </a:t>
            </a:r>
            <a:r>
              <a:rPr lang="pt-BR" sz="2400" dirty="0" smtClean="0">
                <a:latin typeface="Arial" pitchFamily="34" charset="0"/>
                <a:cs typeface="Arial" pitchFamily="34" charset="0"/>
              </a:rPr>
              <a:t>Não há meio termo entre viver de acordo com os princípios e normas da ética cristã e outro padrão de comportamento. Nossa santificação é a vontade expressa de Deus para conosco e, se a ética elucida o melhor e mais pontual caminho nessa direção, devemos aderir a tudo o que se possa estabelecer a partir de uma análise equilibrada e abrangente das Escrituras nesse sentido. Rejeitar a ética cristã é trocar a santidade por um viver ordinário, para não dizer profano, que inevitavelmente levaria à nossa rejeição final por Deus.	</a:t>
            </a:r>
            <a:r>
              <a:rPr lang="pt-BR" sz="2400" dirty="0" smtClean="0"/>
              <a:t>	</a:t>
            </a:r>
            <a:r>
              <a:rPr lang="pt-BR" sz="1100" dirty="0" smtClean="0"/>
              <a:t>(</a:t>
            </a:r>
            <a:r>
              <a:rPr lang="pt-BR" sz="1100" dirty="0"/>
              <a:t>cf. </a:t>
            </a:r>
            <a:r>
              <a:rPr lang="pt-BR" sz="1100" b="1" dirty="0">
                <a:solidFill>
                  <a:srgbClr val="0000CC"/>
                </a:solidFill>
              </a:rPr>
              <a:t>1 </a:t>
            </a:r>
            <a:r>
              <a:rPr lang="pt-BR" sz="1100" b="1" dirty="0" err="1">
                <a:solidFill>
                  <a:srgbClr val="0000CC"/>
                </a:solidFill>
              </a:rPr>
              <a:t>Ts</a:t>
            </a:r>
            <a:r>
              <a:rPr lang="pt-BR" sz="1100" b="1" dirty="0">
                <a:solidFill>
                  <a:srgbClr val="0000CC"/>
                </a:solidFill>
              </a:rPr>
              <a:t> 4.3, 7-8; </a:t>
            </a:r>
            <a:r>
              <a:rPr lang="pt-BR" sz="1100" b="1" dirty="0" err="1">
                <a:solidFill>
                  <a:srgbClr val="0000CC"/>
                </a:solidFill>
              </a:rPr>
              <a:t>Rm</a:t>
            </a:r>
            <a:r>
              <a:rPr lang="pt-BR" sz="1100" b="1" dirty="0">
                <a:solidFill>
                  <a:srgbClr val="0000CC"/>
                </a:solidFill>
              </a:rPr>
              <a:t> </a:t>
            </a:r>
            <a:r>
              <a:rPr lang="pt-BR" sz="1100" b="1" dirty="0" smtClean="0">
                <a:solidFill>
                  <a:srgbClr val="0000CC"/>
                </a:solidFill>
              </a:rPr>
              <a:t>12.1-3; </a:t>
            </a:r>
            <a:r>
              <a:rPr lang="pt-BR" sz="1100" b="1" dirty="0" err="1" smtClean="0">
                <a:solidFill>
                  <a:srgbClr val="0000CC"/>
                </a:solidFill>
              </a:rPr>
              <a:t>Hb</a:t>
            </a:r>
            <a:r>
              <a:rPr lang="pt-BR" sz="1100" b="1" dirty="0" smtClean="0">
                <a:solidFill>
                  <a:srgbClr val="0000CC"/>
                </a:solidFill>
              </a:rPr>
              <a:t> </a:t>
            </a:r>
            <a:r>
              <a:rPr lang="pt-BR" sz="1100" b="1" dirty="0">
                <a:solidFill>
                  <a:srgbClr val="0000CC"/>
                </a:solidFill>
              </a:rPr>
              <a:t>12.14-16; </a:t>
            </a:r>
            <a:r>
              <a:rPr lang="pt-BR" sz="1100" b="1" dirty="0" err="1">
                <a:solidFill>
                  <a:srgbClr val="0000CC"/>
                </a:solidFill>
              </a:rPr>
              <a:t>Ap</a:t>
            </a:r>
            <a:r>
              <a:rPr lang="pt-BR" sz="1100" b="1" dirty="0">
                <a:solidFill>
                  <a:srgbClr val="0000CC"/>
                </a:solidFill>
              </a:rPr>
              <a:t> 22.12-15</a:t>
            </a:r>
            <a:r>
              <a:rPr lang="pt-BR" sz="1100" dirty="0"/>
              <a:t>).</a:t>
            </a:r>
            <a:endParaRPr lang="pt-BR" sz="1100" dirty="0">
              <a:latin typeface="Arial" pitchFamily="34" charset="0"/>
              <a:cs typeface="Arial" pitchFamily="34" charset="0"/>
            </a:endParaRPr>
          </a:p>
        </p:txBody>
      </p:sp>
    </p:spTree>
    <p:extLst>
      <p:ext uri="{BB962C8B-B14F-4D97-AF65-F5344CB8AC3E}">
        <p14:creationId xmlns:p14="http://schemas.microsoft.com/office/powerpoint/2010/main" val="493118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8" y="1484784"/>
            <a:ext cx="7848872" cy="4536504"/>
          </a:xfrm>
          <a:ln>
            <a:solidFill>
              <a:srgbClr val="006600"/>
            </a:solidFill>
          </a:ln>
        </p:spPr>
        <p:txBody>
          <a:bodyPr>
            <a:noAutofit/>
          </a:bodyPr>
          <a:lstStyle/>
          <a:p>
            <a:pPr marL="0" indent="0" algn="ctr">
              <a:buNone/>
            </a:pPr>
            <a:endParaRPr lang="pt-BR" sz="1600" dirty="0" smtClean="0">
              <a:solidFill>
                <a:srgbClr val="0000CC"/>
              </a:solidFill>
            </a:endParaRPr>
          </a:p>
          <a:p>
            <a:pPr marL="0" indent="0" algn="ctr">
              <a:buNone/>
            </a:pPr>
            <a:r>
              <a:rPr lang="pt-BR" sz="3600" b="1" dirty="0">
                <a:solidFill>
                  <a:srgbClr val="0000CC"/>
                </a:solidFill>
              </a:rPr>
              <a:t>1 </a:t>
            </a:r>
            <a:r>
              <a:rPr lang="pt-BR" sz="3600" b="1" dirty="0" err="1">
                <a:solidFill>
                  <a:srgbClr val="0000CC"/>
                </a:solidFill>
              </a:rPr>
              <a:t>Ts</a:t>
            </a:r>
            <a:r>
              <a:rPr lang="pt-BR" sz="3600" b="1" dirty="0">
                <a:solidFill>
                  <a:srgbClr val="0000CC"/>
                </a:solidFill>
              </a:rPr>
              <a:t> 4.3, </a:t>
            </a:r>
            <a:r>
              <a:rPr lang="pt-BR" sz="3600" b="1" dirty="0" smtClean="0">
                <a:solidFill>
                  <a:srgbClr val="0000CC"/>
                </a:solidFill>
              </a:rPr>
              <a:t>7-8</a:t>
            </a:r>
          </a:p>
          <a:p>
            <a:pPr marL="0" indent="0" algn="ctr">
              <a:buNone/>
            </a:pPr>
            <a:endParaRPr lang="pt-BR" sz="2000" b="1" dirty="0" smtClean="0">
              <a:solidFill>
                <a:srgbClr val="0000CC"/>
              </a:solidFill>
            </a:endParaRPr>
          </a:p>
          <a:p>
            <a:pPr marL="0" indent="0" algn="ctr">
              <a:buNone/>
            </a:pPr>
            <a:r>
              <a:rPr lang="pt-BR" sz="3600" b="1" dirty="0" err="1" smtClean="0">
                <a:solidFill>
                  <a:srgbClr val="0000CC"/>
                </a:solidFill>
              </a:rPr>
              <a:t>Rm</a:t>
            </a:r>
            <a:r>
              <a:rPr lang="pt-BR" sz="3600" b="1" dirty="0" smtClean="0">
                <a:solidFill>
                  <a:srgbClr val="0000CC"/>
                </a:solidFill>
              </a:rPr>
              <a:t> </a:t>
            </a:r>
            <a:r>
              <a:rPr lang="pt-BR" sz="3600" b="1" dirty="0">
                <a:solidFill>
                  <a:srgbClr val="0000CC"/>
                </a:solidFill>
              </a:rPr>
              <a:t>12</a:t>
            </a:r>
            <a:r>
              <a:rPr lang="pt-BR" sz="3600" b="1" dirty="0" smtClean="0">
                <a:solidFill>
                  <a:srgbClr val="0000CC"/>
                </a:solidFill>
              </a:rPr>
              <a:t>. 1-3</a:t>
            </a:r>
          </a:p>
          <a:p>
            <a:pPr marL="0" indent="0" algn="ctr">
              <a:buNone/>
            </a:pPr>
            <a:endParaRPr lang="pt-BR" sz="2000" b="1" dirty="0" smtClean="0">
              <a:solidFill>
                <a:srgbClr val="0000CC"/>
              </a:solidFill>
            </a:endParaRPr>
          </a:p>
          <a:p>
            <a:pPr marL="0" indent="0" algn="ctr">
              <a:buNone/>
            </a:pPr>
            <a:r>
              <a:rPr lang="pt-BR" sz="3600" b="1" dirty="0" err="1" smtClean="0">
                <a:solidFill>
                  <a:srgbClr val="0000CC"/>
                </a:solidFill>
              </a:rPr>
              <a:t>Hb</a:t>
            </a:r>
            <a:r>
              <a:rPr lang="pt-BR" sz="3600" b="1" dirty="0" smtClean="0">
                <a:solidFill>
                  <a:srgbClr val="0000CC"/>
                </a:solidFill>
              </a:rPr>
              <a:t> 12.14-16</a:t>
            </a:r>
          </a:p>
          <a:p>
            <a:pPr marL="0" indent="0" algn="ctr">
              <a:buNone/>
            </a:pPr>
            <a:endParaRPr lang="pt-BR" sz="2000" b="1" dirty="0" smtClean="0">
              <a:solidFill>
                <a:srgbClr val="0000CC"/>
              </a:solidFill>
            </a:endParaRPr>
          </a:p>
          <a:p>
            <a:pPr marL="0" indent="0" algn="ctr">
              <a:buNone/>
            </a:pPr>
            <a:r>
              <a:rPr lang="pt-BR" sz="3600" b="1" dirty="0" err="1" smtClean="0">
                <a:solidFill>
                  <a:srgbClr val="0000CC"/>
                </a:solidFill>
              </a:rPr>
              <a:t>Ap</a:t>
            </a:r>
            <a:r>
              <a:rPr lang="pt-BR" sz="3600" b="1" dirty="0" smtClean="0">
                <a:solidFill>
                  <a:srgbClr val="0000CC"/>
                </a:solidFill>
              </a:rPr>
              <a:t> </a:t>
            </a:r>
            <a:r>
              <a:rPr lang="pt-BR" sz="3600" b="1" dirty="0">
                <a:solidFill>
                  <a:srgbClr val="0000CC"/>
                </a:solidFill>
              </a:rPr>
              <a:t>22.12-15</a:t>
            </a:r>
            <a:endParaRPr lang="pt-BR" sz="1200" dirty="0" smtClean="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35396262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498178"/>
          </a:xfrm>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r>
              <a:rPr lang="pt-BR" sz="3100" b="1" i="1" dirty="0" smtClean="0">
                <a:solidFill>
                  <a:srgbClr val="00B050"/>
                </a:solidFill>
                <a:cs typeface="Arial" charset="0"/>
              </a:rPr>
              <a:t/>
            </a:r>
            <a:br>
              <a:rPr lang="pt-BR" sz="3100" b="1" i="1" dirty="0" smtClean="0">
                <a:solidFill>
                  <a:srgbClr val="00B050"/>
                </a:solidFill>
                <a:cs typeface="Arial" charset="0"/>
              </a:rPr>
            </a:br>
            <a:r>
              <a:rPr lang="pt-BR" sz="3100" b="1" i="1" dirty="0" smtClean="0">
                <a:solidFill>
                  <a:schemeClr val="tx2">
                    <a:lumMod val="60000"/>
                    <a:lumOff val="40000"/>
                  </a:schemeClr>
                </a:solidFill>
                <a:cs typeface="Arial" charset="0"/>
              </a:rPr>
              <a:t>ESBOÇO</a:t>
            </a:r>
            <a:endParaRPr lang="pt-BR" sz="3200" dirty="0">
              <a:solidFill>
                <a:schemeClr val="tx2">
                  <a:lumMod val="60000"/>
                  <a:lumOff val="40000"/>
                </a:schemeClr>
              </a:solidFill>
            </a:endParaRPr>
          </a:p>
        </p:txBody>
      </p:sp>
      <p:sp>
        <p:nvSpPr>
          <p:cNvPr id="3" name="Espaço Reservado para Conteúdo 2"/>
          <p:cNvSpPr>
            <a:spLocks noGrp="1"/>
          </p:cNvSpPr>
          <p:nvPr>
            <p:ph idx="1"/>
          </p:nvPr>
        </p:nvSpPr>
        <p:spPr>
          <a:xfrm>
            <a:off x="539552" y="2132856"/>
            <a:ext cx="8064896" cy="4237936"/>
          </a:xfrm>
          <a:ln>
            <a:solidFill>
              <a:srgbClr val="00B050"/>
            </a:solidFill>
          </a:ln>
        </p:spPr>
        <p:txBody>
          <a:bodyPr>
            <a:normAutofit/>
          </a:bodyPr>
          <a:lstStyle/>
          <a:p>
            <a:pPr marL="0" indent="0">
              <a:buNone/>
            </a:pPr>
            <a:endParaRPr lang="pt-BR" sz="1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500" b="1" dirty="0">
              <a:solidFill>
                <a:srgbClr val="006600"/>
              </a:solidFill>
              <a:cs typeface="Arial" pitchFamily="34" charset="0"/>
            </a:endParaRPr>
          </a:p>
          <a:p>
            <a:pPr marL="0" indent="0">
              <a:buNone/>
            </a:pPr>
            <a:r>
              <a:rPr lang="pt-BR" sz="3000" b="1" dirty="0">
                <a:solidFill>
                  <a:srgbClr val="006600"/>
                </a:solidFill>
              </a:rPr>
              <a:t>I – O QUE É </a:t>
            </a:r>
            <a:r>
              <a:rPr lang="pt-BR" sz="3000" b="1" dirty="0" smtClean="0">
                <a:solidFill>
                  <a:srgbClr val="006600"/>
                </a:solidFill>
              </a:rPr>
              <a:t>SANTIDADE</a:t>
            </a:r>
          </a:p>
          <a:p>
            <a:pPr marL="0" indent="0">
              <a:buNone/>
            </a:pPr>
            <a:r>
              <a:rPr lang="pt-BR" sz="1000" b="1" dirty="0" smtClean="0">
                <a:solidFill>
                  <a:srgbClr val="006600"/>
                </a:solidFill>
              </a:rPr>
              <a:t>		</a:t>
            </a:r>
            <a:endParaRPr lang="pt-BR" sz="1000" dirty="0" smtClean="0">
              <a:solidFill>
                <a:srgbClr val="006600"/>
              </a:solidFill>
            </a:endParaRPr>
          </a:p>
          <a:p>
            <a:pPr marL="0" indent="0">
              <a:buNone/>
            </a:pPr>
            <a:r>
              <a:rPr lang="pt-BR" sz="3000" b="1" dirty="0">
                <a:solidFill>
                  <a:srgbClr val="006600"/>
                </a:solidFill>
              </a:rPr>
              <a:t>II – A ÉTICA CRISTÃ É UMA ÉTICA </a:t>
            </a:r>
            <a:r>
              <a:rPr lang="pt-BR" sz="3000" b="1" dirty="0" smtClean="0">
                <a:solidFill>
                  <a:srgbClr val="006600"/>
                </a:solidFill>
              </a:rPr>
              <a:t>SANTA</a:t>
            </a:r>
          </a:p>
          <a:p>
            <a:pPr marL="0" indent="0">
              <a:buNone/>
            </a:pPr>
            <a:r>
              <a:rPr lang="pt-BR" sz="1100" b="1" dirty="0" smtClean="0">
                <a:solidFill>
                  <a:srgbClr val="006600"/>
                </a:solidFill>
              </a:rPr>
              <a:t>		</a:t>
            </a:r>
            <a:endParaRPr lang="pt-BR" sz="1100" dirty="0" smtClean="0">
              <a:solidFill>
                <a:srgbClr val="006600"/>
              </a:solidFill>
            </a:endParaRPr>
          </a:p>
          <a:p>
            <a:pPr marL="0" indent="0">
              <a:buNone/>
            </a:pPr>
            <a:r>
              <a:rPr lang="pt-BR" sz="3000" b="1" dirty="0">
                <a:solidFill>
                  <a:srgbClr val="006600"/>
                </a:solidFill>
              </a:rPr>
              <a:t>III – O ALCANCE DA ÉTICA E SANTIDADE </a:t>
            </a:r>
            <a:r>
              <a:rPr lang="pt-BR" sz="3000" b="1" dirty="0" smtClean="0">
                <a:solidFill>
                  <a:srgbClr val="006600"/>
                </a:solidFill>
              </a:rPr>
              <a:t>CRISTÃ </a:t>
            </a:r>
            <a:r>
              <a:rPr lang="pt-BR" sz="1500" b="1" dirty="0" smtClean="0">
                <a:solidFill>
                  <a:srgbClr val="006600"/>
                </a:solidFill>
              </a:rPr>
              <a:t>	</a:t>
            </a:r>
          </a:p>
          <a:p>
            <a:pPr marL="0" indent="0">
              <a:buNone/>
            </a:pPr>
            <a:r>
              <a:rPr lang="pt-BR" sz="1500" b="1" dirty="0" smtClean="0">
                <a:solidFill>
                  <a:srgbClr val="006600"/>
                </a:solidFill>
              </a:rPr>
              <a:t>	</a:t>
            </a:r>
            <a:r>
              <a:rPr lang="pt-BR" sz="3600" b="1" dirty="0" smtClean="0">
                <a:solidFill>
                  <a:srgbClr val="006600"/>
                </a:solidFill>
              </a:rPr>
              <a:t>- </a:t>
            </a:r>
            <a:r>
              <a:rPr lang="pt-BR" sz="4400" b="1" dirty="0">
                <a:solidFill>
                  <a:srgbClr val="FF0000"/>
                </a:solidFill>
              </a:rPr>
              <a:t>Conclusão</a:t>
            </a:r>
          </a:p>
        </p:txBody>
      </p:sp>
    </p:spTree>
    <p:extLst>
      <p:ext uri="{BB962C8B-B14F-4D97-AF65-F5344CB8AC3E}">
        <p14:creationId xmlns:p14="http://schemas.microsoft.com/office/powerpoint/2010/main" val="5239317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22114"/>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endParaRPr lang="pt-BR" sz="3200" b="1" i="1" dirty="0">
              <a:solidFill>
                <a:srgbClr val="00B050"/>
              </a:solidFill>
              <a:cs typeface="Arial" charset="0"/>
            </a:endParaRPr>
          </a:p>
        </p:txBody>
      </p:sp>
      <p:sp>
        <p:nvSpPr>
          <p:cNvPr id="3" name="Espaço Reservado para Conteúdo 2"/>
          <p:cNvSpPr>
            <a:spLocks noGrp="1"/>
          </p:cNvSpPr>
          <p:nvPr>
            <p:ph idx="1"/>
          </p:nvPr>
        </p:nvSpPr>
        <p:spPr>
          <a:xfrm>
            <a:off x="467544" y="1628800"/>
            <a:ext cx="8229600" cy="4752528"/>
          </a:xfrm>
          <a:ln>
            <a:solidFill>
              <a:schemeClr val="tx1"/>
            </a:solidFill>
          </a:ln>
        </p:spPr>
        <p:txBody>
          <a:bodyPr>
            <a:normAutofit fontScale="85000" lnSpcReduction="20000"/>
          </a:bodyPr>
          <a:lstStyle/>
          <a:p>
            <a:pPr marL="0" indent="0">
              <a:buNone/>
            </a:pPr>
            <a:r>
              <a:rPr lang="pt-BR" sz="4400" b="1" dirty="0" smtClean="0">
                <a:solidFill>
                  <a:srgbClr val="006600"/>
                </a:solidFill>
              </a:rPr>
              <a:t>   </a:t>
            </a:r>
            <a:r>
              <a:rPr lang="pt-BR" sz="3300" b="1" dirty="0" smtClean="0">
                <a:solidFill>
                  <a:srgbClr val="006600"/>
                </a:solidFill>
              </a:rPr>
              <a:t>Conclusão</a:t>
            </a:r>
          </a:p>
          <a:p>
            <a:pPr marL="0" indent="0">
              <a:buNone/>
            </a:pPr>
            <a:endParaRPr lang="pt-BR" sz="1000" b="1" dirty="0">
              <a:solidFill>
                <a:srgbClr val="006600"/>
              </a:solidFill>
              <a:latin typeface="Arial" pitchFamily="34" charset="0"/>
              <a:cs typeface="Arial" pitchFamily="34" charset="0"/>
            </a:endParaRPr>
          </a:p>
          <a:p>
            <a:pPr marL="0" indent="0" algn="just">
              <a:buNone/>
            </a:pPr>
            <a:r>
              <a:rPr lang="pt-BR" sz="2800" b="1" dirty="0" smtClean="0">
                <a:solidFill>
                  <a:srgbClr val="006600"/>
                </a:solidFill>
                <a:latin typeface="Arial" pitchFamily="34" charset="0"/>
                <a:cs typeface="Arial" pitchFamily="34" charset="0"/>
              </a:rPr>
              <a:t>	</a:t>
            </a:r>
            <a:r>
              <a:rPr lang="pt-BR" sz="3400" dirty="0">
                <a:latin typeface="Arial" pitchFamily="34" charset="0"/>
                <a:cs typeface="Arial" pitchFamily="34" charset="0"/>
              </a:rPr>
              <a:t>Cremos que agora estamos em condição de considerar os assuntos particulares da ética com a devida atenção e prontos a assentir nos princípios bíblicos deduzidos em favor deste e daquele comportamento particular, pois o interesse da ética não poderia ser mais importante e vital para o cristão. A partir do seu estudo esperamos colher muito fruto para aprimorar nossa caminhada, agradando a Deus e alcançando maior confiança quanto à nossa eternidade com Ele.</a:t>
            </a:r>
            <a:endParaRPr lang="pt-BR" sz="3400" dirty="0">
              <a:cs typeface="Arial" pitchFamily="34" charset="0"/>
            </a:endParaRPr>
          </a:p>
        </p:txBody>
      </p:sp>
    </p:spTree>
    <p:extLst>
      <p:ext uri="{BB962C8B-B14F-4D97-AF65-F5344CB8AC3E}">
        <p14:creationId xmlns:p14="http://schemas.microsoft.com/office/powerpoint/2010/main" val="9816386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498178"/>
          </a:xfrm>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r>
              <a:rPr lang="pt-BR" sz="3100" b="1" i="1" dirty="0" smtClean="0">
                <a:solidFill>
                  <a:srgbClr val="00B050"/>
                </a:solidFill>
                <a:cs typeface="Arial" charset="0"/>
              </a:rPr>
              <a:t/>
            </a:r>
            <a:br>
              <a:rPr lang="pt-BR" sz="3100" b="1" i="1" dirty="0" smtClean="0">
                <a:solidFill>
                  <a:srgbClr val="00B050"/>
                </a:solidFill>
                <a:cs typeface="Arial" charset="0"/>
              </a:rPr>
            </a:br>
            <a:r>
              <a:rPr lang="pt-BR" sz="3100" b="1" i="1" dirty="0" smtClean="0">
                <a:solidFill>
                  <a:schemeClr val="tx2">
                    <a:lumMod val="60000"/>
                    <a:lumOff val="40000"/>
                  </a:schemeClr>
                </a:solidFill>
                <a:cs typeface="Arial" charset="0"/>
              </a:rPr>
              <a:t>ESBOÇO</a:t>
            </a:r>
            <a:endParaRPr lang="pt-BR" sz="3200" dirty="0">
              <a:solidFill>
                <a:schemeClr val="tx2">
                  <a:lumMod val="60000"/>
                  <a:lumOff val="40000"/>
                </a:schemeClr>
              </a:solidFill>
            </a:endParaRPr>
          </a:p>
        </p:txBody>
      </p:sp>
      <p:sp>
        <p:nvSpPr>
          <p:cNvPr id="3" name="Espaço Reservado para Conteúdo 2"/>
          <p:cNvSpPr>
            <a:spLocks noGrp="1"/>
          </p:cNvSpPr>
          <p:nvPr>
            <p:ph idx="1"/>
          </p:nvPr>
        </p:nvSpPr>
        <p:spPr>
          <a:xfrm>
            <a:off x="539552" y="2132856"/>
            <a:ext cx="8064896" cy="4237936"/>
          </a:xfrm>
          <a:ln>
            <a:solidFill>
              <a:srgbClr val="00B050"/>
            </a:solidFill>
          </a:ln>
        </p:spPr>
        <p:txBody>
          <a:bodyPr>
            <a:normAutofit/>
          </a:bodyPr>
          <a:lstStyle/>
          <a:p>
            <a:pPr marL="0" indent="0">
              <a:buNone/>
            </a:pPr>
            <a:endParaRPr lang="pt-BR" sz="1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500" b="1" dirty="0">
              <a:solidFill>
                <a:srgbClr val="006600"/>
              </a:solidFill>
              <a:cs typeface="Arial" pitchFamily="34" charset="0"/>
            </a:endParaRPr>
          </a:p>
          <a:p>
            <a:pPr marL="0" indent="0">
              <a:buNone/>
            </a:pPr>
            <a:r>
              <a:rPr lang="pt-BR" sz="3000" b="1" dirty="0">
                <a:solidFill>
                  <a:srgbClr val="006600"/>
                </a:solidFill>
              </a:rPr>
              <a:t>I – O QUE É </a:t>
            </a:r>
            <a:r>
              <a:rPr lang="pt-BR" sz="3000" b="1" dirty="0" smtClean="0">
                <a:solidFill>
                  <a:srgbClr val="006600"/>
                </a:solidFill>
              </a:rPr>
              <a:t>SANTIDADE</a:t>
            </a:r>
          </a:p>
          <a:p>
            <a:pPr marL="0" indent="0">
              <a:buNone/>
            </a:pPr>
            <a:r>
              <a:rPr lang="pt-BR" sz="1000" b="1" dirty="0" smtClean="0">
                <a:solidFill>
                  <a:srgbClr val="006600"/>
                </a:solidFill>
              </a:rPr>
              <a:t>		</a:t>
            </a:r>
            <a:endParaRPr lang="pt-BR" sz="1000" dirty="0" smtClean="0">
              <a:solidFill>
                <a:srgbClr val="006600"/>
              </a:solidFill>
            </a:endParaRPr>
          </a:p>
          <a:p>
            <a:pPr marL="0" indent="0">
              <a:buNone/>
            </a:pPr>
            <a:r>
              <a:rPr lang="pt-BR" sz="3000" b="1" dirty="0">
                <a:solidFill>
                  <a:srgbClr val="006600"/>
                </a:solidFill>
              </a:rPr>
              <a:t>II – A ÉTICA CRISTÃ É UMA ÉTICA </a:t>
            </a:r>
            <a:r>
              <a:rPr lang="pt-BR" sz="3000" b="1" dirty="0" smtClean="0">
                <a:solidFill>
                  <a:srgbClr val="006600"/>
                </a:solidFill>
              </a:rPr>
              <a:t>SANTA</a:t>
            </a:r>
          </a:p>
          <a:p>
            <a:pPr marL="0" indent="0">
              <a:buNone/>
            </a:pPr>
            <a:r>
              <a:rPr lang="pt-BR" sz="1100" b="1" dirty="0" smtClean="0">
                <a:solidFill>
                  <a:srgbClr val="006600"/>
                </a:solidFill>
              </a:rPr>
              <a:t>		</a:t>
            </a:r>
            <a:endParaRPr lang="pt-BR" sz="1100" dirty="0" smtClean="0">
              <a:solidFill>
                <a:srgbClr val="006600"/>
              </a:solidFill>
            </a:endParaRPr>
          </a:p>
          <a:p>
            <a:pPr marL="0" indent="0">
              <a:buNone/>
            </a:pPr>
            <a:r>
              <a:rPr lang="pt-BR" sz="3000" b="1" dirty="0">
                <a:solidFill>
                  <a:srgbClr val="006600"/>
                </a:solidFill>
              </a:rPr>
              <a:t>III – O ALCANCE DA ÉTICA E SANTIDADE </a:t>
            </a:r>
            <a:r>
              <a:rPr lang="pt-BR" sz="3000" b="1" dirty="0" smtClean="0">
                <a:solidFill>
                  <a:srgbClr val="006600"/>
                </a:solidFill>
              </a:rPr>
              <a:t>CRISTÃ </a:t>
            </a:r>
            <a:r>
              <a:rPr lang="pt-BR" sz="1500" b="1" dirty="0" smtClean="0">
                <a:solidFill>
                  <a:srgbClr val="006600"/>
                </a:solidFill>
              </a:rPr>
              <a:t>	</a:t>
            </a:r>
          </a:p>
          <a:p>
            <a:pPr marL="0" indent="0">
              <a:buNone/>
            </a:pPr>
            <a:r>
              <a:rPr lang="pt-BR" sz="1500" b="1" dirty="0" smtClean="0">
                <a:solidFill>
                  <a:srgbClr val="006600"/>
                </a:solidFill>
              </a:rPr>
              <a:t>	</a:t>
            </a:r>
            <a:r>
              <a:rPr lang="pt-BR" sz="3600" b="1" dirty="0" smtClean="0">
                <a:solidFill>
                  <a:srgbClr val="006600"/>
                </a:solidFill>
              </a:rPr>
              <a:t>- </a:t>
            </a:r>
            <a:r>
              <a:rPr lang="pt-BR" sz="3600" b="1" dirty="0">
                <a:solidFill>
                  <a:srgbClr val="006600"/>
                </a:solidFill>
              </a:rPr>
              <a:t>Conclusão</a:t>
            </a:r>
          </a:p>
        </p:txBody>
      </p:sp>
    </p:spTree>
    <p:extLst>
      <p:ext uri="{BB962C8B-B14F-4D97-AF65-F5344CB8AC3E}">
        <p14:creationId xmlns:p14="http://schemas.microsoft.com/office/powerpoint/2010/main" val="5239317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a:t>
            </a:r>
            <a:r>
              <a:rPr lang="pt-BR" sz="3100" b="1" i="1" dirty="0" smtClean="0">
                <a:solidFill>
                  <a:srgbClr val="00B050"/>
                </a:solidFill>
                <a:cs typeface="Arial" charset="0"/>
              </a:rPr>
              <a:t>SANTIDADE</a:t>
            </a:r>
            <a:endParaRPr lang="pt-BR" sz="2900" b="1" i="1" dirty="0">
              <a:solidFill>
                <a:srgbClr val="00B050"/>
              </a:solidFill>
              <a:cs typeface="Arial" charset="0"/>
            </a:endParaRPr>
          </a:p>
        </p:txBody>
      </p:sp>
      <p:sp>
        <p:nvSpPr>
          <p:cNvPr id="3" name="Espaço Reservado para Conteúdo 2"/>
          <p:cNvSpPr>
            <a:spLocks noGrp="1"/>
          </p:cNvSpPr>
          <p:nvPr>
            <p:ph idx="1"/>
          </p:nvPr>
        </p:nvSpPr>
        <p:spPr>
          <a:xfrm>
            <a:off x="539552" y="1916832"/>
            <a:ext cx="7632848" cy="4209337"/>
          </a:xfrm>
          <a:ln>
            <a:solidFill>
              <a:srgbClr val="00B050"/>
            </a:solidFill>
          </a:ln>
        </p:spPr>
        <p:txBody>
          <a:bodyPr>
            <a:normAutofit/>
          </a:bodyPr>
          <a:lstStyle/>
          <a:p>
            <a:pPr marL="0" lvl="0" indent="0" algn="just">
              <a:spcBef>
                <a:spcPct val="0"/>
              </a:spcBef>
              <a:buNone/>
              <a:defRPr/>
            </a:pPr>
            <a:endParaRPr lang="pt-BR" altLang="pt-BR" sz="1100" b="1" dirty="0" smtClean="0">
              <a:solidFill>
                <a:srgbClr val="C00000"/>
              </a:solidFill>
              <a:latin typeface="Arial" pitchFamily="34" charset="0"/>
              <a:cs typeface="Arial" pitchFamily="34" charset="0"/>
            </a:endParaRPr>
          </a:p>
          <a:p>
            <a:pPr marL="0" lvl="0" indent="0" algn="just">
              <a:spcBef>
                <a:spcPct val="0"/>
              </a:spcBef>
              <a:buNone/>
              <a:defRPr/>
            </a:pPr>
            <a:endParaRPr lang="pt-BR" altLang="pt-BR" sz="1200" b="1" dirty="0">
              <a:solidFill>
                <a:srgbClr val="C00000"/>
              </a:solidFill>
              <a:latin typeface="Arial" pitchFamily="34" charset="0"/>
              <a:cs typeface="Arial" pitchFamily="34" charset="0"/>
            </a:endParaRPr>
          </a:p>
          <a:p>
            <a:pPr marL="0" lvl="0" indent="0" algn="just">
              <a:spcBef>
                <a:spcPct val="0"/>
              </a:spcBef>
              <a:buNone/>
              <a:defRPr/>
            </a:pPr>
            <a:r>
              <a:rPr lang="pt-BR" altLang="pt-BR" b="1" dirty="0" smtClean="0">
                <a:solidFill>
                  <a:srgbClr val="C00000"/>
                </a:solidFill>
                <a:latin typeface="Arial" pitchFamily="34" charset="0"/>
                <a:cs typeface="Arial" pitchFamily="34" charset="0"/>
              </a:rPr>
              <a:t>Texto </a:t>
            </a:r>
            <a:r>
              <a:rPr lang="pt-BR" altLang="pt-BR" b="1" dirty="0">
                <a:solidFill>
                  <a:srgbClr val="C00000"/>
                </a:solidFill>
                <a:latin typeface="Arial" pitchFamily="34" charset="0"/>
                <a:cs typeface="Arial" pitchFamily="34" charset="0"/>
              </a:rPr>
              <a:t>Áureo:</a:t>
            </a:r>
          </a:p>
          <a:p>
            <a:pPr marL="0" lvl="0" indent="0">
              <a:spcBef>
                <a:spcPct val="0"/>
              </a:spcBef>
              <a:buNone/>
              <a:defRPr/>
            </a:pPr>
            <a:r>
              <a:rPr lang="pt-BR" dirty="0">
                <a:solidFill>
                  <a:prstClr val="black"/>
                </a:solidFill>
                <a:latin typeface="Arial" pitchFamily="34" charset="0"/>
                <a:cs typeface="Arial" pitchFamily="34" charset="0"/>
              </a:rPr>
              <a:t>	</a:t>
            </a:r>
            <a:endParaRPr lang="pt-BR" dirty="0">
              <a:solidFill>
                <a:prstClr val="black"/>
              </a:solidFill>
              <a:latin typeface="Arial" charset="0"/>
              <a:cs typeface="Arial" charset="0"/>
            </a:endParaRPr>
          </a:p>
          <a:p>
            <a:pPr marL="106680" indent="0">
              <a:lnSpc>
                <a:spcPct val="107000"/>
              </a:lnSpc>
              <a:spcAft>
                <a:spcPts val="800"/>
              </a:spcAft>
              <a:buNone/>
            </a:pPr>
            <a:r>
              <a:rPr lang="pt-BR" dirty="0">
                <a:solidFill>
                  <a:prstClr val="black"/>
                </a:solidFill>
                <a:latin typeface="Arial" charset="0"/>
                <a:cs typeface="Arial" charset="0"/>
              </a:rPr>
              <a:t> 	</a:t>
            </a:r>
            <a:r>
              <a:rPr lang="pt-BR" sz="3600" dirty="0" smtClean="0">
                <a:solidFill>
                  <a:srgbClr val="00000A"/>
                </a:solidFill>
                <a:effectLst/>
                <a:latin typeface="Times New Roman"/>
                <a:ea typeface="Calibri"/>
                <a:cs typeface="Calibri"/>
              </a:rPr>
              <a:t>“</a:t>
            </a:r>
            <a:r>
              <a:rPr lang="pt-BR" sz="3500" dirty="0">
                <a:solidFill>
                  <a:srgbClr val="0000CC"/>
                </a:solidFill>
                <a:highlight>
                  <a:srgbClr val="FFFFFF"/>
                </a:highlight>
                <a:latin typeface="Arial" pitchFamily="34" charset="0"/>
                <a:ea typeface="Calibri"/>
                <a:cs typeface="Arial" pitchFamily="34" charset="0"/>
              </a:rPr>
              <a:t>Santos sereis, porque eu, o Senhor, vosso Deus, sou santo</a:t>
            </a:r>
            <a:r>
              <a:rPr lang="pt-BR" sz="3600" dirty="0" smtClean="0">
                <a:solidFill>
                  <a:srgbClr val="0000CC"/>
                </a:solidFill>
                <a:highlight>
                  <a:srgbClr val="FFFFFF"/>
                </a:highlight>
                <a:latin typeface="Arial" pitchFamily="34" charset="0"/>
                <a:ea typeface="Calibri"/>
                <a:cs typeface="Arial" pitchFamily="34" charset="0"/>
              </a:rPr>
              <a:t>.</a:t>
            </a:r>
            <a:r>
              <a:rPr lang="pt-BR" sz="3600" dirty="0" smtClean="0">
                <a:highlight>
                  <a:srgbClr val="FFFFFF"/>
                </a:highlight>
                <a:latin typeface="Times New Roman"/>
                <a:ea typeface="Calibri"/>
                <a:cs typeface="Arial" pitchFamily="34" charset="0"/>
              </a:rPr>
              <a:t>”</a:t>
            </a:r>
            <a:endParaRPr lang="pt-BR" sz="3600" dirty="0">
              <a:solidFill>
                <a:srgbClr val="00000A"/>
              </a:solidFill>
              <a:ea typeface="Calibri"/>
              <a:cs typeface="Calibri"/>
            </a:endParaRPr>
          </a:p>
          <a:p>
            <a:pPr marL="114300" lvl="0" indent="0" algn="just" fontAlgn="base">
              <a:spcBef>
                <a:spcPct val="0"/>
              </a:spcBef>
              <a:spcAft>
                <a:spcPct val="0"/>
              </a:spcAft>
              <a:buClr>
                <a:srgbClr val="DBD7CB"/>
              </a:buClr>
              <a:buNone/>
              <a:defRPr/>
            </a:pPr>
            <a:r>
              <a:rPr lang="pt-BR" sz="4000" b="1" i="1" dirty="0">
                <a:solidFill>
                  <a:prstClr val="black"/>
                </a:solidFill>
                <a:latin typeface="Arial" charset="0"/>
                <a:cs typeface="Arial" charset="0"/>
              </a:rPr>
              <a:t>					</a:t>
            </a:r>
            <a:r>
              <a:rPr lang="pt-BR" sz="4000" dirty="0" smtClean="0">
                <a:solidFill>
                  <a:srgbClr val="C00000"/>
                </a:solidFill>
                <a:latin typeface="Arial" charset="0"/>
                <a:cs typeface="Arial" charset="0"/>
              </a:rPr>
              <a:t>(</a:t>
            </a:r>
            <a:r>
              <a:rPr lang="pt-BR" sz="4000" dirty="0" err="1" smtClean="0">
                <a:solidFill>
                  <a:srgbClr val="0000CC"/>
                </a:solidFill>
                <a:highlight>
                  <a:srgbClr val="FFFFFF"/>
                </a:highlight>
                <a:latin typeface="Arial" pitchFamily="34" charset="0"/>
                <a:ea typeface="Calibri"/>
                <a:cs typeface="Arial" pitchFamily="34" charset="0"/>
              </a:rPr>
              <a:t>Lv</a:t>
            </a:r>
            <a:r>
              <a:rPr lang="pt-BR" sz="4000" dirty="0" smtClean="0">
                <a:solidFill>
                  <a:srgbClr val="0000CC"/>
                </a:solidFill>
                <a:highlight>
                  <a:srgbClr val="FFFFFF"/>
                </a:highlight>
                <a:latin typeface="Arial" pitchFamily="34" charset="0"/>
                <a:ea typeface="Calibri"/>
                <a:cs typeface="Arial" pitchFamily="34" charset="0"/>
              </a:rPr>
              <a:t> 19. 2</a:t>
            </a:r>
            <a:r>
              <a:rPr lang="pt-BR" sz="4000" dirty="0" smtClean="0">
                <a:solidFill>
                  <a:srgbClr val="C00000"/>
                </a:solidFill>
                <a:latin typeface="Arial" charset="0"/>
                <a:cs typeface="Arial" charset="0"/>
              </a:rPr>
              <a:t>)</a:t>
            </a:r>
            <a:endParaRPr lang="pt-BR" sz="4000" dirty="0">
              <a:solidFill>
                <a:srgbClr val="C00000"/>
              </a:solidFill>
              <a:latin typeface="Arial" pitchFamily="34" charset="0"/>
              <a:cs typeface="Arial" pitchFamily="34" charset="0"/>
            </a:endParaRPr>
          </a:p>
          <a:p>
            <a:endParaRPr lang="pt-BR" dirty="0"/>
          </a:p>
        </p:txBody>
      </p:sp>
    </p:spTree>
    <p:extLst>
      <p:ext uri="{BB962C8B-B14F-4D97-AF65-F5344CB8AC3E}">
        <p14:creationId xmlns:p14="http://schemas.microsoft.com/office/powerpoint/2010/main" val="42319509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539552" y="4509120"/>
            <a:ext cx="3240360" cy="1800200"/>
          </a:xfrm>
          <a:ln>
            <a:solidFill>
              <a:schemeClr val="accent6">
                <a:lumMod val="75000"/>
              </a:schemeClr>
            </a:solidFill>
          </a:ln>
        </p:spPr>
        <p:txBody>
          <a:bodyPr>
            <a:normAutofit/>
          </a:bodyPr>
          <a:lstStyle/>
          <a:p>
            <a:pPr marL="342900" lvl="0" indent="-342900" fontAlgn="base">
              <a:spcAft>
                <a:spcPct val="0"/>
              </a:spcAft>
              <a:defRPr/>
            </a:pPr>
            <a:r>
              <a:rPr lang="pt-BR" sz="3900" b="1" i="1" dirty="0" smtClean="0">
                <a:solidFill>
                  <a:schemeClr val="accent6">
                    <a:lumMod val="50000"/>
                  </a:schemeClr>
                </a:solidFill>
                <a:cs typeface="Arial" charset="0"/>
              </a:rPr>
              <a:t>EBD</a:t>
            </a:r>
          </a:p>
          <a:p>
            <a:pPr marL="342900" lvl="0" indent="-342900" fontAlgn="base">
              <a:spcAft>
                <a:spcPct val="0"/>
              </a:spcAft>
              <a:defRPr/>
            </a:pPr>
            <a:endParaRPr lang="pt-BR" sz="1800" b="1" i="1" dirty="0" smtClean="0">
              <a:solidFill>
                <a:schemeClr val="accent6">
                  <a:lumMod val="50000"/>
                </a:schemeClr>
              </a:solidFill>
              <a:cs typeface="Arial" charset="0"/>
            </a:endParaRPr>
          </a:p>
          <a:p>
            <a:pPr marL="342900" lvl="0" indent="-342900" fontAlgn="base">
              <a:spcAft>
                <a:spcPct val="0"/>
              </a:spcAft>
              <a:defRPr/>
            </a:pPr>
            <a:r>
              <a:rPr lang="pt-BR" sz="3900" b="1" i="1" dirty="0" smtClean="0">
                <a:solidFill>
                  <a:schemeClr val="accent6">
                    <a:lumMod val="50000"/>
                  </a:schemeClr>
                </a:solidFill>
                <a:cs typeface="Arial" charset="0"/>
              </a:rPr>
              <a:t>4º TRIM. 2021</a:t>
            </a:r>
            <a:endParaRPr lang="pt-BR" dirty="0"/>
          </a:p>
        </p:txBody>
      </p:sp>
      <p:sp>
        <p:nvSpPr>
          <p:cNvPr id="7" name="Retângulo 6"/>
          <p:cNvSpPr/>
          <p:nvPr/>
        </p:nvSpPr>
        <p:spPr>
          <a:xfrm>
            <a:off x="5364088" y="692696"/>
            <a:ext cx="3419873" cy="1754326"/>
          </a:xfrm>
          <a:prstGeom prst="rect">
            <a:avLst/>
          </a:prstGeom>
          <a:ln>
            <a:solidFill>
              <a:srgbClr val="0070C0"/>
            </a:solidFill>
          </a:ln>
        </p:spPr>
        <p:txBody>
          <a:bodyPr wrap="square">
            <a:spAutoFit/>
          </a:bodyPr>
          <a:lstStyle/>
          <a:p>
            <a:pPr algn="ctr"/>
            <a:r>
              <a:rPr lang="pt-BR" sz="5400" b="1" cap="small" dirty="0" smtClean="0">
                <a:solidFill>
                  <a:srgbClr val="0000CC"/>
                </a:solidFill>
                <a:latin typeface="Calisto MT" panose="02040603050505030304" pitchFamily="18" charset="0"/>
                <a:ea typeface="Times New Roman" panose="02020603050405020304" pitchFamily="18" charset="0"/>
                <a:cs typeface="Times New Roman" panose="02020603050405020304" pitchFamily="18" charset="0"/>
              </a:rPr>
              <a:t>Ética </a:t>
            </a:r>
            <a:r>
              <a:rPr lang="pt-BR" sz="5400" b="1" cap="small" dirty="0">
                <a:solidFill>
                  <a:srgbClr val="0000CC"/>
                </a:solidFill>
                <a:latin typeface="Calisto MT" panose="02040603050505030304" pitchFamily="18" charset="0"/>
                <a:ea typeface="Times New Roman" panose="02020603050405020304" pitchFamily="18" charset="0"/>
                <a:cs typeface="Times New Roman" panose="02020603050405020304" pitchFamily="18" charset="0"/>
              </a:rPr>
              <a:t>Cristã</a:t>
            </a:r>
            <a:endParaRPr lang="pt-BR" sz="5400" dirty="0">
              <a:solidFill>
                <a:srgbClr val="0000CC"/>
              </a:solidFill>
            </a:endParaRPr>
          </a:p>
        </p:txBody>
      </p:sp>
      <p:pic>
        <p:nvPicPr>
          <p:cNvPr id="4" name="Imagem 3"/>
          <p:cNvPicPr>
            <a:picLocks noChangeAspect="1"/>
          </p:cNvPicPr>
          <p:nvPr/>
        </p:nvPicPr>
        <p:blipFill>
          <a:blip r:embed="rId2"/>
          <a:stretch>
            <a:fillRect/>
          </a:stretch>
        </p:blipFill>
        <p:spPr>
          <a:xfrm>
            <a:off x="0" y="36300"/>
            <a:ext cx="5151380" cy="3464708"/>
          </a:xfrm>
          <a:prstGeom prst="rect">
            <a:avLst/>
          </a:prstGeom>
        </p:spPr>
      </p:pic>
      <p:pic>
        <p:nvPicPr>
          <p:cNvPr id="5" name="Imagem 4"/>
          <p:cNvPicPr>
            <a:picLocks noChangeAspect="1"/>
          </p:cNvPicPr>
          <p:nvPr/>
        </p:nvPicPr>
        <p:blipFill>
          <a:blip r:embed="rId3"/>
          <a:stretch>
            <a:fillRect/>
          </a:stretch>
        </p:blipFill>
        <p:spPr>
          <a:xfrm>
            <a:off x="4215050" y="3793492"/>
            <a:ext cx="4928949" cy="3145711"/>
          </a:xfrm>
          <a:prstGeom prst="rect">
            <a:avLst/>
          </a:prstGeom>
        </p:spPr>
      </p:pic>
    </p:spTree>
    <p:extLst>
      <p:ext uri="{BB962C8B-B14F-4D97-AF65-F5344CB8AC3E}">
        <p14:creationId xmlns:p14="http://schemas.microsoft.com/office/powerpoint/2010/main" val="3409596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373654" y="2348880"/>
            <a:ext cx="8208912" cy="1296144"/>
          </a:xfrm>
          <a:ln>
            <a:solidFill>
              <a:srgbClr val="00B050"/>
            </a:solidFill>
          </a:ln>
        </p:spPr>
        <p:txBody>
          <a:bodyPr>
            <a:noAutofit/>
          </a:bodyPr>
          <a:lstStyle/>
          <a:p>
            <a:pPr marL="342900" lvl="0" indent="-342900" fontAlgn="base">
              <a:spcAft>
                <a:spcPct val="0"/>
              </a:spcAft>
              <a:defRPr/>
            </a:pPr>
            <a:endParaRPr lang="pt-BR" sz="3600" b="1" i="1" dirty="0" smtClean="0">
              <a:solidFill>
                <a:srgbClr val="00B050"/>
              </a:solidFill>
              <a:cs typeface="Arial" charset="0"/>
            </a:endParaRPr>
          </a:p>
          <a:p>
            <a:pPr marL="342900" lvl="0" indent="-342900" fontAlgn="base">
              <a:spcAft>
                <a:spcPct val="0"/>
              </a:spcAft>
              <a:defRPr/>
            </a:pPr>
            <a:r>
              <a:rPr lang="pt-BR" b="1" i="1" dirty="0">
                <a:solidFill>
                  <a:srgbClr val="00B050"/>
                </a:solidFill>
                <a:cs typeface="Arial" charset="0"/>
              </a:rPr>
              <a:t>LIÇÃO </a:t>
            </a:r>
            <a:r>
              <a:rPr lang="pt-BR" b="1" i="1" dirty="0" smtClean="0">
                <a:solidFill>
                  <a:srgbClr val="00B050"/>
                </a:solidFill>
                <a:cs typeface="Arial" charset="0"/>
              </a:rPr>
              <a:t>03:  </a:t>
            </a:r>
            <a:r>
              <a:rPr lang="pt-BR" b="1" i="1" dirty="0">
                <a:solidFill>
                  <a:srgbClr val="00B050"/>
                </a:solidFill>
                <a:cs typeface="Arial" charset="0"/>
              </a:rPr>
              <a:t>A ÉTICA CRISTÃ E A SANTIDADE</a:t>
            </a:r>
            <a:endParaRPr lang="pt-BR" dirty="0"/>
          </a:p>
        </p:txBody>
      </p:sp>
      <p:sp>
        <p:nvSpPr>
          <p:cNvPr id="2" name="Retângulo 1"/>
          <p:cNvSpPr/>
          <p:nvPr/>
        </p:nvSpPr>
        <p:spPr>
          <a:xfrm>
            <a:off x="531346" y="1082220"/>
            <a:ext cx="8064896" cy="707886"/>
          </a:xfrm>
          <a:prstGeom prst="rect">
            <a:avLst/>
          </a:prstGeom>
        </p:spPr>
        <p:txBody>
          <a:bodyPr wrap="square">
            <a:spAutoFit/>
          </a:bodyPr>
          <a:lstStyle/>
          <a:p>
            <a:pPr algn="ctr"/>
            <a:r>
              <a:rPr lang="pt-BR" sz="4000" dirty="0" smtClean="0">
                <a:solidFill>
                  <a:srgbClr val="7030A0"/>
                </a:solidFill>
                <a:latin typeface="Arial Black" pitchFamily="34" charset="0"/>
              </a:rPr>
              <a:t>ÉTICA </a:t>
            </a:r>
            <a:r>
              <a:rPr lang="pt-BR" sz="4000" dirty="0">
                <a:solidFill>
                  <a:srgbClr val="7030A0"/>
                </a:solidFill>
                <a:latin typeface="Arial Black" pitchFamily="34" charset="0"/>
              </a:rPr>
              <a:t>CRISTÃ</a:t>
            </a:r>
            <a:endParaRPr lang="pt-BR" sz="4000" dirty="0"/>
          </a:p>
        </p:txBody>
      </p:sp>
      <p:sp>
        <p:nvSpPr>
          <p:cNvPr id="5" name="Rectangle 3"/>
          <p:cNvSpPr txBox="1">
            <a:spLocks noChangeArrowheads="1"/>
          </p:cNvSpPr>
          <p:nvPr/>
        </p:nvSpPr>
        <p:spPr>
          <a:xfrm>
            <a:off x="683568" y="4941168"/>
            <a:ext cx="7752379" cy="77077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Clr>
                <a:srgbClr val="94B6D2"/>
              </a:buClr>
            </a:pPr>
            <a:r>
              <a:rPr lang="pt-BR" sz="3600" b="1" dirty="0" smtClean="0">
                <a:solidFill>
                  <a:srgbClr val="000000"/>
                </a:solidFill>
                <a:latin typeface="Book Antiqua" pitchFamily="18" charset="0"/>
              </a:rPr>
              <a:t>Classes de Jovens e Adultos da EBD</a:t>
            </a:r>
          </a:p>
        </p:txBody>
      </p:sp>
    </p:spTree>
    <p:extLst>
      <p:ext uri="{BB962C8B-B14F-4D97-AF65-F5344CB8AC3E}">
        <p14:creationId xmlns:p14="http://schemas.microsoft.com/office/powerpoint/2010/main" val="1686954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25568"/>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ÉTICA </a:t>
            </a:r>
            <a:r>
              <a:rPr lang="pt-BR" sz="3200" dirty="0" smtClean="0">
                <a:solidFill>
                  <a:srgbClr val="7030A0"/>
                </a:solidFill>
                <a:latin typeface="Arial Black" pitchFamily="34" charset="0"/>
              </a:rPr>
              <a:t>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r>
              <a:rPr lang="pt-BR" sz="3100" b="1" i="1" dirty="0">
                <a:solidFill>
                  <a:srgbClr val="00B050"/>
                </a:solidFill>
                <a:cs typeface="Arial" charset="0"/>
              </a:rPr>
              <a:t/>
            </a:r>
            <a:br>
              <a:rPr lang="pt-BR" sz="3100" b="1" i="1" dirty="0">
                <a:solidFill>
                  <a:srgbClr val="00B050"/>
                </a:solidFill>
                <a:cs typeface="Arial" charset="0"/>
              </a:rPr>
            </a:br>
            <a:endParaRPr lang="pt-BR" sz="3100" b="1" i="1" dirty="0">
              <a:solidFill>
                <a:srgbClr val="00B050"/>
              </a:solidFill>
              <a:ea typeface="+mn-ea"/>
              <a:cs typeface="Arial" charset="0"/>
            </a:endParaRPr>
          </a:p>
        </p:txBody>
      </p:sp>
      <p:sp>
        <p:nvSpPr>
          <p:cNvPr id="3" name="Espaço Reservado para Conteúdo 2"/>
          <p:cNvSpPr>
            <a:spLocks noGrp="1"/>
          </p:cNvSpPr>
          <p:nvPr>
            <p:ph idx="1"/>
          </p:nvPr>
        </p:nvSpPr>
        <p:spPr>
          <a:xfrm>
            <a:off x="457200" y="2996953"/>
            <a:ext cx="8229600" cy="2592288"/>
          </a:xfrm>
          <a:ln>
            <a:solidFill>
              <a:srgbClr val="00B050"/>
            </a:solidFill>
          </a:ln>
        </p:spPr>
        <p:txBody>
          <a:bodyPr/>
          <a:lstStyle/>
          <a:p>
            <a:endParaRPr lang="pt-BR" dirty="0"/>
          </a:p>
          <a:p>
            <a:pPr marL="0" indent="0" algn="ctr">
              <a:buNone/>
            </a:pPr>
            <a:r>
              <a:rPr lang="pt-BR" b="1" dirty="0" smtClean="0">
                <a:solidFill>
                  <a:srgbClr val="FF0000"/>
                </a:solidFill>
                <a:latin typeface="Arial" pitchFamily="34" charset="0"/>
                <a:cs typeface="Arial" pitchFamily="34" charset="0"/>
              </a:rPr>
              <a:t>Leitura </a:t>
            </a:r>
            <a:r>
              <a:rPr lang="pt-BR" b="1" dirty="0">
                <a:solidFill>
                  <a:srgbClr val="FF0000"/>
                </a:solidFill>
                <a:latin typeface="Arial" pitchFamily="34" charset="0"/>
                <a:cs typeface="Arial" pitchFamily="34" charset="0"/>
              </a:rPr>
              <a:t>Bíblica em </a:t>
            </a:r>
            <a:r>
              <a:rPr lang="pt-BR" b="1" dirty="0" smtClean="0">
                <a:solidFill>
                  <a:srgbClr val="FF0000"/>
                </a:solidFill>
                <a:latin typeface="Arial" pitchFamily="34" charset="0"/>
                <a:cs typeface="Arial" pitchFamily="34" charset="0"/>
              </a:rPr>
              <a:t>Classe</a:t>
            </a:r>
          </a:p>
          <a:p>
            <a:pPr marL="0" indent="0" algn="ctr">
              <a:buNone/>
            </a:pPr>
            <a:r>
              <a:rPr lang="pt-BR" b="1" dirty="0">
                <a:solidFill>
                  <a:srgbClr val="0000CC"/>
                </a:solidFill>
                <a:latin typeface="Arial" pitchFamily="34" charset="0"/>
                <a:cs typeface="Arial" pitchFamily="34" charset="0"/>
              </a:rPr>
              <a:t>1 PEDRO 1.13-18</a:t>
            </a:r>
            <a:endParaRPr lang="pt-BR" sz="4800" b="1" dirty="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88052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a:t>
            </a:r>
            <a:r>
              <a:rPr lang="pt-BR" sz="3100" b="1" i="1" dirty="0" smtClean="0">
                <a:solidFill>
                  <a:srgbClr val="00B050"/>
                </a:solidFill>
                <a:cs typeface="Arial" charset="0"/>
              </a:rPr>
              <a:t>SANTIDADE</a:t>
            </a:r>
            <a:endParaRPr lang="pt-BR" sz="2900" b="1" i="1" dirty="0">
              <a:solidFill>
                <a:srgbClr val="00B050"/>
              </a:solidFill>
              <a:cs typeface="Arial" charset="0"/>
            </a:endParaRPr>
          </a:p>
        </p:txBody>
      </p:sp>
      <p:sp>
        <p:nvSpPr>
          <p:cNvPr id="3" name="Espaço Reservado para Conteúdo 2"/>
          <p:cNvSpPr>
            <a:spLocks noGrp="1"/>
          </p:cNvSpPr>
          <p:nvPr>
            <p:ph idx="1"/>
          </p:nvPr>
        </p:nvSpPr>
        <p:spPr>
          <a:xfrm>
            <a:off x="539552" y="1916832"/>
            <a:ext cx="7632848" cy="4209337"/>
          </a:xfrm>
          <a:ln>
            <a:solidFill>
              <a:srgbClr val="00B050"/>
            </a:solidFill>
          </a:ln>
        </p:spPr>
        <p:txBody>
          <a:bodyPr>
            <a:normAutofit/>
          </a:bodyPr>
          <a:lstStyle/>
          <a:p>
            <a:pPr marL="0" lvl="0" indent="0" algn="just">
              <a:spcBef>
                <a:spcPct val="0"/>
              </a:spcBef>
              <a:buNone/>
              <a:defRPr/>
            </a:pPr>
            <a:endParaRPr lang="pt-BR" altLang="pt-BR" sz="1100" b="1" dirty="0" smtClean="0">
              <a:solidFill>
                <a:srgbClr val="C00000"/>
              </a:solidFill>
              <a:latin typeface="Arial" pitchFamily="34" charset="0"/>
              <a:cs typeface="Arial" pitchFamily="34" charset="0"/>
            </a:endParaRPr>
          </a:p>
          <a:p>
            <a:pPr marL="0" lvl="0" indent="0" algn="just">
              <a:spcBef>
                <a:spcPct val="0"/>
              </a:spcBef>
              <a:buNone/>
              <a:defRPr/>
            </a:pPr>
            <a:endParaRPr lang="pt-BR" altLang="pt-BR" sz="1200" b="1" dirty="0">
              <a:solidFill>
                <a:srgbClr val="C00000"/>
              </a:solidFill>
              <a:latin typeface="Arial" pitchFamily="34" charset="0"/>
              <a:cs typeface="Arial" pitchFamily="34" charset="0"/>
            </a:endParaRPr>
          </a:p>
          <a:p>
            <a:pPr marL="0" lvl="0" indent="0" algn="just">
              <a:spcBef>
                <a:spcPct val="0"/>
              </a:spcBef>
              <a:buNone/>
              <a:defRPr/>
            </a:pPr>
            <a:r>
              <a:rPr lang="pt-BR" altLang="pt-BR" b="1" dirty="0" smtClean="0">
                <a:solidFill>
                  <a:srgbClr val="C00000"/>
                </a:solidFill>
                <a:latin typeface="Arial" pitchFamily="34" charset="0"/>
                <a:cs typeface="Arial" pitchFamily="34" charset="0"/>
              </a:rPr>
              <a:t>Texto </a:t>
            </a:r>
            <a:r>
              <a:rPr lang="pt-BR" altLang="pt-BR" b="1" dirty="0">
                <a:solidFill>
                  <a:srgbClr val="C00000"/>
                </a:solidFill>
                <a:latin typeface="Arial" pitchFamily="34" charset="0"/>
                <a:cs typeface="Arial" pitchFamily="34" charset="0"/>
              </a:rPr>
              <a:t>Áureo:</a:t>
            </a:r>
          </a:p>
          <a:p>
            <a:pPr marL="0" lvl="0" indent="0">
              <a:spcBef>
                <a:spcPct val="0"/>
              </a:spcBef>
              <a:buNone/>
              <a:defRPr/>
            </a:pPr>
            <a:r>
              <a:rPr lang="pt-BR" dirty="0">
                <a:solidFill>
                  <a:prstClr val="black"/>
                </a:solidFill>
                <a:latin typeface="Arial" pitchFamily="34" charset="0"/>
                <a:cs typeface="Arial" pitchFamily="34" charset="0"/>
              </a:rPr>
              <a:t>	</a:t>
            </a:r>
            <a:endParaRPr lang="pt-BR" dirty="0">
              <a:solidFill>
                <a:prstClr val="black"/>
              </a:solidFill>
              <a:latin typeface="Arial" charset="0"/>
              <a:cs typeface="Arial" charset="0"/>
            </a:endParaRPr>
          </a:p>
          <a:p>
            <a:pPr marL="106680" indent="0">
              <a:lnSpc>
                <a:spcPct val="107000"/>
              </a:lnSpc>
              <a:spcAft>
                <a:spcPts val="800"/>
              </a:spcAft>
              <a:buNone/>
            </a:pPr>
            <a:r>
              <a:rPr lang="pt-BR" dirty="0">
                <a:solidFill>
                  <a:prstClr val="black"/>
                </a:solidFill>
                <a:latin typeface="Arial" charset="0"/>
                <a:cs typeface="Arial" charset="0"/>
              </a:rPr>
              <a:t> 	</a:t>
            </a:r>
            <a:r>
              <a:rPr lang="pt-BR" sz="3600" dirty="0" smtClean="0">
                <a:solidFill>
                  <a:srgbClr val="00000A"/>
                </a:solidFill>
                <a:effectLst/>
                <a:latin typeface="Times New Roman"/>
                <a:ea typeface="Calibri"/>
                <a:cs typeface="Calibri"/>
              </a:rPr>
              <a:t>“</a:t>
            </a:r>
            <a:r>
              <a:rPr lang="pt-BR" sz="3500" dirty="0">
                <a:solidFill>
                  <a:srgbClr val="0000CC"/>
                </a:solidFill>
                <a:highlight>
                  <a:srgbClr val="FFFFFF"/>
                </a:highlight>
                <a:latin typeface="Arial" pitchFamily="34" charset="0"/>
                <a:ea typeface="Calibri"/>
                <a:cs typeface="Arial" pitchFamily="34" charset="0"/>
              </a:rPr>
              <a:t>Santos sereis, porque eu, o Senhor, vosso Deus, sou santo</a:t>
            </a:r>
            <a:r>
              <a:rPr lang="pt-BR" sz="3600" dirty="0" smtClean="0">
                <a:solidFill>
                  <a:srgbClr val="0000CC"/>
                </a:solidFill>
                <a:highlight>
                  <a:srgbClr val="FFFFFF"/>
                </a:highlight>
                <a:latin typeface="Arial" pitchFamily="34" charset="0"/>
                <a:ea typeface="Calibri"/>
                <a:cs typeface="Arial" pitchFamily="34" charset="0"/>
              </a:rPr>
              <a:t>.</a:t>
            </a:r>
            <a:r>
              <a:rPr lang="pt-BR" sz="3600" dirty="0" smtClean="0">
                <a:highlight>
                  <a:srgbClr val="FFFFFF"/>
                </a:highlight>
                <a:latin typeface="Times New Roman"/>
                <a:ea typeface="Calibri"/>
                <a:cs typeface="Arial" pitchFamily="34" charset="0"/>
              </a:rPr>
              <a:t>”</a:t>
            </a:r>
            <a:endParaRPr lang="pt-BR" sz="3600" dirty="0">
              <a:solidFill>
                <a:srgbClr val="00000A"/>
              </a:solidFill>
              <a:ea typeface="Calibri"/>
              <a:cs typeface="Calibri"/>
            </a:endParaRPr>
          </a:p>
          <a:p>
            <a:pPr marL="114300" lvl="0" indent="0" algn="just" fontAlgn="base">
              <a:spcBef>
                <a:spcPct val="0"/>
              </a:spcBef>
              <a:spcAft>
                <a:spcPct val="0"/>
              </a:spcAft>
              <a:buClr>
                <a:srgbClr val="DBD7CB"/>
              </a:buClr>
              <a:buNone/>
              <a:defRPr/>
            </a:pPr>
            <a:r>
              <a:rPr lang="pt-BR" sz="4000" b="1" i="1" dirty="0">
                <a:solidFill>
                  <a:prstClr val="black"/>
                </a:solidFill>
                <a:latin typeface="Arial" charset="0"/>
                <a:cs typeface="Arial" charset="0"/>
              </a:rPr>
              <a:t>					</a:t>
            </a:r>
            <a:r>
              <a:rPr lang="pt-BR" sz="4000" dirty="0" smtClean="0">
                <a:solidFill>
                  <a:srgbClr val="C00000"/>
                </a:solidFill>
                <a:latin typeface="Arial" charset="0"/>
                <a:cs typeface="Arial" charset="0"/>
              </a:rPr>
              <a:t>(</a:t>
            </a:r>
            <a:r>
              <a:rPr lang="pt-BR" sz="4000" dirty="0" err="1" smtClean="0">
                <a:solidFill>
                  <a:srgbClr val="0000CC"/>
                </a:solidFill>
                <a:highlight>
                  <a:srgbClr val="FFFFFF"/>
                </a:highlight>
                <a:latin typeface="Arial" pitchFamily="34" charset="0"/>
                <a:ea typeface="Calibri"/>
                <a:cs typeface="Arial" pitchFamily="34" charset="0"/>
              </a:rPr>
              <a:t>Lv</a:t>
            </a:r>
            <a:r>
              <a:rPr lang="pt-BR" sz="4000" dirty="0" smtClean="0">
                <a:solidFill>
                  <a:srgbClr val="0000CC"/>
                </a:solidFill>
                <a:highlight>
                  <a:srgbClr val="FFFFFF"/>
                </a:highlight>
                <a:latin typeface="Arial" pitchFamily="34" charset="0"/>
                <a:ea typeface="Calibri"/>
                <a:cs typeface="Arial" pitchFamily="34" charset="0"/>
              </a:rPr>
              <a:t> 19. 2</a:t>
            </a:r>
            <a:r>
              <a:rPr lang="pt-BR" sz="4000" dirty="0" smtClean="0">
                <a:solidFill>
                  <a:srgbClr val="C00000"/>
                </a:solidFill>
                <a:latin typeface="Arial" charset="0"/>
                <a:cs typeface="Arial" charset="0"/>
              </a:rPr>
              <a:t>)</a:t>
            </a:r>
            <a:endParaRPr lang="pt-BR" sz="4000" dirty="0">
              <a:solidFill>
                <a:srgbClr val="C00000"/>
              </a:solidFill>
              <a:latin typeface="Arial" pitchFamily="34" charset="0"/>
              <a:cs typeface="Arial" pitchFamily="34" charset="0"/>
            </a:endParaRPr>
          </a:p>
          <a:p>
            <a:endParaRPr lang="pt-BR" dirty="0"/>
          </a:p>
        </p:txBody>
      </p:sp>
    </p:spTree>
    <p:extLst>
      <p:ext uri="{BB962C8B-B14F-4D97-AF65-F5344CB8AC3E}">
        <p14:creationId xmlns:p14="http://schemas.microsoft.com/office/powerpoint/2010/main" val="3678519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498178"/>
          </a:xfrm>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r>
              <a:rPr lang="pt-BR" sz="3100" b="1" i="1" dirty="0" smtClean="0">
                <a:solidFill>
                  <a:srgbClr val="00B050"/>
                </a:solidFill>
                <a:cs typeface="Arial" charset="0"/>
              </a:rPr>
              <a:t/>
            </a:r>
            <a:br>
              <a:rPr lang="pt-BR" sz="3100" b="1" i="1" dirty="0" smtClean="0">
                <a:solidFill>
                  <a:srgbClr val="00B050"/>
                </a:solidFill>
                <a:cs typeface="Arial" charset="0"/>
              </a:rPr>
            </a:br>
            <a:r>
              <a:rPr lang="pt-BR" sz="3100" b="1" i="1" dirty="0" smtClean="0">
                <a:solidFill>
                  <a:schemeClr val="tx2">
                    <a:lumMod val="60000"/>
                    <a:lumOff val="40000"/>
                  </a:schemeClr>
                </a:solidFill>
                <a:cs typeface="Arial" charset="0"/>
              </a:rPr>
              <a:t>ESBOÇO</a:t>
            </a:r>
            <a:endParaRPr lang="pt-BR" sz="3200" dirty="0">
              <a:solidFill>
                <a:schemeClr val="tx2">
                  <a:lumMod val="60000"/>
                  <a:lumOff val="40000"/>
                </a:schemeClr>
              </a:solidFill>
            </a:endParaRPr>
          </a:p>
        </p:txBody>
      </p:sp>
      <p:sp>
        <p:nvSpPr>
          <p:cNvPr id="3" name="Espaço Reservado para Conteúdo 2"/>
          <p:cNvSpPr>
            <a:spLocks noGrp="1"/>
          </p:cNvSpPr>
          <p:nvPr>
            <p:ph idx="1"/>
          </p:nvPr>
        </p:nvSpPr>
        <p:spPr>
          <a:xfrm>
            <a:off x="539552" y="2132856"/>
            <a:ext cx="8064896" cy="4237936"/>
          </a:xfrm>
          <a:ln>
            <a:solidFill>
              <a:srgbClr val="00B050"/>
            </a:solidFill>
          </a:ln>
        </p:spPr>
        <p:txBody>
          <a:bodyPr>
            <a:normAutofit/>
          </a:bodyPr>
          <a:lstStyle/>
          <a:p>
            <a:pPr marL="0" indent="0">
              <a:buNone/>
            </a:pPr>
            <a:endParaRPr lang="pt-BR" sz="1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500" b="1" dirty="0">
              <a:solidFill>
                <a:srgbClr val="006600"/>
              </a:solidFill>
              <a:cs typeface="Arial" pitchFamily="34" charset="0"/>
            </a:endParaRPr>
          </a:p>
          <a:p>
            <a:pPr marL="0" indent="0">
              <a:buNone/>
            </a:pPr>
            <a:r>
              <a:rPr lang="pt-BR" sz="3000" b="1" dirty="0">
                <a:solidFill>
                  <a:srgbClr val="006600"/>
                </a:solidFill>
              </a:rPr>
              <a:t>I – O QUE É </a:t>
            </a:r>
            <a:r>
              <a:rPr lang="pt-BR" sz="3000" b="1" dirty="0" smtClean="0">
                <a:solidFill>
                  <a:srgbClr val="006600"/>
                </a:solidFill>
              </a:rPr>
              <a:t>SANTIDADE</a:t>
            </a:r>
          </a:p>
          <a:p>
            <a:pPr marL="0" indent="0">
              <a:buNone/>
            </a:pPr>
            <a:r>
              <a:rPr lang="pt-BR" sz="1000" b="1" dirty="0" smtClean="0">
                <a:solidFill>
                  <a:srgbClr val="006600"/>
                </a:solidFill>
              </a:rPr>
              <a:t>		</a:t>
            </a:r>
            <a:endParaRPr lang="pt-BR" sz="1000" dirty="0" smtClean="0">
              <a:solidFill>
                <a:srgbClr val="006600"/>
              </a:solidFill>
            </a:endParaRPr>
          </a:p>
          <a:p>
            <a:pPr marL="0" indent="0">
              <a:buNone/>
            </a:pPr>
            <a:r>
              <a:rPr lang="pt-BR" sz="3000" b="1" dirty="0">
                <a:solidFill>
                  <a:srgbClr val="006600"/>
                </a:solidFill>
              </a:rPr>
              <a:t>II – A ÉTICA CRISTÃ É UMA ÉTICA </a:t>
            </a:r>
            <a:r>
              <a:rPr lang="pt-BR" sz="3000" b="1" dirty="0" smtClean="0">
                <a:solidFill>
                  <a:srgbClr val="006600"/>
                </a:solidFill>
              </a:rPr>
              <a:t>SANTA</a:t>
            </a:r>
          </a:p>
          <a:p>
            <a:pPr marL="0" indent="0">
              <a:buNone/>
            </a:pPr>
            <a:r>
              <a:rPr lang="pt-BR" sz="1100" b="1" dirty="0" smtClean="0">
                <a:solidFill>
                  <a:srgbClr val="006600"/>
                </a:solidFill>
              </a:rPr>
              <a:t>		</a:t>
            </a:r>
            <a:endParaRPr lang="pt-BR" sz="1100" dirty="0" smtClean="0">
              <a:solidFill>
                <a:srgbClr val="006600"/>
              </a:solidFill>
            </a:endParaRPr>
          </a:p>
          <a:p>
            <a:pPr marL="0" indent="0">
              <a:buNone/>
            </a:pPr>
            <a:r>
              <a:rPr lang="pt-BR" sz="3000" b="1" dirty="0">
                <a:solidFill>
                  <a:srgbClr val="006600"/>
                </a:solidFill>
              </a:rPr>
              <a:t>III – O ALCANCE DA ÉTICA E SANTIDADE </a:t>
            </a:r>
            <a:r>
              <a:rPr lang="pt-BR" sz="3000" b="1" dirty="0" smtClean="0">
                <a:solidFill>
                  <a:srgbClr val="006600"/>
                </a:solidFill>
              </a:rPr>
              <a:t>CRISTÃ </a:t>
            </a:r>
            <a:r>
              <a:rPr lang="pt-BR" sz="1500" b="1" dirty="0" smtClean="0">
                <a:solidFill>
                  <a:srgbClr val="006600"/>
                </a:solidFill>
              </a:rPr>
              <a:t>	</a:t>
            </a:r>
          </a:p>
          <a:p>
            <a:pPr marL="0" indent="0">
              <a:buNone/>
            </a:pPr>
            <a:r>
              <a:rPr lang="pt-BR" sz="1500" b="1" dirty="0" smtClean="0">
                <a:solidFill>
                  <a:srgbClr val="006600"/>
                </a:solidFill>
              </a:rPr>
              <a:t>	</a:t>
            </a:r>
            <a:r>
              <a:rPr lang="pt-BR" sz="3600" b="1" dirty="0" smtClean="0">
                <a:solidFill>
                  <a:srgbClr val="006600"/>
                </a:solidFill>
              </a:rPr>
              <a:t>- </a:t>
            </a:r>
            <a:r>
              <a:rPr lang="pt-BR" sz="3600" b="1" dirty="0">
                <a:solidFill>
                  <a:srgbClr val="006600"/>
                </a:solidFill>
              </a:rPr>
              <a:t>Conclusão</a:t>
            </a: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marL="342900" lvl="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endParaRPr lang="pt-BR" sz="2900" b="1" i="1" dirty="0">
              <a:solidFill>
                <a:srgbClr val="00B050"/>
              </a:solidFill>
              <a:cs typeface="Arial" charset="0"/>
            </a:endParaRPr>
          </a:p>
        </p:txBody>
      </p:sp>
      <p:sp>
        <p:nvSpPr>
          <p:cNvPr id="3" name="Espaço Reservado para Conteúdo 2"/>
          <p:cNvSpPr>
            <a:spLocks noGrp="1"/>
          </p:cNvSpPr>
          <p:nvPr>
            <p:ph idx="1"/>
          </p:nvPr>
        </p:nvSpPr>
        <p:spPr>
          <a:xfrm>
            <a:off x="457200" y="1772816"/>
            <a:ext cx="8229600" cy="4536504"/>
          </a:xfrm>
          <a:ln>
            <a:solidFill>
              <a:schemeClr val="tx1"/>
            </a:solidFill>
          </a:ln>
        </p:spPr>
        <p:txBody>
          <a:bodyPr>
            <a:normAutofit fontScale="70000" lnSpcReduction="20000"/>
          </a:bodyPr>
          <a:lstStyle/>
          <a:p>
            <a:pPr marL="0" lvl="0" indent="0" fontAlgn="base">
              <a:spcBef>
                <a:spcPct val="0"/>
              </a:spcBef>
              <a:spcAft>
                <a:spcPct val="0"/>
              </a:spcAft>
              <a:buNone/>
              <a:defRPr/>
            </a:pPr>
            <a:r>
              <a:rPr lang="pt-BR" sz="2400" b="1" dirty="0" smtClean="0">
                <a:solidFill>
                  <a:srgbClr val="EEECE1">
                    <a:lumMod val="25000"/>
                  </a:srgbClr>
                </a:solidFill>
                <a:latin typeface="Arial" pitchFamily="34" charset="0"/>
                <a:cs typeface="Arial" pitchFamily="34" charset="0"/>
              </a:rPr>
              <a:t>   </a:t>
            </a:r>
            <a:r>
              <a:rPr lang="pt-BR" sz="3500" b="1" dirty="0">
                <a:solidFill>
                  <a:srgbClr val="006600"/>
                </a:solidFill>
              </a:rPr>
              <a:t>Introdução</a:t>
            </a:r>
            <a:r>
              <a:rPr lang="pt-BR" sz="2400" b="1" dirty="0" smtClean="0">
                <a:solidFill>
                  <a:srgbClr val="EEECE1">
                    <a:lumMod val="25000"/>
                  </a:srgbClr>
                </a:solidFill>
                <a:latin typeface="Arial" pitchFamily="34" charset="0"/>
                <a:cs typeface="Arial" pitchFamily="34" charset="0"/>
              </a:rPr>
              <a:t>	</a:t>
            </a:r>
          </a:p>
          <a:p>
            <a:pPr marL="0" lvl="0" indent="0" fontAlgn="base">
              <a:spcBef>
                <a:spcPct val="0"/>
              </a:spcBef>
              <a:spcAft>
                <a:spcPct val="0"/>
              </a:spcAft>
              <a:buNone/>
              <a:defRPr/>
            </a:pPr>
            <a:endParaRPr lang="pt-BR" sz="1200" b="1" dirty="0">
              <a:ln w="12700" cmpd="sng">
                <a:solidFill>
                  <a:schemeClr val="tx1"/>
                </a:solidFill>
              </a:ln>
              <a:solidFill>
                <a:srgbClr val="EEECE1">
                  <a:lumMod val="25000"/>
                </a:srgbClr>
              </a:solidFill>
              <a:latin typeface="Arial" pitchFamily="34" charset="0"/>
              <a:cs typeface="Arial" pitchFamily="34" charset="0"/>
            </a:endParaRPr>
          </a:p>
          <a:p>
            <a:pPr marL="0" lvl="0" indent="0" algn="just" fontAlgn="base">
              <a:spcBef>
                <a:spcPct val="0"/>
              </a:spcBef>
              <a:spcAft>
                <a:spcPct val="0"/>
              </a:spcAft>
              <a:buNone/>
              <a:defRPr/>
            </a:pPr>
            <a:r>
              <a:rPr lang="pt-BR" sz="2400" dirty="0">
                <a:solidFill>
                  <a:prstClr val="black"/>
                </a:solidFill>
                <a:latin typeface="Arial" charset="0"/>
                <a:cs typeface="Arial" charset="0"/>
              </a:rPr>
              <a:t>	</a:t>
            </a:r>
            <a:r>
              <a:rPr lang="pt-BR" sz="3300" dirty="0">
                <a:solidFill>
                  <a:prstClr val="black"/>
                </a:solidFill>
                <a:latin typeface="Arial" charset="0"/>
                <a:cs typeface="Arial" charset="0"/>
              </a:rPr>
              <a:t>Nesta lição ainda estudaremos a ética cristã sob outro aspecto geral, mas também necessário para estabelecermos um bom fundamento para a compreensão do “bom” e “correto” em todas as áreas da vida. Santidade é uma das palavras mais recorrentes nas Escrituras Sagradas, e em todas as dispensações da graça de Deus para com os homens ela assume a forma de um imperativo absoluto, o destino eterno destes dependendo da sua resposta a esse comando divino. Mas, mais do que isso, santidade é o que torna a ética cristã algo diferente e muitas vezes contrário à ética dos homens, pois, conforme veremos, ela é em essência o afastamento de tudo aquilo que desagrada a Deus – de coisas que ao homem natural podem parecer comuns, indiferentes ou até mesmo necessárias.</a:t>
            </a:r>
            <a:endParaRPr lang="pt-BR" sz="3300" dirty="0">
              <a:solidFill>
                <a:prstClr val="black"/>
              </a:solidFill>
              <a:latin typeface="Arial" charset="0"/>
              <a:cs typeface="Arial" charset="0"/>
            </a:endParaRP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498178"/>
          </a:xfrm>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r>
              <a:rPr lang="pt-BR" sz="3100" b="1" i="1" dirty="0" smtClean="0">
                <a:solidFill>
                  <a:srgbClr val="00B050"/>
                </a:solidFill>
                <a:cs typeface="Arial" charset="0"/>
              </a:rPr>
              <a:t/>
            </a:r>
            <a:br>
              <a:rPr lang="pt-BR" sz="3100" b="1" i="1" dirty="0" smtClean="0">
                <a:solidFill>
                  <a:srgbClr val="00B050"/>
                </a:solidFill>
                <a:cs typeface="Arial" charset="0"/>
              </a:rPr>
            </a:br>
            <a:r>
              <a:rPr lang="pt-BR" sz="3100" b="1" i="1" dirty="0" smtClean="0">
                <a:solidFill>
                  <a:schemeClr val="tx2">
                    <a:lumMod val="60000"/>
                    <a:lumOff val="40000"/>
                  </a:schemeClr>
                </a:solidFill>
                <a:cs typeface="Arial" charset="0"/>
              </a:rPr>
              <a:t>ESBOÇO</a:t>
            </a:r>
            <a:endParaRPr lang="pt-BR" sz="3200" dirty="0">
              <a:solidFill>
                <a:schemeClr val="tx2">
                  <a:lumMod val="60000"/>
                  <a:lumOff val="40000"/>
                </a:schemeClr>
              </a:solidFill>
            </a:endParaRPr>
          </a:p>
        </p:txBody>
      </p:sp>
      <p:sp>
        <p:nvSpPr>
          <p:cNvPr id="3" name="Espaço Reservado para Conteúdo 2"/>
          <p:cNvSpPr>
            <a:spLocks noGrp="1"/>
          </p:cNvSpPr>
          <p:nvPr>
            <p:ph idx="1"/>
          </p:nvPr>
        </p:nvSpPr>
        <p:spPr>
          <a:xfrm>
            <a:off x="539552" y="2132856"/>
            <a:ext cx="8064896" cy="4237936"/>
          </a:xfrm>
          <a:ln>
            <a:solidFill>
              <a:srgbClr val="00B050"/>
            </a:solidFill>
          </a:ln>
        </p:spPr>
        <p:txBody>
          <a:bodyPr>
            <a:normAutofit/>
          </a:bodyPr>
          <a:lstStyle/>
          <a:p>
            <a:pPr marL="0" indent="0">
              <a:buNone/>
            </a:pPr>
            <a:endParaRPr lang="pt-BR" sz="1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500" b="1" dirty="0">
              <a:solidFill>
                <a:srgbClr val="006600"/>
              </a:solidFill>
              <a:cs typeface="Arial" pitchFamily="34" charset="0"/>
            </a:endParaRPr>
          </a:p>
          <a:p>
            <a:pPr marL="0" indent="0">
              <a:buNone/>
            </a:pPr>
            <a:r>
              <a:rPr lang="pt-BR" sz="3000" b="1" dirty="0">
                <a:solidFill>
                  <a:srgbClr val="FF0000"/>
                </a:solidFill>
              </a:rPr>
              <a:t>I – O QUE É </a:t>
            </a:r>
            <a:r>
              <a:rPr lang="pt-BR" sz="3000" b="1" dirty="0" smtClean="0">
                <a:solidFill>
                  <a:srgbClr val="FF0000"/>
                </a:solidFill>
              </a:rPr>
              <a:t>SANTIDADE</a:t>
            </a:r>
          </a:p>
          <a:p>
            <a:pPr marL="0" indent="0">
              <a:buNone/>
            </a:pPr>
            <a:r>
              <a:rPr lang="pt-BR" sz="1000" b="1" dirty="0" smtClean="0">
                <a:solidFill>
                  <a:srgbClr val="006600"/>
                </a:solidFill>
              </a:rPr>
              <a:t>		</a:t>
            </a:r>
            <a:endParaRPr lang="pt-BR" sz="1000" dirty="0" smtClean="0">
              <a:solidFill>
                <a:srgbClr val="006600"/>
              </a:solidFill>
            </a:endParaRPr>
          </a:p>
          <a:p>
            <a:pPr marL="0" indent="0">
              <a:buNone/>
            </a:pPr>
            <a:r>
              <a:rPr lang="pt-BR" sz="3000" b="1" dirty="0">
                <a:solidFill>
                  <a:srgbClr val="006600"/>
                </a:solidFill>
              </a:rPr>
              <a:t>II – A ÉTICA CRISTÃ É UMA ÉTICA </a:t>
            </a:r>
            <a:r>
              <a:rPr lang="pt-BR" sz="3000" b="1" dirty="0" smtClean="0">
                <a:solidFill>
                  <a:srgbClr val="006600"/>
                </a:solidFill>
              </a:rPr>
              <a:t>SANTA</a:t>
            </a:r>
          </a:p>
          <a:p>
            <a:pPr marL="0" indent="0">
              <a:buNone/>
            </a:pPr>
            <a:r>
              <a:rPr lang="pt-BR" sz="1100" b="1" dirty="0" smtClean="0">
                <a:solidFill>
                  <a:srgbClr val="006600"/>
                </a:solidFill>
              </a:rPr>
              <a:t>		</a:t>
            </a:r>
            <a:endParaRPr lang="pt-BR" sz="1100" dirty="0" smtClean="0">
              <a:solidFill>
                <a:srgbClr val="006600"/>
              </a:solidFill>
            </a:endParaRPr>
          </a:p>
          <a:p>
            <a:pPr marL="0" indent="0">
              <a:buNone/>
            </a:pPr>
            <a:r>
              <a:rPr lang="pt-BR" sz="3000" b="1" dirty="0">
                <a:solidFill>
                  <a:srgbClr val="006600"/>
                </a:solidFill>
              </a:rPr>
              <a:t>III – O ALCANCE DA ÉTICA E SANTIDADE </a:t>
            </a:r>
            <a:r>
              <a:rPr lang="pt-BR" sz="3000" b="1" dirty="0" smtClean="0">
                <a:solidFill>
                  <a:srgbClr val="006600"/>
                </a:solidFill>
              </a:rPr>
              <a:t>CRISTÃ </a:t>
            </a:r>
            <a:r>
              <a:rPr lang="pt-BR" sz="1500" b="1" dirty="0" smtClean="0">
                <a:solidFill>
                  <a:srgbClr val="006600"/>
                </a:solidFill>
              </a:rPr>
              <a:t>	</a:t>
            </a:r>
          </a:p>
          <a:p>
            <a:pPr marL="0" indent="0">
              <a:buNone/>
            </a:pPr>
            <a:r>
              <a:rPr lang="pt-BR" sz="1500" b="1" dirty="0" smtClean="0">
                <a:solidFill>
                  <a:srgbClr val="006600"/>
                </a:solidFill>
              </a:rPr>
              <a:t>	</a:t>
            </a:r>
            <a:r>
              <a:rPr lang="pt-BR" sz="3600" b="1" dirty="0" smtClean="0">
                <a:solidFill>
                  <a:srgbClr val="006600"/>
                </a:solidFill>
              </a:rPr>
              <a:t>- </a:t>
            </a:r>
            <a:r>
              <a:rPr lang="pt-BR" sz="3600" b="1" dirty="0">
                <a:solidFill>
                  <a:srgbClr val="006600"/>
                </a:solidFill>
              </a:rPr>
              <a:t>Conclusão</a:t>
            </a:r>
          </a:p>
        </p:txBody>
      </p:sp>
    </p:spTree>
    <p:extLst>
      <p:ext uri="{BB962C8B-B14F-4D97-AF65-F5344CB8AC3E}">
        <p14:creationId xmlns:p14="http://schemas.microsoft.com/office/powerpoint/2010/main" val="5239317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ÉTICA CRISTÃ</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03:  A ÉTICA CRISTÃ E A SANTIDADE</a:t>
            </a:r>
            <a:endParaRPr lang="pt-BR" sz="3200" dirty="0"/>
          </a:p>
        </p:txBody>
      </p:sp>
      <p:sp>
        <p:nvSpPr>
          <p:cNvPr id="3" name="Espaço Reservado para Conteúdo 2"/>
          <p:cNvSpPr>
            <a:spLocks noGrp="1"/>
          </p:cNvSpPr>
          <p:nvPr>
            <p:ph idx="1"/>
          </p:nvPr>
        </p:nvSpPr>
        <p:spPr>
          <a:xfrm>
            <a:off x="467544" y="1340768"/>
            <a:ext cx="8229600" cy="5112568"/>
          </a:xfrm>
          <a:ln>
            <a:solidFill>
              <a:schemeClr val="tx1"/>
            </a:solidFill>
          </a:ln>
        </p:spPr>
        <p:txBody>
          <a:bodyPr>
            <a:normAutofit fontScale="62500" lnSpcReduction="20000"/>
          </a:bodyPr>
          <a:lstStyle/>
          <a:p>
            <a:pPr marL="0" lvl="0" indent="0">
              <a:buNone/>
            </a:pPr>
            <a:r>
              <a:rPr lang="pt-BR" b="1" dirty="0">
                <a:solidFill>
                  <a:srgbClr val="006600"/>
                </a:solidFill>
              </a:rPr>
              <a:t>I – O QUE É SANTIDADE</a:t>
            </a:r>
          </a:p>
          <a:p>
            <a:pPr marL="0" lvl="0" indent="0">
              <a:buNone/>
            </a:pPr>
            <a:r>
              <a:rPr lang="pt-BR" sz="900" b="1" dirty="0" smtClean="0">
                <a:solidFill>
                  <a:prstClr val="black"/>
                </a:solidFill>
                <a:latin typeface="Calibri" pitchFamily="34" charset="0"/>
                <a:cs typeface="Arial" charset="0"/>
              </a:rPr>
              <a:t>	</a:t>
            </a:r>
            <a:endParaRPr lang="pt-BR" sz="900" dirty="0" smtClean="0">
              <a:solidFill>
                <a:srgbClr val="00B050"/>
              </a:solidFill>
              <a:latin typeface="Arial" pitchFamily="34" charset="0"/>
              <a:cs typeface="Arial" pitchFamily="34" charset="0"/>
            </a:endParaRPr>
          </a:p>
          <a:p>
            <a:pPr marL="0" lvl="0" indent="0" algn="just">
              <a:spcBef>
                <a:spcPct val="0"/>
              </a:spcBef>
              <a:buNone/>
              <a:defRPr/>
            </a:pPr>
            <a:r>
              <a:rPr lang="pt-BR" sz="2600" dirty="0" smtClean="0">
                <a:latin typeface="Times New Roman" panose="02020603050405020304" pitchFamily="18" charset="0"/>
                <a:ea typeface="Calibri" panose="020F0502020204030204" pitchFamily="34" charset="0"/>
              </a:rPr>
              <a:t>	</a:t>
            </a:r>
            <a:r>
              <a:rPr lang="pt-BR" dirty="0">
                <a:latin typeface="Arial" panose="020B0604020202020204" pitchFamily="34" charset="0"/>
                <a:ea typeface="Calibri" panose="020F0502020204030204" pitchFamily="34" charset="0"/>
                <a:cs typeface="Arial" panose="020B0604020202020204" pitchFamily="34" charset="0"/>
              </a:rPr>
              <a:t>1) </a:t>
            </a:r>
            <a:r>
              <a:rPr lang="pt-BR" u="sng" dirty="0">
                <a:latin typeface="Arial" panose="020B0604020202020204" pitchFamily="34" charset="0"/>
                <a:ea typeface="Calibri" panose="020F0502020204030204" pitchFamily="34" charset="0"/>
                <a:cs typeface="Arial" panose="020B0604020202020204" pitchFamily="34" charset="0"/>
              </a:rPr>
              <a:t>A santidade é um atributo de Deus</a:t>
            </a:r>
            <a:r>
              <a:rPr lang="pt-BR" dirty="0">
                <a:latin typeface="Arial" panose="020B0604020202020204" pitchFamily="34" charset="0"/>
                <a:ea typeface="Calibri" panose="020F0502020204030204" pitchFamily="34" charset="0"/>
                <a:cs typeface="Arial" panose="020B0604020202020204" pitchFamily="34" charset="0"/>
              </a:rPr>
              <a:t>. O fundamento para a definição da santidade está, naturalmente, no próprio Deus, porque Ele é </a:t>
            </a:r>
            <a:r>
              <a:rPr lang="pt-BR" dirty="0" smtClean="0">
                <a:latin typeface="Arial" panose="020B0604020202020204" pitchFamily="34" charset="0"/>
                <a:ea typeface="Calibri" panose="020F0502020204030204" pitchFamily="34" charset="0"/>
                <a:cs typeface="Arial" panose="020B0604020202020204" pitchFamily="34" charset="0"/>
              </a:rPr>
              <a:t>santo. </a:t>
            </a:r>
            <a:r>
              <a:rPr lang="pt-BR" dirty="0">
                <a:latin typeface="Arial" panose="020B0604020202020204" pitchFamily="34" charset="0"/>
                <a:ea typeface="Calibri" panose="020F0502020204030204" pitchFamily="34" charset="0"/>
                <a:cs typeface="Arial" panose="020B0604020202020204" pitchFamily="34" charset="0"/>
              </a:rPr>
              <a:t>Santidade, portanto, é um atributo, uma característica de Deus, assim como bem, amor, justiça. Ao mesmo tempo, esta palavra implica uma relação entre o Ser Supremo e todas as coisas criadas: a limitação da criatura e sua vida em comum com os seus semelhantes, na busca por atender às suas necessidades diárias, torna tudo aquilo que se faz debaixo do sol algo ordinário, repetitivo e até mesmo enfadonho para o </a:t>
            </a:r>
            <a:r>
              <a:rPr lang="pt-BR" dirty="0" smtClean="0">
                <a:latin typeface="Arial" panose="020B0604020202020204" pitchFamily="34" charset="0"/>
                <a:ea typeface="Calibri" panose="020F0502020204030204" pitchFamily="34" charset="0"/>
                <a:cs typeface="Arial" panose="020B0604020202020204" pitchFamily="34" charset="0"/>
              </a:rPr>
              <a:t>homem </a:t>
            </a:r>
            <a:r>
              <a:rPr lang="pt-BR" dirty="0">
                <a:latin typeface="Arial" panose="020B0604020202020204" pitchFamily="34" charset="0"/>
                <a:ea typeface="Calibri" panose="020F0502020204030204" pitchFamily="34" charset="0"/>
                <a:cs typeface="Arial" panose="020B0604020202020204" pitchFamily="34" charset="0"/>
              </a:rPr>
              <a:t>– e a corrupção do pecado tende a se introduzir facilmente nesses hábitos. Deus, por outro lado, é único e está absolutamente acima das necessidades da criatura – de fato, Ele não tem nenhuma necessidade. Portanto, Deus é santo tanto no sentido de que Ele está separado de nós, e por isso tudo o que Lhe diz respeito deve ser distinguido dos nossos interesses e tratado com a atenção e o cuidado de algo excepcional, extraordinário; como também Ele é santo no sentido de que n’Ele não há nenhuma impureza e corrupção pecaminosa, nenhuma divergência com os Seus próprios atributos, e por isso tudo o que Lhe diz respeito deve ser tratado em harmonia com o Seu caráter e </a:t>
            </a:r>
            <a:r>
              <a:rPr lang="pt-BR" dirty="0" smtClean="0">
                <a:latin typeface="Arial" panose="020B0604020202020204" pitchFamily="34" charset="0"/>
                <a:ea typeface="Calibri" panose="020F0502020204030204" pitchFamily="34" charset="0"/>
                <a:cs typeface="Arial" panose="020B0604020202020204" pitchFamily="34" charset="0"/>
              </a:rPr>
              <a:t>vontade</a:t>
            </a:r>
            <a:r>
              <a:rPr lang="pt-BR" sz="3000" dirty="0" smtClean="0">
                <a:latin typeface="Arial" panose="020B0604020202020204" pitchFamily="34" charset="0"/>
                <a:ea typeface="Calibri" panose="020F0502020204030204" pitchFamily="34" charset="0"/>
                <a:cs typeface="Arial" panose="020B0604020202020204" pitchFamily="34" charset="0"/>
              </a:rPr>
              <a:t>.	</a:t>
            </a:r>
            <a:r>
              <a:rPr lang="pt-BR" sz="1800" dirty="0" smtClean="0">
                <a:latin typeface="Arial" panose="020B0604020202020204" pitchFamily="34" charset="0"/>
                <a:ea typeface="Calibri" panose="020F0502020204030204" pitchFamily="34" charset="0"/>
                <a:cs typeface="Arial" panose="020B0604020202020204" pitchFamily="34" charset="0"/>
              </a:rPr>
              <a:t>	(</a:t>
            </a:r>
            <a:r>
              <a:rPr lang="pt-BR" sz="1800" dirty="0">
                <a:latin typeface="Arial" panose="020B0604020202020204" pitchFamily="34" charset="0"/>
                <a:ea typeface="Calibri" panose="020F0502020204030204" pitchFamily="34" charset="0"/>
                <a:cs typeface="Arial" panose="020B0604020202020204" pitchFamily="34" charset="0"/>
              </a:rPr>
              <a:t>cf. </a:t>
            </a:r>
            <a:r>
              <a:rPr lang="pt-BR" sz="1800" dirty="0" err="1">
                <a:solidFill>
                  <a:srgbClr val="0000CC"/>
                </a:solidFill>
                <a:latin typeface="Arial" panose="020B0604020202020204" pitchFamily="34" charset="0"/>
                <a:ea typeface="Calibri" panose="020F0502020204030204" pitchFamily="34" charset="0"/>
                <a:cs typeface="Arial" panose="020B0604020202020204" pitchFamily="34" charset="0"/>
              </a:rPr>
              <a:t>Sl</a:t>
            </a:r>
            <a:r>
              <a:rPr lang="pt-BR" sz="1800" dirty="0">
                <a:solidFill>
                  <a:srgbClr val="0000CC"/>
                </a:solidFill>
                <a:latin typeface="Arial" panose="020B0604020202020204" pitchFamily="34" charset="0"/>
                <a:ea typeface="Calibri" panose="020F0502020204030204" pitchFamily="34" charset="0"/>
                <a:cs typeface="Arial" panose="020B0604020202020204" pitchFamily="34" charset="0"/>
              </a:rPr>
              <a:t> 99.9; </a:t>
            </a:r>
            <a:r>
              <a:rPr lang="pt-BR" sz="1800" dirty="0" err="1">
                <a:solidFill>
                  <a:srgbClr val="0000CC"/>
                </a:solidFill>
                <a:latin typeface="Arial" panose="020B0604020202020204" pitchFamily="34" charset="0"/>
                <a:ea typeface="Calibri" panose="020F0502020204030204" pitchFamily="34" charset="0"/>
                <a:cs typeface="Arial" panose="020B0604020202020204" pitchFamily="34" charset="0"/>
              </a:rPr>
              <a:t>Is</a:t>
            </a:r>
            <a:r>
              <a:rPr lang="pt-BR" sz="1800" dirty="0">
                <a:solidFill>
                  <a:srgbClr val="0000CC"/>
                </a:solidFill>
                <a:latin typeface="Arial" panose="020B0604020202020204" pitchFamily="34" charset="0"/>
                <a:ea typeface="Calibri" panose="020F0502020204030204" pitchFamily="34" charset="0"/>
                <a:cs typeface="Arial" panose="020B0604020202020204" pitchFamily="34" charset="0"/>
              </a:rPr>
              <a:t> </a:t>
            </a:r>
            <a:r>
              <a:rPr lang="pt-BR" sz="1800" dirty="0" smtClean="0">
                <a:solidFill>
                  <a:srgbClr val="0000CC"/>
                </a:solidFill>
                <a:latin typeface="Arial" panose="020B0604020202020204" pitchFamily="34" charset="0"/>
                <a:ea typeface="Calibri" panose="020F0502020204030204" pitchFamily="34" charset="0"/>
                <a:cs typeface="Arial" panose="020B0604020202020204" pitchFamily="34" charset="0"/>
              </a:rPr>
              <a:t>6.3; </a:t>
            </a:r>
            <a:r>
              <a:rPr lang="pt-BR" sz="1800" dirty="0" err="1" smtClean="0">
                <a:solidFill>
                  <a:srgbClr val="0000CC"/>
                </a:solidFill>
                <a:latin typeface="Arial" panose="020B0604020202020204" pitchFamily="34" charset="0"/>
                <a:ea typeface="Calibri" panose="020F0502020204030204" pitchFamily="34" charset="0"/>
                <a:cs typeface="Arial" panose="020B0604020202020204" pitchFamily="34" charset="0"/>
              </a:rPr>
              <a:t>Ec</a:t>
            </a:r>
            <a:r>
              <a:rPr lang="pt-BR" sz="1800" dirty="0" smtClean="0">
                <a:solidFill>
                  <a:srgbClr val="0000CC"/>
                </a:solidFill>
                <a:latin typeface="Arial" panose="020B0604020202020204" pitchFamily="34" charset="0"/>
                <a:ea typeface="Calibri" panose="020F0502020204030204" pitchFamily="34" charset="0"/>
                <a:cs typeface="Arial" panose="020B0604020202020204" pitchFamily="34" charset="0"/>
              </a:rPr>
              <a:t> </a:t>
            </a:r>
            <a:r>
              <a:rPr lang="pt-BR" sz="1800" dirty="0">
                <a:solidFill>
                  <a:srgbClr val="0000CC"/>
                </a:solidFill>
                <a:latin typeface="Arial" panose="020B0604020202020204" pitchFamily="34" charset="0"/>
                <a:ea typeface="Calibri" panose="020F0502020204030204" pitchFamily="34" charset="0"/>
                <a:cs typeface="Arial" panose="020B0604020202020204" pitchFamily="34" charset="0"/>
              </a:rPr>
              <a:t>1.2, </a:t>
            </a:r>
            <a:r>
              <a:rPr lang="pt-BR" sz="1800" dirty="0" smtClean="0">
                <a:solidFill>
                  <a:srgbClr val="0000CC"/>
                </a:solidFill>
                <a:latin typeface="Arial" panose="020B0604020202020204" pitchFamily="34" charset="0"/>
                <a:ea typeface="Calibri" panose="020F0502020204030204" pitchFamily="34" charset="0"/>
                <a:cs typeface="Arial" panose="020B0604020202020204" pitchFamily="34" charset="0"/>
              </a:rPr>
              <a:t>8,9; </a:t>
            </a:r>
            <a:r>
              <a:rPr lang="pt-BR" sz="1800" dirty="0" err="1" smtClean="0">
                <a:solidFill>
                  <a:srgbClr val="0000CC"/>
                </a:solidFill>
                <a:latin typeface="Arial" panose="020B0604020202020204" pitchFamily="34" charset="0"/>
                <a:ea typeface="Calibri" panose="020F0502020204030204" pitchFamily="34" charset="0"/>
                <a:cs typeface="Arial" panose="020B0604020202020204" pitchFamily="34" charset="0"/>
              </a:rPr>
              <a:t>Lv</a:t>
            </a:r>
            <a:r>
              <a:rPr lang="pt-BR" sz="1800" dirty="0" smtClean="0">
                <a:solidFill>
                  <a:srgbClr val="0000CC"/>
                </a:solidFill>
                <a:latin typeface="Arial" panose="020B0604020202020204" pitchFamily="34" charset="0"/>
                <a:ea typeface="Calibri" panose="020F0502020204030204" pitchFamily="34" charset="0"/>
                <a:cs typeface="Arial" panose="020B0604020202020204" pitchFamily="34" charset="0"/>
              </a:rPr>
              <a:t> </a:t>
            </a:r>
            <a:r>
              <a:rPr lang="pt-BR" sz="1800" dirty="0">
                <a:solidFill>
                  <a:srgbClr val="0000CC"/>
                </a:solidFill>
                <a:latin typeface="Arial" panose="020B0604020202020204" pitchFamily="34" charset="0"/>
                <a:ea typeface="Calibri" panose="020F0502020204030204" pitchFamily="34" charset="0"/>
                <a:cs typeface="Arial" panose="020B0604020202020204" pitchFamily="34" charset="0"/>
              </a:rPr>
              <a:t>22.2</a:t>
            </a:r>
            <a:r>
              <a:rPr lang="pt-BR" sz="1800" dirty="0" smtClean="0">
                <a:latin typeface="Arial" panose="020B0604020202020204" pitchFamily="34" charset="0"/>
                <a:ea typeface="Calibri" panose="020F0502020204030204" pitchFamily="34" charset="0"/>
                <a:cs typeface="Arial" panose="020B0604020202020204" pitchFamily="34" charset="0"/>
              </a:rPr>
              <a:t>)</a:t>
            </a:r>
            <a:endParaRPr lang="pt-BR" sz="1800" dirty="0">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101973740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2434</TotalTime>
  <Words>256</Words>
  <Application>Microsoft Office PowerPoint</Application>
  <PresentationFormat>Apresentação na tela (4:3)</PresentationFormat>
  <Paragraphs>194</Paragraphs>
  <Slides>29</Slides>
  <Notes>13</Notes>
  <HiddenSlides>0</HiddenSlides>
  <MMClips>0</MMClips>
  <ScaleCrop>false</ScaleCrop>
  <HeadingPairs>
    <vt:vector size="4" baseType="variant">
      <vt:variant>
        <vt:lpstr>Tema</vt:lpstr>
      </vt:variant>
      <vt:variant>
        <vt:i4>2</vt:i4>
      </vt:variant>
      <vt:variant>
        <vt:lpstr>Títulos de slides</vt:lpstr>
      </vt:variant>
      <vt:variant>
        <vt:i4>29</vt:i4>
      </vt:variant>
    </vt:vector>
  </HeadingPairs>
  <TitlesOfParts>
    <vt:vector size="31" baseType="lpstr">
      <vt:lpstr>Tema do Office</vt:lpstr>
      <vt:lpstr>1_Tema do Office</vt:lpstr>
      <vt:lpstr>Apresentação do PowerPoint</vt:lpstr>
      <vt:lpstr>Apresentação do PowerPoint</vt:lpstr>
      <vt:lpstr>Apresentação do PowerPoint</vt:lpstr>
      <vt:lpstr>ÉTICA CRISTÃ LIÇÃO 03:  A ÉTICA CRISTÃ E A SANTIDADE </vt:lpstr>
      <vt:lpstr>ÉTICA CRISTÃ LIÇÃO 03:  A ÉTICA CRISTÃ E A SANTIDADE</vt:lpstr>
      <vt:lpstr>ÉTICA CRISTÃ LIÇÃO 03:  A ÉTICA CRISTÃ E A SANTIDADE ESBOÇO</vt:lpstr>
      <vt:lpstr>ÉTICA CRISTÃ LIÇÃO 03:  A ÉTICA CRISTÃ E A SANTIDADE</vt:lpstr>
      <vt:lpstr>ÉTICA CRISTÃ LIÇÃO 03:  A ÉTICA CRISTÃ E A SANTIDADE ESBOÇO</vt:lpstr>
      <vt:lpstr>ÉTICA CRISTÃ LIÇÃO 03:  A ÉTICA CRISTÃ E A SANTIDADE</vt:lpstr>
      <vt:lpstr>Apresentação do PowerPoint</vt:lpstr>
      <vt:lpstr>ÉTICA CRISTÃ LIÇÃO 03:  A ÉTICA CRISTÃ E A SANTIDADE</vt:lpstr>
      <vt:lpstr>Apresentação do PowerPoint</vt:lpstr>
      <vt:lpstr>ÉTICA CRISTÃ LIÇÃO 03:  A ÉTICA CRISTÃ E A SANTIDADE</vt:lpstr>
      <vt:lpstr>Apresentação do PowerPoint</vt:lpstr>
      <vt:lpstr>ÉTICA CRISTÃ LIÇÃO 03:  A ÉTICA CRISTÃ E A SANTIDADE ESBOÇO</vt:lpstr>
      <vt:lpstr>ÉTICA CRISTÃ LIÇÃO 03:  A ÉTICA CRISTÃ E A SANTIDADE</vt:lpstr>
      <vt:lpstr>Apresentação do PowerPoint</vt:lpstr>
      <vt:lpstr>ÉTICA CRISTÃ LIÇÃO 03:  A ÉTICA CRISTÃ E A SANTIDADE</vt:lpstr>
      <vt:lpstr>Apresentação do PowerPoint</vt:lpstr>
      <vt:lpstr>ÉTICA CRISTÃ LIÇÃO 03:  A ÉTICA CRISTÃ E A SANTIDADE ESBOÇO</vt:lpstr>
      <vt:lpstr>ÉTICA CRISTÃ LIÇÃO 03:  A ÉTICA CRISTÃ E A SANTIDADE</vt:lpstr>
      <vt:lpstr>Apresentação do PowerPoint</vt:lpstr>
      <vt:lpstr>ÉTICA CRISTÃ LIÇÃO 03:  A ÉTICA CRISTÃ E A SANTIDADE</vt:lpstr>
      <vt:lpstr>Apresentação do PowerPoint</vt:lpstr>
      <vt:lpstr>ÉTICA CRISTÃ LIÇÃO 03:  A ÉTICA CRISTÃ E A SANTIDADE ESBOÇO</vt:lpstr>
      <vt:lpstr>ÉTICA CRISTÃ LIÇÃO 03:  A ÉTICA CRISTÃ E A SANTIDADE</vt:lpstr>
      <vt:lpstr>ÉTICA CRISTÃ LIÇÃO 03:  A ÉTICA CRISTÃ E A SANTIDADE ESBOÇO</vt:lpstr>
      <vt:lpstr>ÉTICA CRISTÃ LIÇÃO 03:  A ÉTICA CRISTÃ E A SANTIDADE</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PARÁBOLAS</dc:title>
  <dc:creator>I.G.V</dc:creator>
  <cp:lastModifiedBy>I.G.V</cp:lastModifiedBy>
  <cp:revision>231</cp:revision>
  <dcterms:created xsi:type="dcterms:W3CDTF">2017-03-28T13:10:15Z</dcterms:created>
  <dcterms:modified xsi:type="dcterms:W3CDTF">2021-10-12T19:22:00Z</dcterms:modified>
</cp:coreProperties>
</file>