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342" r:id="rId3"/>
    <p:sldId id="296" r:id="rId4"/>
    <p:sldId id="259" r:id="rId5"/>
    <p:sldId id="257" r:id="rId6"/>
    <p:sldId id="260" r:id="rId7"/>
    <p:sldId id="262" r:id="rId8"/>
    <p:sldId id="263" r:id="rId9"/>
    <p:sldId id="404" r:id="rId10"/>
    <p:sldId id="385" r:id="rId11"/>
    <p:sldId id="323" r:id="rId12"/>
    <p:sldId id="399" r:id="rId13"/>
    <p:sldId id="383" r:id="rId14"/>
    <p:sldId id="384" r:id="rId15"/>
    <p:sldId id="405" r:id="rId16"/>
    <p:sldId id="267" r:id="rId17"/>
    <p:sldId id="400" r:id="rId18"/>
    <p:sldId id="327" r:id="rId19"/>
    <p:sldId id="389" r:id="rId20"/>
    <p:sldId id="406" r:id="rId21"/>
    <p:sldId id="333" r:id="rId22"/>
    <p:sldId id="387" r:id="rId23"/>
    <p:sldId id="348" r:id="rId24"/>
    <p:sldId id="396" r:id="rId25"/>
    <p:sldId id="407" r:id="rId26"/>
    <p:sldId id="313" r:id="rId27"/>
    <p:sldId id="408" r:id="rId28"/>
    <p:sldId id="403" r:id="rId29"/>
    <p:sldId id="402" r:id="rId3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343" autoAdjust="0"/>
  </p:normalViewPr>
  <p:slideViewPr>
    <p:cSldViewPr>
      <p:cViewPr varScale="1">
        <p:scale>
          <a:sx n="73" d="100"/>
          <a:sy n="73" d="100"/>
        </p:scale>
        <p:origin x="12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t>28/09/2021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			</a:t>
            </a:r>
            <a:endParaRPr lang="pt-BR" b="1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10720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22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072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 smtClean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65509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37314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07348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68296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	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84047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583100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dirty="0" smtClean="0">
              <a:solidFill>
                <a:srgbClr val="0066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01064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41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28/09/2021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28/09/2021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54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54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28/09/2021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43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BDED7-3619-4D72-B584-9996C867A486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28/09/2021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F8220-65C2-40B5-818F-7CE44B36D01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26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58769-3F99-4291-9957-A71A6C5EC418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28/09/2021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A8017-91A4-41EB-A819-8CB9212AA2E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81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D4148-DCF6-4FF5-AE02-DB3C6BB30AEE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28/09/2021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EF22E-C6D1-4668-A34E-91C29206475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772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F7693-816C-4DFD-988E-99602FEE40D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28/09/2021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8E1B-DAF5-470E-8375-0A0BE55829AE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776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F1265-0B35-411B-92AE-F12DB610EE10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28/09/2021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C409-452C-43D6-AB42-50459BA2406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094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7FEAA-2753-4920-A698-717C29E4232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28/09/2021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68E93-799C-42CE-8C23-4C942DB56B2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2436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35DFF-A1CA-474C-BCEC-2CBC697FDCF0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28/09/2021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8CFC4-CE83-475D-84F6-EEEB1BB8A49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261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6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3591C-9A01-4CE3-8644-6F3EA16AA13C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28/09/2021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37BDE-7151-4C8C-825B-EB0047B370DA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37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28/09/2021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7F679-3621-44C5-A6BB-C47A5A67D30F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28/09/2021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DC34D-F07D-4C62-850E-383568E6329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69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64A16-4713-467A-9482-0AC412C4A2DB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28/09/2021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A2C30-781E-4513-B2F4-F0C218904AA8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561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56"/>
            <a:ext cx="27432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56"/>
            <a:ext cx="80772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8FB7F-BC90-44DA-93F8-FD95B1F95301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28/09/2021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4B3DB-24F1-4DEE-9EB6-BB885BDCBF3F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00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28/09/2021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28/09/2021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28/09/2021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28/09/2021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28/09/2021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28/09/2021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28/09/2021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t>28/09/2021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6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2B80EC-42B7-4717-A25D-98B72976DD0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28/09/2021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005438-3D44-4C1C-AEA1-63DF5BC57F28}" type="slidenum">
              <a:rPr lang="pt-BR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2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/>
          <p:cNvSpPr txBox="1">
            <a:spLocks/>
          </p:cNvSpPr>
          <p:nvPr/>
        </p:nvSpPr>
        <p:spPr bwMode="auto">
          <a:xfrm>
            <a:off x="694076" y="2276872"/>
            <a:ext cx="7755731" cy="105410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defTabSz="449263" eaLnBrk="1" hangingPunct="1">
              <a:lnSpc>
                <a:spcPct val="93000"/>
              </a:lnSpc>
              <a:defRPr/>
            </a:pPr>
            <a:r>
              <a:rPr lang="en-GB" sz="4000" dirty="0" smtClean="0">
                <a:solidFill>
                  <a:srgbClr val="000099"/>
                </a:solidFill>
                <a:latin typeface="Arial"/>
                <a:cs typeface="Arial"/>
              </a:rPr>
              <a:t>ESCOLA BÍBLICA DOMINICAL</a:t>
            </a:r>
            <a:endParaRPr lang="en-GB" sz="4000" dirty="0">
              <a:solidFill>
                <a:srgbClr val="000099"/>
              </a:solidFill>
              <a:latin typeface="Arial"/>
              <a:cs typeface="Arial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078235" y="4293096"/>
            <a:ext cx="7344816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4B6D2"/>
              </a:buClr>
              <a:defRPr/>
            </a:pPr>
            <a:r>
              <a:rPr lang="pt-BR" sz="4800" b="1" dirty="0" smtClean="0">
                <a:solidFill>
                  <a:srgbClr val="993300"/>
                </a:solidFill>
                <a:latin typeface="Book Antiqua"/>
                <a:cs typeface="Arial" charset="0"/>
              </a:rPr>
              <a:t>4° </a:t>
            </a:r>
            <a:r>
              <a:rPr lang="pt-BR" sz="4800" b="1" dirty="0">
                <a:solidFill>
                  <a:srgbClr val="993300"/>
                </a:solidFill>
                <a:latin typeface="Book Antiqua"/>
                <a:cs typeface="Arial" charset="0"/>
              </a:rPr>
              <a:t>TRIMESTRE  DE  </a:t>
            </a:r>
            <a:r>
              <a:rPr lang="pt-BR" sz="4800" b="1" dirty="0" smtClean="0">
                <a:solidFill>
                  <a:srgbClr val="993300"/>
                </a:solidFill>
                <a:latin typeface="Book Antiqua"/>
                <a:cs typeface="Arial" charset="0"/>
              </a:rPr>
              <a:t>2021</a:t>
            </a:r>
            <a:endParaRPr lang="pt-BR" sz="4800" b="1" dirty="0">
              <a:solidFill>
                <a:srgbClr val="993300"/>
              </a:solidFill>
              <a:latin typeface="Book Antiqu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87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10146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CRISTÃ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680520"/>
          </a:xfrm>
          <a:ln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r>
              <a:rPr lang="pt-BR" sz="8800" b="1" dirty="0">
                <a:solidFill>
                  <a:srgbClr val="006600"/>
                </a:solidFill>
              </a:rPr>
              <a:t>I – A ÉTICA DOS HOMENS E A ÉTICA </a:t>
            </a:r>
            <a:r>
              <a:rPr lang="pt-BR" sz="8800" b="1" dirty="0" smtClean="0">
                <a:solidFill>
                  <a:srgbClr val="006600"/>
                </a:solidFill>
              </a:rPr>
              <a:t>CRISTÃ</a:t>
            </a:r>
            <a:r>
              <a:rPr lang="pt-BR" sz="8000" b="1" dirty="0" smtClean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</a:t>
            </a:r>
            <a:r>
              <a:rPr lang="pt-BR" sz="2400" b="1" dirty="0">
                <a:solidFill>
                  <a:srgbClr val="006600"/>
                </a:solidFill>
              </a:rPr>
              <a:t>	  </a:t>
            </a:r>
          </a:p>
          <a:p>
            <a:pPr marL="0" lvl="0" indent="0">
              <a:buNone/>
            </a:pPr>
            <a:endParaRPr lang="pt-BR" sz="1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8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2 - </a:t>
            </a:r>
            <a:r>
              <a:rPr lang="pt-BR" sz="8000" u="sng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A </a:t>
            </a:r>
            <a:r>
              <a:rPr lang="pt-BR" sz="8000" u="sng" dirty="0">
                <a:solidFill>
                  <a:prstClr val="black"/>
                </a:solidFill>
                <a:latin typeface="Arial" charset="0"/>
                <a:cs typeface="Arial" charset="0"/>
              </a:rPr>
              <a:t>ética dos homens</a:t>
            </a:r>
            <a:r>
              <a:rPr lang="pt-BR" sz="8000" dirty="0">
                <a:solidFill>
                  <a:prstClr val="black"/>
                </a:solidFill>
                <a:latin typeface="Arial" charset="0"/>
                <a:cs typeface="Arial" charset="0"/>
              </a:rPr>
              <a:t>. Mesmo separado da vida divina em razão do pecado, o homem ainda </a:t>
            </a:r>
            <a:r>
              <a:rPr lang="pt-BR" sz="8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traz dentro </a:t>
            </a:r>
            <a:r>
              <a:rPr lang="pt-BR" sz="8000" dirty="0">
                <a:solidFill>
                  <a:prstClr val="black"/>
                </a:solidFill>
                <a:latin typeface="Arial" charset="0"/>
                <a:cs typeface="Arial" charset="0"/>
              </a:rPr>
              <a:t>de si um senso comum do que é certo e errado e de que de alguma forma deverá prestar </a:t>
            </a:r>
            <a:r>
              <a:rPr lang="pt-BR" sz="8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contas por </a:t>
            </a:r>
            <a:r>
              <a:rPr lang="pt-BR" sz="8000" dirty="0">
                <a:solidFill>
                  <a:prstClr val="black"/>
                </a:solidFill>
                <a:latin typeface="Arial" charset="0"/>
                <a:cs typeface="Arial" charset="0"/>
              </a:rPr>
              <a:t>agir contra ou ter se portado abaixo do que considerava ideal. Esse senso é chamado </a:t>
            </a:r>
            <a:r>
              <a:rPr lang="pt-BR" sz="8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de “</a:t>
            </a:r>
            <a:r>
              <a:rPr lang="pt-BR" sz="8000" dirty="0">
                <a:solidFill>
                  <a:prstClr val="black"/>
                </a:solidFill>
                <a:latin typeface="Arial" charset="0"/>
                <a:cs typeface="Arial" charset="0"/>
              </a:rPr>
              <a:t>consciência” e, na verdade, é o mais forte testemunho que o homem natural possui de que é a </a:t>
            </a:r>
            <a:r>
              <a:rPr lang="pt-BR" sz="8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Deus que </a:t>
            </a:r>
            <a:r>
              <a:rPr lang="pt-BR" sz="8000" dirty="0">
                <a:solidFill>
                  <a:prstClr val="black"/>
                </a:solidFill>
                <a:latin typeface="Arial" charset="0"/>
                <a:cs typeface="Arial" charset="0"/>
              </a:rPr>
              <a:t>ele terá de responder um dia por todos os seus </a:t>
            </a:r>
            <a:r>
              <a:rPr lang="pt-BR" sz="8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atos. </a:t>
            </a:r>
            <a:r>
              <a:rPr lang="pt-BR" sz="8000" dirty="0">
                <a:solidFill>
                  <a:prstClr val="black"/>
                </a:solidFill>
                <a:latin typeface="Arial" charset="0"/>
                <a:cs typeface="Arial" charset="0"/>
              </a:rPr>
              <a:t>Contudo, o </a:t>
            </a:r>
            <a:r>
              <a:rPr lang="pt-BR" sz="8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pecado dominou-o </a:t>
            </a:r>
            <a:r>
              <a:rPr lang="pt-BR" sz="8000" dirty="0">
                <a:solidFill>
                  <a:prstClr val="black"/>
                </a:solidFill>
                <a:latin typeface="Arial" charset="0"/>
                <a:cs typeface="Arial" charset="0"/>
              </a:rPr>
              <a:t>de tal forma que muitas vezes prevalece e o leva a violar os ditames da sua </a:t>
            </a:r>
            <a:r>
              <a:rPr lang="pt-BR" sz="8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própria consciência</a:t>
            </a:r>
            <a:r>
              <a:rPr lang="pt-BR" sz="8000" dirty="0">
                <a:solidFill>
                  <a:prstClr val="black"/>
                </a:solidFill>
                <a:latin typeface="Arial" charset="0"/>
                <a:cs typeface="Arial" charset="0"/>
              </a:rPr>
              <a:t>, até que, eventualmente, o que resta desse senso moral implantado por Deus é minado </a:t>
            </a:r>
            <a:r>
              <a:rPr lang="pt-BR" sz="8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ou cauterizado</a:t>
            </a:r>
            <a:r>
              <a:rPr lang="pt-BR" sz="8000" dirty="0">
                <a:solidFill>
                  <a:prstClr val="black"/>
                </a:solidFill>
                <a:latin typeface="Arial" charset="0"/>
                <a:cs typeface="Arial" charset="0"/>
              </a:rPr>
              <a:t>, e o certo e errado passa a ser aquilo que convém à sua própria conveniência, ou a de </a:t>
            </a:r>
            <a:r>
              <a:rPr lang="pt-BR" sz="8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outros. </a:t>
            </a:r>
            <a:r>
              <a:rPr lang="pt-BR" sz="8000" dirty="0">
                <a:solidFill>
                  <a:prstClr val="black"/>
                </a:solidFill>
                <a:latin typeface="Arial" charset="0"/>
                <a:cs typeface="Arial" charset="0"/>
              </a:rPr>
              <a:t>Ou, pior ainda, depois de violar muitas vezes suas próprias consciências, e </a:t>
            </a:r>
            <a:r>
              <a:rPr lang="pt-BR" sz="8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pressionados pelo </a:t>
            </a:r>
            <a:r>
              <a:rPr lang="pt-BR" sz="8000" dirty="0">
                <a:solidFill>
                  <a:prstClr val="black"/>
                </a:solidFill>
                <a:latin typeface="Arial" charset="0"/>
                <a:cs typeface="Arial" charset="0"/>
              </a:rPr>
              <a:t>peso da culpa, tudo o que alguns conseguem é hipocritamente imputar aos outros os seus </a:t>
            </a:r>
            <a:r>
              <a:rPr lang="pt-BR" sz="8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próprios pecados</a:t>
            </a:r>
            <a:r>
              <a:rPr lang="pt-BR" sz="8000" dirty="0">
                <a:solidFill>
                  <a:prstClr val="black"/>
                </a:solidFill>
                <a:latin typeface="Arial" charset="0"/>
                <a:cs typeface="Arial" charset="0"/>
              </a:rPr>
              <a:t>, na esperança de que, corroborando com palavras a ética que não praticam, poderão escapar </a:t>
            </a:r>
            <a:r>
              <a:rPr lang="pt-BR" sz="8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à condenação.	</a:t>
            </a:r>
            <a:r>
              <a:rPr lang="pt-BR" sz="44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(cf</a:t>
            </a:r>
            <a:r>
              <a:rPr lang="pt-BR" sz="4400" dirty="0">
                <a:solidFill>
                  <a:prstClr val="black"/>
                </a:solidFill>
                <a:latin typeface="Arial" charset="0"/>
                <a:cs typeface="Arial" charset="0"/>
              </a:rPr>
              <a:t>. </a:t>
            </a:r>
            <a:r>
              <a:rPr lang="pt-BR" sz="4400" dirty="0" err="1">
                <a:solidFill>
                  <a:srgbClr val="0000CC"/>
                </a:solidFill>
                <a:latin typeface="Arial" charset="0"/>
                <a:cs typeface="Arial" charset="0"/>
              </a:rPr>
              <a:t>Rm</a:t>
            </a:r>
            <a:r>
              <a:rPr lang="pt-BR" sz="4400" dirty="0">
                <a:solidFill>
                  <a:srgbClr val="0000CC"/>
                </a:solidFill>
                <a:latin typeface="Arial" charset="0"/>
                <a:cs typeface="Arial" charset="0"/>
              </a:rPr>
              <a:t> 2.12-16; </a:t>
            </a:r>
            <a:r>
              <a:rPr lang="pt-BR" sz="4400" dirty="0" err="1">
                <a:solidFill>
                  <a:srgbClr val="0000CC"/>
                </a:solidFill>
                <a:latin typeface="Arial" charset="0"/>
                <a:cs typeface="Arial" charset="0"/>
              </a:rPr>
              <a:t>Ec</a:t>
            </a:r>
            <a:r>
              <a:rPr lang="pt-BR" sz="4400" dirty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pt-BR" sz="44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12.13; </a:t>
            </a:r>
            <a:r>
              <a:rPr lang="pt-BR" sz="44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Pv</a:t>
            </a:r>
            <a:r>
              <a:rPr lang="pt-BR" sz="44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 14.12; </a:t>
            </a:r>
            <a:r>
              <a:rPr lang="pt-BR" sz="44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Rm</a:t>
            </a:r>
            <a:r>
              <a:rPr lang="pt-BR" sz="44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pt-BR" sz="4400" dirty="0">
                <a:solidFill>
                  <a:srgbClr val="0000CC"/>
                </a:solidFill>
                <a:latin typeface="Arial" charset="0"/>
                <a:cs typeface="Arial" charset="0"/>
              </a:rPr>
              <a:t>2.1-6</a:t>
            </a:r>
            <a:r>
              <a:rPr lang="pt-BR" sz="44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)</a:t>
            </a:r>
            <a:endParaRPr lang="pt-BR" sz="44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91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16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  <a:latin typeface="Arial" charset="0"/>
                <a:cs typeface="Arial" charset="0"/>
              </a:rPr>
              <a:t>Rm</a:t>
            </a:r>
            <a:r>
              <a:rPr lang="pt-BR" sz="3600" dirty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2. 12-16</a:t>
            </a:r>
          </a:p>
          <a:p>
            <a:pPr marL="0" indent="0" algn="ctr">
              <a:buNone/>
            </a:pPr>
            <a:endParaRPr lang="pt-BR" sz="3600" dirty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Ec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 12.  13</a:t>
            </a:r>
          </a:p>
          <a:p>
            <a:pPr marL="0" indent="0" algn="ctr">
              <a:buNone/>
            </a:pPr>
            <a:endParaRPr lang="pt-BR" sz="3600" dirty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Pv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 14.  12</a:t>
            </a:r>
          </a:p>
          <a:p>
            <a:pPr marL="0" indent="0" algn="ctr">
              <a:buNone/>
            </a:pPr>
            <a:endParaRPr lang="pt-BR" sz="3600" dirty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Rm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pt-BR" sz="3600" dirty="0">
                <a:solidFill>
                  <a:srgbClr val="0000CC"/>
                </a:solidFill>
                <a:latin typeface="Arial" charset="0"/>
                <a:cs typeface="Arial" charset="0"/>
              </a:rPr>
              <a:t>2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.  1-6</a:t>
            </a:r>
            <a:endParaRPr lang="pt-BR" sz="3600" dirty="0">
              <a:solidFill>
                <a:srgbClr val="0000CC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94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CRISTÃ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12568"/>
          </a:xfrm>
          <a:ln>
            <a:solidFill>
              <a:schemeClr val="tx1"/>
            </a:solidFill>
          </a:ln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pt-BR" sz="4000" b="1" dirty="0">
                <a:solidFill>
                  <a:srgbClr val="006600"/>
                </a:solidFill>
              </a:rPr>
              <a:t>I – A ÉTICA DOS HOMENS E A ÉTICA CRISTÃ</a:t>
            </a:r>
          </a:p>
          <a:p>
            <a:pPr marL="0" lvl="0" indent="0">
              <a:buNone/>
            </a:pPr>
            <a:r>
              <a:rPr lang="pt-BR" sz="1600" b="1" dirty="0" smtClean="0">
                <a:solidFill>
                  <a:srgbClr val="006600"/>
                </a:solidFill>
              </a:rPr>
              <a:t>	</a:t>
            </a:r>
            <a:endParaRPr lang="pt-BR" sz="16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3800" dirty="0">
                <a:solidFill>
                  <a:prstClr val="black"/>
                </a:solidFill>
                <a:latin typeface="Arial" charset="0"/>
                <a:cs typeface="Arial" charset="0"/>
              </a:rPr>
              <a:t>3 - </a:t>
            </a:r>
            <a:r>
              <a:rPr lang="pt-BR" sz="3800" u="sng" dirty="0">
                <a:solidFill>
                  <a:prstClr val="black"/>
                </a:solidFill>
                <a:latin typeface="Arial" charset="0"/>
                <a:cs typeface="Arial" charset="0"/>
              </a:rPr>
              <a:t>A ética cristã</a:t>
            </a:r>
            <a:r>
              <a:rPr lang="pt-BR" sz="3800" dirty="0">
                <a:solidFill>
                  <a:prstClr val="black"/>
                </a:solidFill>
                <a:latin typeface="Arial" charset="0"/>
                <a:cs typeface="Arial" charset="0"/>
              </a:rPr>
              <a:t>. O testemunho de Deus na consciência pode não ser mais suficiente, em razão </a:t>
            </a:r>
            <a:r>
              <a:rPr lang="pt-BR" sz="3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do pecado</a:t>
            </a:r>
            <a:r>
              <a:rPr lang="pt-BR" sz="3800" dirty="0">
                <a:solidFill>
                  <a:prstClr val="black"/>
                </a:solidFill>
                <a:latin typeface="Arial" charset="0"/>
                <a:cs typeface="Arial" charset="0"/>
              </a:rPr>
              <a:t>, de trazer ao homem plena consciência do seu dever para com o Criador, muito </a:t>
            </a:r>
            <a:r>
              <a:rPr lang="pt-BR" sz="3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menos disposição </a:t>
            </a:r>
            <a:r>
              <a:rPr lang="pt-BR" sz="3800" dirty="0">
                <a:solidFill>
                  <a:prstClr val="black"/>
                </a:solidFill>
                <a:latin typeface="Arial" charset="0"/>
                <a:cs typeface="Arial" charset="0"/>
              </a:rPr>
              <a:t>e força para agir de acordo com esse dever. Mas resta a verdade de que a nossa conduta </a:t>
            </a:r>
            <a:r>
              <a:rPr lang="pt-BR" sz="3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neste mundo </a:t>
            </a:r>
            <a:r>
              <a:rPr lang="pt-BR" sz="3800" dirty="0">
                <a:solidFill>
                  <a:prstClr val="black"/>
                </a:solidFill>
                <a:latin typeface="Arial" charset="0"/>
                <a:cs typeface="Arial" charset="0"/>
              </a:rPr>
              <a:t>interessa a Deus, pois Ele nos faz lembrar, pela natureza das coisas criadas, que somos obra de </a:t>
            </a:r>
            <a:r>
              <a:rPr lang="pt-BR" sz="3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Suas mãos </a:t>
            </a:r>
            <a:r>
              <a:rPr lang="pt-BR" sz="3800" dirty="0">
                <a:solidFill>
                  <a:prstClr val="black"/>
                </a:solidFill>
                <a:latin typeface="Arial" charset="0"/>
                <a:cs typeface="Arial" charset="0"/>
              </a:rPr>
              <a:t>e, pela consciência, que podemos </a:t>
            </a:r>
            <a:r>
              <a:rPr lang="pt-BR" sz="3800" dirty="0" err="1">
                <a:solidFill>
                  <a:prstClr val="black"/>
                </a:solidFill>
                <a:latin typeface="Arial" charset="0"/>
                <a:cs typeface="Arial" charset="0"/>
              </a:rPr>
              <a:t>agradá-l’O</a:t>
            </a:r>
            <a:r>
              <a:rPr lang="pt-BR" sz="3800" dirty="0">
                <a:solidFill>
                  <a:prstClr val="black"/>
                </a:solidFill>
                <a:latin typeface="Arial" charset="0"/>
                <a:cs typeface="Arial" charset="0"/>
              </a:rPr>
              <a:t> ou </a:t>
            </a:r>
            <a:r>
              <a:rPr lang="pt-BR" sz="3800" dirty="0" err="1">
                <a:solidFill>
                  <a:prstClr val="black"/>
                </a:solidFill>
                <a:latin typeface="Arial" charset="0"/>
                <a:cs typeface="Arial" charset="0"/>
              </a:rPr>
              <a:t>aborrecê-l’O</a:t>
            </a:r>
            <a:r>
              <a:rPr lang="pt-BR" sz="3800" dirty="0">
                <a:solidFill>
                  <a:prstClr val="black"/>
                </a:solidFill>
                <a:latin typeface="Arial" charset="0"/>
                <a:cs typeface="Arial" charset="0"/>
              </a:rPr>
              <a:t> de acordo com a nossa </a:t>
            </a:r>
            <a:r>
              <a:rPr lang="pt-BR" sz="3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conformidade ou </a:t>
            </a:r>
            <a:r>
              <a:rPr lang="pt-BR" sz="3800" dirty="0">
                <a:solidFill>
                  <a:prstClr val="black"/>
                </a:solidFill>
                <a:latin typeface="Arial" charset="0"/>
                <a:cs typeface="Arial" charset="0"/>
              </a:rPr>
              <a:t>desacordo com o propósito para o qual Ele nos </a:t>
            </a:r>
            <a:r>
              <a:rPr lang="pt-BR" sz="3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criou. </a:t>
            </a:r>
            <a:r>
              <a:rPr lang="pt-BR" sz="3800" dirty="0">
                <a:solidFill>
                  <a:prstClr val="black"/>
                </a:solidFill>
                <a:latin typeface="Arial" charset="0"/>
                <a:cs typeface="Arial" charset="0"/>
              </a:rPr>
              <a:t>Para o cristão</a:t>
            </a:r>
            <a:r>
              <a:rPr lang="pt-BR" sz="3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, as </a:t>
            </a:r>
            <a:r>
              <a:rPr lang="pt-BR" sz="3800" dirty="0">
                <a:solidFill>
                  <a:prstClr val="black"/>
                </a:solidFill>
                <a:latin typeface="Arial" charset="0"/>
                <a:cs typeface="Arial" charset="0"/>
              </a:rPr>
              <a:t>Escrituras Sagradas são o testemunho mais evidente e inequívoco de que existem valores pelos </a:t>
            </a:r>
            <a:r>
              <a:rPr lang="pt-BR" sz="3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quais devemos </a:t>
            </a:r>
            <a:r>
              <a:rPr lang="pt-BR" sz="3800" dirty="0">
                <a:solidFill>
                  <a:prstClr val="black"/>
                </a:solidFill>
                <a:latin typeface="Arial" charset="0"/>
                <a:cs typeface="Arial" charset="0"/>
              </a:rPr>
              <a:t>regrar nossa conduta, se desejarmos agradar a Deus e assim apaziguar nossas </a:t>
            </a:r>
            <a:r>
              <a:rPr lang="pt-BR" sz="3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consciências. </a:t>
            </a:r>
            <a:r>
              <a:rPr lang="pt-BR" sz="3800" dirty="0">
                <a:solidFill>
                  <a:prstClr val="black"/>
                </a:solidFill>
                <a:latin typeface="Arial" charset="0"/>
                <a:cs typeface="Arial" charset="0"/>
              </a:rPr>
              <a:t>E por isso é do interesse de todo crente não apenas indagar e definir quais são </a:t>
            </a:r>
            <a:r>
              <a:rPr lang="pt-BR" sz="3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esses valores</a:t>
            </a:r>
            <a:r>
              <a:rPr lang="pt-BR" sz="3800" dirty="0">
                <a:solidFill>
                  <a:prstClr val="black"/>
                </a:solidFill>
                <a:latin typeface="Arial" charset="0"/>
                <a:cs typeface="Arial" charset="0"/>
              </a:rPr>
              <a:t>, mas sinceramente aplica-los primeiro em sua vida, para então – e somente então – ensinar </a:t>
            </a:r>
            <a:r>
              <a:rPr lang="pt-BR" sz="3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a outros</a:t>
            </a:r>
            <a:r>
              <a:rPr lang="pt-BR" sz="3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.</a:t>
            </a:r>
          </a:p>
          <a:p>
            <a:pPr marL="0" lvl="0" indent="0" algn="just">
              <a:buNone/>
            </a:pPr>
            <a:r>
              <a:rPr lang="pt-BR" sz="3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2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(</a:t>
            </a:r>
            <a:r>
              <a:rPr lang="pt-BR" sz="2000" dirty="0">
                <a:solidFill>
                  <a:prstClr val="black"/>
                </a:solidFill>
                <a:latin typeface="Arial" charset="0"/>
                <a:cs typeface="Arial" charset="0"/>
              </a:rPr>
              <a:t>cf. </a:t>
            </a:r>
            <a:r>
              <a:rPr lang="pt-BR" sz="2000" dirty="0" err="1">
                <a:solidFill>
                  <a:srgbClr val="0000CC"/>
                </a:solidFill>
                <a:latin typeface="Arial" charset="0"/>
                <a:cs typeface="Arial" charset="0"/>
              </a:rPr>
              <a:t>Rm</a:t>
            </a:r>
            <a:r>
              <a:rPr lang="pt-BR" sz="2000" dirty="0">
                <a:solidFill>
                  <a:srgbClr val="0000CC"/>
                </a:solidFill>
                <a:latin typeface="Arial" charset="0"/>
                <a:cs typeface="Arial" charset="0"/>
              </a:rPr>
              <a:t> 1.20-21; At </a:t>
            </a:r>
            <a:r>
              <a:rPr lang="pt-BR" sz="20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17.24-27; </a:t>
            </a:r>
            <a:r>
              <a:rPr lang="pt-BR" sz="20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Ex</a:t>
            </a:r>
            <a:r>
              <a:rPr lang="pt-BR" sz="20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pt-BR" sz="2000" dirty="0">
                <a:solidFill>
                  <a:srgbClr val="0000CC"/>
                </a:solidFill>
                <a:latin typeface="Arial" charset="0"/>
                <a:cs typeface="Arial" charset="0"/>
              </a:rPr>
              <a:t>19.5; 2 </a:t>
            </a:r>
            <a:r>
              <a:rPr lang="pt-BR" sz="2000" dirty="0" err="1">
                <a:solidFill>
                  <a:srgbClr val="0000CC"/>
                </a:solidFill>
                <a:latin typeface="Arial" charset="0"/>
                <a:cs typeface="Arial" charset="0"/>
              </a:rPr>
              <a:t>Co</a:t>
            </a:r>
            <a:r>
              <a:rPr lang="pt-BR" sz="2000" dirty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pt-BR" sz="20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5.5; Ed </a:t>
            </a:r>
            <a:r>
              <a:rPr lang="pt-BR" sz="2000" dirty="0">
                <a:solidFill>
                  <a:srgbClr val="0000CC"/>
                </a:solidFill>
                <a:latin typeface="Arial" charset="0"/>
                <a:cs typeface="Arial" charset="0"/>
              </a:rPr>
              <a:t>7.10</a:t>
            </a:r>
            <a:r>
              <a:rPr lang="pt-BR" sz="2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)</a:t>
            </a:r>
            <a:endParaRPr lang="pt-BR" sz="20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48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52528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16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  <a:latin typeface="Arial" charset="0"/>
                <a:cs typeface="Arial" charset="0"/>
              </a:rPr>
              <a:t>Rm</a:t>
            </a:r>
            <a:r>
              <a:rPr lang="pt-BR" sz="3600" dirty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1. 20-21</a:t>
            </a:r>
          </a:p>
          <a:p>
            <a:pPr marL="0" indent="0" algn="ctr">
              <a:buNone/>
            </a:pPr>
            <a:endParaRPr lang="pt-BR" sz="14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At 17. 24-27</a:t>
            </a:r>
          </a:p>
          <a:p>
            <a:pPr marL="0" indent="0" algn="ctr">
              <a:buNone/>
            </a:pPr>
            <a:endParaRPr lang="pt-BR" sz="14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Ex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 19.  5</a:t>
            </a:r>
          </a:p>
          <a:p>
            <a:pPr marL="0" indent="0" algn="ctr">
              <a:buNone/>
            </a:pPr>
            <a:endParaRPr lang="pt-BR" sz="14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2 </a:t>
            </a:r>
            <a:r>
              <a:rPr lang="pt-BR" sz="3600" dirty="0" err="1">
                <a:solidFill>
                  <a:srgbClr val="0000CC"/>
                </a:solidFill>
                <a:latin typeface="Arial" charset="0"/>
                <a:cs typeface="Arial" charset="0"/>
              </a:rPr>
              <a:t>Co</a:t>
            </a:r>
            <a:r>
              <a:rPr lang="pt-BR" sz="3600" dirty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5. 5</a:t>
            </a:r>
          </a:p>
          <a:p>
            <a:pPr marL="0" indent="0" algn="ctr">
              <a:buNone/>
            </a:pPr>
            <a:endParaRPr lang="pt-BR" sz="14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Ed </a:t>
            </a:r>
            <a:r>
              <a:rPr lang="pt-BR" sz="3600" dirty="0">
                <a:solidFill>
                  <a:srgbClr val="0000CC"/>
                </a:solidFill>
                <a:latin typeface="Arial" charset="0"/>
                <a:cs typeface="Arial" charset="0"/>
              </a:rPr>
              <a:t>7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.  10</a:t>
            </a:r>
            <a:endParaRPr lang="pt-BR" sz="3600" dirty="0">
              <a:solidFill>
                <a:srgbClr val="0000CC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3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</a:t>
            </a:r>
            <a:r>
              <a:rPr lang="pt-BR" sz="3100" b="1" i="1" dirty="0" smtClean="0">
                <a:solidFill>
                  <a:srgbClr val="00B050"/>
                </a:solidFill>
                <a:cs typeface="Arial" charset="0"/>
              </a:rPr>
              <a:t>CRISTÃ</a:t>
            </a:r>
            <a:br>
              <a:rPr lang="pt-BR" sz="31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ESBOÇO</a:t>
            </a:r>
            <a:endParaRPr lang="pt-B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2132856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1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4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ÉTICA DOS HOMENS E A ÉTICA CRISTÃ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II – CARACTERÍSTICAS DA ÉTICA CRISTÃ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O COMPROMISSO CRISTÃO COM A ÉTICA</a:t>
            </a: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6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64278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CRISTÃ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794092"/>
          </a:xfrm>
          <a:ln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 – CARACTERÍSTICAS DA ÉTICA </a:t>
            </a:r>
            <a:r>
              <a:rPr lang="pt-BR" sz="2800" b="1" dirty="0" smtClean="0">
                <a:solidFill>
                  <a:srgbClr val="006600"/>
                </a:solidFill>
              </a:rPr>
              <a:t>CRISTÃ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4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1 - </a:t>
            </a:r>
            <a:r>
              <a:rPr lang="pt-BR" sz="3100" u="sng" dirty="0">
                <a:latin typeface="Arial" pitchFamily="34" charset="0"/>
                <a:cs typeface="Arial" pitchFamily="34" charset="0"/>
              </a:rPr>
              <a:t>A ética cristã é bíblica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. O fundamento de uma investigação sobre os valores que integram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a ética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cristã é única e exclusivamente a Bíblia – as Escrituras Sagradas. Por “bíblica”, queremos dizer,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em primeiro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lugar, que a ética cristã é divina, porque Deus é bom, santo, justo e reto, e n’Ele não há nada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de contrário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a tudo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isto.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Logo, somente Deus pode definir o que é “certo”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e “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errado”, “bom” e “mau”, etc. Segundo, por “bíblica” queremos dizer que, como as Escrituras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Sagradas são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a revelação objetiva de Deus aos homens, é nelas que encontraremos os princípios e razões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que definem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a ética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cristã.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E, terceiro, por serem as Escrituras completas no que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diz respeito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à salvação, todos os princípios e valores necessários para estabelecer uma sólida e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abrangente ética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cristã podem ser deduzidos exclusivamente a partir da palavra de Deus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.		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cf. </a:t>
            </a:r>
            <a:r>
              <a:rPr lang="pt-BR" sz="1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pt-BR" sz="1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Jo</a:t>
            </a:r>
            <a:r>
              <a:rPr lang="pt-BR" sz="1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1.5; </a:t>
            </a:r>
            <a:r>
              <a:rPr lang="pt-BR" sz="1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Hc</a:t>
            </a:r>
            <a:r>
              <a:rPr lang="pt-BR" sz="1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1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1.13; </a:t>
            </a:r>
            <a:r>
              <a:rPr lang="pt-BR" sz="1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pt-BR" sz="1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Tm</a:t>
            </a:r>
            <a:r>
              <a:rPr lang="pt-BR" sz="1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3.16; </a:t>
            </a:r>
            <a:r>
              <a:rPr lang="pt-BR" sz="1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Tt</a:t>
            </a:r>
            <a:r>
              <a:rPr lang="pt-BR" sz="1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2.11-12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)</a:t>
            </a:r>
            <a:endParaRPr lang="pt-BR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64496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16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pt-BR" sz="3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Jo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1. 5</a:t>
            </a:r>
          </a:p>
          <a:p>
            <a:pPr marL="0" lvl="0" indent="0" algn="ctr">
              <a:spcBef>
                <a:spcPct val="0"/>
              </a:spcBef>
              <a:buNone/>
              <a:defRPr/>
            </a:pPr>
            <a:endParaRPr lang="pt-BR" sz="36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pt-BR" sz="36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Hc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1. 13</a:t>
            </a:r>
          </a:p>
          <a:p>
            <a:pPr marL="0" lvl="0" indent="0" algn="ctr">
              <a:spcBef>
                <a:spcPct val="0"/>
              </a:spcBef>
              <a:buNone/>
              <a:defRPr/>
            </a:pPr>
            <a:endParaRPr lang="pt-BR" sz="36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pt-BR" sz="3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Tm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3. 16</a:t>
            </a:r>
          </a:p>
          <a:p>
            <a:pPr marL="0" lvl="0" indent="0" algn="ctr">
              <a:spcBef>
                <a:spcPct val="0"/>
              </a:spcBef>
              <a:buNone/>
              <a:defRPr/>
            </a:pPr>
            <a:endParaRPr lang="pt-BR" sz="36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pt-BR" sz="36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Tt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11-12</a:t>
            </a:r>
            <a:endParaRPr lang="pt-BR" sz="36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55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CRISTÃ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64496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600" b="1" dirty="0">
                <a:solidFill>
                  <a:srgbClr val="006600"/>
                </a:solidFill>
              </a:rPr>
              <a:t>II – CARACTERÍSTICAS DA ÉTICA </a:t>
            </a:r>
            <a:r>
              <a:rPr lang="pt-BR" sz="2600" b="1" dirty="0" smtClean="0">
                <a:solidFill>
                  <a:srgbClr val="006600"/>
                </a:solidFill>
              </a:rPr>
              <a:t>CRISTÃ</a:t>
            </a:r>
            <a:r>
              <a:rPr lang="pt-BR" sz="2400" b="1" dirty="0" smtClean="0">
                <a:solidFill>
                  <a:srgbClr val="006600"/>
                </a:solidFill>
              </a:rPr>
              <a:t> 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3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2 -  </a:t>
            </a:r>
            <a:r>
              <a:rPr lang="pt-BR" sz="3100" u="sng" dirty="0">
                <a:latin typeface="Arial" pitchFamily="34" charset="0"/>
                <a:cs typeface="Arial" pitchFamily="34" charset="0"/>
              </a:rPr>
              <a:t>A ética cristã é imutável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. Deus não muda. Sua palavra aos homens também não muda,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porque nossas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necessidades mais profundas e vitais não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mudam.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Costumes e cuidados da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vida vêm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e vão, mas as grandes questões morais permanecem as mesmas. Uma ética relativista, conciliatória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, pragmática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ou maleável como é a ética dos homens, na verdade apenas tranquiliza seu coração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quanto às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suas violações da lei divina e o impede de encarar as verdadeiras questões da vida. A ética cristã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põe o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homem diante da realidade suprema do Deus vivo, cujo poder é revelado na grandeza da criação,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e cuja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justiça e juízo verdadeiro são continuamente lembrados pela voz da consciência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.	</a:t>
            </a:r>
            <a:r>
              <a:rPr lang="pt-BR" sz="1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pt-BR" sz="1400" dirty="0">
                <a:latin typeface="Arial" pitchFamily="34" charset="0"/>
                <a:cs typeface="Arial" pitchFamily="34" charset="0"/>
              </a:rPr>
              <a:t>cf. </a:t>
            </a:r>
            <a:r>
              <a:rPr lang="pt-BR" sz="1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Mt</a:t>
            </a:r>
            <a:r>
              <a:rPr lang="pt-BR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24.35</a:t>
            </a:r>
            <a:r>
              <a:rPr lang="pt-BR" sz="1400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86293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9" y="3212976"/>
            <a:ext cx="7848872" cy="1872208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4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Mt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24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35</a:t>
            </a:r>
            <a:endParaRPr lang="pt-BR" sz="3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66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</a:t>
            </a:r>
            <a:r>
              <a:rPr lang="pt-BR" sz="3100" b="1" i="1" dirty="0" smtClean="0">
                <a:solidFill>
                  <a:srgbClr val="00B050"/>
                </a:solidFill>
                <a:cs typeface="Arial" charset="0"/>
              </a:rPr>
              <a:t>CRISTÃ</a:t>
            </a:r>
            <a:br>
              <a:rPr lang="pt-BR" sz="31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ESBOÇO</a:t>
            </a:r>
            <a:endParaRPr lang="pt-B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2132856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1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4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ÉTICA DOS HOMENS E A ÉTICA CRISTÃ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CARACTERÍSTICAS DA ÉTICA CRISTÃ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III – O COMPROMISSO CRISTÃO COM A ÉTICA</a:t>
            </a: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67387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4509120"/>
            <a:ext cx="3240360" cy="1800200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40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 B 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endParaRPr lang="pt-BR" sz="1800" b="1" i="1" dirty="0" smtClean="0">
              <a:solidFill>
                <a:schemeClr val="accent6">
                  <a:lumMod val="50000"/>
                </a:schemeClr>
              </a:solidFill>
              <a:cs typeface="Arial" charset="0"/>
            </a:endParaRP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4º TRIM. 2021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5292080" y="476672"/>
            <a:ext cx="3419873" cy="1754326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5400" b="1" cap="small" dirty="0" smtClean="0">
                <a:solidFill>
                  <a:srgbClr val="0000CC"/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Ética </a:t>
            </a:r>
          </a:p>
          <a:p>
            <a:pPr algn="ctr"/>
            <a:r>
              <a:rPr lang="pt-BR" sz="5400" b="1" cap="small" dirty="0" smtClean="0">
                <a:solidFill>
                  <a:srgbClr val="0000CC"/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Cristã</a:t>
            </a:r>
            <a:endParaRPr lang="pt-BR" sz="5400" dirty="0">
              <a:solidFill>
                <a:srgbClr val="0000CC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300"/>
            <a:ext cx="5151380" cy="346470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5050" y="3793492"/>
            <a:ext cx="4928949" cy="3145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CRISTÃ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III – O COMPROMISSO CRISTÃO COM A ÉTICA </a:t>
            </a:r>
            <a:endParaRPr lang="pt-BR" sz="24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sz="12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200" b="1" dirty="0">
                <a:solidFill>
                  <a:srgbClr val="006600"/>
                </a:solidFill>
              </a:rPr>
              <a:t>	</a:t>
            </a:r>
            <a:r>
              <a:rPr lang="pt-BR" sz="2600" dirty="0">
                <a:latin typeface="Arial" pitchFamily="34" charset="0"/>
                <a:cs typeface="Arial" pitchFamily="34" charset="0"/>
              </a:rPr>
              <a:t>1  - </a:t>
            </a:r>
            <a:r>
              <a:rPr lang="pt-BR" sz="2600" u="sng" dirty="0">
                <a:latin typeface="Arial" pitchFamily="34" charset="0"/>
                <a:cs typeface="Arial" pitchFamily="34" charset="0"/>
              </a:rPr>
              <a:t>O compromisso cristão com a ética dos homens</a:t>
            </a:r>
            <a:r>
              <a:rPr lang="pt-BR" sz="2600" dirty="0">
                <a:latin typeface="Arial" pitchFamily="34" charset="0"/>
                <a:cs typeface="Arial" pitchFamily="34" charset="0"/>
              </a:rPr>
              <a:t>. Enquanto um reflexo pálido da lei </a:t>
            </a:r>
            <a:r>
              <a:rPr lang="pt-BR" sz="2600" dirty="0" smtClean="0">
                <a:latin typeface="Arial" pitchFamily="34" charset="0"/>
                <a:cs typeface="Arial" pitchFamily="34" charset="0"/>
              </a:rPr>
              <a:t>divina estampada </a:t>
            </a:r>
            <a:r>
              <a:rPr lang="pt-BR" sz="2600" dirty="0">
                <a:latin typeface="Arial" pitchFamily="34" charset="0"/>
                <a:cs typeface="Arial" pitchFamily="34" charset="0"/>
              </a:rPr>
              <a:t>nos corações e deduzida a partir do senso comum e natural acessível a todos os homens, </a:t>
            </a:r>
            <a:r>
              <a:rPr lang="pt-BR" sz="2600" dirty="0" smtClean="0">
                <a:latin typeface="Arial" pitchFamily="34" charset="0"/>
                <a:cs typeface="Arial" pitchFamily="34" charset="0"/>
              </a:rPr>
              <a:t>a “</a:t>
            </a:r>
            <a:r>
              <a:rPr lang="pt-BR" sz="2600" dirty="0">
                <a:latin typeface="Arial" pitchFamily="34" charset="0"/>
                <a:cs typeface="Arial" pitchFamily="34" charset="0"/>
              </a:rPr>
              <a:t>ética comum”, por assim dizer, é </a:t>
            </a:r>
            <a:r>
              <a:rPr lang="pt-BR" sz="2600" dirty="0" smtClean="0">
                <a:latin typeface="Arial" pitchFamily="34" charset="0"/>
                <a:cs typeface="Arial" pitchFamily="34" charset="0"/>
              </a:rPr>
              <a:t>louvável. </a:t>
            </a:r>
            <a:r>
              <a:rPr lang="pt-BR" sz="2600" dirty="0">
                <a:latin typeface="Arial" pitchFamily="34" charset="0"/>
                <a:cs typeface="Arial" pitchFamily="34" charset="0"/>
              </a:rPr>
              <a:t>Por ela Deus, na Sua providência </a:t>
            </a:r>
            <a:r>
              <a:rPr lang="pt-BR" sz="2600" dirty="0" smtClean="0">
                <a:latin typeface="Arial" pitchFamily="34" charset="0"/>
                <a:cs typeface="Arial" pitchFamily="34" charset="0"/>
              </a:rPr>
              <a:t>e benignidade</a:t>
            </a:r>
            <a:r>
              <a:rPr lang="pt-BR" sz="2600" dirty="0">
                <a:latin typeface="Arial" pitchFamily="34" charset="0"/>
                <a:cs typeface="Arial" pitchFamily="34" charset="0"/>
              </a:rPr>
              <a:t>, tem preservado e prosperado sociedades, famílias, governos, mesmo sem o </a:t>
            </a:r>
            <a:r>
              <a:rPr lang="pt-BR" sz="2600" dirty="0" smtClean="0">
                <a:latin typeface="Arial" pitchFamily="34" charset="0"/>
                <a:cs typeface="Arial" pitchFamily="34" charset="0"/>
              </a:rPr>
              <a:t>conhecimento </a:t>
            </a:r>
            <a:r>
              <a:rPr lang="pt-BR" sz="2600" dirty="0" err="1" smtClean="0">
                <a:latin typeface="Arial" pitchFamily="34" charset="0"/>
                <a:cs typeface="Arial" pitchFamily="34" charset="0"/>
              </a:rPr>
              <a:t>salvífico</a:t>
            </a:r>
            <a:r>
              <a:rPr lang="pt-BR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2600" dirty="0">
                <a:latin typeface="Arial" pitchFamily="34" charset="0"/>
                <a:cs typeface="Arial" pitchFamily="34" charset="0"/>
              </a:rPr>
              <a:t>do Evangelho. O cristão não está menos comprometido com essa ética natural do que com </a:t>
            </a:r>
            <a:r>
              <a:rPr lang="pt-BR" sz="2600" dirty="0" smtClean="0">
                <a:latin typeface="Arial" pitchFamily="34" charset="0"/>
                <a:cs typeface="Arial" pitchFamily="34" charset="0"/>
              </a:rPr>
              <a:t>a ética </a:t>
            </a:r>
            <a:r>
              <a:rPr lang="pt-BR" sz="2600" dirty="0">
                <a:latin typeface="Arial" pitchFamily="34" charset="0"/>
                <a:cs typeface="Arial" pitchFamily="34" charset="0"/>
              </a:rPr>
              <a:t>propriamente bíblica; antes, é aqui que ele tem um ponto de contato para dar testemunho dos </a:t>
            </a:r>
            <a:r>
              <a:rPr lang="pt-BR" sz="2600" dirty="0" smtClean="0">
                <a:latin typeface="Arial" pitchFamily="34" charset="0"/>
                <a:cs typeface="Arial" pitchFamily="34" charset="0"/>
              </a:rPr>
              <a:t>seus valores </a:t>
            </a:r>
            <a:r>
              <a:rPr lang="pt-BR" sz="2600" dirty="0">
                <a:latin typeface="Arial" pitchFamily="34" charset="0"/>
                <a:cs typeface="Arial" pitchFamily="34" charset="0"/>
              </a:rPr>
              <a:t>morais, onde os infiéis poderão reconhecer as suas boas obras e, glorificando a Deus, receber </a:t>
            </a:r>
            <a:r>
              <a:rPr lang="pt-BR" sz="2600" dirty="0" smtClean="0">
                <a:latin typeface="Arial" pitchFamily="34" charset="0"/>
                <a:cs typeface="Arial" pitchFamily="34" charset="0"/>
              </a:rPr>
              <a:t>a revelação </a:t>
            </a:r>
            <a:r>
              <a:rPr lang="pt-BR" sz="2600" dirty="0">
                <a:latin typeface="Arial" pitchFamily="34" charset="0"/>
                <a:cs typeface="Arial" pitchFamily="34" charset="0"/>
              </a:rPr>
              <a:t>ética mais completa do </a:t>
            </a:r>
            <a:r>
              <a:rPr lang="pt-BR" sz="2600" dirty="0" smtClean="0">
                <a:latin typeface="Arial" pitchFamily="34" charset="0"/>
                <a:cs typeface="Arial" pitchFamily="34" charset="0"/>
              </a:rPr>
              <a:t>Evangelho.		</a:t>
            </a:r>
            <a:r>
              <a:rPr lang="pt-BR" sz="13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pt-BR" sz="1300" dirty="0">
                <a:latin typeface="Arial" pitchFamily="34" charset="0"/>
                <a:cs typeface="Arial" pitchFamily="34" charset="0"/>
              </a:rPr>
              <a:t>cf</a:t>
            </a:r>
            <a:r>
              <a:rPr lang="pt-BR" sz="13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pt-BR" sz="13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pt-BR" sz="13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10.1-4; </a:t>
            </a:r>
            <a:r>
              <a:rPr lang="pt-BR" sz="13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Mt</a:t>
            </a:r>
            <a:r>
              <a:rPr lang="pt-BR" sz="13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5.13-14; 1 </a:t>
            </a:r>
            <a:r>
              <a:rPr lang="pt-BR" sz="13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Co</a:t>
            </a:r>
            <a:r>
              <a:rPr lang="pt-BR" sz="13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10.31-32</a:t>
            </a:r>
            <a:r>
              <a:rPr lang="pt-BR" sz="1300" dirty="0" smtClean="0">
                <a:latin typeface="Arial" pitchFamily="34" charset="0"/>
                <a:cs typeface="Arial" pitchFamily="34" charset="0"/>
              </a:rPr>
              <a:t>)</a:t>
            </a:r>
            <a:endParaRPr lang="pt-BR" sz="13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2939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916832"/>
            <a:ext cx="7848872" cy="3168352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10.1-4</a:t>
            </a:r>
          </a:p>
          <a:p>
            <a:pPr marL="0" indent="0" algn="ctr">
              <a:buNone/>
            </a:pPr>
            <a:endParaRPr lang="pt-BR" sz="12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Mt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5.13-14</a:t>
            </a:r>
          </a:p>
          <a:p>
            <a:pPr marL="0" indent="0" algn="ctr">
              <a:buNone/>
            </a:pPr>
            <a:endParaRPr lang="pt-BR" sz="12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pt-BR" sz="3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Co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10.31-32</a:t>
            </a:r>
          </a:p>
        </p:txBody>
      </p:sp>
    </p:spTree>
    <p:extLst>
      <p:ext uri="{BB962C8B-B14F-4D97-AF65-F5344CB8AC3E}">
        <p14:creationId xmlns:p14="http://schemas.microsoft.com/office/powerpoint/2010/main" val="213765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CRISTÃ</a:t>
            </a:r>
            <a:endParaRPr lang="pt-BR" sz="32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781122"/>
          </a:xfrm>
          <a:ln>
            <a:solidFill>
              <a:schemeClr val="tx1"/>
            </a:solidFill>
          </a:ln>
        </p:spPr>
        <p:txBody>
          <a:bodyPr>
            <a:normAutofit fontScale="62500" lnSpcReduction="2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900" b="1" dirty="0">
                <a:solidFill>
                  <a:srgbClr val="006600"/>
                </a:solidFill>
              </a:rPr>
              <a:t>III – O COMPROMISSO CRISTÃO COM A </a:t>
            </a:r>
            <a:r>
              <a:rPr lang="pt-BR" sz="2900" b="1" dirty="0" smtClean="0">
                <a:solidFill>
                  <a:srgbClr val="006600"/>
                </a:solidFill>
              </a:rPr>
              <a:t>ÉTICA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1300" b="1" dirty="0" smtClean="0">
                <a:solidFill>
                  <a:srgbClr val="006600"/>
                </a:solidFill>
              </a:rPr>
              <a:t>	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500" dirty="0">
                <a:latin typeface="Arial" pitchFamily="34" charset="0"/>
                <a:cs typeface="Arial" pitchFamily="34" charset="0"/>
              </a:rPr>
              <a:t>2 -  </a:t>
            </a:r>
            <a:r>
              <a:rPr lang="pt-BR" sz="3500" u="sng" dirty="0">
                <a:latin typeface="Arial" pitchFamily="34" charset="0"/>
                <a:cs typeface="Arial" pitchFamily="34" charset="0"/>
              </a:rPr>
              <a:t>O compromisso cristão com a ética de Deus</a:t>
            </a:r>
            <a:r>
              <a:rPr lang="pt-BR" sz="3500" dirty="0">
                <a:latin typeface="Arial" pitchFamily="34" charset="0"/>
                <a:cs typeface="Arial" pitchFamily="34" charset="0"/>
              </a:rPr>
              <a:t>. Por outro lado, a obrigação do cristão para com </a:t>
            </a:r>
            <a:r>
              <a:rPr lang="pt-BR" sz="3500" dirty="0" smtClean="0">
                <a:latin typeface="Arial" pitchFamily="34" charset="0"/>
                <a:cs typeface="Arial" pitchFamily="34" charset="0"/>
              </a:rPr>
              <a:t>a ética </a:t>
            </a:r>
            <a:r>
              <a:rPr lang="pt-BR" sz="3500" dirty="0">
                <a:latin typeface="Arial" pitchFamily="34" charset="0"/>
                <a:cs typeface="Arial" pitchFamily="34" charset="0"/>
              </a:rPr>
              <a:t>esposada pelo homem natural termina onde esta se afasta dos valores, das razões e dos </a:t>
            </a:r>
            <a:r>
              <a:rPr lang="pt-BR" sz="3500" dirty="0" smtClean="0">
                <a:latin typeface="Arial" pitchFamily="34" charset="0"/>
                <a:cs typeface="Arial" pitchFamily="34" charset="0"/>
              </a:rPr>
              <a:t>propósitos divinos </a:t>
            </a:r>
            <a:r>
              <a:rPr lang="pt-BR" sz="3500" dirty="0">
                <a:latin typeface="Arial" pitchFamily="34" charset="0"/>
                <a:cs typeface="Arial" pitchFamily="34" charset="0"/>
              </a:rPr>
              <a:t>– ou, pior ainda, quando é distorcida para se opor à ética bíblica. Desde as razões mais sutis </a:t>
            </a:r>
            <a:r>
              <a:rPr lang="pt-BR" sz="3500" dirty="0" smtClean="0">
                <a:latin typeface="Arial" pitchFamily="34" charset="0"/>
                <a:cs typeface="Arial" pitchFamily="34" charset="0"/>
              </a:rPr>
              <a:t>e enganosas </a:t>
            </a:r>
            <a:r>
              <a:rPr lang="pt-BR" sz="3500" dirty="0">
                <a:latin typeface="Arial" pitchFamily="34" charset="0"/>
                <a:cs typeface="Arial" pitchFamily="34" charset="0"/>
              </a:rPr>
              <a:t>até o uso da força e da coação já foram usados em nome da ética. O cristão deve </a:t>
            </a:r>
            <a:r>
              <a:rPr lang="pt-BR" sz="3500" dirty="0" smtClean="0">
                <a:latin typeface="Arial" pitchFamily="34" charset="0"/>
                <a:cs typeface="Arial" pitchFamily="34" charset="0"/>
              </a:rPr>
              <a:t>estar consciente </a:t>
            </a:r>
            <a:r>
              <a:rPr lang="pt-BR" sz="3500" dirty="0">
                <a:latin typeface="Arial" pitchFamily="34" charset="0"/>
                <a:cs typeface="Arial" pitchFamily="34" charset="0"/>
              </a:rPr>
              <a:t>de que os mesmos homens que podem ser impressionados pelo nosso testemunho </a:t>
            </a:r>
            <a:r>
              <a:rPr lang="pt-BR" sz="3500" dirty="0" smtClean="0">
                <a:latin typeface="Arial" pitchFamily="34" charset="0"/>
                <a:cs typeface="Arial" pitchFamily="34" charset="0"/>
              </a:rPr>
              <a:t>também podem </a:t>
            </a:r>
            <a:r>
              <a:rPr lang="pt-BR" sz="3500" dirty="0">
                <a:latin typeface="Arial" pitchFamily="34" charset="0"/>
                <a:cs typeface="Arial" pitchFamily="34" charset="0"/>
              </a:rPr>
              <a:t>nos aborrecer precisamente por causa desse testemunho, pois, ao mesmo tempo que a ética </a:t>
            </a:r>
            <a:r>
              <a:rPr lang="pt-BR" sz="3500" dirty="0" smtClean="0">
                <a:latin typeface="Arial" pitchFamily="34" charset="0"/>
                <a:cs typeface="Arial" pitchFamily="34" charset="0"/>
              </a:rPr>
              <a:t>cristã é </a:t>
            </a:r>
            <a:r>
              <a:rPr lang="pt-BR" sz="3500" dirty="0">
                <a:latin typeface="Arial" pitchFamily="34" charset="0"/>
                <a:cs typeface="Arial" pitchFamily="34" charset="0"/>
              </a:rPr>
              <a:t>tão consistente com o testemunho da consciência, merecendo o louvor até dos mais impenitentes; </a:t>
            </a:r>
            <a:r>
              <a:rPr lang="pt-BR" sz="3500" dirty="0" smtClean="0">
                <a:latin typeface="Arial" pitchFamily="34" charset="0"/>
                <a:cs typeface="Arial" pitchFamily="34" charset="0"/>
              </a:rPr>
              <a:t>ela também </a:t>
            </a:r>
            <a:r>
              <a:rPr lang="pt-BR" sz="3500" dirty="0">
                <a:latin typeface="Arial" pitchFamily="34" charset="0"/>
                <a:cs typeface="Arial" pitchFamily="34" charset="0"/>
              </a:rPr>
              <a:t>expõe a negligência, mesmo a rebeldia, do coração incrédulo à lei de Deus, lembrando-o </a:t>
            </a:r>
            <a:r>
              <a:rPr lang="pt-BR" sz="3500" dirty="0" smtClean="0">
                <a:latin typeface="Arial" pitchFamily="34" charset="0"/>
                <a:cs typeface="Arial" pitchFamily="34" charset="0"/>
              </a:rPr>
              <a:t>da terrível </a:t>
            </a:r>
            <a:r>
              <a:rPr lang="pt-BR" sz="3500" dirty="0">
                <a:latin typeface="Arial" pitchFamily="34" charset="0"/>
                <a:cs typeface="Arial" pitchFamily="34" charset="0"/>
              </a:rPr>
              <a:t>verdade de que terá de prestar contas dos seus atos, e provavelmente será achado em </a:t>
            </a:r>
            <a:r>
              <a:rPr lang="pt-BR" sz="3500" dirty="0" smtClean="0">
                <a:latin typeface="Arial" pitchFamily="34" charset="0"/>
                <a:cs typeface="Arial" pitchFamily="34" charset="0"/>
              </a:rPr>
              <a:t>falta.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18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pt-BR" sz="1800" dirty="0">
                <a:latin typeface="Arial" pitchFamily="34" charset="0"/>
                <a:cs typeface="Arial" pitchFamily="34" charset="0"/>
              </a:rPr>
              <a:t>cf. </a:t>
            </a:r>
            <a:r>
              <a:rPr lang="pt-BR" sz="1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At 5.27-29</a:t>
            </a:r>
            <a:r>
              <a:rPr lang="pt-BR" sz="1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pt-BR" sz="1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Jo</a:t>
            </a:r>
            <a:r>
              <a:rPr lang="pt-BR" sz="1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15.18-21; </a:t>
            </a:r>
            <a:r>
              <a:rPr lang="pt-BR" sz="1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Mt</a:t>
            </a:r>
            <a:r>
              <a:rPr lang="pt-BR" sz="1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10.28; </a:t>
            </a:r>
            <a:r>
              <a:rPr lang="pt-BR" sz="1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Tg</a:t>
            </a:r>
            <a:r>
              <a:rPr lang="pt-BR" sz="1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4.4</a:t>
            </a:r>
            <a:r>
              <a:rPr lang="pt-BR" sz="1800" dirty="0" smtClean="0">
                <a:latin typeface="Arial" pitchFamily="34" charset="0"/>
                <a:cs typeface="Arial" pitchFamily="34" charset="0"/>
              </a:rPr>
              <a:t>)</a:t>
            </a:r>
            <a:endParaRPr lang="pt-BR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2638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700808"/>
            <a:ext cx="7848872" cy="3816424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At 5. 27-29</a:t>
            </a:r>
          </a:p>
          <a:p>
            <a:pPr marL="0" indent="0" algn="ctr">
              <a:buNone/>
            </a:pPr>
            <a:endParaRPr lang="pt-BR" sz="18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Jo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15. 18-21</a:t>
            </a:r>
          </a:p>
          <a:p>
            <a:pPr marL="0" indent="0" algn="ctr">
              <a:buNone/>
            </a:pPr>
            <a:endParaRPr lang="pt-BR" sz="18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Mt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10.  28</a:t>
            </a:r>
          </a:p>
          <a:p>
            <a:pPr marL="0" indent="0" algn="ctr">
              <a:buNone/>
            </a:pPr>
            <a:endParaRPr lang="pt-BR" sz="18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Tg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4</a:t>
            </a:r>
          </a:p>
        </p:txBody>
      </p:sp>
    </p:spTree>
    <p:extLst>
      <p:ext uri="{BB962C8B-B14F-4D97-AF65-F5344CB8AC3E}">
        <p14:creationId xmlns:p14="http://schemas.microsoft.com/office/powerpoint/2010/main" val="84956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</a:t>
            </a:r>
            <a:r>
              <a:rPr lang="pt-BR" sz="3100" b="1" i="1" dirty="0" smtClean="0">
                <a:solidFill>
                  <a:srgbClr val="00B050"/>
                </a:solidFill>
                <a:cs typeface="Arial" charset="0"/>
              </a:rPr>
              <a:t>CRISTÃ</a:t>
            </a:r>
            <a:br>
              <a:rPr lang="pt-BR" sz="31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ESBOÇO</a:t>
            </a:r>
            <a:endParaRPr lang="pt-B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2132856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1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5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ÉTICA DOS HOMENS E A ÉTICA CRISTÃ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CARACTERÍSTICAS DA ÉTICA CRISTÃ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O COMPROMISSO CRISTÃO COM A ÉTICA</a:t>
            </a: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6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</a:t>
            </a:r>
            <a:r>
              <a:rPr lang="pt-BR" sz="3600" b="1" dirty="0">
                <a:solidFill>
                  <a:srgbClr val="FF0000"/>
                </a:solidFill>
              </a:rPr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236378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CRISTÃ</a:t>
            </a:r>
            <a:endParaRPr lang="pt-BR" sz="32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52528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t-BR" sz="4400" b="1" dirty="0" smtClean="0">
                <a:solidFill>
                  <a:srgbClr val="006600"/>
                </a:solidFill>
              </a:rPr>
              <a:t>   </a:t>
            </a:r>
            <a:r>
              <a:rPr lang="pt-BR" b="1" dirty="0" smtClean="0">
                <a:solidFill>
                  <a:srgbClr val="006600"/>
                </a:solidFill>
              </a:rPr>
              <a:t>Conclusão</a:t>
            </a:r>
            <a:endParaRPr lang="pt-BR" sz="18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endParaRPr lang="pt-BR" sz="10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400" dirty="0">
                <a:latin typeface="Arial" pitchFamily="34" charset="0"/>
                <a:cs typeface="Arial" pitchFamily="34" charset="0"/>
              </a:rPr>
              <a:t>Enquanto a ética dos homens pode ser apenas um objeto de estudo por pessoas </a:t>
            </a:r>
            <a:r>
              <a:rPr lang="pt-BR" sz="3400" dirty="0" smtClean="0">
                <a:latin typeface="Arial" pitchFamily="34" charset="0"/>
                <a:cs typeface="Arial" pitchFamily="34" charset="0"/>
              </a:rPr>
              <a:t>desinteressadas em </a:t>
            </a:r>
            <a:r>
              <a:rPr lang="pt-BR" sz="3400" dirty="0">
                <a:latin typeface="Arial" pitchFamily="34" charset="0"/>
                <a:cs typeface="Arial" pitchFamily="34" charset="0"/>
              </a:rPr>
              <a:t>comprometer-se com os princípios mais elementares do senso comum; a ética cristã se impõe ao </a:t>
            </a:r>
            <a:r>
              <a:rPr lang="pt-BR" sz="3400" dirty="0" smtClean="0">
                <a:latin typeface="Arial" pitchFamily="34" charset="0"/>
                <a:cs typeface="Arial" pitchFamily="34" charset="0"/>
              </a:rPr>
              <a:t>fiel como </a:t>
            </a:r>
            <a:r>
              <a:rPr lang="pt-BR" sz="3400" dirty="0">
                <a:latin typeface="Arial" pitchFamily="34" charset="0"/>
                <a:cs typeface="Arial" pitchFamily="34" charset="0"/>
              </a:rPr>
              <a:t>um forte senso de dever para com o Criador, e conhecê-la através da sua fonte infalível – </a:t>
            </a:r>
            <a:r>
              <a:rPr lang="pt-BR" sz="3400" dirty="0" smtClean="0">
                <a:latin typeface="Arial" pitchFamily="34" charset="0"/>
                <a:cs typeface="Arial" pitchFamily="34" charset="0"/>
              </a:rPr>
              <a:t>as Escrituras </a:t>
            </a:r>
            <a:r>
              <a:rPr lang="pt-BR" sz="3400" dirty="0">
                <a:latin typeface="Arial" pitchFamily="34" charset="0"/>
                <a:cs typeface="Arial" pitchFamily="34" charset="0"/>
              </a:rPr>
              <a:t>– é a melhor forma de se assegurar de que ele saberá o que tem de fazer, mesmo </a:t>
            </a:r>
            <a:r>
              <a:rPr lang="pt-BR" sz="3400" dirty="0" smtClean="0">
                <a:latin typeface="Arial" pitchFamily="34" charset="0"/>
                <a:cs typeface="Arial" pitchFamily="34" charset="0"/>
              </a:rPr>
              <a:t>quando estiver </a:t>
            </a:r>
            <a:r>
              <a:rPr lang="pt-BR" sz="3400" dirty="0">
                <a:latin typeface="Arial" pitchFamily="34" charset="0"/>
                <a:cs typeface="Arial" pitchFamily="34" charset="0"/>
              </a:rPr>
              <a:t>diante das incertezas do relativismo moral dos homens; ou de que o fará ainda que pressionado </a:t>
            </a:r>
            <a:r>
              <a:rPr lang="pt-BR" sz="3400" dirty="0" smtClean="0">
                <a:latin typeface="Arial" pitchFamily="34" charset="0"/>
                <a:cs typeface="Arial" pitchFamily="34" charset="0"/>
              </a:rPr>
              <a:t>a agir </a:t>
            </a:r>
            <a:r>
              <a:rPr lang="pt-BR" sz="3400" dirty="0">
                <a:latin typeface="Arial" pitchFamily="34" charset="0"/>
                <a:cs typeface="Arial" pitchFamily="34" charset="0"/>
              </a:rPr>
              <a:t>de modo contrário ao que sua consciência para com Deus afirma seguramente que deve fazer. </a:t>
            </a:r>
            <a:endParaRPr lang="pt-BR" sz="34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</a:t>
            </a:r>
            <a:r>
              <a:rPr lang="pt-BR" sz="3100" b="1" i="1" dirty="0" smtClean="0">
                <a:solidFill>
                  <a:srgbClr val="00B050"/>
                </a:solidFill>
                <a:cs typeface="Arial" charset="0"/>
              </a:rPr>
              <a:t>CRISTÃ</a:t>
            </a:r>
            <a:br>
              <a:rPr lang="pt-BR" sz="31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ESBOÇO</a:t>
            </a:r>
            <a:endParaRPr lang="pt-B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2132856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1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4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ÉTICA DOS HOMENS E A ÉTICA CRISTÃ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CARACTERÍSTICAS DA ÉTICA CRISTÃ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O COMPROMISSO CRISTÃO COM A ÉTICA</a:t>
            </a: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6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388911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CRISTÃ</a:t>
            </a:r>
            <a:endParaRPr lang="pt-BR" sz="29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7"/>
          </a:xfrm>
          <a:ln>
            <a:solidFill>
              <a:srgbClr val="00B050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6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6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De tudo o que se tem ouvido, o fim é: Teme a Deus e guarda os seus mandamentos; porque este é o dever de todo homem.</a:t>
            </a:r>
            <a:r>
              <a:rPr lang="pt-BR" sz="3600" dirty="0" smtClean="0">
                <a:highlight>
                  <a:srgbClr val="FFFFFF"/>
                </a:highlight>
                <a:latin typeface="Times New Roman"/>
                <a:ea typeface="Calibri"/>
                <a:cs typeface="Arial" pitchFamily="34" charset="0"/>
              </a:rPr>
              <a:t>”</a:t>
            </a:r>
            <a:endParaRPr lang="pt-BR" sz="3600" dirty="0">
              <a:solidFill>
                <a:srgbClr val="00000A"/>
              </a:solidFill>
              <a:ea typeface="Calibri"/>
              <a:cs typeface="Calibri"/>
            </a:endParaRPr>
          </a:p>
          <a:p>
            <a:pPr marL="114300" lvl="0" indent="0" algn="just" fontAlgn="base">
              <a:spcBef>
                <a:spcPct val="0"/>
              </a:spcBef>
              <a:spcAft>
                <a:spcPct val="0"/>
              </a:spcAft>
              <a:buClr>
                <a:srgbClr val="DBD7CB"/>
              </a:buClr>
              <a:buNone/>
              <a:defRPr/>
            </a:pP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	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40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Ec</a:t>
            </a:r>
            <a:r>
              <a:rPr lang="pt-BR" sz="40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 12.13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4631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4509120"/>
            <a:ext cx="3240360" cy="1800200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endParaRPr lang="pt-BR" sz="1800" b="1" i="1" dirty="0" smtClean="0">
              <a:solidFill>
                <a:schemeClr val="accent6">
                  <a:lumMod val="50000"/>
                </a:schemeClr>
              </a:solidFill>
              <a:cs typeface="Arial" charset="0"/>
            </a:endParaRP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4º TRIM. 2021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5364088" y="692696"/>
            <a:ext cx="3419873" cy="1754326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5400" b="1" cap="small" dirty="0" smtClean="0">
                <a:solidFill>
                  <a:srgbClr val="0000CC"/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Ética </a:t>
            </a:r>
            <a:r>
              <a:rPr lang="pt-BR" sz="5400" b="1" cap="small" dirty="0">
                <a:solidFill>
                  <a:srgbClr val="0000CC"/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Cristã</a:t>
            </a:r>
            <a:endParaRPr lang="pt-BR" sz="5400" dirty="0">
              <a:solidFill>
                <a:srgbClr val="0000CC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300"/>
            <a:ext cx="5151380" cy="346470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5050" y="3793492"/>
            <a:ext cx="4928949" cy="3145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9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73654" y="2348880"/>
            <a:ext cx="8208912" cy="129614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endParaRPr lang="pt-BR" sz="3600" b="1" i="1" dirty="0" smtClean="0">
              <a:solidFill>
                <a:srgbClr val="00B050"/>
              </a:solidFill>
              <a:cs typeface="Arial" charset="0"/>
            </a:endParaRP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b="1" i="1" dirty="0">
                <a:solidFill>
                  <a:srgbClr val="00B050"/>
                </a:solidFill>
                <a:cs typeface="Arial" charset="0"/>
              </a:rPr>
              <a:t>LIÇÃO </a:t>
            </a:r>
            <a:r>
              <a:rPr lang="pt-BR" b="1" i="1" dirty="0" smtClean="0">
                <a:solidFill>
                  <a:srgbClr val="00B050"/>
                </a:solidFill>
                <a:cs typeface="Arial" charset="0"/>
              </a:rPr>
              <a:t>01:  </a:t>
            </a:r>
            <a:r>
              <a:rPr lang="pt-BR" b="1" i="1" dirty="0">
                <a:solidFill>
                  <a:srgbClr val="00B050"/>
                </a:solidFill>
                <a:cs typeface="Arial" charset="0"/>
              </a:rPr>
              <a:t>A IMPORTÂNCIA DA ÉTICA CRISTÃ</a:t>
            </a:r>
            <a:endParaRPr lang="pt-BR" dirty="0"/>
          </a:p>
        </p:txBody>
      </p:sp>
      <p:sp>
        <p:nvSpPr>
          <p:cNvPr id="2" name="Retângulo 1"/>
          <p:cNvSpPr/>
          <p:nvPr/>
        </p:nvSpPr>
        <p:spPr>
          <a:xfrm>
            <a:off x="531346" y="1082220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</a:rPr>
              <a:t>ÉTICA </a:t>
            </a:r>
            <a:r>
              <a:rPr lang="pt-BR" sz="4000" dirty="0">
                <a:solidFill>
                  <a:srgbClr val="7030A0"/>
                </a:solidFill>
                <a:latin typeface="Arial Black" pitchFamily="34" charset="0"/>
              </a:rPr>
              <a:t>CRISTÃ</a:t>
            </a:r>
            <a:endParaRPr lang="pt-BR" sz="40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3568" y="4941168"/>
            <a:ext cx="7752379" cy="7707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B6D2"/>
              </a:buClr>
            </a:pPr>
            <a:r>
              <a:rPr lang="pt-BR" sz="3600" b="1" dirty="0" smtClean="0">
                <a:solidFill>
                  <a:srgbClr val="000000"/>
                </a:solidFill>
                <a:latin typeface="Book Antiqua" pitchFamily="18" charset="0"/>
              </a:rPr>
              <a:t>Classes de Jovens e Adultos da EBD</a:t>
            </a:r>
          </a:p>
        </p:txBody>
      </p:sp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8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</a:t>
            </a:r>
            <a:r>
              <a:rPr lang="pt-BR" sz="3100" b="1" i="1" dirty="0" smtClean="0">
                <a:solidFill>
                  <a:srgbClr val="00B050"/>
                </a:solidFill>
                <a:cs typeface="Arial" charset="0"/>
              </a:rPr>
              <a:t>CRISTÃ</a:t>
            </a:r>
            <a:endParaRPr lang="pt-BR" sz="31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996953"/>
            <a:ext cx="8229600" cy="2592288"/>
          </a:xfrm>
          <a:ln>
            <a:solidFill>
              <a:srgbClr val="00B050"/>
            </a:solidFill>
          </a:ln>
        </p:spPr>
        <p:txBody>
          <a:bodyPr/>
          <a:lstStyle/>
          <a:p>
            <a:endParaRPr lang="pt-BR" dirty="0"/>
          </a:p>
          <a:p>
            <a:pPr marL="0" indent="0" algn="ctr">
              <a:buNone/>
            </a:pP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</a:t>
            </a:r>
            <a:r>
              <a:rPr lang="pt-B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Bíblica em </a:t>
            </a: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Classe</a:t>
            </a:r>
          </a:p>
          <a:p>
            <a:pPr marL="0" indent="0" algn="ctr">
              <a:buNone/>
            </a:pP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4800" dirty="0">
                <a:solidFill>
                  <a:srgbClr val="0000CC"/>
                </a:solidFill>
              </a:rPr>
              <a:t> </a:t>
            </a:r>
            <a:r>
              <a:rPr lang="pt-BR" sz="4800" dirty="0" smtClean="0">
                <a:solidFill>
                  <a:srgbClr val="0000CC"/>
                </a:solidFill>
              </a:rPr>
              <a:t>Mateus </a:t>
            </a:r>
            <a:r>
              <a:rPr lang="pt-BR" sz="4800" dirty="0">
                <a:solidFill>
                  <a:srgbClr val="0000CC"/>
                </a:solidFill>
              </a:rPr>
              <a:t>5</a:t>
            </a:r>
            <a:r>
              <a:rPr lang="pt-BR" sz="4800" dirty="0" smtClean="0">
                <a:solidFill>
                  <a:srgbClr val="0000CC"/>
                </a:solidFill>
              </a:rPr>
              <a:t>. 17-20</a:t>
            </a:r>
            <a:endParaRPr lang="pt-BR" sz="48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CRISTÃ</a:t>
            </a:r>
            <a:endParaRPr lang="pt-BR" sz="29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1916832"/>
            <a:ext cx="7632848" cy="4209337"/>
          </a:xfrm>
          <a:ln>
            <a:solidFill>
              <a:srgbClr val="00B050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6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5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De tudo o que se tem ouvido, o </a:t>
            </a:r>
            <a:r>
              <a:rPr lang="pt-BR" sz="35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fim </a:t>
            </a:r>
            <a:r>
              <a:rPr lang="pt-BR" sz="35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é: Teme a Deus e guarda os </a:t>
            </a:r>
            <a:r>
              <a:rPr lang="pt-BR" sz="35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seus </a:t>
            </a:r>
            <a:r>
              <a:rPr lang="pt-BR" sz="35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mandamentos; porque este é o </a:t>
            </a:r>
            <a:r>
              <a:rPr lang="pt-BR" sz="35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dever </a:t>
            </a:r>
            <a:r>
              <a:rPr lang="pt-BR" sz="35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de todo homem</a:t>
            </a:r>
            <a:r>
              <a:rPr lang="pt-BR" sz="36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Times New Roman"/>
                <a:ea typeface="Calibri"/>
                <a:cs typeface="Arial" pitchFamily="34" charset="0"/>
              </a:rPr>
              <a:t>”</a:t>
            </a:r>
            <a:endParaRPr lang="pt-BR" sz="3600" dirty="0">
              <a:solidFill>
                <a:srgbClr val="00000A"/>
              </a:solidFill>
              <a:ea typeface="Calibri"/>
              <a:cs typeface="Calibri"/>
            </a:endParaRPr>
          </a:p>
          <a:p>
            <a:pPr marL="114300" lvl="0" indent="0" algn="just" fontAlgn="base">
              <a:spcBef>
                <a:spcPct val="0"/>
              </a:spcBef>
              <a:spcAft>
                <a:spcPct val="0"/>
              </a:spcAft>
              <a:buClr>
                <a:srgbClr val="DBD7CB"/>
              </a:buClr>
              <a:buNone/>
              <a:defRPr/>
            </a:pP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	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40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Ec</a:t>
            </a:r>
            <a:r>
              <a:rPr lang="pt-BR" sz="40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 12.13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</a:t>
            </a:r>
            <a:r>
              <a:rPr lang="pt-BR" sz="3100" b="1" i="1" dirty="0" smtClean="0">
                <a:solidFill>
                  <a:srgbClr val="00B050"/>
                </a:solidFill>
                <a:cs typeface="Arial" charset="0"/>
              </a:rPr>
              <a:t>CRISTÃ</a:t>
            </a:r>
            <a:br>
              <a:rPr lang="pt-BR" sz="31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ESBOÇO</a:t>
            </a:r>
            <a:endParaRPr lang="pt-B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2132856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1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5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ÉTICA DOS HOMENS E A ÉTICA CRISTÃ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CARACTERÍSTICAS DA ÉTICA CRISTÃ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O COMPROMISSO CRISTÃO COM A </a:t>
            </a:r>
            <a:r>
              <a:rPr lang="pt-BR" sz="3000" b="1" dirty="0" smtClean="0">
                <a:solidFill>
                  <a:srgbClr val="006600"/>
                </a:solidFill>
              </a:rPr>
              <a:t>ÉTICA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6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CRISTÃ</a:t>
            </a:r>
            <a:endParaRPr lang="pt-BR" sz="29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36504"/>
          </a:xfrm>
          <a:ln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 smtClean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pt-BR" sz="3500" b="1" dirty="0">
                <a:solidFill>
                  <a:srgbClr val="006600"/>
                </a:solidFill>
              </a:rPr>
              <a:t>Introdução</a:t>
            </a:r>
            <a:r>
              <a:rPr lang="pt-BR" sz="2400" b="1" dirty="0" smtClean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	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pt-BR" sz="1200" b="1" dirty="0">
              <a:ln w="12700" cmpd="sng">
                <a:solidFill>
                  <a:schemeClr val="tx1"/>
                </a:solidFill>
              </a:ln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3100" dirty="0">
                <a:solidFill>
                  <a:prstClr val="black"/>
                </a:solidFill>
                <a:latin typeface="Arial" charset="0"/>
                <a:cs typeface="Arial" charset="0"/>
              </a:rPr>
              <a:t>Neste trimestre nos voltaremos para um tema polêmico quando levantado para discussão, mas com o qual nos defrontamos o tempo todo em nossas vidas: </a:t>
            </a:r>
            <a:r>
              <a:rPr lang="pt-BR" sz="31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ÉTICA. </a:t>
            </a:r>
            <a:r>
              <a:rPr lang="pt-BR" sz="3100" dirty="0">
                <a:solidFill>
                  <a:prstClr val="black"/>
                </a:solidFill>
                <a:latin typeface="Arial" charset="0"/>
                <a:cs typeface="Arial" charset="0"/>
              </a:rPr>
              <a:t>Além disso, vivemos numa época cujo interesse pela ética se percebe na medida em que os debates nos meios de comunicação, as políticas implementadas </a:t>
            </a:r>
            <a:r>
              <a:rPr lang="pt-BR" sz="31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e </a:t>
            </a:r>
            <a:r>
              <a:rPr lang="pt-BR" sz="3100" dirty="0">
                <a:solidFill>
                  <a:prstClr val="black"/>
                </a:solidFill>
                <a:latin typeface="Arial" charset="0"/>
                <a:cs typeface="Arial" charset="0"/>
              </a:rPr>
              <a:t>até mesmo o comportamento em grupo e individual são delineados com vistas a se conformar a algum padrão do que seria o “certo”, o “bom”, e a se evitar o “errado”, o “mau”. Nesta lição, vamos </a:t>
            </a:r>
            <a:r>
              <a:rPr lang="pt-BR" sz="31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definir, mais </a:t>
            </a:r>
            <a:r>
              <a:rPr lang="pt-BR" sz="3100" dirty="0">
                <a:solidFill>
                  <a:prstClr val="black"/>
                </a:solidFill>
                <a:latin typeface="Arial" charset="0"/>
                <a:cs typeface="Arial" charset="0"/>
              </a:rPr>
              <a:t>propriamente, a ética cristã, não apenas como uma área dos estudos bíblicos e teológicos, mas como uma ferramenta, um método para aprofundarmos nossa compreensão dos valores bíblicos – divinos e imutáveis – pelos quais devemos nos orientar nas coisas em que os homens alheios ao Deus vivo o fazem conforme as conveniências do momento.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</a:t>
            </a:r>
            <a:r>
              <a:rPr lang="pt-BR" sz="3100" b="1" i="1" dirty="0" smtClean="0">
                <a:solidFill>
                  <a:srgbClr val="00B050"/>
                </a:solidFill>
                <a:cs typeface="Arial" charset="0"/>
              </a:rPr>
              <a:t>CRISTÃ</a:t>
            </a:r>
            <a:br>
              <a:rPr lang="pt-BR" sz="31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ESBOÇO</a:t>
            </a:r>
            <a:endParaRPr lang="pt-B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2132856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1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5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 – A ÉTICA DOS HOMENS E A ÉTICA CRISTÃ</a:t>
            </a:r>
            <a:r>
              <a:rPr lang="pt-BR" sz="3300" b="1" dirty="0">
                <a:solidFill>
                  <a:srgbClr val="006600"/>
                </a:solidFill>
              </a:rPr>
              <a:t>	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CARACTERÍSTICAS DA ÉTICA CRISTÃ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O COMPROMISSO CRISTÃO COM A ÉTICA</a:t>
            </a: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1500" b="1" dirty="0" smtClean="0">
                <a:solidFill>
                  <a:srgbClr val="006600"/>
                </a:solidFill>
              </a:rPr>
              <a:t>		</a:t>
            </a:r>
            <a:endParaRPr lang="pt-BR" sz="15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6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16041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 A IMPORTÂNCIA DA ÉTICA CRISTÃ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 ÉTICA DOS HOMENS E A ÉTICA </a:t>
            </a:r>
            <a:r>
              <a:rPr lang="pt-BR" sz="2400" b="1" dirty="0" smtClean="0">
                <a:solidFill>
                  <a:srgbClr val="006600"/>
                </a:solidFill>
              </a:rPr>
              <a:t>CRISTÃ</a:t>
            </a:r>
          </a:p>
          <a:p>
            <a:pPr marL="0" lvl="0" indent="0">
              <a:buNone/>
            </a:pPr>
            <a:r>
              <a:rPr lang="pt-BR" sz="1100" b="1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endParaRPr lang="pt-BR" sz="11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pt-BR" sz="29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1 </a:t>
            </a:r>
            <a:r>
              <a:rPr lang="pt-BR" sz="2900" dirty="0"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pt-BR" sz="29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Uma definição</a:t>
            </a:r>
            <a:r>
              <a:rPr lang="pt-BR" sz="2900" dirty="0">
                <a:latin typeface="Times New Roman" panose="02020603050405020304" pitchFamily="18" charset="0"/>
                <a:ea typeface="Calibri" panose="020F0502020204030204" pitchFamily="34" charset="0"/>
              </a:rPr>
              <a:t>. Podemos definir ética como o estudo dos princípios e razões que devem </a:t>
            </a:r>
            <a:r>
              <a:rPr lang="pt-BR" sz="29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nortear o </a:t>
            </a:r>
            <a:r>
              <a:rPr lang="pt-BR" sz="2900" dirty="0">
                <a:latin typeface="Times New Roman" panose="02020603050405020304" pitchFamily="18" charset="0"/>
                <a:ea typeface="Calibri" panose="020F0502020204030204" pitchFamily="34" charset="0"/>
              </a:rPr>
              <a:t>comportamento humano em todos os níveis, permitindo identificar as ações como “certas” </a:t>
            </a:r>
            <a:r>
              <a:rPr lang="pt-BR" sz="29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 “</a:t>
            </a:r>
            <a:r>
              <a:rPr lang="pt-BR" sz="2900" dirty="0">
                <a:latin typeface="Times New Roman" panose="02020603050405020304" pitchFamily="18" charset="0"/>
                <a:ea typeface="Calibri" panose="020F0502020204030204" pitchFamily="34" charset="0"/>
              </a:rPr>
              <a:t>erradas”, “boas” e “más”. O ser humano é naturalmente inclinado a analisar seus próprios atos e </a:t>
            </a:r>
            <a:r>
              <a:rPr lang="pt-BR" sz="29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os dos </a:t>
            </a:r>
            <a:r>
              <a:rPr lang="pt-BR" sz="2900" dirty="0">
                <a:latin typeface="Times New Roman" panose="02020603050405020304" pitchFamily="18" charset="0"/>
                <a:ea typeface="Calibri" panose="020F0502020204030204" pitchFamily="34" charset="0"/>
              </a:rPr>
              <a:t>outros à luz da possibilidade de aprovação ou reprovação – seja da parte de Deus, de si mesmo, </a:t>
            </a:r>
            <a:r>
              <a:rPr lang="pt-BR" sz="29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ou de </a:t>
            </a:r>
            <a:r>
              <a:rPr lang="pt-BR" sz="2900" dirty="0">
                <a:latin typeface="Times New Roman" panose="02020603050405020304" pitchFamily="18" charset="0"/>
                <a:ea typeface="Calibri" panose="020F0502020204030204" pitchFamily="34" charset="0"/>
              </a:rPr>
              <a:t>outros. Há uma razão maior por trás de cada ato, que o ato e suas consequências não explicam por </a:t>
            </a:r>
            <a:r>
              <a:rPr lang="pt-BR" sz="29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si mesmas</a:t>
            </a:r>
            <a:r>
              <a:rPr lang="pt-BR" sz="2900" dirty="0">
                <a:latin typeface="Times New Roman" panose="02020603050405020304" pitchFamily="18" charset="0"/>
                <a:ea typeface="Calibri" panose="020F0502020204030204" pitchFamily="34" charset="0"/>
              </a:rPr>
              <a:t>. A ética procura elucidar essa questão – por que o homem se comporta desta ou </a:t>
            </a:r>
            <a:r>
              <a:rPr lang="pt-BR" sz="29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daquela maneira</a:t>
            </a:r>
            <a:r>
              <a:rPr lang="pt-BR" sz="2900" dirty="0">
                <a:latin typeface="Times New Roman" panose="02020603050405020304" pitchFamily="18" charset="0"/>
                <a:ea typeface="Calibri" panose="020F0502020204030204" pitchFamily="34" charset="0"/>
              </a:rPr>
              <a:t>, ou antes por que ele julga certo ou errado comportar-se desta ou daquela maneira</a:t>
            </a:r>
            <a:r>
              <a:rPr lang="pt-BR" sz="29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pt-BR" sz="29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73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2032</TotalTime>
  <Words>2292</Words>
  <Application>Microsoft Office PowerPoint</Application>
  <PresentationFormat>Apresentação na tela (4:3)</PresentationFormat>
  <Paragraphs>180</Paragraphs>
  <Slides>28</Slides>
  <Notes>12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28</vt:i4>
      </vt:variant>
    </vt:vector>
  </HeadingPairs>
  <TitlesOfParts>
    <vt:vector size="36" baseType="lpstr">
      <vt:lpstr>Arial</vt:lpstr>
      <vt:lpstr>Arial Black</vt:lpstr>
      <vt:lpstr>Book Antiqua</vt:lpstr>
      <vt:lpstr>Calibri</vt:lpstr>
      <vt:lpstr>Calisto MT</vt:lpstr>
      <vt:lpstr>Times New Roman</vt:lpstr>
      <vt:lpstr>Tema do Office</vt:lpstr>
      <vt:lpstr>1_Tema do Office</vt:lpstr>
      <vt:lpstr>Apresentação do PowerPoint</vt:lpstr>
      <vt:lpstr>Apresentação do PowerPoint</vt:lpstr>
      <vt:lpstr>Apresentação do PowerPoint</vt:lpstr>
      <vt:lpstr>ÉTICA CRISTÃ LIÇÃO 01:  A IMPORTÂNCIA DA ÉTICA CRISTÃ</vt:lpstr>
      <vt:lpstr>ÉTICA CRISTÃ LIÇÃO 01:  A IMPORTÂNCIA DA ÉTICA CRISTÃ</vt:lpstr>
      <vt:lpstr>ÉTICA CRISTÃ LIÇÃO 01:  A IMPORTÂNCIA DA ÉTICA CRISTÃ ESBOÇO</vt:lpstr>
      <vt:lpstr>ÉTICA CRISTÃ LIÇÃO 01:  A IMPORTÂNCIA DA ÉTICA CRISTÃ</vt:lpstr>
      <vt:lpstr>ÉTICA CRISTÃ LIÇÃO 01:  A IMPORTÂNCIA DA ÉTICA CRISTÃ ESBOÇO</vt:lpstr>
      <vt:lpstr>ÉTICA CRISTÃ LIÇÃO 01:  A IMPORTÂNCIA DA ÉTICA CRISTÃ</vt:lpstr>
      <vt:lpstr>ÉTICA CRISTÃ LIÇÃO 01:  A IMPORTÂNCIA DA ÉTICA CRISTÃ</vt:lpstr>
      <vt:lpstr>Apresentação do PowerPoint</vt:lpstr>
      <vt:lpstr>ÉTICA CRISTÃ LIÇÃO 01:  A IMPORTÂNCIA DA ÉTICA CRISTÃ</vt:lpstr>
      <vt:lpstr>Apresentação do PowerPoint</vt:lpstr>
      <vt:lpstr>ÉTICA CRISTÃ LIÇÃO 01:  A IMPORTÂNCIA DA ÉTICA CRISTÃ ESBOÇO</vt:lpstr>
      <vt:lpstr>ÉTICA CRISTÃ LIÇÃO 01:  A IMPORTÂNCIA DA ÉTICA CRISTÃ</vt:lpstr>
      <vt:lpstr>Apresentação do PowerPoint</vt:lpstr>
      <vt:lpstr>ÉTICA CRISTÃ LIÇÃO 01:  A IMPORTÂNCIA DA ÉTICA CRISTÃ</vt:lpstr>
      <vt:lpstr>Apresentação do PowerPoint</vt:lpstr>
      <vt:lpstr>ÉTICA CRISTÃ LIÇÃO 01:  A IMPORTÂNCIA DA ÉTICA CRISTÃ ESBOÇO</vt:lpstr>
      <vt:lpstr>ÉTICA CRISTÃ LIÇÃO 01:  A IMPORTÂNCIA DA ÉTICA CRISTÃ</vt:lpstr>
      <vt:lpstr>Apresentação do PowerPoint</vt:lpstr>
      <vt:lpstr>ÉTICA CRISTÃ LIÇÃO 01:  A IMPORTÂNCIA DA ÉTICA CRISTÃ</vt:lpstr>
      <vt:lpstr>Apresentação do PowerPoint</vt:lpstr>
      <vt:lpstr>ÉTICA CRISTÃ LIÇÃO 01:  A IMPORTÂNCIA DA ÉTICA CRISTÃ ESBOÇO</vt:lpstr>
      <vt:lpstr>ÉTICA CRISTÃ LIÇÃO 01:  A IMPORTÂNCIA DA ÉTICA CRISTÃ</vt:lpstr>
      <vt:lpstr>ÉTICA CRISTÃ LIÇÃO 01:  A IMPORTÂNCIA DA ÉTICA CRISTÃ ESBOÇO</vt:lpstr>
      <vt:lpstr>ÉTICA CRISTÃ LIÇÃO 01:  A IMPORTÂNCIA DA ÉTICA CRISTÃ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Cássia</cp:lastModifiedBy>
  <cp:revision>200</cp:revision>
  <dcterms:created xsi:type="dcterms:W3CDTF">2017-03-28T13:10:15Z</dcterms:created>
  <dcterms:modified xsi:type="dcterms:W3CDTF">2021-09-28T20:10:40Z</dcterms:modified>
</cp:coreProperties>
</file>