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342" r:id="rId3"/>
    <p:sldId id="296" r:id="rId4"/>
    <p:sldId id="259" r:id="rId5"/>
    <p:sldId id="257" r:id="rId6"/>
    <p:sldId id="260" r:id="rId7"/>
    <p:sldId id="262" r:id="rId8"/>
    <p:sldId id="263" r:id="rId9"/>
    <p:sldId id="441" r:id="rId10"/>
    <p:sldId id="385" r:id="rId11"/>
    <p:sldId id="264" r:id="rId12"/>
    <p:sldId id="323" r:id="rId13"/>
    <p:sldId id="383" r:id="rId14"/>
    <p:sldId id="448" r:id="rId15"/>
    <p:sldId id="442" r:id="rId16"/>
    <p:sldId id="399" r:id="rId17"/>
    <p:sldId id="267" r:id="rId18"/>
    <p:sldId id="449" r:id="rId19"/>
    <p:sldId id="327" r:id="rId20"/>
    <p:sldId id="427" r:id="rId21"/>
    <p:sldId id="446" r:id="rId22"/>
    <p:sldId id="447" r:id="rId23"/>
    <p:sldId id="443" r:id="rId24"/>
    <p:sldId id="366" r:id="rId25"/>
    <p:sldId id="333" r:id="rId26"/>
    <p:sldId id="348" r:id="rId27"/>
    <p:sldId id="435" r:id="rId28"/>
    <p:sldId id="444" r:id="rId29"/>
    <p:sldId id="313" r:id="rId30"/>
    <p:sldId id="445" r:id="rId31"/>
    <p:sldId id="440" r:id="rId32"/>
    <p:sldId id="376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8836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25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550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7348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1829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4047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1064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46806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DED7-3619-4D72-B584-9996C867A486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8220-65C2-40B5-818F-7CE44B36D01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26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8769-3F99-4291-9957-A71A6C5EC41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A8017-91A4-41EB-A819-8CB9212AA2E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4148-DCF6-4FF5-AE02-DB3C6BB30AEE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EF22E-C6D1-4668-A34E-91C29206475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7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7693-816C-4DFD-988E-99602FEE40D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8E1B-DAF5-470E-8375-0A0BE55829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F1265-0B35-411B-92AE-F12DB610EE1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C409-452C-43D6-AB42-50459BA2406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94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FEAA-2753-4920-A698-717C29E4232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8E93-799C-42CE-8C23-4C942DB56B2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3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5DFF-A1CA-474C-BCEC-2CBC697FDCF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CFC4-CE83-475D-84F6-EEEB1BB8A49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61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91C-9A01-4CE3-8644-6F3EA16AA13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BDE-7151-4C8C-825B-EB0047B370D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F679-3621-44C5-A6BB-C47A5A67D30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C34D-F07D-4C62-850E-383568E6329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9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4A16-4713-467A-9482-0AC412C4A2D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2C30-781E-4513-B2F4-F0C218904AA8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61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56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56"/>
            <a:ext cx="80772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FB7F-BC90-44DA-93F8-FD95B1F953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B3DB-24F1-4DEE-9EB6-BB885BDCBF3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0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25/05/2021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2B80EC-42B7-4717-A25D-98B72976DD0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005438-3D44-4C1C-AEA1-63DF5BC57F28}" type="slidenum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 txBox="1">
            <a:spLocks/>
          </p:cNvSpPr>
          <p:nvPr/>
        </p:nvSpPr>
        <p:spPr bwMode="auto">
          <a:xfrm>
            <a:off x="694076" y="2276872"/>
            <a:ext cx="7755731" cy="10541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49263" eaLnBrk="1" hangingPunct="1">
              <a:lnSpc>
                <a:spcPct val="93000"/>
              </a:lnSpc>
              <a:defRPr/>
            </a:pPr>
            <a:r>
              <a:rPr lang="en-GB" sz="4000" dirty="0" smtClean="0">
                <a:solidFill>
                  <a:srgbClr val="000099"/>
                </a:solidFill>
                <a:latin typeface="Arial"/>
                <a:cs typeface="Arial"/>
              </a:rPr>
              <a:t>ESCOLA BÍBLICA DOMINICAL</a:t>
            </a:r>
            <a:endParaRPr lang="en-GB" sz="4000" dirty="0">
              <a:solidFill>
                <a:srgbClr val="000099"/>
              </a:solidFill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8235" y="4293096"/>
            <a:ext cx="734481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4B6D2"/>
              </a:buClr>
              <a:defRPr/>
            </a:pP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2° </a:t>
            </a:r>
            <a:r>
              <a:rPr lang="pt-BR" sz="4800" b="1" dirty="0">
                <a:solidFill>
                  <a:srgbClr val="993300"/>
                </a:solidFill>
                <a:latin typeface="Book Antiqua"/>
                <a:cs typeface="Arial" charset="0"/>
              </a:rPr>
              <a:t>TRIMESTRE  DE  </a:t>
            </a: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2021</a:t>
            </a:r>
            <a:endParaRPr lang="pt-BR" sz="4800" b="1" dirty="0">
              <a:solidFill>
                <a:srgbClr val="993300"/>
              </a:solidFill>
              <a:latin typeface="Book Antiqu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7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2400" b="1" dirty="0" smtClean="0">
                <a:solidFill>
                  <a:srgbClr val="006600"/>
                </a:solidFill>
              </a:rPr>
              <a:t>				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O homem possui duas naturezas – a carnal e a espiritual; ele é carnal no sentido de um ser físico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e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é através desta natureza que se manifestam as obras da carne, ou seja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comportamentos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que não condizem com a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natureza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proposta por Deus pelo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Seu Espírito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presente no homem. Não há possibilidade de o homem viver de acordo com ambas, pois são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de natureza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totalmente opostas e incompatíveis. Andar na carne é dar vazão aos desejos e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sentimentos naturais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do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homem divergentes da santidade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de Deus; no entanto, andar no espírito é ser 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guiado unicamente </a:t>
            </a:r>
            <a:r>
              <a:rPr lang="pt-BR" sz="2700" dirty="0">
                <a:solidFill>
                  <a:prstClr val="black"/>
                </a:solidFill>
                <a:latin typeface="Arial" charset="0"/>
                <a:cs typeface="Arial" charset="0"/>
              </a:rPr>
              <a:t>pela vontade de Deus. </a:t>
            </a:r>
            <a:endParaRPr lang="pt-BR" sz="27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2400" b="1" dirty="0" smtClean="0">
                <a:solidFill>
                  <a:srgbClr val="006600"/>
                </a:solidFill>
              </a:rPr>
              <a:t>			         2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8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Paulo 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diz aos gálatas que 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esta 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peleja é 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comum dentro 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do homem porque, de acordo com o seu homem interior – o espiritual – ele deseja 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agradar ou obedecer 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a Deus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, porém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, o carnal busca agradar os desejos da natureza humana. </a:t>
            </a:r>
          </a:p>
        </p:txBody>
      </p:sp>
    </p:spTree>
    <p:extLst>
      <p:ext uri="{BB962C8B-B14F-4D97-AF65-F5344CB8AC3E}">
        <p14:creationId xmlns:p14="http://schemas.microsoft.com/office/powerpoint/2010/main" val="2194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2400" b="1" dirty="0" smtClean="0">
                <a:solidFill>
                  <a:srgbClr val="006600"/>
                </a:solidFill>
              </a:rPr>
              <a:t>			     3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Este tema também é tratado por Paulo em Romanos, onde ele afirma que, quando o homem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faz o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que a sua carne deseja, ele não agrada a Deus, pois, na realidade, é o pecado que habita nele que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o leva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a desobedecer à vontade de Deus, prevalecendo assim a vontade humana que é sempre má.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Ele ainda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diz que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há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uma lei nesta natureza carnal que batalha contra a lei do seu entendimento, que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é espiritual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. Mas Paulo dá graças a Deus por Jesus Cristo ter lhe dado poder para vencer a carne – a saber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andando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no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espírito.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1200" dirty="0" err="1">
                <a:solidFill>
                  <a:srgbClr val="0000CC"/>
                </a:solidFill>
                <a:latin typeface="Arial" charset="0"/>
                <a:cs typeface="Arial" charset="0"/>
              </a:rPr>
              <a:t>Rm</a:t>
            </a:r>
            <a:r>
              <a:rPr lang="pt-BR" sz="1200" dirty="0">
                <a:solidFill>
                  <a:srgbClr val="0000CC"/>
                </a:solidFill>
                <a:latin typeface="Arial" charset="0"/>
                <a:cs typeface="Arial" charset="0"/>
              </a:rPr>
              <a:t> 7.17, 20, 23; 8.1, 2</a:t>
            </a:r>
            <a:r>
              <a:rPr lang="pt-BR" sz="1200" dirty="0">
                <a:solidFill>
                  <a:prstClr val="black"/>
                </a:solidFill>
                <a:latin typeface="Arial" charset="0"/>
                <a:cs typeface="Arial" charset="0"/>
              </a:rPr>
              <a:t>) 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636912"/>
            <a:ext cx="7848872" cy="2664296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Rm</a:t>
            </a:r>
            <a:r>
              <a:rPr lang="pt-BR" sz="3600" dirty="0">
                <a:solidFill>
                  <a:srgbClr val="0000CC"/>
                </a:solidFill>
              </a:rPr>
              <a:t> 7</a:t>
            </a:r>
            <a:r>
              <a:rPr lang="pt-BR" sz="3600" dirty="0" smtClean="0">
                <a:solidFill>
                  <a:srgbClr val="0000CC"/>
                </a:solidFill>
              </a:rPr>
              <a:t>.  17</a:t>
            </a:r>
            <a:r>
              <a:rPr lang="pt-BR" sz="3600" dirty="0">
                <a:solidFill>
                  <a:srgbClr val="0000CC"/>
                </a:solidFill>
              </a:rPr>
              <a:t>, </a:t>
            </a:r>
            <a:r>
              <a:rPr lang="pt-BR" sz="3600" dirty="0" smtClean="0">
                <a:solidFill>
                  <a:srgbClr val="0000CC"/>
                </a:solidFill>
              </a:rPr>
              <a:t>20,23</a:t>
            </a:r>
          </a:p>
          <a:p>
            <a:pPr marL="0" indent="0" algn="ctr">
              <a:buNone/>
            </a:pPr>
            <a:endParaRPr lang="pt-BR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</a:rPr>
              <a:t>Rm</a:t>
            </a:r>
            <a:r>
              <a:rPr lang="pt-BR" sz="3600" dirty="0" smtClean="0">
                <a:solidFill>
                  <a:srgbClr val="0000CC"/>
                </a:solidFill>
              </a:rPr>
              <a:t> </a:t>
            </a:r>
            <a:r>
              <a:rPr lang="pt-BR" sz="3600" dirty="0">
                <a:solidFill>
                  <a:srgbClr val="0000CC"/>
                </a:solidFill>
              </a:rPr>
              <a:t>8</a:t>
            </a:r>
            <a:r>
              <a:rPr lang="pt-BR" sz="3600" dirty="0" smtClean="0">
                <a:solidFill>
                  <a:srgbClr val="0000CC"/>
                </a:solidFill>
              </a:rPr>
              <a:t>.  1,2</a:t>
            </a:r>
            <a:endParaRPr lang="pt-BR" sz="36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39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33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16-18)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 – </a:t>
            </a:r>
            <a:r>
              <a:rPr lang="pt-BR" sz="3000" b="1" dirty="0" smtClean="0">
                <a:solidFill>
                  <a:srgbClr val="FF0000"/>
                </a:solidFill>
              </a:rPr>
              <a:t>A NATUREZA </a:t>
            </a:r>
            <a:r>
              <a:rPr lang="pt-BR" sz="3000" b="1" dirty="0">
                <a:solidFill>
                  <a:srgbClr val="FF0000"/>
                </a:solidFill>
              </a:rPr>
              <a:t>CARNAL OU ESPIRITUAL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19-23)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CRISTÃO DEVE SER GUIADO PELO ESPÍRITO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24-26)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35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1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A NATUREZA CARNAL OU ESPIRITUAL</a:t>
            </a:r>
            <a:r>
              <a:rPr lang="pt-BR" sz="2400" b="1" dirty="0">
                <a:solidFill>
                  <a:srgbClr val="006600"/>
                </a:solidFill>
              </a:rPr>
              <a:t>	 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dirty="0" smtClean="0">
                <a:solidFill>
                  <a:srgbClr val="00B050"/>
                </a:solidFill>
              </a:rPr>
              <a:t>(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5.19-23 </a:t>
            </a:r>
            <a:r>
              <a:rPr lang="pt-B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pt-BR" sz="24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19  Porque as obras da carne são manifestas, as quais são: prostituição, impureza, lascívia,  20  idolatria, feitiçarias, inimizades, porfias, emulações, iras, pelejas, dissensões, heresias,  21  invejas, homicídios, bebedices, glutonarias e coisas semelhantes a estas, acerca das quais vos declaro, como já antes vos disse, que os que cometem tais coisas não herdarão o Reino de Deus.  22  Mas o fruto do Espírito é: caridade, gozo, paz, longanimidade, benignidade, bondade, fé, mansidão, temperança.  23  Contra essas coisas não há lei.</a:t>
            </a:r>
          </a:p>
        </p:txBody>
      </p:sp>
    </p:spTree>
    <p:extLst>
      <p:ext uri="{BB962C8B-B14F-4D97-AF65-F5344CB8AC3E}">
        <p14:creationId xmlns:p14="http://schemas.microsoft.com/office/powerpoint/2010/main" val="330903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70911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 – A NATUREZA CARNAL OU ESPIRITUAL</a:t>
            </a:r>
            <a:r>
              <a:rPr lang="pt-BR" sz="2800" b="1" dirty="0" smtClean="0">
                <a:solidFill>
                  <a:srgbClr val="006600"/>
                </a:solidFill>
              </a:rPr>
              <a:t>	     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000" dirty="0"/>
              <a:t>A partir do que já foi dito se depreende o prejuízo de retornar às observâncias da lei, pois isto é abandonar o Espírito para andar na carne. E as obras da carne se manifestam: prostituição, que é um termo geral para a imoralidade sexual; </a:t>
            </a:r>
            <a:r>
              <a:rPr lang="pt-BR" sz="3000" dirty="0" smtClean="0"/>
              <a:t>impureza; </a:t>
            </a:r>
            <a:r>
              <a:rPr lang="pt-BR" sz="3000" dirty="0"/>
              <a:t>e lascívia, que é uma vida deliberada nestes tipos de pecado. Os pecados na área da religião: idolatria, que além de devoção aos ídolos é também tudo aquilo que ocupa o lugar de Deus na vida do homem; e heresia e feitiçaria, que são falsas imitações da manifestação de </a:t>
            </a:r>
            <a:r>
              <a:rPr lang="pt-BR" sz="3000" dirty="0" smtClean="0"/>
              <a:t>Deus.</a:t>
            </a:r>
            <a:r>
              <a:rPr lang="pt-BR" sz="1200" dirty="0" smtClean="0"/>
              <a:t>		(</a:t>
            </a:r>
            <a:r>
              <a:rPr lang="pt-BR" sz="1200" dirty="0" err="1">
                <a:solidFill>
                  <a:srgbClr val="0000CC"/>
                </a:solidFill>
              </a:rPr>
              <a:t>Ap</a:t>
            </a:r>
            <a:r>
              <a:rPr lang="pt-BR" sz="1200" dirty="0">
                <a:solidFill>
                  <a:srgbClr val="0000CC"/>
                </a:solidFill>
              </a:rPr>
              <a:t> </a:t>
            </a:r>
            <a:r>
              <a:rPr lang="pt-BR" sz="1200" dirty="0" smtClean="0">
                <a:solidFill>
                  <a:srgbClr val="0000CC"/>
                </a:solidFill>
              </a:rPr>
              <a:t>9.20,21</a:t>
            </a:r>
            <a:r>
              <a:rPr lang="pt-BR" sz="1200" dirty="0" smtClean="0"/>
              <a:t>)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564904"/>
            <a:ext cx="7848872" cy="2232248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Ap</a:t>
            </a:r>
            <a:r>
              <a:rPr lang="pt-BR" sz="3600" dirty="0">
                <a:solidFill>
                  <a:srgbClr val="0000CC"/>
                </a:solidFill>
              </a:rPr>
              <a:t> 9</a:t>
            </a:r>
            <a:r>
              <a:rPr lang="pt-BR" sz="3600" dirty="0" smtClean="0">
                <a:solidFill>
                  <a:srgbClr val="0000CC"/>
                </a:solidFill>
              </a:rPr>
              <a:t>.  20,21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9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45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A NATUREZA CARNAL OU ESPIRITUAL</a:t>
            </a:r>
            <a:r>
              <a:rPr lang="pt-BR" sz="2400" b="1" dirty="0" smtClean="0">
                <a:solidFill>
                  <a:srgbClr val="006600"/>
                </a:solidFill>
              </a:rPr>
              <a:t>		     </a:t>
            </a:r>
            <a:r>
              <a:rPr lang="pt-BR" sz="2400" b="1" dirty="0" smtClean="0">
                <a:solidFill>
                  <a:srgbClr val="006600"/>
                </a:solidFill>
              </a:rPr>
              <a:t>2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100" b="1" dirty="0">
                <a:solidFill>
                  <a:srgbClr val="006600"/>
                </a:solidFill>
              </a:rPr>
              <a:t>	</a:t>
            </a:r>
            <a:endParaRPr lang="pt-BR" sz="11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800" dirty="0"/>
              <a:t>Ainda existem os pecados na área dos relacionamentos, que incluem todo tipo de inimizades</a:t>
            </a:r>
            <a:r>
              <a:rPr lang="pt-BR" sz="2800" dirty="0" smtClean="0"/>
              <a:t>: porfias</a:t>
            </a:r>
            <a:r>
              <a:rPr lang="pt-BR" sz="2800" dirty="0"/>
              <a:t>, que são disputas por conta de egoísmos; dissensões e facções, que nada mais são que exibição </a:t>
            </a:r>
            <a:r>
              <a:rPr lang="pt-BR" sz="2800" dirty="0" smtClean="0"/>
              <a:t>de espírito </a:t>
            </a:r>
            <a:r>
              <a:rPr lang="pt-BR" sz="2800" dirty="0"/>
              <a:t>partidário; invejas, que estão </a:t>
            </a:r>
            <a:r>
              <a:rPr lang="pt-BR" sz="2800" dirty="0" smtClean="0"/>
              <a:t> relacionadas </a:t>
            </a:r>
            <a:r>
              <a:rPr lang="pt-BR" sz="2800" dirty="0"/>
              <a:t>com as formas de pecado anteriores, até alcançar </a:t>
            </a:r>
            <a:r>
              <a:rPr lang="pt-BR" sz="2800" dirty="0" smtClean="0"/>
              <a:t>o ápice </a:t>
            </a:r>
            <a:r>
              <a:rPr lang="pt-BR" sz="2800" dirty="0"/>
              <a:t>que são os homicídios. Por fim, a falta de controle </a:t>
            </a:r>
            <a:r>
              <a:rPr lang="pt-BR" sz="2800" dirty="0" smtClean="0"/>
              <a:t>de coisas </a:t>
            </a:r>
            <a:r>
              <a:rPr lang="pt-BR" sz="2800" dirty="0"/>
              <a:t>que trazem algum prazer carnal. </a:t>
            </a:r>
            <a:r>
              <a:rPr lang="pt-BR" sz="2800" dirty="0" smtClean="0"/>
              <a:t>Diz Paulo </a:t>
            </a:r>
            <a:r>
              <a:rPr lang="pt-BR" sz="2800" dirty="0"/>
              <a:t>que quem pratica tais coisas não herdará o Reino de </a:t>
            </a:r>
            <a:r>
              <a:rPr lang="pt-BR" sz="2800" dirty="0" smtClean="0"/>
              <a:t>Deus.	</a:t>
            </a:r>
            <a:r>
              <a:rPr lang="pt-BR" sz="2400" dirty="0" smtClean="0"/>
              <a:t>	</a:t>
            </a:r>
            <a:r>
              <a:rPr lang="pt-BR" sz="1100" dirty="0" smtClean="0">
                <a:solidFill>
                  <a:srgbClr val="0000CC"/>
                </a:solidFill>
              </a:rPr>
              <a:t>(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2.1-3)</a:t>
            </a:r>
            <a:endParaRPr lang="pt-BR" sz="11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3284984"/>
            <a:ext cx="7848872" cy="1800200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Ef</a:t>
            </a:r>
            <a:r>
              <a:rPr lang="pt-BR" sz="3600" dirty="0">
                <a:solidFill>
                  <a:srgbClr val="0000CC"/>
                </a:solidFill>
              </a:rPr>
              <a:t> 2</a:t>
            </a:r>
            <a:r>
              <a:rPr lang="pt-BR" sz="3600" dirty="0" smtClean="0">
                <a:solidFill>
                  <a:srgbClr val="0000CC"/>
                </a:solidFill>
              </a:rPr>
              <a:t>:  1-3</a:t>
            </a: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481752" cy="284431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4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A NATUREZA CARNAL OU ESPIRITUAL</a:t>
            </a:r>
            <a:r>
              <a:rPr lang="pt-BR" sz="2400" b="1" dirty="0" smtClean="0">
                <a:solidFill>
                  <a:srgbClr val="006600"/>
                </a:solidFill>
              </a:rPr>
              <a:t>		     </a:t>
            </a:r>
            <a:r>
              <a:rPr lang="pt-BR" sz="2400" b="1" dirty="0" smtClean="0">
                <a:solidFill>
                  <a:srgbClr val="006600"/>
                </a:solidFill>
              </a:rPr>
              <a:t>3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100" b="1" dirty="0">
                <a:solidFill>
                  <a:srgbClr val="006600"/>
                </a:solidFill>
              </a:rPr>
              <a:t>	</a:t>
            </a:r>
            <a:endParaRPr lang="pt-BR" sz="11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600" dirty="0"/>
              <a:t>Na contramão de tudo isso está o fruto do Espírito. É interessante notar que, em todos </a:t>
            </a:r>
            <a:r>
              <a:rPr lang="pt-BR" sz="2600" dirty="0" smtClean="0"/>
              <a:t>os escritos </a:t>
            </a:r>
            <a:r>
              <a:rPr lang="pt-BR" sz="2600" dirty="0"/>
              <a:t>de Paulo, fruto se encontra no singular para destacar que o Espírito não produz vários frutos </a:t>
            </a:r>
            <a:r>
              <a:rPr lang="pt-BR" sz="2600" dirty="0" smtClean="0"/>
              <a:t>no cristão</a:t>
            </a:r>
            <a:r>
              <a:rPr lang="pt-BR" sz="2600" dirty="0"/>
              <a:t>, mas sim a presença do próprio Senhor que é o suficiente para o crente agir segundo toda </a:t>
            </a:r>
            <a:r>
              <a:rPr lang="pt-BR" sz="2600" dirty="0" smtClean="0"/>
              <a:t>a vontade </a:t>
            </a:r>
            <a:r>
              <a:rPr lang="pt-BR" sz="2600" dirty="0"/>
              <a:t>de Deus. Dessa maneira, o fruto do Espírito é a própria forma de viver do Senhor Jesus Cristo</a:t>
            </a:r>
            <a:r>
              <a:rPr lang="pt-BR" sz="2600" dirty="0" smtClean="0"/>
              <a:t>: caridade</a:t>
            </a:r>
            <a:r>
              <a:rPr lang="pt-BR" sz="2600" dirty="0"/>
              <a:t>, gozo, paz, longanimidade, benignidade, bondade, fé, mansidão, </a:t>
            </a:r>
            <a:r>
              <a:rPr lang="pt-BR" sz="2600" dirty="0" smtClean="0"/>
              <a:t>temperança.	</a:t>
            </a:r>
            <a:r>
              <a:rPr lang="pt-BR" sz="2400" dirty="0" smtClean="0"/>
              <a:t>	</a:t>
            </a:r>
            <a:r>
              <a:rPr lang="pt-BR" sz="1100" dirty="0" smtClean="0"/>
              <a:t> </a:t>
            </a:r>
            <a:r>
              <a:rPr lang="pt-BR" sz="1100" dirty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Rm</a:t>
            </a:r>
            <a:r>
              <a:rPr lang="pt-BR" sz="1100" dirty="0">
                <a:solidFill>
                  <a:srgbClr val="0000CC"/>
                </a:solidFill>
              </a:rPr>
              <a:t> 8.14; 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5.1</a:t>
            </a:r>
            <a:r>
              <a:rPr lang="pt-BR" sz="1100" dirty="0" smtClean="0"/>
              <a:t>)</a:t>
            </a:r>
            <a:endParaRPr lang="pt-BR" sz="1100" dirty="0"/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2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3284984"/>
            <a:ext cx="7848872" cy="2952328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Rm</a:t>
            </a:r>
            <a:r>
              <a:rPr lang="pt-BR" sz="3600" dirty="0">
                <a:solidFill>
                  <a:srgbClr val="0000CC"/>
                </a:solidFill>
              </a:rPr>
              <a:t> 8</a:t>
            </a:r>
            <a:r>
              <a:rPr lang="pt-BR" sz="3600" dirty="0" smtClean="0">
                <a:solidFill>
                  <a:srgbClr val="0000CC"/>
                </a:solidFill>
              </a:rPr>
              <a:t>:  14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</a:rPr>
              <a:t>Ef</a:t>
            </a:r>
            <a:r>
              <a:rPr lang="pt-BR" sz="3600" dirty="0" smtClean="0">
                <a:solidFill>
                  <a:srgbClr val="0000CC"/>
                </a:solidFill>
              </a:rPr>
              <a:t> </a:t>
            </a:r>
            <a:r>
              <a:rPr lang="pt-BR" sz="3600" dirty="0">
                <a:solidFill>
                  <a:srgbClr val="0000CC"/>
                </a:solidFill>
              </a:rPr>
              <a:t>5</a:t>
            </a:r>
            <a:r>
              <a:rPr lang="pt-BR" sz="3600" dirty="0" smtClean="0">
                <a:solidFill>
                  <a:srgbClr val="0000CC"/>
                </a:solidFill>
              </a:rPr>
              <a:t>:  1</a:t>
            </a: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94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33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16-18)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A NATUREZA </a:t>
            </a:r>
            <a:r>
              <a:rPr lang="pt-BR" sz="3000" b="1" dirty="0">
                <a:solidFill>
                  <a:srgbClr val="006600"/>
                </a:solidFill>
              </a:rPr>
              <a:t>CARNAL OU ESPIRITUAL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19-23)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III – O CRISTÃO DEVE SER GUIADO PELO ESPÍRITO</a:t>
            </a:r>
            <a:r>
              <a:rPr lang="pt-BR" sz="3000" b="1" dirty="0" smtClean="0">
                <a:solidFill>
                  <a:srgbClr val="FF00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24-26)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6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9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924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O CRISTÃO DEVE SER GUIADO PELO ESPÍRITO	</a:t>
            </a:r>
            <a:r>
              <a:rPr lang="pt-BR" sz="2400" b="1" dirty="0">
                <a:solidFill>
                  <a:srgbClr val="006600"/>
                </a:solidFill>
              </a:rPr>
              <a:t>		</a:t>
            </a:r>
            <a:r>
              <a:rPr lang="pt-BR" sz="2400" b="1" dirty="0" smtClean="0">
                <a:solidFill>
                  <a:srgbClr val="006600"/>
                </a:solidFill>
              </a:rPr>
              <a:t>	      	</a:t>
            </a:r>
            <a:r>
              <a:rPr lang="pt-BR" sz="2800" dirty="0" smtClean="0">
                <a:solidFill>
                  <a:srgbClr val="00B050"/>
                </a:solidFill>
              </a:rPr>
              <a:t>(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5. 24-26</a:t>
            </a:r>
            <a:r>
              <a:rPr lang="pt-BR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24  E os que são de Cristo crucificaram a carne com as suas paixões e concupiscências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25  </a:t>
            </a:r>
            <a:r>
              <a:rPr lang="pt-BR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Se vivemos no Espírito, andemos também no Espírito.  26  Não sejamos cobiçosos de vanglórias, irritando-nos uns aos outros, invejando-nos uns aos outros.</a:t>
            </a:r>
          </a:p>
        </p:txBody>
      </p:sp>
    </p:spTree>
    <p:extLst>
      <p:ext uri="{BB962C8B-B14F-4D97-AF65-F5344CB8AC3E}">
        <p14:creationId xmlns:p14="http://schemas.microsoft.com/office/powerpoint/2010/main" val="4715978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O CRISTÃO DEVE SER GUIADO PELO </a:t>
            </a:r>
            <a:r>
              <a:rPr lang="pt-BR" sz="2800" b="1" dirty="0" smtClean="0">
                <a:solidFill>
                  <a:srgbClr val="006600"/>
                </a:solidFill>
              </a:rPr>
              <a:t>ESPÍRITO</a:t>
            </a:r>
            <a:r>
              <a:rPr lang="pt-BR" sz="2600" b="1" dirty="0" smtClean="0">
                <a:solidFill>
                  <a:srgbClr val="006600"/>
                </a:solidFill>
              </a:rPr>
              <a:t>	      1 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8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dirty="0"/>
              <a:t>Assim Paulo encerra seus argumentos iniciados no verso 15 sobre os problemas causados </a:t>
            </a:r>
            <a:r>
              <a:rPr lang="pt-BR" dirty="0" smtClean="0"/>
              <a:t>nas igrejas </a:t>
            </a:r>
            <a:r>
              <a:rPr lang="pt-BR" dirty="0"/>
              <a:t>na </a:t>
            </a:r>
            <a:r>
              <a:rPr lang="pt-BR" dirty="0" err="1"/>
              <a:t>Galácia</a:t>
            </a:r>
            <a:r>
              <a:rPr lang="pt-BR" dirty="0"/>
              <a:t> por conta daqueles que estavam retrocedendo à observância da lei, pois este </a:t>
            </a:r>
            <a:r>
              <a:rPr lang="pt-BR" dirty="0" smtClean="0"/>
              <a:t>tinha sido </a:t>
            </a:r>
            <a:r>
              <a:rPr lang="pt-BR" dirty="0"/>
              <a:t>o estopim da vida na carne e estava levando os gálatas a julgarem uns aos </a:t>
            </a:r>
            <a:r>
              <a:rPr lang="pt-BR" dirty="0" smtClean="0"/>
              <a:t>outros.</a:t>
            </a:r>
            <a:endParaRPr lang="pt-BR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61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300" b="1" dirty="0">
                <a:solidFill>
                  <a:srgbClr val="006600"/>
                </a:solidFill>
              </a:rPr>
              <a:t>III – O CRISTÃO DEVE SER GUIADO PELO ESPÍRITO	</a:t>
            </a:r>
            <a:r>
              <a:rPr lang="pt-BR" sz="2300" b="1" dirty="0" smtClean="0">
                <a:solidFill>
                  <a:srgbClr val="006600"/>
                </a:solidFill>
              </a:rPr>
              <a:t>	     </a:t>
            </a:r>
            <a:r>
              <a:rPr lang="pt-BR" sz="2400" b="1" dirty="0" smtClean="0">
                <a:solidFill>
                  <a:srgbClr val="006600"/>
                </a:solidFill>
              </a:rPr>
              <a:t>2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b="1" dirty="0">
                <a:solidFill>
                  <a:srgbClr val="006600"/>
                </a:solidFill>
              </a:rPr>
              <a:t>	</a:t>
            </a:r>
            <a:endParaRPr lang="pt-BR" sz="1200" b="1" dirty="0" smtClean="0">
              <a:solidFill>
                <a:srgbClr val="006600"/>
              </a:solidFill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E a recomendação de Paulo é que andassem guiados pelo Espírito, pois esta é a única forma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de não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cumprir os desejos carnais. Os cristãos têm que ter uma identidade com a cruz de Cristo, ou seja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, crucificar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o velho homem com os seus feitos e viver em novidade de vida – o que implica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principalmente no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amor ao próximo, que é totalmente oposto à vanglória que estava dominando os seus corações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.	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11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Jo</a:t>
            </a:r>
            <a:r>
              <a:rPr lang="pt-BR" sz="11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11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14.  </a:t>
            </a:r>
            <a:r>
              <a:rPr lang="pt-BR" sz="11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23-26)</a:t>
            </a:r>
            <a:endParaRPr lang="pt-BR" sz="1100" dirty="0">
              <a:solidFill>
                <a:srgbClr val="0000CC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2638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852936"/>
            <a:ext cx="7848872" cy="237626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Jo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14.  </a:t>
            </a:r>
            <a:r>
              <a:rPr lang="pt-BR" sz="360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23-26</a:t>
            </a:r>
            <a:endParaRPr lang="pt-BR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16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33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16-18)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A NATUREZA </a:t>
            </a:r>
            <a:r>
              <a:rPr lang="pt-BR" sz="3000" b="1" dirty="0">
                <a:solidFill>
                  <a:srgbClr val="006600"/>
                </a:solidFill>
              </a:rPr>
              <a:t>CARNAL OU ESPIRITUAL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19-23)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CRISTÃO DEVE SER GUIADO PELO ESPÍRITO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24-26)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4300" b="1" dirty="0" smtClean="0">
                <a:solidFill>
                  <a:srgbClr val="FF0000"/>
                </a:solidFill>
              </a:rPr>
              <a:t>Conclusão</a:t>
            </a:r>
            <a:endParaRPr lang="pt-BR" sz="43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40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b="1" dirty="0" smtClean="0">
                <a:solidFill>
                  <a:srgbClr val="006600"/>
                </a:solidFill>
              </a:rPr>
              <a:t>Conclusão</a:t>
            </a:r>
            <a:endParaRPr lang="pt-BR" sz="18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Uma vida controlada pela carne aflora num comportamento humano dominado pelo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pecado e egoísmo, mas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uma vida controlada pelo Espírito demonstra um novo homem criado segundo a imagem de Cristo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. No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primeiro caso não há preocupação em agradar a Deus, mas a si mesmo; enquanto no segundo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se busca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a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vontade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de Deus. Esta é a vida que o Senhor nos deu, que tem como principal característica: 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amar a </a:t>
            </a:r>
            <a:r>
              <a:rPr lang="pt-BR" sz="3300" dirty="0">
                <a:latin typeface="Arial" pitchFamily="34" charset="0"/>
                <a:cs typeface="Arial" pitchFamily="34" charset="0"/>
              </a:rPr>
              <a:t>Deus e ao próximo.</a:t>
            </a:r>
            <a:r>
              <a:rPr lang="pt-BR" dirty="0">
                <a:latin typeface="Arial" pitchFamily="34" charset="0"/>
                <a:cs typeface="Arial" pitchFamily="34" charset="0"/>
              </a:rPr>
              <a:t> </a:t>
            </a:r>
            <a:endParaRPr lang="pt-BR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33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16-18)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A NATUREZA </a:t>
            </a:r>
            <a:r>
              <a:rPr lang="pt-BR" sz="3000" b="1" dirty="0">
                <a:solidFill>
                  <a:srgbClr val="006600"/>
                </a:solidFill>
              </a:rPr>
              <a:t>CARNAL OU ESPIRITUAL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19-23)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CRISTÃO DEVE SER GUIADO PELO ESPÍRITO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24-26)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2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654" y="2348880"/>
            <a:ext cx="8208912" cy="129614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endParaRPr lang="pt-BR" sz="1600" b="1" i="1" dirty="0" smtClean="0">
              <a:solidFill>
                <a:srgbClr val="00B050"/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531346" y="108222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40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endParaRPr lang="pt-BR" sz="4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3568" y="4941168"/>
            <a:ext cx="7752379" cy="770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B6D2"/>
              </a:buClr>
            </a:pPr>
            <a:r>
              <a:rPr lang="pt-BR" sz="3600" b="1" dirty="0" smtClean="0">
                <a:solidFill>
                  <a:srgbClr val="000000"/>
                </a:solidFill>
                <a:latin typeface="Book Antiqua" pitchFamily="18" charset="0"/>
              </a:rPr>
              <a:t>Classes de Jovens e Adultos da EBD</a:t>
            </a:r>
          </a:p>
        </p:txBody>
      </p:sp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1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i="1" dirty="0">
                <a:solidFill>
                  <a:srgbClr val="0000CC"/>
                </a:solidFill>
              </a:rPr>
              <a:t>Digo, porém: andai em Espírito e não cumprireis a concupiscência da carne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5. 16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035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481752" cy="284431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8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31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92288"/>
          </a:xfrm>
          <a:ln>
            <a:solidFill>
              <a:srgbClr val="00B050"/>
            </a:solidFill>
          </a:ln>
        </p:spPr>
        <p:txBody>
          <a:bodyPr/>
          <a:lstStyle/>
          <a:p>
            <a:endParaRPr lang="pt-BR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</a:t>
            </a:r>
            <a:r>
              <a:rPr lang="pt-BR" sz="4800" dirty="0" smtClean="0">
                <a:solidFill>
                  <a:srgbClr val="0000CC"/>
                </a:solidFill>
              </a:rPr>
              <a:t> Gálatas  5.16-26</a:t>
            </a:r>
            <a:endParaRPr lang="pt-BR" sz="4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1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i="1" dirty="0">
                <a:solidFill>
                  <a:srgbClr val="0000CC"/>
                </a:solidFill>
              </a:rPr>
              <a:t>Digo, porém: andai em Espírito e não cumprireis a concupiscência da carne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5. 16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33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16-18)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A NATUREZA </a:t>
            </a:r>
            <a:r>
              <a:rPr lang="pt-BR" sz="3000" b="1" dirty="0">
                <a:solidFill>
                  <a:srgbClr val="006600"/>
                </a:solidFill>
              </a:rPr>
              <a:t>CARNAL OU ESPIRITUAL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19-23)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CRISTÃO DEVE SER GUIADO PELO ESPÍRITO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24-26)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9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 smtClean="0">
                <a:solidFill>
                  <a:srgbClr val="006600"/>
                </a:solidFill>
              </a:rPr>
              <a:t>Introdução</a:t>
            </a:r>
            <a:endParaRPr lang="pt-BR" sz="24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200" b="1" dirty="0">
              <a:ln w="12700" cmpd="sng">
                <a:solidFill>
                  <a:schemeClr val="tx1"/>
                </a:solidFill>
              </a:ln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2900" dirty="0">
                <a:solidFill>
                  <a:prstClr val="black"/>
                </a:solidFill>
                <a:latin typeface="Arial" charset="0"/>
                <a:cs typeface="Arial" charset="0"/>
              </a:rPr>
              <a:t>O assunto desta lição é a rivalidade que há entre as duas naturezas existentes </a:t>
            </a:r>
            <a:r>
              <a:rPr lang="pt-BR" sz="2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no </a:t>
            </a:r>
            <a:r>
              <a:rPr lang="pt-BR" sz="2900" dirty="0">
                <a:solidFill>
                  <a:prstClr val="black"/>
                </a:solidFill>
                <a:latin typeface="Arial" charset="0"/>
                <a:cs typeface="Arial" charset="0"/>
              </a:rPr>
              <a:t>homem – </a:t>
            </a:r>
            <a:r>
              <a:rPr lang="pt-BR" sz="2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 carne </a:t>
            </a:r>
            <a:r>
              <a:rPr lang="pt-BR" sz="2900" dirty="0">
                <a:solidFill>
                  <a:prstClr val="black"/>
                </a:solidFill>
                <a:latin typeface="Arial" charset="0"/>
                <a:cs typeface="Arial" charset="0"/>
              </a:rPr>
              <a:t>e o espírito. Paulo utiliza em sua teologia o termo carne no sentido da natureza pecaminosa </a:t>
            </a:r>
            <a:r>
              <a:rPr lang="pt-BR" sz="2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do homem</a:t>
            </a:r>
            <a:r>
              <a:rPr lang="pt-BR" sz="2900" dirty="0">
                <a:solidFill>
                  <a:prstClr val="black"/>
                </a:solidFill>
                <a:latin typeface="Arial" charset="0"/>
                <a:cs typeface="Arial" charset="0"/>
              </a:rPr>
              <a:t>, e espírito no sentido da natureza divina, da mente de Cristo, implantada naquele que </a:t>
            </a:r>
            <a:r>
              <a:rPr lang="pt-BR" sz="2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foi alcançado </a:t>
            </a:r>
            <a:r>
              <a:rPr lang="pt-BR" sz="2900" dirty="0">
                <a:solidFill>
                  <a:prstClr val="black"/>
                </a:solidFill>
                <a:latin typeface="Arial" charset="0"/>
                <a:cs typeface="Arial" charset="0"/>
              </a:rPr>
              <a:t>pela graça de Deus. E uma natureza se opõe à outra para não permitir que o homem faça </a:t>
            </a:r>
            <a:r>
              <a:rPr lang="pt-BR" sz="2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o que </a:t>
            </a:r>
            <a:r>
              <a:rPr lang="pt-BR" sz="2900" dirty="0">
                <a:solidFill>
                  <a:prstClr val="black"/>
                </a:solidFill>
                <a:latin typeface="Arial" charset="0"/>
                <a:cs typeface="Arial" charset="0"/>
              </a:rPr>
              <a:t>quer. 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AS CONCUPISCÊNCIAS DA CARNE</a:t>
            </a:r>
            <a:r>
              <a:rPr lang="pt-BR" sz="3300" b="1" dirty="0" smtClean="0">
                <a:solidFill>
                  <a:srgbClr val="006600"/>
                </a:solidFill>
              </a:rPr>
              <a:t>								</a:t>
            </a:r>
            <a:r>
              <a:rPr lang="pt-BR" sz="3000" dirty="0" smtClean="0">
                <a:solidFill>
                  <a:srgbClr val="006600"/>
                </a:solidFill>
              </a:rPr>
              <a:t>(vv. 16-18)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</a:t>
            </a:r>
            <a:r>
              <a:rPr lang="pt-BR" sz="3000" b="1" dirty="0" smtClean="0">
                <a:solidFill>
                  <a:srgbClr val="006600"/>
                </a:solidFill>
              </a:rPr>
              <a:t>A NATUREZA </a:t>
            </a:r>
            <a:r>
              <a:rPr lang="pt-BR" sz="3000" b="1" dirty="0">
                <a:solidFill>
                  <a:srgbClr val="006600"/>
                </a:solidFill>
              </a:rPr>
              <a:t>CARNAL OU ESPIRITUAL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19-23)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O CRISTÃO DEVE SER GUIADO PELO ESPÍRITO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b="1" dirty="0" smtClean="0">
                <a:solidFill>
                  <a:srgbClr val="006600"/>
                </a:solidFill>
              </a:rPr>
              <a:t>			</a:t>
            </a:r>
            <a:r>
              <a:rPr lang="pt-BR" sz="3000" dirty="0" smtClean="0">
                <a:solidFill>
                  <a:srgbClr val="006600"/>
                </a:solidFill>
              </a:rPr>
              <a:t>(</a:t>
            </a:r>
            <a:r>
              <a:rPr lang="pt-BR" sz="3000" dirty="0" smtClean="0">
                <a:solidFill>
                  <a:srgbClr val="006600"/>
                </a:solidFill>
              </a:rPr>
              <a:t>vv. 24-26)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09:  AS OBRAS DA CARNE E O FRUTO DO ESPÍRITO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AS CONCUPISCÊNCIAS DA CARNE</a:t>
            </a:r>
            <a:r>
              <a:rPr lang="pt-BR" sz="2600" b="1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</a:p>
          <a:p>
            <a:pPr marL="0" lvl="0" indent="0">
              <a:buNone/>
            </a:pPr>
            <a:r>
              <a:rPr lang="pt-BR" sz="2600" b="1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		</a:t>
            </a:r>
            <a:r>
              <a:rPr lang="pt-BR" sz="2600" dirty="0" smtClean="0">
                <a:solidFill>
                  <a:srgbClr val="00B050"/>
                </a:solidFill>
              </a:rPr>
              <a:t>(</a:t>
            </a:r>
            <a:r>
              <a:rPr lang="pt-BR" sz="2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5. 16-18</a:t>
            </a:r>
            <a:r>
              <a:rPr lang="pt-BR" sz="2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16  Digo, porém: Andai em Espírito e não cumprireis a concupiscência da carne.  17  Porque a carne cobiça contra o Espírito, e o Espírito, contra a carne; e estes opõem-se um ao outro; para que não façais o que quereis.  18  Mas, se sois guiados pelo Espírito, não estais debaixo da lei.</a:t>
            </a:r>
            <a:endParaRPr lang="pt-BR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3599</TotalTime>
  <Words>2189</Words>
  <Application>Microsoft Office PowerPoint</Application>
  <PresentationFormat>Apresentação na tela (4:3)</PresentationFormat>
  <Paragraphs>167</Paragraphs>
  <Slides>31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31</vt:i4>
      </vt:variant>
    </vt:vector>
  </HeadingPairs>
  <TitlesOfParts>
    <vt:vector size="38" baseType="lpstr">
      <vt:lpstr>Arial</vt:lpstr>
      <vt:lpstr>Arial Black</vt:lpstr>
      <vt:lpstr>Book Antiqua</vt:lpstr>
      <vt:lpstr>Calibri</vt:lpstr>
      <vt:lpstr>Times New Roman</vt:lpstr>
      <vt:lpstr>Tema do Office</vt:lpstr>
      <vt:lpstr>1_Tema do Office</vt:lpstr>
      <vt:lpstr>Apresentação do PowerPoint</vt:lpstr>
      <vt:lpstr>Apresentação do PowerPoint</vt:lpstr>
      <vt:lpstr>Apresentação do PowerPoint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Apresentação do PowerPoint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Apresentação do PowerPoint</vt:lpstr>
      <vt:lpstr>CARTA  AOS  GÁLATAS LIÇÃO 09:  AS OBRAS DA CARNE E O FRUTO DO ESPÍRITO</vt:lpstr>
      <vt:lpstr>Apresentação do PowerPoint</vt:lpstr>
      <vt:lpstr>CARTA  AOS  GÁLATAS LIÇÃO 09:  AS OBRAS DA CARNE E O FRUTO DO ESPÍRITO</vt:lpstr>
      <vt:lpstr>Apresentação do PowerPoint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Apresentação do PowerPoint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CARTA  AOS  GÁLATAS LIÇÃO 09:  AS OBRAS DA CARNE E O FRUTO DO ESPÍRITO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Cássia</cp:lastModifiedBy>
  <cp:revision>270</cp:revision>
  <dcterms:created xsi:type="dcterms:W3CDTF">2017-03-28T13:10:15Z</dcterms:created>
  <dcterms:modified xsi:type="dcterms:W3CDTF">2021-05-25T18:21:15Z</dcterms:modified>
</cp:coreProperties>
</file>