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sldIdLst>
    <p:sldId id="342" r:id="rId3"/>
    <p:sldId id="296" r:id="rId4"/>
    <p:sldId id="259" r:id="rId5"/>
    <p:sldId id="257" r:id="rId6"/>
    <p:sldId id="260" r:id="rId7"/>
    <p:sldId id="262" r:id="rId8"/>
    <p:sldId id="263" r:id="rId9"/>
    <p:sldId id="442" r:id="rId10"/>
    <p:sldId id="385" r:id="rId11"/>
    <p:sldId id="264" r:id="rId12"/>
    <p:sldId id="448" r:id="rId13"/>
    <p:sldId id="323" r:id="rId14"/>
    <p:sldId id="383" r:id="rId15"/>
    <p:sldId id="443" r:id="rId16"/>
    <p:sldId id="399" r:id="rId17"/>
    <p:sldId id="267" r:id="rId18"/>
    <p:sldId id="449" r:id="rId19"/>
    <p:sldId id="327" r:id="rId20"/>
    <p:sldId id="427" r:id="rId21"/>
    <p:sldId id="440" r:id="rId22"/>
    <p:sldId id="441" r:id="rId23"/>
    <p:sldId id="444" r:id="rId24"/>
    <p:sldId id="366" r:id="rId25"/>
    <p:sldId id="333" r:id="rId26"/>
    <p:sldId id="435" r:id="rId27"/>
    <p:sldId id="348" r:id="rId28"/>
    <p:sldId id="445" r:id="rId29"/>
    <p:sldId id="313" r:id="rId30"/>
    <p:sldId id="446" r:id="rId31"/>
    <p:sldId id="447" r:id="rId32"/>
    <p:sldId id="376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t>18/05/2021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			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88368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			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1072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26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0720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 smtClean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65509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07348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	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51829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	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84047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dirty="0" smtClean="0">
              <a:solidFill>
                <a:srgbClr val="0066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01064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dirty="0" smtClean="0">
              <a:solidFill>
                <a:srgbClr val="0066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46953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41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54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54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43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BDED7-3619-4D72-B584-9996C867A486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F8220-65C2-40B5-818F-7CE44B36D01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26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8769-3F99-4291-9957-A71A6C5EC418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A8017-91A4-41EB-A819-8CB9212AA2E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81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D4148-DCF6-4FF5-AE02-DB3C6BB30AEE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EF22E-C6D1-4668-A34E-91C29206475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772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F7693-816C-4DFD-988E-99602FEE40D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8E1B-DAF5-470E-8375-0A0BE55829AE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776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F1265-0B35-411B-92AE-F12DB610EE10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C409-452C-43D6-AB42-50459BA2406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094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7FEAA-2753-4920-A698-717C29E4232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68E93-799C-42CE-8C23-4C942DB56B2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243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35DFF-A1CA-474C-BCEC-2CBC697FDCF0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8CFC4-CE83-475D-84F6-EEEB1BB8A49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261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6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3591C-9A01-4CE3-8644-6F3EA16AA13C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37BDE-7151-4C8C-825B-EB0047B370DA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37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7F679-3621-44C5-A6BB-C47A5A67D30F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DC34D-F07D-4C62-850E-383568E6329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69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64A16-4713-467A-9482-0AC412C4A2DB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A2C30-781E-4513-B2F4-F0C218904AA8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561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56"/>
            <a:ext cx="27432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56"/>
            <a:ext cx="80772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8FB7F-BC90-44DA-93F8-FD95B1F95301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4B3DB-24F1-4DEE-9EB6-BB885BDCBF3F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00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18/05/2021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18/05/2021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18/05/2021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18/05/2021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18/05/2021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18/05/2021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t>18/05/2021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2B80EC-42B7-4717-A25D-98B72976DD0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18/05/2021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005438-3D44-4C1C-AEA1-63DF5BC57F28}" type="slidenum">
              <a:rPr lang="pt-BR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2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 txBox="1">
            <a:spLocks/>
          </p:cNvSpPr>
          <p:nvPr/>
        </p:nvSpPr>
        <p:spPr bwMode="auto">
          <a:xfrm>
            <a:off x="694076" y="2276872"/>
            <a:ext cx="7755731" cy="105410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defTabSz="449263" eaLnBrk="1" hangingPunct="1">
              <a:lnSpc>
                <a:spcPct val="93000"/>
              </a:lnSpc>
              <a:defRPr/>
            </a:pPr>
            <a:r>
              <a:rPr lang="en-GB" sz="4000" dirty="0" smtClean="0">
                <a:solidFill>
                  <a:srgbClr val="000099"/>
                </a:solidFill>
                <a:latin typeface="Arial"/>
                <a:cs typeface="Arial"/>
              </a:rPr>
              <a:t>ESCOLA BÍBLICA DOMINICAL</a:t>
            </a:r>
            <a:endParaRPr lang="en-GB" sz="4000" dirty="0">
              <a:solidFill>
                <a:srgbClr val="000099"/>
              </a:solidFill>
              <a:latin typeface="Arial"/>
              <a:cs typeface="Arial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078235" y="4293096"/>
            <a:ext cx="7344816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4B6D2"/>
              </a:buClr>
              <a:defRPr/>
            </a:pPr>
            <a:r>
              <a:rPr lang="pt-BR" sz="4800" b="1" dirty="0" smtClean="0">
                <a:solidFill>
                  <a:srgbClr val="993300"/>
                </a:solidFill>
                <a:latin typeface="Book Antiqua"/>
                <a:cs typeface="Arial" charset="0"/>
              </a:rPr>
              <a:t>2° </a:t>
            </a:r>
            <a:r>
              <a:rPr lang="pt-BR" sz="4800" b="1" dirty="0">
                <a:solidFill>
                  <a:srgbClr val="993300"/>
                </a:solidFill>
                <a:latin typeface="Book Antiqua"/>
                <a:cs typeface="Arial" charset="0"/>
              </a:rPr>
              <a:t>TRIMESTRE  DE  </a:t>
            </a:r>
            <a:r>
              <a:rPr lang="pt-BR" sz="4800" b="1" dirty="0" smtClean="0">
                <a:solidFill>
                  <a:srgbClr val="993300"/>
                </a:solidFill>
                <a:latin typeface="Book Antiqua"/>
                <a:cs typeface="Arial" charset="0"/>
              </a:rPr>
              <a:t>2021</a:t>
            </a:r>
            <a:endParaRPr lang="pt-BR" sz="4800" b="1" dirty="0">
              <a:solidFill>
                <a:srgbClr val="993300"/>
              </a:solidFill>
              <a:latin typeface="Book Antiqu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87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 VERDADEIRA LIBERDADE ESTÁ EM </a:t>
            </a:r>
            <a:r>
              <a:rPr lang="pt-BR" sz="2400" b="1" dirty="0" smtClean="0">
                <a:solidFill>
                  <a:srgbClr val="006600"/>
                </a:solidFill>
              </a:rPr>
              <a:t>CRISTO		</a:t>
            </a:r>
            <a:r>
              <a:rPr lang="pt-BR" sz="24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</a:t>
            </a:r>
          </a:p>
          <a:p>
            <a:pPr marL="0" lvl="0" indent="0">
              <a:buNone/>
            </a:pPr>
            <a:endParaRPr lang="pt-BR" sz="1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Uma grande dádiva que Cristo conquistou através da Sua morte na cruz foi a garantia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da liberdade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para aqueles que creem. O homem estava escravizado pelo pecado e vivia em total ignorância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, entenebrecido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no entendimento, separado da vida de Deus, os judeus no seu legalismo e os gentios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no paganismo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; contudo, através de Cristo o homem está livre. Assim Paulo exorta os gálatas a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colocarem em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prática essa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liberdade.	</a:t>
            </a:r>
            <a:r>
              <a:rPr lang="pt-BR" sz="2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11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pt-BR" sz="1100" dirty="0">
                <a:solidFill>
                  <a:prstClr val="black"/>
                </a:solidFill>
                <a:latin typeface="Arial" charset="0"/>
                <a:cs typeface="Arial" charset="0"/>
              </a:rPr>
              <a:t>(</a:t>
            </a:r>
            <a:r>
              <a:rPr lang="pt-BR" sz="1100" dirty="0" err="1">
                <a:solidFill>
                  <a:srgbClr val="0000CC"/>
                </a:solidFill>
                <a:latin typeface="Arial" charset="0"/>
                <a:cs typeface="Arial" charset="0"/>
              </a:rPr>
              <a:t>Jo</a:t>
            </a:r>
            <a:r>
              <a:rPr lang="pt-BR" sz="1100" dirty="0">
                <a:solidFill>
                  <a:srgbClr val="0000CC"/>
                </a:solidFill>
                <a:latin typeface="Arial" charset="0"/>
                <a:cs typeface="Arial" charset="0"/>
              </a:rPr>
              <a:t> 8.31-34; </a:t>
            </a:r>
            <a:r>
              <a:rPr lang="pt-BR" sz="1100" dirty="0" err="1">
                <a:solidFill>
                  <a:srgbClr val="0000CC"/>
                </a:solidFill>
                <a:latin typeface="Arial" charset="0"/>
                <a:cs typeface="Arial" charset="0"/>
              </a:rPr>
              <a:t>Lc</a:t>
            </a:r>
            <a:r>
              <a:rPr lang="pt-BR" sz="1100" dirty="0">
                <a:solidFill>
                  <a:srgbClr val="0000CC"/>
                </a:solidFill>
                <a:latin typeface="Arial" charset="0"/>
                <a:cs typeface="Arial" charset="0"/>
              </a:rPr>
              <a:t> 4.18-21</a:t>
            </a:r>
            <a:r>
              <a:rPr lang="pt-BR" sz="11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)</a:t>
            </a:r>
            <a:endParaRPr lang="pt-BR" sz="11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2276872"/>
            <a:ext cx="7848872" cy="2880320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>
                <a:solidFill>
                  <a:srgbClr val="0000CC"/>
                </a:solidFill>
              </a:rPr>
              <a:t>João </a:t>
            </a:r>
            <a:r>
              <a:rPr lang="pt-BR" sz="3600" dirty="0" smtClean="0">
                <a:solidFill>
                  <a:srgbClr val="0000CC"/>
                </a:solidFill>
              </a:rPr>
              <a:t>8:  31-34</a:t>
            </a:r>
          </a:p>
          <a:p>
            <a:pPr marL="0" indent="0" algn="ctr">
              <a:buNone/>
            </a:pPr>
            <a:endParaRPr lang="pt-BR" sz="3600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smtClean="0">
                <a:solidFill>
                  <a:srgbClr val="0000CC"/>
                </a:solidFill>
              </a:rPr>
              <a:t>Lucas </a:t>
            </a:r>
            <a:r>
              <a:rPr lang="pt-BR" sz="3600" dirty="0">
                <a:solidFill>
                  <a:srgbClr val="0000CC"/>
                </a:solidFill>
              </a:rPr>
              <a:t>4</a:t>
            </a:r>
            <a:r>
              <a:rPr lang="pt-BR" sz="3600" dirty="0" smtClean="0">
                <a:solidFill>
                  <a:srgbClr val="0000CC"/>
                </a:solidFill>
              </a:rPr>
              <a:t>:  18-21</a:t>
            </a:r>
            <a:endParaRPr lang="pt-BR" sz="36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06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68052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 VERDADEIRA LIBERDADE ESTÁ EM </a:t>
            </a:r>
            <a:r>
              <a:rPr lang="pt-BR" sz="2400" b="1" dirty="0" smtClean="0">
                <a:solidFill>
                  <a:srgbClr val="006600"/>
                </a:solidFill>
              </a:rPr>
              <a:t>CRISTO	         2</a:t>
            </a:r>
            <a:endParaRPr lang="pt-BR" sz="2400" b="1" dirty="0">
              <a:solidFill>
                <a:srgbClr val="006600"/>
              </a:solidFill>
            </a:endParaRPr>
          </a:p>
          <a:p>
            <a:pPr marL="0" lvl="0" indent="0">
              <a:buNone/>
            </a:pPr>
            <a:endParaRPr lang="pt-BR" sz="1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Porém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, os gálatas estavam desprezando a palavra que operara neles esta liberdade e tornando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a se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submeter ao jugo da servidão. Uma vez que estavam dando atenção aos judaizantes para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se circuncidarem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, estavam, assim, abandonando a Cristo. Afinal, para os judaizantes a circuncisão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era condição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para ser salvo; nesse caso, qual era a razão de Cristo na vida dos gálatas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?</a:t>
            </a:r>
            <a:endParaRPr lang="pt-BR" sz="2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91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 VERDADEIRA LIBERDADE ESTÁ EM CRISTO</a:t>
            </a:r>
            <a:r>
              <a:rPr lang="pt-BR" sz="2400" b="1" dirty="0" smtClean="0">
                <a:solidFill>
                  <a:srgbClr val="006600"/>
                </a:solidFill>
              </a:rPr>
              <a:t>	     3</a:t>
            </a:r>
            <a:endParaRPr lang="pt-BR" sz="2400" b="1" dirty="0">
              <a:solidFill>
                <a:srgbClr val="006600"/>
              </a:solidFill>
            </a:endParaRPr>
          </a:p>
          <a:p>
            <a:pPr marL="0" lvl="0" indent="0">
              <a:buNone/>
            </a:pPr>
            <a:endParaRPr lang="pt-BR" sz="1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E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quem se submete à circuncisão está se submetendo a toda a lei, e não apenas parte dela. E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, como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já estudado, a justiça é alcançada pelo espírito da fé, e não pela lei. Quem está na lei está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sem Cristo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, quem está em Cristo está livre da lei. E em Cristo o mais importante não é a circuncisão ou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a </a:t>
            </a:r>
            <a:r>
              <a:rPr lang="pt-BR" sz="2800" dirty="0" err="1" smtClean="0">
                <a:solidFill>
                  <a:prstClr val="black"/>
                </a:solidFill>
                <a:latin typeface="Arial" charset="0"/>
                <a:cs typeface="Arial" charset="0"/>
              </a:rPr>
              <a:t>incircuncisão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, mas sim a fé que opera pelo amor. </a:t>
            </a:r>
            <a:endParaRPr lang="pt-BR" sz="2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48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VERDADEIRA LIBERDADE ESTÁ EM </a:t>
            </a:r>
            <a:r>
              <a:rPr lang="pt-BR" sz="3000" b="1" dirty="0" smtClean="0">
                <a:solidFill>
                  <a:srgbClr val="006600"/>
                </a:solidFill>
              </a:rPr>
              <a:t>CRISTO</a:t>
            </a:r>
            <a:r>
              <a:rPr lang="pt-BR" sz="3300" b="1" dirty="0" smtClean="0">
                <a:solidFill>
                  <a:srgbClr val="006600"/>
                </a:solidFill>
              </a:rPr>
              <a:t>						</a:t>
            </a:r>
            <a:r>
              <a:rPr lang="pt-BR" sz="3000" dirty="0" smtClean="0">
                <a:solidFill>
                  <a:srgbClr val="006600"/>
                </a:solidFill>
              </a:rPr>
              <a:t>(vv. 1-6)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II – OS PERTURBADORES SOFRERÃO A CONDENAÇÃO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dirty="0" smtClean="0">
                <a:solidFill>
                  <a:srgbClr val="006600"/>
                </a:solidFill>
              </a:rPr>
              <a:t>(vv. 7-12)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A VERDADEIRA LIBERDADE RESULTA EM SERVIR </a:t>
            </a:r>
            <a:endParaRPr lang="pt-BR" sz="30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AO </a:t>
            </a:r>
            <a:r>
              <a:rPr lang="pt-BR" sz="3000" b="1" dirty="0">
                <a:solidFill>
                  <a:srgbClr val="006600"/>
                </a:solidFill>
              </a:rPr>
              <a:t>PRÓXIMO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3000" dirty="0" smtClean="0">
                <a:solidFill>
                  <a:srgbClr val="006600"/>
                </a:solidFill>
              </a:rPr>
              <a:t>(vv. 13-15)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</a:t>
            </a:r>
            <a:r>
              <a:rPr lang="pt-BR" sz="3500" b="1" dirty="0" smtClean="0">
                <a:solidFill>
                  <a:srgbClr val="006600"/>
                </a:solidFill>
              </a:rPr>
              <a:t>Conclusão</a:t>
            </a:r>
            <a:endParaRPr lang="pt-BR" sz="35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61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100" dirty="0">
                <a:solidFill>
                  <a:srgbClr val="7030A0"/>
                </a:solidFill>
                <a:latin typeface="Arial Black" pitchFamily="34" charset="0"/>
              </a:rPr>
              <a:t>CARTA  AOS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5252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 – OS PERTURBADORES SOFRERÃO A CONDENAÇÃO	  </a:t>
            </a:r>
            <a:endParaRPr lang="pt-BR" sz="2400" b="1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400" dirty="0" smtClean="0">
                <a:solidFill>
                  <a:srgbClr val="00B050"/>
                </a:solidFill>
              </a:rPr>
              <a:t>(</a:t>
            </a:r>
            <a:r>
              <a:rPr lang="pt-BR" sz="24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5.7-12 </a:t>
            </a:r>
            <a:r>
              <a:rPr lang="pt-BR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t-BR" sz="24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pt-BR" sz="2500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7 Corríeis bem; quem vos impediu, para que não obedeçais à verdade?  8  Esta persuasão não vem daquele que vos chamou. 9 Um pouco de fermento leveda toda a massa.  10  Confio de vós, no Senhor, que nenhuma outra coisa sentireis; mas aquele que vos inquieta, seja ele quem for, sofrerá a condenação.  11  Eu, porém, irmãos, se prego ainda a circuncisão, por que sou, pois, perseguido? Logo, o escândalo da cruz está aniquilado.  12  Eu quereria que fossem cortados aqueles que vos andam inquietando.</a:t>
            </a:r>
            <a:endParaRPr lang="pt-BR" sz="2500" dirty="0">
              <a:solidFill>
                <a:srgbClr val="0000CC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03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637106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 – OS PERTURBADORES SOFRERÃO A </a:t>
            </a:r>
            <a:r>
              <a:rPr lang="pt-BR" sz="2400" b="1" dirty="0" smtClean="0">
                <a:solidFill>
                  <a:srgbClr val="006600"/>
                </a:solidFill>
              </a:rPr>
              <a:t>CONDENAÇÃO</a:t>
            </a:r>
            <a:r>
              <a:rPr lang="pt-BR" sz="2800" b="1" dirty="0" smtClean="0">
                <a:solidFill>
                  <a:srgbClr val="006600"/>
                </a:solidFill>
              </a:rPr>
              <a:t>	     1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100" b="1" dirty="0">
              <a:solidFill>
                <a:srgbClr val="006600"/>
              </a:solidFill>
            </a:endParaRPr>
          </a:p>
          <a:p>
            <a:pPr marL="0" indent="0" algn="just">
              <a:spcBef>
                <a:spcPct val="0"/>
              </a:spcBef>
              <a:buNone/>
              <a:defRPr/>
            </a:pP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Os gálatas estavam caminhando bem, mas foram impedidos de continuar na caminhada da salvação. E a estratégia usada pelos judaizantes não era nova, mas bem antiga – a persuasão a desobedecer a verdade. Para tal, eles apresentavam um novo entendimento, ou um acréscimo que não existe naquilo que o Senhor determinou. Desta mesma forma a serpente enganou Eva no jardim, impedindo o homem de continuar caminhando na presença de Deus.</a:t>
            </a:r>
            <a:r>
              <a:rPr lang="pt-BR" sz="1200" dirty="0" smtClean="0">
                <a:latin typeface="Arial" pitchFamily="34" charset="0"/>
                <a:cs typeface="Arial" pitchFamily="34" charset="0"/>
              </a:rPr>
              <a:t> 		 </a:t>
            </a:r>
            <a:r>
              <a:rPr lang="pt-BR" sz="1200" dirty="0">
                <a:latin typeface="Arial" pitchFamily="34" charset="0"/>
                <a:cs typeface="Arial" pitchFamily="34" charset="0"/>
              </a:rPr>
              <a:t>(</a:t>
            </a:r>
            <a:r>
              <a:rPr lang="pt-BR" sz="1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pt-BR" sz="1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</a:t>
            </a:r>
            <a:r>
              <a:rPr lang="pt-BR" sz="1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11.3</a:t>
            </a:r>
            <a:r>
              <a:rPr lang="pt-BR" sz="1200" dirty="0" smtClean="0">
                <a:latin typeface="Arial" pitchFamily="34" charset="0"/>
                <a:cs typeface="Arial" pitchFamily="34" charset="0"/>
              </a:rPr>
              <a:t>)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3573016"/>
            <a:ext cx="7848872" cy="1728192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>
                <a:solidFill>
                  <a:srgbClr val="0000CC"/>
                </a:solidFill>
              </a:rPr>
              <a:t>II Cor 11</a:t>
            </a:r>
            <a:r>
              <a:rPr lang="pt-BR" sz="3600" dirty="0" smtClean="0">
                <a:solidFill>
                  <a:srgbClr val="0000CC"/>
                </a:solidFill>
              </a:rPr>
              <a:t>.  3</a:t>
            </a:r>
            <a:endParaRPr lang="pt-BR" sz="36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28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45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 – OS PERTURBADORES SOFRERÃO A </a:t>
            </a:r>
            <a:r>
              <a:rPr lang="pt-BR" sz="2400" b="1" dirty="0" smtClean="0">
                <a:solidFill>
                  <a:srgbClr val="006600"/>
                </a:solidFill>
              </a:rPr>
              <a:t>CONDENAÇÃO	     </a:t>
            </a:r>
            <a:r>
              <a:rPr lang="pt-BR" sz="2400" b="1" dirty="0" smtClean="0">
                <a:solidFill>
                  <a:srgbClr val="006600"/>
                </a:solidFill>
              </a:rPr>
              <a:t>2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1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Os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irmãos estavam sendo afastados da simplicidade do evangelho para abraçar um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outro evangelho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de obras, tão complexo que nem mesmo os adeptos dos judaizantes conseguiam suportar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. Evidentemente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, tal persuasão não provinha de Deus, mas sim daqueles que tinham o propósito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de transtornar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a obra de Deus. E, infelizmente, um pouco de fermento leveda toda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massa.		</a:t>
            </a:r>
            <a:r>
              <a:rPr lang="pt-BR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1100" dirty="0">
                <a:latin typeface="Arial" pitchFamily="34" charset="0"/>
                <a:cs typeface="Arial" pitchFamily="34" charset="0"/>
              </a:rPr>
              <a:t>(</a:t>
            </a:r>
            <a:r>
              <a:rPr lang="pt-BR" sz="11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pt-BR" sz="11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</a:t>
            </a:r>
            <a:r>
              <a:rPr lang="pt-BR" sz="11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5.6-8</a:t>
            </a:r>
            <a:r>
              <a:rPr lang="pt-BR" sz="1100" dirty="0" smtClean="0">
                <a:latin typeface="Arial" pitchFamily="34" charset="0"/>
                <a:cs typeface="Arial" pitchFamily="34" charset="0"/>
              </a:rPr>
              <a:t>)</a:t>
            </a:r>
            <a:endParaRPr lang="pt-BR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3140968"/>
            <a:ext cx="7848872" cy="1800200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>
                <a:solidFill>
                  <a:srgbClr val="0000CC"/>
                </a:solidFill>
              </a:rPr>
              <a:t>I </a:t>
            </a:r>
            <a:r>
              <a:rPr lang="pt-BR" sz="3600" dirty="0" err="1">
                <a:solidFill>
                  <a:srgbClr val="0000CC"/>
                </a:solidFill>
              </a:rPr>
              <a:t>Co</a:t>
            </a:r>
            <a:r>
              <a:rPr lang="pt-BR" sz="3600" dirty="0">
                <a:solidFill>
                  <a:srgbClr val="0000CC"/>
                </a:solidFill>
              </a:rPr>
              <a:t> 5</a:t>
            </a:r>
            <a:r>
              <a:rPr lang="pt-BR" sz="3600" dirty="0" smtClean="0">
                <a:solidFill>
                  <a:srgbClr val="0000CC"/>
                </a:solidFill>
              </a:rPr>
              <a:t>.  6-8</a:t>
            </a:r>
            <a:endParaRPr lang="pt-BR" sz="36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5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920" y="2564904"/>
            <a:ext cx="1481752" cy="2844316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2º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TRIM.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2021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755577" y="518390"/>
            <a:ext cx="7956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  AOS  GÁLATAS</a:t>
            </a:r>
            <a:endParaRPr lang="pt-BR" sz="40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592" y="1260556"/>
            <a:ext cx="7386408" cy="5663145"/>
          </a:xfrm>
          <a:prstGeom prst="rect">
            <a:avLst/>
          </a:prstGeom>
        </p:spPr>
      </p:pic>
      <p:sp>
        <p:nvSpPr>
          <p:cNvPr id="6" name="Seta para Baixo 5"/>
          <p:cNvSpPr/>
          <p:nvPr/>
        </p:nvSpPr>
        <p:spPr>
          <a:xfrm>
            <a:off x="6012160" y="1260556"/>
            <a:ext cx="504057" cy="812214"/>
          </a:xfrm>
          <a:prstGeom prst="downArrow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7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600" b="1" dirty="0">
                <a:solidFill>
                  <a:srgbClr val="006600"/>
                </a:solidFill>
              </a:rPr>
              <a:t>II – OS PERTURBADORES SOFRERÃO A </a:t>
            </a:r>
            <a:r>
              <a:rPr lang="pt-BR" sz="2600" b="1" dirty="0" smtClean="0">
                <a:solidFill>
                  <a:srgbClr val="006600"/>
                </a:solidFill>
              </a:rPr>
              <a:t>CONDENAÇÃO	     3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3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Tais </a:t>
            </a:r>
            <a:r>
              <a:rPr lang="pt-BR" sz="3000" dirty="0">
                <a:latin typeface="Arial" pitchFamily="34" charset="0"/>
                <a:cs typeface="Arial" pitchFamily="34" charset="0"/>
              </a:rPr>
              <a:t>perturbadores sofreriam a condenação pela perturbação daqueles que estão em Cristo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. Desde </a:t>
            </a:r>
            <a:r>
              <a:rPr lang="pt-BR" sz="3000" dirty="0">
                <a:latin typeface="Arial" pitchFamily="34" charset="0"/>
                <a:cs typeface="Arial" pitchFamily="34" charset="0"/>
              </a:rPr>
              <a:t>o Primeiro Testamento já existiam os tais que se opunham ao querer de Deus e 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assim inflamavam </a:t>
            </a:r>
            <a:r>
              <a:rPr lang="pt-BR" sz="3000" dirty="0">
                <a:latin typeface="Arial" pitchFamily="34" charset="0"/>
                <a:cs typeface="Arial" pitchFamily="34" charset="0"/>
              </a:rPr>
              <a:t>toda a congregação, como por exemplo: os dez espias, Corá, </a:t>
            </a:r>
            <a:r>
              <a:rPr lang="pt-BR" sz="3000" dirty="0" err="1">
                <a:latin typeface="Arial" pitchFamily="34" charset="0"/>
                <a:cs typeface="Arial" pitchFamily="34" charset="0"/>
              </a:rPr>
              <a:t>Datã</a:t>
            </a:r>
            <a:r>
              <a:rPr lang="pt-BR" sz="3000" dirty="0">
                <a:latin typeface="Arial" pitchFamily="34" charset="0"/>
                <a:cs typeface="Arial" pitchFamily="34" charset="0"/>
              </a:rPr>
              <a:t> e </a:t>
            </a:r>
            <a:r>
              <a:rPr lang="pt-BR" sz="3000" dirty="0" err="1">
                <a:latin typeface="Arial" pitchFamily="34" charset="0"/>
                <a:cs typeface="Arial" pitchFamily="34" charset="0"/>
              </a:rPr>
              <a:t>Abirão</a:t>
            </a:r>
            <a:r>
              <a:rPr lang="pt-BR" sz="3000" dirty="0">
                <a:latin typeface="Arial" pitchFamily="34" charset="0"/>
                <a:cs typeface="Arial" pitchFamily="34" charset="0"/>
              </a:rPr>
              <a:t>; e no 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Novo Testamento </a:t>
            </a:r>
            <a:r>
              <a:rPr lang="pt-BR" sz="3000" dirty="0">
                <a:latin typeface="Arial" pitchFamily="34" charset="0"/>
                <a:cs typeface="Arial" pitchFamily="34" charset="0"/>
              </a:rPr>
              <a:t>existiram homens amantes de si mesmos. Por isso Paulo diz que estes tais que 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se encontravam </a:t>
            </a:r>
            <a:r>
              <a:rPr lang="pt-BR" sz="3000" dirty="0">
                <a:latin typeface="Arial" pitchFamily="34" charset="0"/>
                <a:cs typeface="Arial" pitchFamily="34" charset="0"/>
              </a:rPr>
              <a:t>no meio da congregação deveriam ser 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cortados.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1200" dirty="0" smtClean="0">
                <a:latin typeface="Arial" pitchFamily="34" charset="0"/>
                <a:cs typeface="Arial" pitchFamily="34" charset="0"/>
              </a:rPr>
              <a:t>	 </a:t>
            </a:r>
            <a:r>
              <a:rPr lang="pt-BR" sz="1200" dirty="0">
                <a:latin typeface="Arial" pitchFamily="34" charset="0"/>
                <a:cs typeface="Arial" pitchFamily="34" charset="0"/>
              </a:rPr>
              <a:t>(</a:t>
            </a:r>
            <a:r>
              <a:rPr lang="pt-BR" sz="1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Nm</a:t>
            </a:r>
            <a:r>
              <a:rPr lang="pt-BR" sz="1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14.2; 16.1-3; 2 </a:t>
            </a:r>
            <a:r>
              <a:rPr lang="pt-BR" sz="1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Tm</a:t>
            </a:r>
            <a:r>
              <a:rPr lang="pt-BR" sz="1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3.1-9</a:t>
            </a:r>
            <a:r>
              <a:rPr lang="pt-BR" sz="1200" dirty="0" smtClean="0">
                <a:latin typeface="Arial" pitchFamily="34" charset="0"/>
                <a:cs typeface="Arial" pitchFamily="34" charset="0"/>
              </a:rPr>
              <a:t>)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4520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772816"/>
            <a:ext cx="7848872" cy="4176464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</a:rPr>
              <a:t>Nm</a:t>
            </a:r>
            <a:r>
              <a:rPr lang="pt-BR" sz="3600" dirty="0">
                <a:solidFill>
                  <a:srgbClr val="0000CC"/>
                </a:solidFill>
              </a:rPr>
              <a:t>. 14</a:t>
            </a:r>
            <a:r>
              <a:rPr lang="pt-BR" sz="3600" dirty="0" smtClean="0">
                <a:solidFill>
                  <a:srgbClr val="0000CC"/>
                </a:solidFill>
              </a:rPr>
              <a:t>.  2</a:t>
            </a:r>
          </a:p>
          <a:p>
            <a:pPr marL="0" indent="0" algn="ctr">
              <a:buNone/>
            </a:pPr>
            <a:endParaRPr lang="pt-BR" sz="3600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</a:rPr>
              <a:t>Nm</a:t>
            </a:r>
            <a:r>
              <a:rPr lang="pt-BR" sz="3600" dirty="0" smtClean="0">
                <a:solidFill>
                  <a:srgbClr val="0000CC"/>
                </a:solidFill>
              </a:rPr>
              <a:t> </a:t>
            </a:r>
            <a:r>
              <a:rPr lang="pt-BR" sz="3600" dirty="0">
                <a:solidFill>
                  <a:srgbClr val="0000CC"/>
                </a:solidFill>
              </a:rPr>
              <a:t>16</a:t>
            </a:r>
            <a:r>
              <a:rPr lang="pt-BR" sz="3600" dirty="0" smtClean="0">
                <a:solidFill>
                  <a:srgbClr val="0000CC"/>
                </a:solidFill>
              </a:rPr>
              <a:t>.  1-3</a:t>
            </a:r>
          </a:p>
          <a:p>
            <a:pPr marL="0" indent="0" algn="ctr">
              <a:buNone/>
            </a:pPr>
            <a:endParaRPr lang="pt-BR" sz="3600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smtClean="0">
                <a:solidFill>
                  <a:srgbClr val="0000CC"/>
                </a:solidFill>
              </a:rPr>
              <a:t>II </a:t>
            </a:r>
            <a:r>
              <a:rPr lang="pt-BR" sz="3600" dirty="0" err="1">
                <a:solidFill>
                  <a:srgbClr val="0000CC"/>
                </a:solidFill>
              </a:rPr>
              <a:t>Tm</a:t>
            </a:r>
            <a:r>
              <a:rPr lang="pt-BR" sz="3600" dirty="0">
                <a:solidFill>
                  <a:srgbClr val="0000CC"/>
                </a:solidFill>
              </a:rPr>
              <a:t>. 3</a:t>
            </a:r>
            <a:r>
              <a:rPr lang="pt-BR" sz="3600" dirty="0" smtClean="0">
                <a:solidFill>
                  <a:srgbClr val="0000CC"/>
                </a:solidFill>
              </a:rPr>
              <a:t>.  1-9</a:t>
            </a:r>
            <a:endParaRPr lang="pt-BR" sz="36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02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VERDADEIRA LIBERDADE ESTÁ EM </a:t>
            </a:r>
            <a:r>
              <a:rPr lang="pt-BR" sz="3000" b="1" dirty="0" smtClean="0">
                <a:solidFill>
                  <a:srgbClr val="006600"/>
                </a:solidFill>
              </a:rPr>
              <a:t>CRISTO</a:t>
            </a:r>
            <a:r>
              <a:rPr lang="pt-BR" sz="3300" b="1" dirty="0" smtClean="0">
                <a:solidFill>
                  <a:srgbClr val="006600"/>
                </a:solidFill>
              </a:rPr>
              <a:t>						</a:t>
            </a:r>
            <a:r>
              <a:rPr lang="pt-BR" sz="3000" dirty="0" smtClean="0">
                <a:solidFill>
                  <a:srgbClr val="006600"/>
                </a:solidFill>
              </a:rPr>
              <a:t>(vv. 1-6)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OS PERTURBADORES SOFRERÃO A CONDENAÇÃO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dirty="0" smtClean="0">
                <a:solidFill>
                  <a:srgbClr val="006600"/>
                </a:solidFill>
              </a:rPr>
              <a:t>(vv. 7-12)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III – A VERDADEIRA LIBERDADE RESULTA EM SERVIR </a:t>
            </a:r>
            <a:endParaRPr lang="pt-BR" sz="3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	</a:t>
            </a:r>
            <a:r>
              <a:rPr lang="pt-BR" sz="3000" b="1" dirty="0" smtClean="0">
                <a:solidFill>
                  <a:srgbClr val="FF0000"/>
                </a:solidFill>
              </a:rPr>
              <a:t>AO </a:t>
            </a:r>
            <a:r>
              <a:rPr lang="pt-BR" sz="3000" b="1" dirty="0">
                <a:solidFill>
                  <a:srgbClr val="FF0000"/>
                </a:solidFill>
              </a:rPr>
              <a:t>PRÓXIMO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3000" dirty="0" smtClean="0">
                <a:solidFill>
                  <a:srgbClr val="006600"/>
                </a:solidFill>
              </a:rPr>
              <a:t>(vv. 13-15)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</a:t>
            </a:r>
            <a:r>
              <a:rPr lang="pt-BR" sz="3500" b="1" dirty="0" smtClean="0">
                <a:solidFill>
                  <a:srgbClr val="006600"/>
                </a:solidFill>
              </a:rPr>
              <a:t>Conclusão</a:t>
            </a:r>
            <a:endParaRPr lang="pt-BR" sz="35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16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900" dirty="0">
                <a:solidFill>
                  <a:srgbClr val="7030A0"/>
                </a:solidFill>
                <a:latin typeface="Arial Black" pitchFamily="34" charset="0"/>
              </a:rPr>
              <a:t>CARTA  AOS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805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200" b="1" dirty="0">
                <a:solidFill>
                  <a:srgbClr val="006600"/>
                </a:solidFill>
              </a:rPr>
              <a:t>III – A VERDADEIRA LIBERDADE RESULTA EM SERVIR AO PRÓXIMO	</a:t>
            </a: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      </a:t>
            </a:r>
            <a:r>
              <a:rPr lang="pt-BR" sz="2800" dirty="0" smtClean="0">
                <a:solidFill>
                  <a:srgbClr val="00B050"/>
                </a:solidFill>
              </a:rPr>
              <a:t>(</a:t>
            </a:r>
            <a:r>
              <a:rPr lang="pt-BR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5.13-15 </a:t>
            </a:r>
            <a:r>
              <a:rPr lang="pt-BR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t-BR" sz="28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3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13  Porque vós, irmãos, fostes chamados à liberdade. Não useis, então, da liberdade para dar ocasião à carne, mas servi-vos uns aos outros pela caridade.  14  Porque toda a lei se cumpre numa só palavra, nesta: Amarás o teu próximo como a ti mesmo.  15  Se vós, porém, vos mordeis e devorais uns aos outros, vede não vos consumais também uns aos outros.</a:t>
            </a:r>
          </a:p>
        </p:txBody>
      </p:sp>
    </p:spTree>
    <p:extLst>
      <p:ext uri="{BB962C8B-B14F-4D97-AF65-F5344CB8AC3E}">
        <p14:creationId xmlns:p14="http://schemas.microsoft.com/office/powerpoint/2010/main" val="4715978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80520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500" b="1" dirty="0">
                <a:solidFill>
                  <a:srgbClr val="006600"/>
                </a:solidFill>
              </a:rPr>
              <a:t>III – A VERDADEIRA LIBERDADE RESULTA EM SERVIR AO PRÓXIMO</a:t>
            </a:r>
            <a:r>
              <a:rPr lang="pt-BR" sz="2600" b="1" dirty="0" smtClean="0">
                <a:solidFill>
                  <a:srgbClr val="006600"/>
                </a:solidFill>
              </a:rPr>
              <a:t>	      1 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sz="14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3300" dirty="0"/>
              <a:t>Não se pode permitir que a libertação dos fiéis em relação à lei ou aos rudimentos do </a:t>
            </a:r>
            <a:r>
              <a:rPr lang="pt-BR" sz="3300" dirty="0" smtClean="0"/>
              <a:t>mundo seja </a:t>
            </a:r>
            <a:r>
              <a:rPr lang="pt-BR" sz="3300" dirty="0"/>
              <a:t>ocasião para que deem liberdade à carne. Afinal, embora sejamos livres dessas coisas, somos </a:t>
            </a:r>
            <a:r>
              <a:rPr lang="pt-BR" sz="3300" dirty="0" smtClean="0"/>
              <a:t>servos de </a:t>
            </a:r>
            <a:r>
              <a:rPr lang="pt-BR" sz="3300" dirty="0"/>
              <a:t>Deus; e, neste ponto, Paulo destaca a diferença que há entre servir à carne e ao Espírito, assunto </a:t>
            </a:r>
            <a:r>
              <a:rPr lang="pt-BR" sz="3300" dirty="0" smtClean="0"/>
              <a:t>que será </a:t>
            </a:r>
            <a:r>
              <a:rPr lang="pt-BR" sz="3300" dirty="0"/>
              <a:t>mais bem desenvolvido na próxima lição. Mas ele já adianta que a carne causa escravidão e a </a:t>
            </a:r>
            <a:r>
              <a:rPr lang="pt-BR" sz="3300" dirty="0" smtClean="0"/>
              <a:t>vida no </a:t>
            </a:r>
            <a:r>
              <a:rPr lang="pt-BR" sz="3300" dirty="0"/>
              <a:t>Espírito, liberdade, mas para servir aos irmãos. Enquanto a carne traz consigo egoísmo, a vida </a:t>
            </a:r>
            <a:r>
              <a:rPr lang="pt-BR" sz="3300" dirty="0" smtClean="0"/>
              <a:t>no Espirito </a:t>
            </a:r>
            <a:r>
              <a:rPr lang="pt-BR" sz="3300" dirty="0"/>
              <a:t>é </a:t>
            </a:r>
            <a:r>
              <a:rPr lang="pt-BR" sz="3300" dirty="0" smtClean="0"/>
              <a:t>altruísta.</a:t>
            </a:r>
            <a:r>
              <a:rPr lang="pt-BR" sz="1300" dirty="0" smtClean="0"/>
              <a:t>		 </a:t>
            </a:r>
            <a:r>
              <a:rPr lang="pt-BR" sz="1300" dirty="0"/>
              <a:t>(</a:t>
            </a:r>
            <a:r>
              <a:rPr lang="pt-BR" sz="1300" dirty="0">
                <a:solidFill>
                  <a:srgbClr val="0000CC"/>
                </a:solidFill>
              </a:rPr>
              <a:t>1 </a:t>
            </a:r>
            <a:r>
              <a:rPr lang="pt-BR" sz="1300" dirty="0" err="1">
                <a:solidFill>
                  <a:srgbClr val="0000CC"/>
                </a:solidFill>
              </a:rPr>
              <a:t>Pe</a:t>
            </a:r>
            <a:r>
              <a:rPr lang="pt-BR" sz="1300" dirty="0">
                <a:solidFill>
                  <a:srgbClr val="0000CC"/>
                </a:solidFill>
              </a:rPr>
              <a:t> 2.15, 16</a:t>
            </a:r>
            <a:r>
              <a:rPr lang="pt-BR" sz="1300" dirty="0" smtClean="0"/>
              <a:t>)</a:t>
            </a:r>
            <a:endParaRPr lang="pt-BR" sz="1300" dirty="0"/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2852936"/>
            <a:ext cx="7848872" cy="1728192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>
                <a:solidFill>
                  <a:srgbClr val="0000CC"/>
                </a:solidFill>
              </a:rPr>
              <a:t>I </a:t>
            </a:r>
            <a:r>
              <a:rPr lang="pt-BR" sz="3600" dirty="0" err="1" smtClean="0">
                <a:solidFill>
                  <a:srgbClr val="0000CC"/>
                </a:solidFill>
              </a:rPr>
              <a:t>Pe</a:t>
            </a:r>
            <a:r>
              <a:rPr lang="pt-BR" sz="3600" dirty="0" smtClean="0">
                <a:solidFill>
                  <a:srgbClr val="0000CC"/>
                </a:solidFill>
              </a:rPr>
              <a:t> 2.  15,16</a:t>
            </a:r>
            <a:endParaRPr lang="pt-BR" sz="3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16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36504"/>
          </a:xfrm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300" b="1" dirty="0">
                <a:solidFill>
                  <a:srgbClr val="006600"/>
                </a:solidFill>
              </a:rPr>
              <a:t>III – A VERDADEIRA LIBERDADE RESULTA EM SERVIR AO PRÓXIMO</a:t>
            </a:r>
            <a:r>
              <a:rPr lang="pt-BR" sz="2300" b="1" dirty="0" smtClean="0">
                <a:solidFill>
                  <a:srgbClr val="006600"/>
                </a:solidFill>
              </a:rPr>
              <a:t>	     </a:t>
            </a:r>
            <a:r>
              <a:rPr lang="pt-BR" sz="2400" b="1" dirty="0" smtClean="0">
                <a:solidFill>
                  <a:srgbClr val="006600"/>
                </a:solidFill>
              </a:rPr>
              <a:t>2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b="1" dirty="0">
                <a:solidFill>
                  <a:srgbClr val="006600"/>
                </a:solidFill>
              </a:rPr>
              <a:t>	</a:t>
            </a:r>
            <a:endParaRPr lang="pt-BR" sz="12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liberdade em Cristo enche o coração de amor; em contrapartida, a vida de escravidão enche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o coração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de ódio. O legalismo sempre levará seus adeptos a observarem a vida alheia mais até do que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as suas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próprias, com o propósito de buscar o menor erro na vida do irmão para acusá-lo e corrigi-lo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. Porém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, a recomendação da lei é amar o próximo como a si mesmo, e isto quer dizer: trabalhar em prol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dirty="0">
                <a:latin typeface="Arial" pitchFamily="34" charset="0"/>
                <a:cs typeface="Arial" pitchFamily="34" charset="0"/>
              </a:rPr>
              <a:t>do irmão, e não buscar a sua destruição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pt-BR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2638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VERDADEIRA LIBERDADE ESTÁ EM </a:t>
            </a:r>
            <a:r>
              <a:rPr lang="pt-BR" sz="3000" b="1" dirty="0" smtClean="0">
                <a:solidFill>
                  <a:srgbClr val="006600"/>
                </a:solidFill>
              </a:rPr>
              <a:t>CRISTO</a:t>
            </a:r>
            <a:r>
              <a:rPr lang="pt-BR" sz="3300" b="1" dirty="0" smtClean="0">
                <a:solidFill>
                  <a:srgbClr val="006600"/>
                </a:solidFill>
              </a:rPr>
              <a:t>						</a:t>
            </a:r>
            <a:r>
              <a:rPr lang="pt-BR" sz="3000" dirty="0" smtClean="0">
                <a:solidFill>
                  <a:srgbClr val="006600"/>
                </a:solidFill>
              </a:rPr>
              <a:t>(vv. 1-6)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OS PERTURBADORES SOFRERÃO A CONDENAÇÃO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dirty="0" smtClean="0">
                <a:solidFill>
                  <a:srgbClr val="006600"/>
                </a:solidFill>
              </a:rPr>
              <a:t>(vv. 7-12)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A VERDADEIRA LIBERDADE RESULTA EM SERVIR </a:t>
            </a:r>
            <a:endParaRPr lang="pt-BR" sz="30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AO </a:t>
            </a:r>
            <a:r>
              <a:rPr lang="pt-BR" sz="3000" b="1" dirty="0">
                <a:solidFill>
                  <a:srgbClr val="006600"/>
                </a:solidFill>
              </a:rPr>
              <a:t>PRÓXIMO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3000" dirty="0" smtClean="0">
                <a:solidFill>
                  <a:srgbClr val="006600"/>
                </a:solidFill>
              </a:rPr>
              <a:t>(vv. 13-15)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</a:t>
            </a:r>
            <a:r>
              <a:rPr lang="pt-BR" sz="4300" b="1" dirty="0" smtClean="0">
                <a:solidFill>
                  <a:srgbClr val="FF0000"/>
                </a:solidFill>
              </a:rPr>
              <a:t>Conclusão</a:t>
            </a:r>
            <a:endParaRPr lang="pt-BR" sz="43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29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52528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sz="4400" b="1" dirty="0" smtClean="0">
                <a:solidFill>
                  <a:srgbClr val="006600"/>
                </a:solidFill>
              </a:rPr>
              <a:t>   </a:t>
            </a:r>
            <a:r>
              <a:rPr lang="pt-BR" b="1" dirty="0" smtClean="0">
                <a:solidFill>
                  <a:srgbClr val="006600"/>
                </a:solidFill>
              </a:rPr>
              <a:t>Conclusão</a:t>
            </a:r>
            <a:endParaRPr lang="pt-BR" sz="18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endParaRPr lang="pt-BR" sz="10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dirty="0">
                <a:latin typeface="Arial" pitchFamily="34" charset="0"/>
                <a:cs typeface="Arial" pitchFamily="34" charset="0"/>
              </a:rPr>
              <a:t>A essência do evangelho é o amor ao próximo, que é a marca da verdadeira liberdade, e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não ocasião </a:t>
            </a:r>
            <a:r>
              <a:rPr lang="pt-BR" dirty="0">
                <a:latin typeface="Arial" pitchFamily="34" charset="0"/>
                <a:cs typeface="Arial" pitchFamily="34" charset="0"/>
              </a:rPr>
              <a:t>para viver em pecado. Devemos permanecer na liberdade com que Cristo nos libertou e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buscar incansavelmente </a:t>
            </a:r>
            <a:r>
              <a:rPr lang="pt-BR" dirty="0">
                <a:latin typeface="Arial" pitchFamily="34" charset="0"/>
                <a:cs typeface="Arial" pitchFamily="34" charset="0"/>
              </a:rPr>
              <a:t>o bem-estar dos nossos irmãos, pois assim cumpriremos a lei de Deus, que é </a:t>
            </a:r>
            <a:r>
              <a:rPr lang="pt-BR" dirty="0" err="1" smtClean="0">
                <a:latin typeface="Arial" pitchFamily="34" charset="0"/>
                <a:cs typeface="Arial" pitchFamily="34" charset="0"/>
              </a:rPr>
              <a:t>amá-l’O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sobre </a:t>
            </a:r>
            <a:r>
              <a:rPr lang="pt-BR" dirty="0">
                <a:latin typeface="Arial" pitchFamily="34" charset="0"/>
                <a:cs typeface="Arial" pitchFamily="34" charset="0"/>
              </a:rPr>
              <a:t>todas as coisas e ao nosso próximo como a nós mesmos. </a:t>
            </a:r>
            <a:endParaRPr lang="pt-BR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VERDADEIRA LIBERDADE ESTÁ EM </a:t>
            </a:r>
            <a:r>
              <a:rPr lang="pt-BR" sz="3000" b="1" dirty="0" smtClean="0">
                <a:solidFill>
                  <a:srgbClr val="006600"/>
                </a:solidFill>
              </a:rPr>
              <a:t>CRISTO</a:t>
            </a:r>
            <a:r>
              <a:rPr lang="pt-BR" sz="3300" b="1" dirty="0" smtClean="0">
                <a:solidFill>
                  <a:srgbClr val="006600"/>
                </a:solidFill>
              </a:rPr>
              <a:t>						</a:t>
            </a:r>
            <a:r>
              <a:rPr lang="pt-BR" sz="3000" dirty="0" smtClean="0">
                <a:solidFill>
                  <a:srgbClr val="006600"/>
                </a:solidFill>
              </a:rPr>
              <a:t>(vv. 1-6)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OS PERTURBADORES SOFRERÃO A CONDENAÇÃO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dirty="0" smtClean="0">
                <a:solidFill>
                  <a:srgbClr val="006600"/>
                </a:solidFill>
              </a:rPr>
              <a:t>(vv. 7-12)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A VERDADEIRA LIBERDADE RESULTA EM SERVIR </a:t>
            </a:r>
            <a:endParaRPr lang="pt-BR" sz="30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AO </a:t>
            </a:r>
            <a:r>
              <a:rPr lang="pt-BR" sz="3000" b="1" dirty="0">
                <a:solidFill>
                  <a:srgbClr val="006600"/>
                </a:solidFill>
              </a:rPr>
              <a:t>PRÓXIMO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3000" dirty="0" smtClean="0">
                <a:solidFill>
                  <a:srgbClr val="006600"/>
                </a:solidFill>
              </a:rPr>
              <a:t>(vv. 13-15)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</a:t>
            </a:r>
            <a:r>
              <a:rPr lang="pt-BR" sz="3500" b="1" dirty="0" smtClean="0">
                <a:solidFill>
                  <a:srgbClr val="006600"/>
                </a:solidFill>
              </a:rPr>
              <a:t>Conclusão</a:t>
            </a:r>
            <a:endParaRPr lang="pt-BR" sz="35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42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73654" y="2348880"/>
            <a:ext cx="8208912" cy="129614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endParaRPr lang="pt-BR" sz="1600" b="1" i="1" dirty="0" smtClean="0">
              <a:solidFill>
                <a:srgbClr val="00B050"/>
              </a:solidFill>
              <a:cs typeface="Arial" charset="0"/>
            </a:endParaRP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dirty="0"/>
          </a:p>
        </p:txBody>
      </p:sp>
      <p:sp>
        <p:nvSpPr>
          <p:cNvPr id="2" name="Retângulo 1"/>
          <p:cNvSpPr/>
          <p:nvPr/>
        </p:nvSpPr>
        <p:spPr>
          <a:xfrm>
            <a:off x="531346" y="1082220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40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endParaRPr lang="pt-BR" sz="40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3568" y="4941168"/>
            <a:ext cx="7752379" cy="7707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B6D2"/>
              </a:buClr>
            </a:pPr>
            <a:r>
              <a:rPr lang="pt-BR" sz="3600" b="1" dirty="0" smtClean="0">
                <a:solidFill>
                  <a:srgbClr val="000000"/>
                </a:solidFill>
                <a:latin typeface="Book Antiqua" pitchFamily="18" charset="0"/>
              </a:rPr>
              <a:t>Classes de Jovens e Adultos da EBD</a:t>
            </a:r>
          </a:p>
        </p:txBody>
      </p:sp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13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6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600" i="1" dirty="0">
                <a:solidFill>
                  <a:srgbClr val="0000CC"/>
                </a:solidFill>
              </a:rPr>
              <a:t>Estai, pois, firmes na liberdade com que Cristo nos libertou e não torneis a meter-vos debaixo do jugo da servidão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Times New Roman"/>
                <a:ea typeface="Calibri"/>
                <a:cs typeface="Arial" pitchFamily="34" charset="0"/>
              </a:rPr>
              <a:t>”</a:t>
            </a:r>
            <a:endParaRPr lang="pt-BR" sz="3600" dirty="0">
              <a:solidFill>
                <a:srgbClr val="00000A"/>
              </a:solidFill>
              <a:ea typeface="Calibri"/>
              <a:cs typeface="Calibri"/>
            </a:endParaRPr>
          </a:p>
          <a:p>
            <a:pPr marL="114300" lvl="0" indent="0" algn="just" fontAlgn="base">
              <a:spcBef>
                <a:spcPct val="0"/>
              </a:spcBef>
              <a:spcAft>
                <a:spcPct val="0"/>
              </a:spcAft>
              <a:buClr>
                <a:srgbClr val="DBD7CB"/>
              </a:buClr>
              <a:buNone/>
              <a:defRPr/>
            </a:pP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	</a:t>
            </a:r>
            <a:r>
              <a:rPr lang="pt-BR" sz="4000" b="1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40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Gl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5. 1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7500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920" y="2564904"/>
            <a:ext cx="1481752" cy="2844316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2º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TRIM.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2021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755577" y="518390"/>
            <a:ext cx="7956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  AOS  GÁLATAS</a:t>
            </a:r>
            <a:endParaRPr lang="pt-BR" sz="40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592" y="1260556"/>
            <a:ext cx="7386408" cy="5663145"/>
          </a:xfrm>
          <a:prstGeom prst="rect">
            <a:avLst/>
          </a:prstGeom>
        </p:spPr>
      </p:pic>
      <p:sp>
        <p:nvSpPr>
          <p:cNvPr id="6" name="Seta para Baixo 5"/>
          <p:cNvSpPr/>
          <p:nvPr/>
        </p:nvSpPr>
        <p:spPr>
          <a:xfrm>
            <a:off x="6012160" y="1260556"/>
            <a:ext cx="504057" cy="812214"/>
          </a:xfrm>
          <a:prstGeom prst="downArrow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0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8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31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996953"/>
            <a:ext cx="8229600" cy="2592288"/>
          </a:xfrm>
          <a:ln>
            <a:solidFill>
              <a:srgbClr val="00B050"/>
            </a:solidFill>
          </a:ln>
        </p:spPr>
        <p:txBody>
          <a:bodyPr/>
          <a:lstStyle/>
          <a:p>
            <a:endParaRPr lang="pt-BR" dirty="0"/>
          </a:p>
          <a:p>
            <a:pPr marL="0" indent="0" algn="ctr">
              <a:buNone/>
            </a:pP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</a:t>
            </a:r>
            <a:r>
              <a:rPr lang="pt-BR" sz="4800" dirty="0" smtClean="0">
                <a:solidFill>
                  <a:srgbClr val="0000CC"/>
                </a:solidFill>
              </a:rPr>
              <a:t> Gálatas  5.1-15</a:t>
            </a:r>
            <a:endParaRPr lang="pt-BR" sz="48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13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6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600" i="1" dirty="0">
                <a:solidFill>
                  <a:srgbClr val="0000CC"/>
                </a:solidFill>
              </a:rPr>
              <a:t>Estai, pois, firmes na liberdade com que Cristo nos libertou e não torneis a meter-vos debaixo do jugo da servidão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Times New Roman"/>
                <a:ea typeface="Calibri"/>
                <a:cs typeface="Arial" pitchFamily="34" charset="0"/>
              </a:rPr>
              <a:t>”</a:t>
            </a:r>
            <a:endParaRPr lang="pt-BR" sz="3600" dirty="0">
              <a:solidFill>
                <a:srgbClr val="00000A"/>
              </a:solidFill>
              <a:ea typeface="Calibri"/>
              <a:cs typeface="Calibri"/>
            </a:endParaRPr>
          </a:p>
          <a:p>
            <a:pPr marL="114300" lvl="0" indent="0" algn="just" fontAlgn="base">
              <a:spcBef>
                <a:spcPct val="0"/>
              </a:spcBef>
              <a:spcAft>
                <a:spcPct val="0"/>
              </a:spcAft>
              <a:buClr>
                <a:srgbClr val="DBD7CB"/>
              </a:buClr>
              <a:buNone/>
              <a:defRPr/>
            </a:pP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	</a:t>
            </a:r>
            <a:r>
              <a:rPr lang="pt-BR" sz="4000" b="1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40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Gl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5. 1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VERDADEIRA LIBERDADE ESTÁ EM </a:t>
            </a:r>
            <a:r>
              <a:rPr lang="pt-BR" sz="3000" b="1" dirty="0" smtClean="0">
                <a:solidFill>
                  <a:srgbClr val="006600"/>
                </a:solidFill>
              </a:rPr>
              <a:t>CRISTO</a:t>
            </a:r>
            <a:r>
              <a:rPr lang="pt-BR" sz="3300" b="1" dirty="0" smtClean="0">
                <a:solidFill>
                  <a:srgbClr val="006600"/>
                </a:solidFill>
              </a:rPr>
              <a:t>						</a:t>
            </a:r>
            <a:r>
              <a:rPr lang="pt-BR" sz="3000" dirty="0" smtClean="0">
                <a:solidFill>
                  <a:srgbClr val="006600"/>
                </a:solidFill>
              </a:rPr>
              <a:t>(vv. 1-6)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OS PERTURBADORES SOFRERÃO A CONDENAÇÃO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dirty="0" smtClean="0">
                <a:solidFill>
                  <a:srgbClr val="006600"/>
                </a:solidFill>
              </a:rPr>
              <a:t>(vv. 7-12)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A VERDADEIRA LIBERDADE RESULTA EM SERVIR </a:t>
            </a:r>
            <a:endParaRPr lang="pt-BR" sz="30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AO </a:t>
            </a:r>
            <a:r>
              <a:rPr lang="pt-BR" sz="3000" b="1" dirty="0">
                <a:solidFill>
                  <a:srgbClr val="006600"/>
                </a:solidFill>
              </a:rPr>
              <a:t>PRÓXIMO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3000" dirty="0" smtClean="0">
                <a:solidFill>
                  <a:srgbClr val="006600"/>
                </a:solidFill>
              </a:rPr>
              <a:t>(vv. 13-15)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</a:t>
            </a:r>
            <a:r>
              <a:rPr lang="pt-BR" sz="3500" b="1" dirty="0" smtClean="0">
                <a:solidFill>
                  <a:srgbClr val="006600"/>
                </a:solidFill>
              </a:rPr>
              <a:t>Conclusão</a:t>
            </a:r>
            <a:endParaRPr lang="pt-BR" sz="35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9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pt-BR" sz="3500" b="1" dirty="0">
                <a:solidFill>
                  <a:srgbClr val="006600"/>
                </a:solidFill>
              </a:rPr>
              <a:t>Introdução</a:t>
            </a: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						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sz="1200" b="1" dirty="0">
              <a:ln w="12700" cmpd="sng">
                <a:solidFill>
                  <a:schemeClr val="tx1"/>
                </a:solidFill>
              </a:ln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A partir deste capítulo Paulo passa à lição prática de tudo o que, até aqui, havia instruído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na teoria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. A verdadeira liberdade está em Cristo e, embora existam opositores ao evangelho da liberdade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, estes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não devem ser seguidos, porque sua doutrina causa muito mais animosidade entre os irmãos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do que 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o verdadeiro amor que há em 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Cristo.</a:t>
            </a:r>
            <a:endParaRPr lang="pt-BR" sz="2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 – A VERDADEIRA LIBERDADE ESTÁ EM </a:t>
            </a:r>
            <a:r>
              <a:rPr lang="pt-BR" sz="3000" b="1" dirty="0" smtClean="0">
                <a:solidFill>
                  <a:srgbClr val="FF0000"/>
                </a:solidFill>
              </a:rPr>
              <a:t>CRISTO</a:t>
            </a:r>
            <a:r>
              <a:rPr lang="pt-BR" sz="3300" b="1" dirty="0" smtClean="0">
                <a:solidFill>
                  <a:srgbClr val="006600"/>
                </a:solidFill>
              </a:rPr>
              <a:t>						</a:t>
            </a:r>
            <a:r>
              <a:rPr lang="pt-BR" sz="3000" dirty="0" smtClean="0">
                <a:solidFill>
                  <a:srgbClr val="006600"/>
                </a:solidFill>
              </a:rPr>
              <a:t>(vv. 1-6)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OS PERTURBADORES SOFRERÃO A CONDENAÇÃO</a:t>
            </a:r>
            <a:r>
              <a:rPr lang="pt-BR" sz="3000" b="1" dirty="0" smtClean="0">
                <a:solidFill>
                  <a:srgbClr val="006600"/>
                </a:solidFill>
              </a:rPr>
              <a:t>					</a:t>
            </a:r>
            <a:r>
              <a:rPr lang="pt-BR" sz="3000" dirty="0" smtClean="0">
                <a:solidFill>
                  <a:srgbClr val="006600"/>
                </a:solidFill>
              </a:rPr>
              <a:t>(vv. 7-12)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A VERDADEIRA LIBERDADE RESULTA EM SERVIR </a:t>
            </a:r>
            <a:endParaRPr lang="pt-BR" sz="30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AO </a:t>
            </a:r>
            <a:r>
              <a:rPr lang="pt-BR" sz="3000" b="1" dirty="0">
                <a:solidFill>
                  <a:srgbClr val="006600"/>
                </a:solidFill>
              </a:rPr>
              <a:t>PRÓXIMO</a:t>
            </a:r>
            <a:r>
              <a:rPr lang="pt-BR" sz="3000" b="1" dirty="0" smtClean="0">
                <a:solidFill>
                  <a:srgbClr val="006600"/>
                </a:solidFill>
              </a:rPr>
              <a:t>		</a:t>
            </a:r>
            <a:r>
              <a:rPr lang="pt-BR" sz="3000" dirty="0" smtClean="0">
                <a:solidFill>
                  <a:srgbClr val="006600"/>
                </a:solidFill>
              </a:rPr>
              <a:t>(vv. 13-15)</a:t>
            </a:r>
            <a:endParaRPr lang="pt-BR" sz="30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500" b="1" dirty="0">
                <a:solidFill>
                  <a:srgbClr val="006600"/>
                </a:solidFill>
              </a:rPr>
              <a:t>- </a:t>
            </a:r>
            <a:r>
              <a:rPr lang="pt-BR" sz="3500" b="1" dirty="0" smtClean="0">
                <a:solidFill>
                  <a:srgbClr val="006600"/>
                </a:solidFill>
              </a:rPr>
              <a:t>Conclusão</a:t>
            </a:r>
            <a:endParaRPr lang="pt-BR" sz="35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6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08: A LIBERDADE CRISTÃ</a:t>
            </a:r>
            <a:endParaRPr lang="pt-BR" sz="27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680520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VERDADEIRA LIBERDADE ESTÁ EM CRISTO</a:t>
            </a:r>
            <a:r>
              <a:rPr lang="pt-BR" sz="2600" b="1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</a:p>
          <a:p>
            <a:pPr marL="0" lvl="0" indent="0">
              <a:buNone/>
            </a:pPr>
            <a:r>
              <a:rPr lang="pt-BR" sz="2600" b="1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		</a:t>
            </a:r>
            <a:r>
              <a:rPr lang="pt-BR" sz="2600" dirty="0" smtClean="0">
                <a:solidFill>
                  <a:srgbClr val="00B050"/>
                </a:solidFill>
              </a:rPr>
              <a:t>(</a:t>
            </a:r>
            <a:r>
              <a:rPr lang="pt-BR" sz="2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5. 1-6</a:t>
            </a:r>
            <a:r>
              <a:rPr lang="pt-BR" sz="2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  Estai, pois, firmes na liberdade com que Cristo nos libertou e não torneis a meter-vos debaixo do jugo da servidão.  2  Eis que eu, Paulo, vos digo que, se vos deixardes circuncidar, Cristo de nada vos aproveitará.  3  E, de novo, protesto a todo homem que se deixa circuncidar que está obrigado a guardar toda a lei.  4  Separados estais de Cristo, vós os que vos justificais pela lei; da graça tendes caído.  5  Porque nós, pelo espírito da fé, aguardamos a esperança da justiça.  6  Porque, em Jesus Cristo, nem a circuncisão nem a </a:t>
            </a:r>
            <a:r>
              <a:rPr lang="pt-BR" dirty="0" err="1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incircuncisão</a:t>
            </a:r>
            <a:r>
              <a:rPr lang="pt-BR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têm virtude alguma, mas, sim, a fé que opera por caridade. </a:t>
            </a:r>
            <a:endParaRPr lang="pt-BR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73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3573</TotalTime>
  <Words>2082</Words>
  <Application>Microsoft Office PowerPoint</Application>
  <PresentationFormat>Apresentação na tela (4:3)</PresentationFormat>
  <Paragraphs>176</Paragraphs>
  <Slides>31</Slides>
  <Notes>13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31</vt:i4>
      </vt:variant>
    </vt:vector>
  </HeadingPairs>
  <TitlesOfParts>
    <vt:vector size="38" baseType="lpstr">
      <vt:lpstr>Arial</vt:lpstr>
      <vt:lpstr>Arial Black</vt:lpstr>
      <vt:lpstr>Book Antiqua</vt:lpstr>
      <vt:lpstr>Calibri</vt:lpstr>
      <vt:lpstr>Times New Roman</vt:lpstr>
      <vt:lpstr>Tema do Office</vt:lpstr>
      <vt:lpstr>1_Tema do Office</vt:lpstr>
      <vt:lpstr>Apresentação do PowerPoint</vt:lpstr>
      <vt:lpstr>Apresentação do PowerPoint</vt:lpstr>
      <vt:lpstr>Apresentação do PowerPoint</vt:lpstr>
      <vt:lpstr>CARTA  AOS  GÁLATAS LIÇÃO 08: A LIBERDADE CRISTÃ</vt:lpstr>
      <vt:lpstr>CARTA  AOS  GÁLATAS LIÇÃO 08: A LIBERDADE CRISTÃ</vt:lpstr>
      <vt:lpstr>CARTA  AOS  GÁLATAS LIÇÃO 08: A LIBERDADE CRISTÃ</vt:lpstr>
      <vt:lpstr>CARTA  AOS  GÁLATAS LIÇÃO 08: A LIBERDADE CRISTÃ</vt:lpstr>
      <vt:lpstr>CARTA  AOS  GÁLATAS LIÇÃO 08: A LIBERDADE CRISTÃ</vt:lpstr>
      <vt:lpstr>CARTA  AOS  GÁLATAS LIÇÃO 08: A LIBERDADE CRISTÃ</vt:lpstr>
      <vt:lpstr>CARTA  AOS  GÁLATAS LIÇÃO 08: A LIBERDADE CRISTÃ</vt:lpstr>
      <vt:lpstr>Apresentação do PowerPoint</vt:lpstr>
      <vt:lpstr>CARTA  AOS  GÁLATAS LIÇÃO 08: A LIBERDADE CRISTÃ</vt:lpstr>
      <vt:lpstr>CARTA  AOS  GÁLATAS LIÇÃO 08: A LIBERDADE CRISTÃ</vt:lpstr>
      <vt:lpstr>CARTA  AOS  GÁLATAS LIÇÃO 08: A LIBERDADE CRISTÃ</vt:lpstr>
      <vt:lpstr>CARTA  AOS  GÁLATAS LIÇÃO 08: A LIBERDADE CRISTÃ</vt:lpstr>
      <vt:lpstr>CARTA  AOS  GÁLATAS LIÇÃO 08: A LIBERDADE CRISTÃ</vt:lpstr>
      <vt:lpstr>Apresentação do PowerPoint</vt:lpstr>
      <vt:lpstr>CARTA  AOS  GÁLATAS LIÇÃO 08: A LIBERDADE CRISTÃ</vt:lpstr>
      <vt:lpstr>Apresentação do PowerPoint</vt:lpstr>
      <vt:lpstr>CARTA  AOS  GÁLATAS LIÇÃO 08: A LIBERDADE CRISTÃ</vt:lpstr>
      <vt:lpstr>Apresentação do PowerPoint</vt:lpstr>
      <vt:lpstr>CARTA  AOS  GÁLATAS LIÇÃO 08: A LIBERDADE CRISTÃ</vt:lpstr>
      <vt:lpstr>CARTA  AOS  GÁLATAS LIÇÃO 08: A LIBERDADE CRISTÃ</vt:lpstr>
      <vt:lpstr>CARTA  AOS  GÁLATAS LIÇÃO 08: A LIBERDADE CRISTÃ</vt:lpstr>
      <vt:lpstr>Apresentação do PowerPoint</vt:lpstr>
      <vt:lpstr>CARTA  AOS  GÁLATAS LIÇÃO 08: A LIBERDADE CRISTÃ</vt:lpstr>
      <vt:lpstr>CARTA  AOS  GÁLATAS LIÇÃO 08: A LIBERDADE CRISTÃ</vt:lpstr>
      <vt:lpstr>CARTA  AOS  GÁLATAS LIÇÃO 08: A LIBERDADE CRISTÃ</vt:lpstr>
      <vt:lpstr>CARTA  AOS  GÁLATAS LIÇÃO 08: A LIBERDADE CRISTÃ</vt:lpstr>
      <vt:lpstr>CARTA  AOS  GÁLATAS LIÇÃO 08: A LIBERDADE CRISTÃ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Cássia</cp:lastModifiedBy>
  <cp:revision>264</cp:revision>
  <dcterms:created xsi:type="dcterms:W3CDTF">2017-03-28T13:10:15Z</dcterms:created>
  <dcterms:modified xsi:type="dcterms:W3CDTF">2021-05-18T19:00:01Z</dcterms:modified>
</cp:coreProperties>
</file>