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342" r:id="rId3"/>
    <p:sldId id="296" r:id="rId4"/>
    <p:sldId id="259" r:id="rId5"/>
    <p:sldId id="257" r:id="rId6"/>
    <p:sldId id="260" r:id="rId7"/>
    <p:sldId id="262" r:id="rId8"/>
    <p:sldId id="263" r:id="rId9"/>
    <p:sldId id="416" r:id="rId10"/>
    <p:sldId id="385" r:id="rId11"/>
    <p:sldId id="264" r:id="rId12"/>
    <p:sldId id="323" r:id="rId13"/>
    <p:sldId id="426" r:id="rId14"/>
    <p:sldId id="383" r:id="rId15"/>
    <p:sldId id="384" r:id="rId16"/>
    <p:sldId id="417" r:id="rId17"/>
    <p:sldId id="399" r:id="rId18"/>
    <p:sldId id="267" r:id="rId19"/>
    <p:sldId id="410" r:id="rId20"/>
    <p:sldId id="327" r:id="rId21"/>
    <p:sldId id="329" r:id="rId22"/>
    <p:sldId id="427" r:id="rId23"/>
    <p:sldId id="418" r:id="rId24"/>
    <p:sldId id="366" r:id="rId25"/>
    <p:sldId id="333" r:id="rId26"/>
    <p:sldId id="411" r:id="rId27"/>
    <p:sldId id="348" r:id="rId28"/>
    <p:sldId id="428" r:id="rId29"/>
    <p:sldId id="422" r:id="rId30"/>
    <p:sldId id="419" r:id="rId31"/>
    <p:sldId id="313" r:id="rId32"/>
    <p:sldId id="420" r:id="rId33"/>
    <p:sldId id="421" r:id="rId34"/>
    <p:sldId id="376" r:id="rId3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 smtClean="0">
              <a:solidFill>
                <a:srgbClr val="0066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1064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88368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26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6A1916-7331-4A11-846C-A049D8C27565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512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81243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65509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8010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7348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8296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1829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4047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54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4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BDED7-3619-4D72-B584-9996C867A486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8220-65C2-40B5-818F-7CE44B36D01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26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8769-3F99-4291-9957-A71A6C5EC41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A8017-91A4-41EB-A819-8CB9212AA2E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81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D4148-DCF6-4FF5-AE02-DB3C6BB30AEE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EF22E-C6D1-4668-A34E-91C29206475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72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F7693-816C-4DFD-988E-99602FEE40D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8E1B-DAF5-470E-8375-0A0BE55829AE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7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F1265-0B35-411B-92AE-F12DB610EE1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C409-452C-43D6-AB42-50459BA2406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94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FEAA-2753-4920-A698-717C29E4232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8E93-799C-42CE-8C23-4C942DB56B2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43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35DFF-A1CA-474C-BCEC-2CBC697FDCF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8CFC4-CE83-475D-84F6-EEEB1BB8A49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61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591C-9A01-4CE3-8644-6F3EA16AA13C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7BDE-7151-4C8C-825B-EB0047B370D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3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7F679-3621-44C5-A6BB-C47A5A67D30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DC34D-F07D-4C62-850E-383568E6329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9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64A16-4713-467A-9482-0AC412C4A2D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2C30-781E-4513-B2F4-F0C218904AA8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561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56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56"/>
            <a:ext cx="80772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8FB7F-BC90-44DA-93F8-FD95B1F9530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4B3DB-24F1-4DEE-9EB6-BB885BDCBF3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0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04/05/2021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2B80EC-42B7-4717-A25D-98B72976DD0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005438-3D44-4C1C-AEA1-63DF5BC57F28}" type="slidenum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 txBox="1">
            <a:spLocks/>
          </p:cNvSpPr>
          <p:nvPr/>
        </p:nvSpPr>
        <p:spPr bwMode="auto">
          <a:xfrm>
            <a:off x="694076" y="2276872"/>
            <a:ext cx="7755731" cy="105410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449263" eaLnBrk="1" hangingPunct="1">
              <a:lnSpc>
                <a:spcPct val="93000"/>
              </a:lnSpc>
              <a:defRPr/>
            </a:pPr>
            <a:r>
              <a:rPr lang="en-GB" sz="4000" dirty="0" smtClean="0">
                <a:solidFill>
                  <a:srgbClr val="000099"/>
                </a:solidFill>
                <a:latin typeface="Arial"/>
                <a:cs typeface="Arial"/>
              </a:rPr>
              <a:t>ESCOLA BÍBLICA DOMINICAL</a:t>
            </a:r>
            <a:endParaRPr lang="en-GB" sz="4000" dirty="0">
              <a:solidFill>
                <a:srgbClr val="000099"/>
              </a:solidFill>
              <a:latin typeface="Arial"/>
              <a:cs typeface="Arial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78235" y="4293096"/>
            <a:ext cx="734481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4B6D2"/>
              </a:buClr>
              <a:defRPr/>
            </a:pP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2° </a:t>
            </a:r>
            <a:r>
              <a:rPr lang="pt-BR" sz="4800" b="1" dirty="0">
                <a:solidFill>
                  <a:srgbClr val="993300"/>
                </a:solidFill>
                <a:latin typeface="Book Antiqua"/>
                <a:cs typeface="Arial" charset="0"/>
              </a:rPr>
              <a:t>TRIMESTRE  DE  </a:t>
            </a: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2021</a:t>
            </a:r>
            <a:endParaRPr lang="pt-BR" sz="4800" b="1" dirty="0">
              <a:solidFill>
                <a:srgbClr val="993300"/>
              </a:solidFill>
              <a:latin typeface="Book Antiqu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7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 HERDEIROS, MAS AINDA SERVOS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O centro do argumento de Paulo está na figura do escravo e do filho. Ele explica que o herdeiro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enquanto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menino, não tem direito legal sobre a herança e, no tocante aos bens do senhor da casa,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está na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mesma relação que o escravo, sem liberdade total para administrar a herança, embora seja senhor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 Pior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ainda, ele está debaixo de tutores (guardiões) e curadores (administradores) até tornar-se capaz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de possuir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a herança, no tempo predeterminado pelo pai. 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 HERDEIROS, MAS AINDA SERVOS</a:t>
            </a:r>
            <a:r>
              <a:rPr lang="pt-BR" sz="2400" b="1" dirty="0" smtClean="0">
                <a:solidFill>
                  <a:srgbClr val="006600"/>
                </a:solidFill>
              </a:rPr>
              <a:t>			2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Dessa forma estavam os judeus sob a lei e os gentios sob os primeiros rudimentos do mundo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 Tanto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um grupo como o outro buscavam em seus esforços alcançar a herança, pois, ainda que os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gentios não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tinham as mesmas leis dos judeus, eles tinham os seus meios pelos quais pensavam agradar a Deus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 Assim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todos estavam na ignorância, debaixo de servidão, até que chegasse a plenitude dos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tempos.	 </a:t>
            </a:r>
            <a:r>
              <a:rPr lang="pt-BR" sz="1100" dirty="0">
                <a:solidFill>
                  <a:prstClr val="black"/>
                </a:solidFill>
                <a:latin typeface="Arial" charset="0"/>
                <a:cs typeface="Arial" charset="0"/>
              </a:rPr>
              <a:t>(</a:t>
            </a:r>
            <a:r>
              <a:rPr lang="pt-BR" sz="11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Rm</a:t>
            </a:r>
            <a:r>
              <a:rPr lang="pt-BR" sz="11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2.11</a:t>
            </a:r>
            <a:r>
              <a:rPr lang="pt-BR" sz="1100" dirty="0">
                <a:solidFill>
                  <a:srgbClr val="0000CC"/>
                </a:solidFill>
                <a:latin typeface="Arial" charset="0"/>
                <a:cs typeface="Arial" charset="0"/>
              </a:rPr>
              <a:t>, 12</a:t>
            </a:r>
            <a:r>
              <a:rPr lang="pt-BR" sz="1100" dirty="0">
                <a:solidFill>
                  <a:prstClr val="black"/>
                </a:solidFill>
                <a:latin typeface="Arial" charset="0"/>
                <a:cs typeface="Arial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1949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2160240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6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  <a:latin typeface="Arial" charset="0"/>
                <a:cs typeface="Arial" charset="0"/>
              </a:rPr>
              <a:t>Rm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 2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 11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, 12</a:t>
            </a:r>
            <a:endParaRPr lang="pt-BR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66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 HERDEIROS, MAS AINDA SERVOS</a:t>
            </a:r>
            <a:r>
              <a:rPr lang="pt-BR" sz="2400" b="1" dirty="0" smtClean="0">
                <a:solidFill>
                  <a:srgbClr val="006600"/>
                </a:solidFill>
              </a:rPr>
              <a:t>			    3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Esse termo, muito utilizado por Paulo, quer dizer o “</a:t>
            </a:r>
            <a:r>
              <a:rPr lang="pt-BR" sz="2700" dirty="0">
                <a:solidFill>
                  <a:srgbClr val="0000CC"/>
                </a:solidFill>
                <a:latin typeface="Arial" charset="0"/>
                <a:cs typeface="Arial" charset="0"/>
              </a:rPr>
              <a:t>tempo predeterminado por Deus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” para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que se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manifestasse a posteridade de Abraão, o mistério de Deus que estava oculto e que foi revelado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em Cristo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. É neste tempo que o “</a:t>
            </a:r>
            <a:r>
              <a:rPr lang="pt-BR" sz="2700" dirty="0">
                <a:solidFill>
                  <a:srgbClr val="0000CC"/>
                </a:solidFill>
                <a:latin typeface="Arial" charset="0"/>
                <a:cs typeface="Arial" charset="0"/>
              </a:rPr>
              <a:t>menino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” atinge a sua maturidade e já não precisa mais de tutores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 curadores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, ou seja, é quando o homem foi remido da escravidão da lei para assumir a posição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de herdeiro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. Com a manifestação do Senhor Jesus Cristo, Sua morte e ressurreição, foi efetuada a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eterna redenção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– todos que estavam debaixo de transgressão, tanto judeus quanto gentios, foram resgatados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 remidos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para receberem a adoção de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filhos.		</a:t>
            </a:r>
            <a:r>
              <a:rPr lang="pt-BR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pt-BR" sz="1200" dirty="0">
                <a:solidFill>
                  <a:prstClr val="black"/>
                </a:solidFill>
                <a:latin typeface="Arial" charset="0"/>
                <a:cs typeface="Arial" charset="0"/>
              </a:rPr>
              <a:t>(</a:t>
            </a:r>
            <a:r>
              <a:rPr lang="pt-BR" sz="1200" dirty="0" err="1">
                <a:solidFill>
                  <a:srgbClr val="0000CC"/>
                </a:solidFill>
                <a:latin typeface="Arial" charset="0"/>
                <a:cs typeface="Arial" charset="0"/>
              </a:rPr>
              <a:t>Jo</a:t>
            </a:r>
            <a:r>
              <a:rPr lang="pt-BR" sz="1200" dirty="0">
                <a:solidFill>
                  <a:srgbClr val="0000CC"/>
                </a:solidFill>
                <a:latin typeface="Arial" charset="0"/>
                <a:cs typeface="Arial" charset="0"/>
              </a:rPr>
              <a:t> 1.11-13</a:t>
            </a:r>
            <a:r>
              <a:rPr lang="pt-BR" sz="1200" dirty="0">
                <a:solidFill>
                  <a:prstClr val="black"/>
                </a:solidFill>
                <a:latin typeface="Arial" charset="0"/>
                <a:cs typeface="Arial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7724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273630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6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  <a:latin typeface="Arial" charset="0"/>
                <a:cs typeface="Arial" charset="0"/>
              </a:rPr>
              <a:t>Jo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 1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 11-13</a:t>
            </a:r>
            <a:endParaRPr lang="pt-BR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23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 HERDEIROS, MAS AINDA SERVOS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	</a:t>
            </a:r>
            <a:r>
              <a:rPr lang="pt-BR" sz="3000" dirty="0" smtClean="0">
                <a:solidFill>
                  <a:srgbClr val="006600"/>
                </a:solidFill>
              </a:rPr>
              <a:t>(vv. 1-5)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 – </a:t>
            </a:r>
            <a:r>
              <a:rPr lang="pt-BR" sz="3000" b="1" dirty="0" smtClean="0">
                <a:solidFill>
                  <a:srgbClr val="FF0000"/>
                </a:solidFill>
              </a:rPr>
              <a:t>O ESPÍRITO </a:t>
            </a:r>
            <a:r>
              <a:rPr lang="pt-BR" sz="3000" b="1" dirty="0">
                <a:solidFill>
                  <a:srgbClr val="FF0000"/>
                </a:solidFill>
              </a:rPr>
              <a:t>SANTO É O PENHOR DA NOSSA </a:t>
            </a:r>
            <a:r>
              <a:rPr lang="pt-BR" sz="3000" b="1" dirty="0" smtClean="0">
                <a:solidFill>
                  <a:srgbClr val="FF0000"/>
                </a:solidFill>
              </a:rPr>
              <a:t>	HERANÇA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dirty="0" smtClean="0">
                <a:solidFill>
                  <a:srgbClr val="006600"/>
                </a:solidFill>
              </a:rPr>
              <a:t>(vv. 6-8)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NÃO SE DEVE VOLTAR AOS VELHOS </a:t>
            </a:r>
            <a:r>
              <a:rPr lang="pt-BR" sz="3000" b="1" dirty="0" smtClean="0">
                <a:solidFill>
                  <a:srgbClr val="006600"/>
                </a:solidFill>
              </a:rPr>
              <a:t>RUDIMENTOS					</a:t>
            </a:r>
            <a:r>
              <a:rPr lang="pt-BR" sz="3000" dirty="0" smtClean="0">
                <a:solidFill>
                  <a:srgbClr val="006600"/>
                </a:solidFill>
              </a:rPr>
              <a:t>(vv. 9-20)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2348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100" dirty="0">
                <a:solidFill>
                  <a:srgbClr val="7030A0"/>
                </a:solidFill>
                <a:latin typeface="Arial Black" pitchFamily="34" charset="0"/>
              </a:rPr>
              <a:t>CARTA  AOS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</a:t>
            </a:r>
            <a:r>
              <a:rPr lang="pt-BR" sz="2400" b="1" dirty="0" smtClean="0">
                <a:solidFill>
                  <a:srgbClr val="006600"/>
                </a:solidFill>
              </a:rPr>
              <a:t>O ESPÍRITO </a:t>
            </a:r>
            <a:r>
              <a:rPr lang="pt-BR" sz="2400" b="1" dirty="0">
                <a:solidFill>
                  <a:srgbClr val="006600"/>
                </a:solidFill>
              </a:rPr>
              <a:t>SANTO É O PENHOR DA NOSSA </a:t>
            </a:r>
            <a:r>
              <a:rPr lang="pt-BR" sz="2400" b="1" dirty="0" smtClean="0">
                <a:solidFill>
                  <a:srgbClr val="006600"/>
                </a:solidFill>
              </a:rPr>
              <a:t>HERANÇA</a:t>
            </a:r>
            <a:r>
              <a:rPr lang="pt-BR" sz="2400" b="1" dirty="0">
                <a:solidFill>
                  <a:srgbClr val="006600"/>
                </a:solidFill>
              </a:rPr>
              <a:t>	 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400" dirty="0" smtClean="0">
                <a:solidFill>
                  <a:srgbClr val="00B050"/>
                </a:solidFill>
              </a:rPr>
              <a:t>(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4.6-8 </a:t>
            </a:r>
            <a:r>
              <a:rPr lang="pt-BR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2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pt-BR" sz="2800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  E, porque sois filhos, Deus enviou aos nossos corações o Espírito de seu Filho, que clama: Aba, Pai.  7  Assim que já não és mais servo, mas filho; e, se és filho, és também herdeiro de Deus por Cristo.  8  Mas, quando não conhecíeis a Deus, servíeis aos que por natureza não são deuses.</a:t>
            </a:r>
          </a:p>
        </p:txBody>
      </p:sp>
    </p:spTree>
    <p:extLst>
      <p:ext uri="{BB962C8B-B14F-4D97-AF65-F5344CB8AC3E}">
        <p14:creationId xmlns:p14="http://schemas.microsoft.com/office/powerpoint/2010/main" val="330903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637106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</a:t>
            </a:r>
            <a:r>
              <a:rPr lang="pt-BR" sz="2400" b="1" dirty="0" smtClean="0">
                <a:solidFill>
                  <a:srgbClr val="006600"/>
                </a:solidFill>
              </a:rPr>
              <a:t>O ESPÍRITO </a:t>
            </a:r>
            <a:r>
              <a:rPr lang="pt-BR" sz="2400" b="1" dirty="0">
                <a:solidFill>
                  <a:srgbClr val="006600"/>
                </a:solidFill>
              </a:rPr>
              <a:t>SANTO É O PENHOR DA NOSSA </a:t>
            </a:r>
            <a:r>
              <a:rPr lang="pt-BR" sz="2400" b="1" dirty="0" smtClean="0">
                <a:solidFill>
                  <a:srgbClr val="006600"/>
                </a:solidFill>
              </a:rPr>
              <a:t>HERANÇA	     1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dirty="0">
              <a:solidFill>
                <a:srgbClr val="006600"/>
              </a:solidFill>
            </a:endParaRP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Humanamente falando, atinge-se a maioridade após os dezoito anos e assim se alcança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uma maior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liberdade; espiritualmente, a maioridade é alcançada quando se recebe o Espírito do Filho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de Deus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. A partir desse momento o menino alcança um novo status dentro da família – o de filho.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É quando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o filho recebe o penhor da herança, pois ainda não pode tomar posse da sua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totalidade.	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1200" dirty="0">
                <a:latin typeface="Arial" pitchFamily="34" charset="0"/>
                <a:cs typeface="Arial" pitchFamily="34" charset="0"/>
              </a:rPr>
              <a:t>(</a:t>
            </a:r>
            <a:r>
              <a:rPr lang="pt-BR" sz="1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Ef</a:t>
            </a:r>
            <a:r>
              <a:rPr lang="pt-BR" sz="1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1.13,14</a:t>
            </a:r>
            <a:r>
              <a:rPr lang="pt-BR" sz="1200" dirty="0">
                <a:latin typeface="Arial" pitchFamily="34" charset="0"/>
                <a:cs typeface="Arial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9" y="3861048"/>
            <a:ext cx="7848872" cy="1584176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400" dirty="0" smtClean="0">
              <a:solidFill>
                <a:srgbClr val="0000CC"/>
              </a:solidFill>
            </a:endParaRPr>
          </a:p>
          <a:p>
            <a:pPr marL="0" indent="0" algn="ctr">
              <a:spcBef>
                <a:spcPct val="0"/>
              </a:spcBef>
              <a:buNone/>
              <a:defRPr/>
            </a:pPr>
            <a:r>
              <a:rPr lang="pt-BR" sz="3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Ef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13,14</a:t>
            </a:r>
            <a:endParaRPr lang="pt-BR" sz="1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0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45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</a:t>
            </a:r>
            <a:r>
              <a:rPr lang="pt-BR" sz="2400" b="1" dirty="0" smtClean="0">
                <a:solidFill>
                  <a:srgbClr val="006600"/>
                </a:solidFill>
              </a:rPr>
              <a:t>O ESPÍRITO </a:t>
            </a:r>
            <a:r>
              <a:rPr lang="pt-BR" sz="2400" b="1" dirty="0">
                <a:solidFill>
                  <a:srgbClr val="006600"/>
                </a:solidFill>
              </a:rPr>
              <a:t>SANTO É O PENHOR DA NOSSA </a:t>
            </a:r>
            <a:r>
              <a:rPr lang="pt-BR" sz="2400" b="1" dirty="0" smtClean="0">
                <a:solidFill>
                  <a:srgbClr val="006600"/>
                </a:solidFill>
              </a:rPr>
              <a:t>HERANÇA	     2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3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A figura do penhor, no contexto de Paulo, não era apenas garantia, mas também era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uma pequena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demonstração do que se receberia no futuro, no caso de alguma negociação. Dessa forma,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o Espírito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é dado àquele que alcança status de filho, para que este tenha a garantia da herança e já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usufrua de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parte dela; e, se uma parte já é excelente, imagine a totalidade. Este é o propósito de Paulo: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mostrar que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, embora ainda estivessem na carne, eles já podiam usufruir do que o Senhor foi preparar para nós. </a:t>
            </a: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920" y="2564904"/>
            <a:ext cx="1481752" cy="284431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2º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TRIM.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5577" y="518390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 GÁLATAS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92" y="1260556"/>
            <a:ext cx="7386408" cy="5663145"/>
          </a:xfrm>
          <a:prstGeom prst="rect">
            <a:avLst/>
          </a:prstGeom>
        </p:spPr>
      </p:pic>
      <p:sp>
        <p:nvSpPr>
          <p:cNvPr id="6" name="Seta para Baixo 5"/>
          <p:cNvSpPr/>
          <p:nvPr/>
        </p:nvSpPr>
        <p:spPr>
          <a:xfrm>
            <a:off x="6012160" y="1260556"/>
            <a:ext cx="504057" cy="812214"/>
          </a:xfrm>
          <a:prstGeom prst="down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600" b="1" dirty="0">
                <a:solidFill>
                  <a:srgbClr val="006600"/>
                </a:solidFill>
              </a:rPr>
              <a:t>II – </a:t>
            </a:r>
            <a:r>
              <a:rPr lang="pt-BR" sz="2600" b="1" dirty="0" smtClean="0">
                <a:solidFill>
                  <a:srgbClr val="006600"/>
                </a:solidFill>
              </a:rPr>
              <a:t>O ESPÍRITO </a:t>
            </a:r>
            <a:r>
              <a:rPr lang="pt-BR" sz="2600" b="1" dirty="0">
                <a:solidFill>
                  <a:srgbClr val="006600"/>
                </a:solidFill>
              </a:rPr>
              <a:t>SANTO É O PENHOR DA NOSSA </a:t>
            </a:r>
            <a:r>
              <a:rPr lang="pt-BR" sz="2600" b="1" dirty="0" smtClean="0">
                <a:solidFill>
                  <a:srgbClr val="006600"/>
                </a:solidFill>
              </a:rPr>
              <a:t>HERANÇA</a:t>
            </a:r>
            <a:r>
              <a:rPr lang="pt-BR" sz="2400" b="1" dirty="0" smtClean="0">
                <a:solidFill>
                  <a:srgbClr val="006600"/>
                </a:solidFill>
              </a:rPr>
              <a:t>     3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300" b="1" dirty="0">
              <a:solidFill>
                <a:srgbClr val="006600"/>
              </a:solidFill>
            </a:endParaRP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pt-BR" sz="2900" b="1" dirty="0" smtClean="0">
                <a:solidFill>
                  <a:srgbClr val="006600"/>
                </a:solidFill>
              </a:rPr>
              <a:t>	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Quanto aos gálatas, diz Paulo, antes de alcançarem a maturidade, os que dentre eles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eram judeus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estavam sob a lei, e os gentios serviam os que por natureza não eram deuses; ou seja,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andavam em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total cegueira espiritual. Debaixo dessa escravidão, eles seguiam os desejos do próprio coração e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a condição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deles era de filhos da ira, até que chegasse a plenitude dos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tempos.		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1200" dirty="0">
                <a:latin typeface="Arial" pitchFamily="34" charset="0"/>
                <a:cs typeface="Arial" pitchFamily="34" charset="0"/>
              </a:rPr>
              <a:t>(</a:t>
            </a:r>
            <a:r>
              <a:rPr lang="pt-BR" sz="1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Ef</a:t>
            </a:r>
            <a:r>
              <a:rPr lang="pt-BR" sz="1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2.2, 3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2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852936"/>
            <a:ext cx="7848872" cy="237626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Ef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2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3</a:t>
            </a:r>
            <a:endParaRPr lang="pt-BR" sz="1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 HERDEIROS, MAS AINDA SERVOS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	</a:t>
            </a:r>
            <a:r>
              <a:rPr lang="pt-BR" sz="3000" dirty="0" smtClean="0">
                <a:solidFill>
                  <a:srgbClr val="006600"/>
                </a:solidFill>
              </a:rPr>
              <a:t>(vv. 1-5)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</a:t>
            </a:r>
            <a:r>
              <a:rPr lang="pt-BR" sz="3000" b="1" dirty="0" smtClean="0">
                <a:solidFill>
                  <a:srgbClr val="006600"/>
                </a:solidFill>
              </a:rPr>
              <a:t>O ESPÍRITO </a:t>
            </a:r>
            <a:r>
              <a:rPr lang="pt-BR" sz="3000" b="1" dirty="0">
                <a:solidFill>
                  <a:srgbClr val="006600"/>
                </a:solidFill>
              </a:rPr>
              <a:t>SANTO É O PENHOR DA NOSSA </a:t>
            </a:r>
            <a:r>
              <a:rPr lang="pt-BR" sz="3000" b="1" dirty="0" smtClean="0">
                <a:solidFill>
                  <a:srgbClr val="006600"/>
                </a:solidFill>
              </a:rPr>
              <a:t>	HERANÇA			</a:t>
            </a:r>
            <a:r>
              <a:rPr lang="pt-BR" sz="3000" dirty="0" smtClean="0">
                <a:solidFill>
                  <a:srgbClr val="006600"/>
                </a:solidFill>
              </a:rPr>
              <a:t>(vv. 6-8)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III – NÃO SE DEVE VOLTAR AOS VELHOS </a:t>
            </a:r>
            <a:r>
              <a:rPr lang="pt-BR" sz="3000" b="1" dirty="0" smtClean="0">
                <a:solidFill>
                  <a:srgbClr val="FF0000"/>
                </a:solidFill>
              </a:rPr>
              <a:t>RUDIMENTOS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9-20)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2348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900" dirty="0">
                <a:solidFill>
                  <a:srgbClr val="7030A0"/>
                </a:solidFill>
                <a:latin typeface="Arial Black" pitchFamily="34" charset="0"/>
              </a:rPr>
              <a:t>CARTA  AOS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805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III – NÃO SE DEVE VOLTAR AOS VELHOS RUDIMENTOS</a:t>
            </a: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      			</a:t>
            </a:r>
            <a:r>
              <a:rPr lang="pt-BR" sz="2400" dirty="0" smtClean="0">
                <a:solidFill>
                  <a:srgbClr val="00B050"/>
                </a:solidFill>
              </a:rPr>
              <a:t>(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4. 9-14</a:t>
            </a:r>
            <a:r>
              <a:rPr lang="pt-BR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24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9  Mas agora, conhecendo a Deus ou, antes, sendo conhecidos de Deus, como tornais outra vez a esses rudimentos fracos e pobres, aos quais de novo quereis servir?  10  Guardais dias, e meses, e tempos, e anos.  11  Receio de vós que haja eu trabalhado em vão para convosco.  12  Irmãos, rogo-vos que sejais como eu, porque também eu sou como vós; nenhum mal me fizestes.  13  E vós sabeis que primeiro vos anunciei o evangelho estando em fraqueza da carne.  14  E não rejeitastes, nem desprezastes isso que era uma tentação na minha carne; antes, me recebestes como um anjo de Deus, como Jesus Cristo mesmo.  </a:t>
            </a:r>
          </a:p>
        </p:txBody>
      </p:sp>
    </p:spTree>
    <p:extLst>
      <p:ext uri="{BB962C8B-B14F-4D97-AF65-F5344CB8AC3E}">
        <p14:creationId xmlns:p14="http://schemas.microsoft.com/office/powerpoint/2010/main" val="4715978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III – NÃO SE DEVE VOLTAR AOS VELHOS RUDIMENTOS</a:t>
            </a:r>
            <a:r>
              <a:rPr lang="pt-BR" sz="2200" b="1" dirty="0" smtClean="0">
                <a:solidFill>
                  <a:srgbClr val="006600"/>
                </a:solidFill>
              </a:rPr>
              <a:t>		</a:t>
            </a:r>
            <a:r>
              <a:rPr lang="pt-BR" sz="2400" b="1" dirty="0" smtClean="0">
                <a:solidFill>
                  <a:srgbClr val="006600"/>
                </a:solidFill>
              </a:rPr>
              <a:t>1 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sz="8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dirty="0"/>
              <a:t>Então, Paulo mostra aos gálatas que houve uma progressão em suas vidas – da escravidão para a liberdade – e que, abraçando as obras da lei, eles estavam submetendo-se novamente à escravidão. E o apóstolo destaca que não foram eles que conheceram a Deus, antes eles foram conhecidos de Deus, ou seja, toda a obra realizada se iniciou em </a:t>
            </a:r>
            <a:r>
              <a:rPr lang="pt-BR" dirty="0" smtClean="0"/>
              <a:t>Deus.</a:t>
            </a:r>
            <a:r>
              <a:rPr lang="pt-BR" sz="2800" dirty="0" smtClean="0"/>
              <a:t>	 </a:t>
            </a:r>
            <a:r>
              <a:rPr lang="pt-BR" sz="1100" dirty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Is</a:t>
            </a:r>
            <a:r>
              <a:rPr lang="pt-BR" sz="1100" dirty="0">
                <a:solidFill>
                  <a:srgbClr val="0000CC"/>
                </a:solidFill>
              </a:rPr>
              <a:t> 61.1-3</a:t>
            </a:r>
            <a:r>
              <a:rPr lang="pt-BR" sz="1100" dirty="0" smtClean="0"/>
              <a:t>)</a:t>
            </a:r>
            <a:endParaRPr lang="pt-BR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852936"/>
            <a:ext cx="7848872" cy="237626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</a:rPr>
              <a:t>Is</a:t>
            </a:r>
            <a:r>
              <a:rPr lang="pt-BR" sz="3600" dirty="0">
                <a:solidFill>
                  <a:srgbClr val="0000CC"/>
                </a:solidFill>
              </a:rPr>
              <a:t> 61</a:t>
            </a:r>
            <a:r>
              <a:rPr lang="pt-BR" sz="3600" dirty="0" smtClean="0">
                <a:solidFill>
                  <a:srgbClr val="0000CC"/>
                </a:solidFill>
              </a:rPr>
              <a:t>.  1-3</a:t>
            </a:r>
            <a:endParaRPr lang="pt-BR" sz="1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1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III – NÃO SE DEVE VOLTAR AOS VELHOS RUDIMENTOS</a:t>
            </a:r>
            <a:r>
              <a:rPr lang="pt-BR" sz="2400" b="1" dirty="0" smtClean="0">
                <a:solidFill>
                  <a:srgbClr val="006600"/>
                </a:solidFill>
              </a:rPr>
              <a:t>	2		</a:t>
            </a:r>
            <a:r>
              <a:rPr lang="pt-BR" sz="1200" b="1" dirty="0">
                <a:solidFill>
                  <a:srgbClr val="006600"/>
                </a:solidFill>
              </a:rPr>
              <a:t>	</a:t>
            </a:r>
            <a:endParaRPr lang="pt-BR" sz="12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Vivendo no paganismo não conheceram a Deus, contudo o legalismo também não levava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ao verdadeiro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conhecimento de Deus, embora dissessem ser filhos de Abraão, mas esse era apenas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um conhecimento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intelectual. Enquanto o verdadeiro evangelho, este sim, leva ao verdadeiro conhecimento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dirty="0">
                <a:latin typeface="Arial" pitchFamily="34" charset="0"/>
                <a:cs typeface="Arial" pitchFamily="34" charset="0"/>
              </a:rPr>
              <a:t>de Deus, uma vez que é Deus que se revela nele ao homem através de Seu Filho – este é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um conhecimento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relacional</a:t>
            </a:r>
            <a:endParaRPr lang="pt-BR" sz="2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2638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900" dirty="0">
                <a:solidFill>
                  <a:srgbClr val="7030A0"/>
                </a:solidFill>
                <a:latin typeface="Arial Black" pitchFamily="34" charset="0"/>
              </a:rPr>
              <a:t>CARTA  AOS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III – NÃO SE DEVE VOLTAR AOS VELHOS RUDIMENTOS	</a:t>
            </a:r>
            <a:r>
              <a:rPr lang="pt-BR" sz="2400" b="1" dirty="0" smtClean="0">
                <a:solidFill>
                  <a:srgbClr val="006600"/>
                </a:solidFill>
              </a:rPr>
              <a:t>	      			</a:t>
            </a:r>
            <a:r>
              <a:rPr lang="pt-BR" sz="2400" dirty="0" smtClean="0">
                <a:solidFill>
                  <a:srgbClr val="00B050"/>
                </a:solidFill>
              </a:rPr>
              <a:t>(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4. 15-20</a:t>
            </a:r>
            <a:r>
              <a:rPr lang="pt-BR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24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15  </a:t>
            </a:r>
            <a:r>
              <a:rPr lang="pt-BR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Qual é, logo, a vossa bem-aventurança? Porque vos dou testemunho de que, se possível fora, arrancaríeis os olhos, e </a:t>
            </a:r>
            <a:r>
              <a:rPr lang="pt-BR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mos</a:t>
            </a:r>
            <a:r>
              <a:rPr lang="pt-BR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daríeis.  16  Fiz-me, acaso, vosso inimigo, dizendo a verdade?  17  Eles têm zelo por vós, não como convém; mas querem excluir-vos, para que vós tenhais zelo por eles.  18  É bom ser zeloso, mas sempre do bem e não somente quando estou presente convosco.  19  Meus filhinhos, por quem de novo sinto as dores de parto, até que Cristo seja formado em vós;  20  eu bem quisera, agora, estar presente convosco e mudar a minha voz; porque estou perplexo a vosso respeito.</a:t>
            </a:r>
          </a:p>
        </p:txBody>
      </p:sp>
    </p:spTree>
    <p:extLst>
      <p:ext uri="{BB962C8B-B14F-4D97-AF65-F5344CB8AC3E}">
        <p14:creationId xmlns:p14="http://schemas.microsoft.com/office/powerpoint/2010/main" val="40285720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III – NÃO SE DEVE VOLTAR AOS VELHOS RUDIMENTOS</a:t>
            </a:r>
            <a:r>
              <a:rPr lang="pt-BR" sz="2200" b="1" dirty="0" smtClean="0">
                <a:solidFill>
                  <a:srgbClr val="006600"/>
                </a:solidFill>
              </a:rPr>
              <a:t>		</a:t>
            </a:r>
            <a:r>
              <a:rPr lang="pt-BR" sz="2400" b="1" dirty="0" smtClean="0">
                <a:solidFill>
                  <a:srgbClr val="006600"/>
                </a:solidFill>
              </a:rPr>
              <a:t>3 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sz="8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A partir do verso 10, Paulo deixa o seu argumento para fazer um apelo pessoal aos gálatas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, quanto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ao seu trabalho entre eles, pois não acreditava ter trabalhado em vão. E que, dizendo a eles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a verdade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a respeito dos judaizantes, não estava se fazendo inimigo dos gálatas, antes era um cuidado tal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dirty="0">
                <a:latin typeface="Arial" pitchFamily="34" charset="0"/>
                <a:cs typeface="Arial" pitchFamily="34" charset="0"/>
              </a:rPr>
              <a:t>como de um pai para com o filho. Ele utiliza a metáfora das dores de parto para transmitir o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seu sentimento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e o seu esforço para ensiná-los até que Cristo fosse formado neles – em outras palavras,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até que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alcançassem a maturidade espiritual. </a:t>
            </a:r>
          </a:p>
        </p:txBody>
      </p:sp>
    </p:spTree>
    <p:extLst>
      <p:ext uri="{BB962C8B-B14F-4D97-AF65-F5344CB8AC3E}">
        <p14:creationId xmlns:p14="http://schemas.microsoft.com/office/powerpoint/2010/main" val="7734308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 HERDEIROS, MAS AINDA SERVOS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	</a:t>
            </a:r>
            <a:r>
              <a:rPr lang="pt-BR" sz="3000" dirty="0" smtClean="0">
                <a:solidFill>
                  <a:srgbClr val="006600"/>
                </a:solidFill>
              </a:rPr>
              <a:t>(vv. 1-5)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</a:t>
            </a:r>
            <a:r>
              <a:rPr lang="pt-BR" sz="3000" b="1" dirty="0" smtClean="0">
                <a:solidFill>
                  <a:srgbClr val="006600"/>
                </a:solidFill>
              </a:rPr>
              <a:t>O ESPÍRITO </a:t>
            </a:r>
            <a:r>
              <a:rPr lang="pt-BR" sz="3000" b="1" dirty="0">
                <a:solidFill>
                  <a:srgbClr val="006600"/>
                </a:solidFill>
              </a:rPr>
              <a:t>SANTO É O PENHOR DA NOSSA </a:t>
            </a:r>
            <a:r>
              <a:rPr lang="pt-BR" sz="3000" b="1" dirty="0" smtClean="0">
                <a:solidFill>
                  <a:srgbClr val="006600"/>
                </a:solidFill>
              </a:rPr>
              <a:t>	HERANÇA			</a:t>
            </a:r>
            <a:r>
              <a:rPr lang="pt-BR" sz="3000" dirty="0" smtClean="0">
                <a:solidFill>
                  <a:srgbClr val="006600"/>
                </a:solidFill>
              </a:rPr>
              <a:t>(vv. 6-8)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NÃO SE DEVE VOLTAR AOS VELHOS </a:t>
            </a:r>
            <a:r>
              <a:rPr lang="pt-BR" sz="3000" b="1" dirty="0" smtClean="0">
                <a:solidFill>
                  <a:srgbClr val="006600"/>
                </a:solidFill>
              </a:rPr>
              <a:t>RUDIMENTOS					</a:t>
            </a:r>
            <a:r>
              <a:rPr lang="pt-BR" sz="3000" dirty="0" smtClean="0">
                <a:solidFill>
                  <a:srgbClr val="006600"/>
                </a:solidFill>
              </a:rPr>
              <a:t>(vv. 9-20)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43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32348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3654" y="2348880"/>
            <a:ext cx="8208912" cy="129614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endParaRPr lang="pt-BR" sz="1600" b="1" i="1" dirty="0" smtClean="0">
              <a:solidFill>
                <a:srgbClr val="00B050"/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531346" y="108222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40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endParaRPr lang="pt-BR" sz="40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3568" y="4941168"/>
            <a:ext cx="7752379" cy="770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B6D2"/>
              </a:buClr>
            </a:pPr>
            <a:r>
              <a:rPr lang="pt-BR" sz="3600" b="1" dirty="0" smtClean="0">
                <a:solidFill>
                  <a:srgbClr val="000000"/>
                </a:solidFill>
                <a:latin typeface="Book Antiqua" pitchFamily="18" charset="0"/>
              </a:rPr>
              <a:t>Classes de Jovens e Adultos da EBD</a:t>
            </a:r>
          </a:p>
        </p:txBody>
      </p:sp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52528"/>
          </a:xfrm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t-BR" sz="4400" b="1" dirty="0" smtClean="0">
                <a:solidFill>
                  <a:srgbClr val="006600"/>
                </a:solidFill>
              </a:rPr>
              <a:t>   </a:t>
            </a:r>
            <a:r>
              <a:rPr lang="pt-BR" b="1" dirty="0" smtClean="0">
                <a:solidFill>
                  <a:srgbClr val="006600"/>
                </a:solidFill>
              </a:rPr>
              <a:t>Conclusão</a:t>
            </a:r>
            <a:endParaRPr lang="pt-BR" sz="18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pt-BR" sz="10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dirty="0">
                <a:latin typeface="Arial" pitchFamily="34" charset="0"/>
                <a:cs typeface="Arial" pitchFamily="34" charset="0"/>
              </a:rPr>
              <a:t>A presente lição mostrou que tanto os que estão debaixo da lei quanto os que estão debaixo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do paganismo </a:t>
            </a:r>
            <a:r>
              <a:rPr lang="pt-BR" dirty="0">
                <a:latin typeface="Arial" pitchFamily="34" charset="0"/>
                <a:cs typeface="Arial" pitchFamily="34" charset="0"/>
              </a:rPr>
              <a:t>estão em servidão até ao tempo predeterminado pelo Pai. A verdadeira liberdade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é alcançada </a:t>
            </a:r>
            <a:r>
              <a:rPr lang="pt-BR" dirty="0">
                <a:latin typeface="Arial" pitchFamily="34" charset="0"/>
                <a:cs typeface="Arial" pitchFamily="34" charset="0"/>
              </a:rPr>
              <a:t>a partir do reconhecimento do Pai, que coloca o “menino” em um novo status na sua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família – </a:t>
            </a:r>
            <a:r>
              <a:rPr lang="pt-BR" dirty="0">
                <a:latin typeface="Arial" pitchFamily="34" charset="0"/>
                <a:cs typeface="Arial" pitchFamily="34" charset="0"/>
              </a:rPr>
              <a:t>o de filho e, portanto, herdeiro. E, uma vez nessa condição, não se deve retornar aos velhos preceitos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e rudimentos</a:t>
            </a:r>
            <a:r>
              <a:rPr lang="pt-BR" dirty="0">
                <a:latin typeface="Arial" pitchFamily="34" charset="0"/>
                <a:cs typeface="Arial" pitchFamily="34" charset="0"/>
              </a:rPr>
              <a:t>, submetendo-se novamente à escravidão. </a:t>
            </a:r>
            <a:endParaRPr lang="pt-BR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 HERDEIROS, MAS AINDA SERVOS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	</a:t>
            </a:r>
            <a:r>
              <a:rPr lang="pt-BR" sz="3000" dirty="0" smtClean="0">
                <a:solidFill>
                  <a:srgbClr val="006600"/>
                </a:solidFill>
              </a:rPr>
              <a:t>(vv. 1-5)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</a:t>
            </a:r>
            <a:r>
              <a:rPr lang="pt-BR" sz="3000" b="1" dirty="0" smtClean="0">
                <a:solidFill>
                  <a:srgbClr val="006600"/>
                </a:solidFill>
              </a:rPr>
              <a:t>O ESPÍRITO </a:t>
            </a:r>
            <a:r>
              <a:rPr lang="pt-BR" sz="3000" b="1" dirty="0">
                <a:solidFill>
                  <a:srgbClr val="006600"/>
                </a:solidFill>
              </a:rPr>
              <a:t>SANTO É O PENHOR DA NOSSA </a:t>
            </a:r>
            <a:r>
              <a:rPr lang="pt-BR" sz="3000" b="1" dirty="0" smtClean="0">
                <a:solidFill>
                  <a:srgbClr val="006600"/>
                </a:solidFill>
              </a:rPr>
              <a:t>	HERANÇA			</a:t>
            </a:r>
            <a:r>
              <a:rPr lang="pt-BR" sz="3000" dirty="0" smtClean="0">
                <a:solidFill>
                  <a:srgbClr val="006600"/>
                </a:solidFill>
              </a:rPr>
              <a:t>(vv. 6-8)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NÃO SE DEVE VOLTAR AOS VELHOS </a:t>
            </a:r>
            <a:r>
              <a:rPr lang="pt-BR" sz="3000" b="1" dirty="0" smtClean="0">
                <a:solidFill>
                  <a:srgbClr val="006600"/>
                </a:solidFill>
              </a:rPr>
              <a:t>RUDIMENTOS					</a:t>
            </a:r>
            <a:r>
              <a:rPr lang="pt-BR" sz="3000" dirty="0" smtClean="0">
                <a:solidFill>
                  <a:srgbClr val="006600"/>
                </a:solidFill>
              </a:rPr>
              <a:t>(vv. 9-20)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2348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13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i="1" dirty="0">
                <a:solidFill>
                  <a:srgbClr val="0000CC"/>
                </a:solidFill>
              </a:rPr>
              <a:t>Assim que já não és mais servo, mas filho; e, se és filho, és também herdeiro de Deus por Cristo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4. 7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549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920" y="2564904"/>
            <a:ext cx="1481752" cy="284431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2º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TRIM.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5577" y="518390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 GÁLATAS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92" y="1260556"/>
            <a:ext cx="7386408" cy="5663145"/>
          </a:xfrm>
          <a:prstGeom prst="rect">
            <a:avLst/>
          </a:prstGeom>
        </p:spPr>
      </p:pic>
      <p:sp>
        <p:nvSpPr>
          <p:cNvPr id="6" name="Seta para Baixo 5"/>
          <p:cNvSpPr/>
          <p:nvPr/>
        </p:nvSpPr>
        <p:spPr>
          <a:xfrm>
            <a:off x="6012160" y="1260556"/>
            <a:ext cx="504057" cy="812214"/>
          </a:xfrm>
          <a:prstGeom prst="down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8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1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96953"/>
            <a:ext cx="8229600" cy="2592288"/>
          </a:xfrm>
          <a:ln>
            <a:solidFill>
              <a:srgbClr val="00B050"/>
            </a:solidFill>
          </a:ln>
        </p:spPr>
        <p:txBody>
          <a:bodyPr/>
          <a:lstStyle/>
          <a:p>
            <a:endParaRPr lang="pt-BR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</a:t>
            </a:r>
            <a:r>
              <a:rPr lang="pt-BR" sz="4800" dirty="0" smtClean="0">
                <a:solidFill>
                  <a:srgbClr val="0000CC"/>
                </a:solidFill>
              </a:rPr>
              <a:t> Gálatas  4.1-20</a:t>
            </a:r>
            <a:endParaRPr lang="pt-BR" sz="4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13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i="1" dirty="0">
                <a:solidFill>
                  <a:srgbClr val="0000CC"/>
                </a:solidFill>
              </a:rPr>
              <a:t>Assim que já não és mais servo, mas filho; e, se és filho, és também herdeiro de Deus por Cristo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4. 7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 HERDEIROS, MAS AINDA SERVOS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	</a:t>
            </a:r>
            <a:r>
              <a:rPr lang="pt-BR" sz="3000" dirty="0" smtClean="0">
                <a:solidFill>
                  <a:srgbClr val="006600"/>
                </a:solidFill>
              </a:rPr>
              <a:t>(vv. 1-5)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</a:t>
            </a:r>
            <a:r>
              <a:rPr lang="pt-BR" sz="3000" b="1" dirty="0" smtClean="0">
                <a:solidFill>
                  <a:srgbClr val="006600"/>
                </a:solidFill>
              </a:rPr>
              <a:t>O ESPÍRITO </a:t>
            </a:r>
            <a:r>
              <a:rPr lang="pt-BR" sz="3000" b="1" dirty="0">
                <a:solidFill>
                  <a:srgbClr val="006600"/>
                </a:solidFill>
              </a:rPr>
              <a:t>SANTO É O PENHOR DA NOSSA </a:t>
            </a:r>
            <a:r>
              <a:rPr lang="pt-BR" sz="3000" b="1" dirty="0" smtClean="0">
                <a:solidFill>
                  <a:srgbClr val="006600"/>
                </a:solidFill>
              </a:rPr>
              <a:t>	HERANÇA			</a:t>
            </a:r>
            <a:r>
              <a:rPr lang="pt-BR" sz="3000" dirty="0" smtClean="0">
                <a:solidFill>
                  <a:srgbClr val="006600"/>
                </a:solidFill>
              </a:rPr>
              <a:t>(vv. 6-8)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NÃO SE DEVE VOLTAR AOS VELHOS </a:t>
            </a:r>
            <a:r>
              <a:rPr lang="pt-BR" sz="3000" b="1" dirty="0" smtClean="0">
                <a:solidFill>
                  <a:srgbClr val="006600"/>
                </a:solidFill>
              </a:rPr>
              <a:t>RUDIMENTOS					</a:t>
            </a:r>
            <a:r>
              <a:rPr lang="pt-BR" sz="3000" dirty="0" smtClean="0">
                <a:solidFill>
                  <a:srgbClr val="006600"/>
                </a:solidFill>
              </a:rPr>
              <a:t>(vv. 9-20)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9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>
                <a:solidFill>
                  <a:srgbClr val="006600"/>
                </a:solidFill>
              </a:rPr>
              <a:t>Introdução</a:t>
            </a: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200" b="1" dirty="0">
              <a:ln w="12700" cmpd="sng">
                <a:solidFill>
                  <a:schemeClr val="tx1"/>
                </a:solidFill>
              </a:ln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Nesta lição será abordada outra figura utilizada por Paulo para explicar a razão do período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em que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a lei esteve vigente – a figura do herdeiro que, enquanto menino, em nada difere do escravo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necessitando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por isso de tutor. Mas, assim como o menino passa a ser filho e herdeiro quando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torna-se adulto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, com a chegada da plenitude dos tempos, aquele que tem fé também se torna herdeiro da promessa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 E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assim a lição termina com a exortação sobre o erro de o filho tornar a se submeter a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velhos rudimentos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de servo. 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 –  HERDEIROS, MAS AINDA SERVOS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	</a:t>
            </a:r>
            <a:r>
              <a:rPr lang="pt-BR" sz="3000" dirty="0" smtClean="0">
                <a:solidFill>
                  <a:srgbClr val="006600"/>
                </a:solidFill>
              </a:rPr>
              <a:t>(vv. 1-5)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</a:t>
            </a:r>
            <a:r>
              <a:rPr lang="pt-BR" sz="3000" b="1" dirty="0" smtClean="0">
                <a:solidFill>
                  <a:srgbClr val="006600"/>
                </a:solidFill>
              </a:rPr>
              <a:t>O ESPÍRITO </a:t>
            </a:r>
            <a:r>
              <a:rPr lang="pt-BR" sz="3000" b="1" dirty="0">
                <a:solidFill>
                  <a:srgbClr val="006600"/>
                </a:solidFill>
              </a:rPr>
              <a:t>SANTO É O PENHOR DA NOSSA </a:t>
            </a:r>
            <a:r>
              <a:rPr lang="pt-BR" sz="3000" b="1" dirty="0" smtClean="0">
                <a:solidFill>
                  <a:srgbClr val="006600"/>
                </a:solidFill>
              </a:rPr>
              <a:t>	HERANÇA			</a:t>
            </a:r>
            <a:r>
              <a:rPr lang="pt-BR" sz="3000" dirty="0" smtClean="0">
                <a:solidFill>
                  <a:srgbClr val="006600"/>
                </a:solidFill>
              </a:rPr>
              <a:t>(vv. 6-8)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NÃO SE DEVE VOLTAR AOS VELHOS </a:t>
            </a:r>
            <a:r>
              <a:rPr lang="pt-BR" sz="3000" b="1" dirty="0" smtClean="0">
                <a:solidFill>
                  <a:srgbClr val="006600"/>
                </a:solidFill>
              </a:rPr>
              <a:t>RUDIMENTOS					</a:t>
            </a:r>
            <a:r>
              <a:rPr lang="pt-BR" sz="3000" dirty="0" smtClean="0">
                <a:solidFill>
                  <a:srgbClr val="006600"/>
                </a:solidFill>
              </a:rPr>
              <a:t>(vv. 9-20)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2348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06:  DE ESCRAVOS A FILHOS DE DEUS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 HERDEIROS, MAS AINDA </a:t>
            </a:r>
            <a:r>
              <a:rPr lang="pt-BR" sz="2400" b="1" dirty="0" smtClean="0">
                <a:solidFill>
                  <a:srgbClr val="006600"/>
                </a:solidFill>
              </a:rPr>
              <a:t>SERVOS</a:t>
            </a:r>
            <a:r>
              <a:rPr lang="pt-BR" sz="2000" b="1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 smtClean="0">
                <a:solidFill>
                  <a:srgbClr val="00B050"/>
                </a:solidFill>
              </a:rPr>
              <a:t>(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4. 1-5</a:t>
            </a:r>
            <a:r>
              <a:rPr lang="pt-BR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sz="11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 Digo, pois, que, todo o tempo em que o herdeiro é menino, em nada difere do servo, ainda que seja senhor de tudo.  2  Mas está debaixo de tutores e curadores até ao tempo determinado pelo pai.  3  Assim também nós, quando éramos meninos, estávamos reduzidos à servidão debaixo dos primeiros rudimentos do mundo;  4  mas, vindo a plenitude dos tempos, Deus enviou seu Filho, nascido de mulher, nascido sob a lei,  5  para remir os que estavam debaixo da lei, a fim de recebermos a adoção de filhos.</a:t>
            </a:r>
            <a:endParaRPr lang="pt-BR" sz="2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7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2865</TotalTime>
  <Words>288</Words>
  <Application>Microsoft Office PowerPoint</Application>
  <PresentationFormat>Apresentação na tela (4:3)</PresentationFormat>
  <Paragraphs>180</Paragraphs>
  <Slides>33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33</vt:i4>
      </vt:variant>
    </vt:vector>
  </HeadingPairs>
  <TitlesOfParts>
    <vt:vector size="35" baseType="lpstr">
      <vt:lpstr>Tema do Office</vt:lpstr>
      <vt:lpstr>1_Tema do Office</vt:lpstr>
      <vt:lpstr>Apresentação do PowerPoint</vt:lpstr>
      <vt:lpstr>Apresentação do PowerPoint</vt:lpstr>
      <vt:lpstr>Apresentação do PowerPoint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Apresentação do PowerPoint</vt:lpstr>
      <vt:lpstr>CARTA  AOS  GÁLATAS LIÇÃO 06:  DE ESCRAVOS A FILHOS DE DEUS</vt:lpstr>
      <vt:lpstr>Apresentação do PowerPoint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Apresentação do PowerPoint</vt:lpstr>
      <vt:lpstr>CARTA  AOS  GÁLATAS LIÇÃO 06:  DE ESCRAVOS A FILHOS DE DEUS</vt:lpstr>
      <vt:lpstr>CARTA  AOS  GÁLATAS LIÇÃO 06:  DE ESCRAVOS A FILHOS DE DEUS</vt:lpstr>
      <vt:lpstr>Apresentação do PowerPoint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Apresentação do PowerPoint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CARTA  AOS  GÁLATAS LIÇÃO 06:  DE ESCRAVOS A FILHOS DE DEUS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232</cp:revision>
  <dcterms:created xsi:type="dcterms:W3CDTF">2017-03-28T13:10:15Z</dcterms:created>
  <dcterms:modified xsi:type="dcterms:W3CDTF">2021-05-04T23:20:40Z</dcterms:modified>
</cp:coreProperties>
</file>