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2"/>
  </p:notesMasterIdLst>
  <p:sldIdLst>
    <p:sldId id="342" r:id="rId3"/>
    <p:sldId id="296" r:id="rId4"/>
    <p:sldId id="259" r:id="rId5"/>
    <p:sldId id="257" r:id="rId6"/>
    <p:sldId id="260" r:id="rId7"/>
    <p:sldId id="262" r:id="rId8"/>
    <p:sldId id="263" r:id="rId9"/>
    <p:sldId id="412" r:id="rId10"/>
    <p:sldId id="385" r:id="rId11"/>
    <p:sldId id="264" r:id="rId12"/>
    <p:sldId id="323" r:id="rId13"/>
    <p:sldId id="383" r:id="rId14"/>
    <p:sldId id="384" r:id="rId15"/>
    <p:sldId id="413" r:id="rId16"/>
    <p:sldId id="399" r:id="rId17"/>
    <p:sldId id="267" r:id="rId18"/>
    <p:sldId id="410" r:id="rId19"/>
    <p:sldId id="327" r:id="rId20"/>
    <p:sldId id="329" r:id="rId21"/>
    <p:sldId id="414" r:id="rId22"/>
    <p:sldId id="366" r:id="rId23"/>
    <p:sldId id="333" r:id="rId24"/>
    <p:sldId id="411" r:id="rId25"/>
    <p:sldId id="348" r:id="rId26"/>
    <p:sldId id="415" r:id="rId27"/>
    <p:sldId id="313" r:id="rId28"/>
    <p:sldId id="416" r:id="rId29"/>
    <p:sldId id="409" r:id="rId30"/>
    <p:sldId id="376" r:id="rId31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6600"/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BC9BF2-DC0F-4452-ABF8-F28AC5D4A9F9}" type="datetimeFigureOut">
              <a:rPr lang="pt-BR" smtClean="0"/>
              <a:t>27/04/2021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6A1916-7331-4A11-846C-A049D8C2756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17418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pt-BR" b="1" baseline="0" dirty="0">
              <a:solidFill>
                <a:srgbClr val="FF0000"/>
              </a:solidFill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423835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			</a:t>
            </a:r>
            <a:endParaRPr lang="pt-BR" b="1" dirty="0" smtClean="0"/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21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588368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			</a:t>
            </a:r>
            <a:endParaRPr lang="pt-BR" b="1" dirty="0" smtClean="0"/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22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810720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>
                <a:solidFill>
                  <a:prstClr val="black"/>
                </a:solidFill>
              </a:rPr>
              <a:pPr/>
              <a:t>24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107200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b="1" dirty="0" smtClean="0"/>
              <a:t>			</a:t>
            </a:r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26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166705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	</a:t>
            </a:r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9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2655090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	</a:t>
            </a:r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10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627864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	</a:t>
            </a:r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11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627864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	</a:t>
            </a:r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12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8073481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b="1" dirty="0" smtClean="0"/>
              <a:t>	</a:t>
            </a:r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13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7682967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				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15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518297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				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16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7840479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200" b="1" dirty="0" smtClean="0">
              <a:solidFill>
                <a:srgbClr val="006600"/>
              </a:solidFill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18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010640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41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27/04/2021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75725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27/04/2021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94471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54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54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27/04/2021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749425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43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5BDED7-3619-4D72-B584-9996C867A486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27/04/2021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4F8220-65C2-40B5-818F-7CE44B36D019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49269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458769-3F99-4291-9957-A71A6C5EC418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27/04/2021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3A8017-91A4-41EB-A819-8CB9212AA2EB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70818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1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D4148-DCF6-4FF5-AE02-DB3C6BB30AEE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27/04/2021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EF22E-C6D1-4668-A34E-91C29206475D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77727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600206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0F7693-816C-4DFD-988E-99602FEE40DD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27/04/2021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888E1B-DAF5-470E-8375-0A0BE55829AE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87763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34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34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EF1265-0B35-411B-92AE-F12DB610EE10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27/04/2021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D5C409-452C-43D6-AB42-50459BA24069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40944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57FEAA-2753-4920-A698-717C29E4232D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27/04/2021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C68E93-799C-42CE-8C23-4C942DB56B2B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2436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035DFF-A1CA-474C-BCEC-2CBC697FDCF0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27/04/2021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F8CFC4-CE83-475D-84F6-EEEB1BB8A49D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2616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68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E3591C-9A01-4CE3-8644-6F3EA16AA13C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27/04/2021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37BDE-7151-4C8C-825B-EB0047B370DA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3037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27/04/2021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102857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 smtClean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07F679-3621-44C5-A6BB-C47A5A67D30F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27/04/2021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9DC34D-F07D-4C62-850E-383568E63299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0699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964A16-4713-467A-9482-0AC412C4A2DB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27/04/2021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AA2C30-781E-4513-B2F4-F0C218904AA8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35615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839200" y="274656"/>
            <a:ext cx="27432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56"/>
            <a:ext cx="80772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78FB7F-BC90-44DA-93F8-FD95B1F95301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27/04/2021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C4B3DB-24F1-4DEE-9EB6-BB885BDCBF3F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0007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1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27/04/2021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24598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27/04/2021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20807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27/04/2021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765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27/04/2021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50262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27/04/2021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31009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6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27/04/2021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43527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27/04/2021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81589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6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947B21-5B4F-430E-8779-9B4706A37A3E}" type="datetimeFigureOut">
              <a:rPr lang="pt-BR" smtClean="0"/>
              <a:t>27/04/2021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6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6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42054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altLang="pt-BR" smtClean="0"/>
              <a:t>Clique para editar o título mestre</a:t>
            </a:r>
          </a:p>
        </p:txBody>
      </p:sp>
      <p:sp>
        <p:nvSpPr>
          <p:cNvPr id="1027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altLang="pt-BR" smtClean="0"/>
              <a:t>Clique para editar o texto mestre</a:t>
            </a:r>
          </a:p>
          <a:p>
            <a:pPr lvl="1"/>
            <a:r>
              <a:rPr lang="pt-BR" altLang="pt-BR" smtClean="0"/>
              <a:t>Segundo nível</a:t>
            </a:r>
          </a:p>
          <a:p>
            <a:pPr lvl="2"/>
            <a:r>
              <a:rPr lang="pt-BR" altLang="pt-BR" smtClean="0"/>
              <a:t>Terceiro nível</a:t>
            </a:r>
          </a:p>
          <a:p>
            <a:pPr lvl="3"/>
            <a:r>
              <a:rPr lang="pt-BR" altLang="pt-BR" smtClean="0"/>
              <a:t>Quarto nível</a:t>
            </a:r>
          </a:p>
          <a:p>
            <a:pPr lvl="4"/>
            <a:r>
              <a:rPr lang="pt-BR" altLang="pt-BR" smtClean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6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62B80EC-42B7-4717-A25D-98B72976DD0D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27/04/2021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6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6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B005438-3D44-4C1C-AEA1-63DF5BC57F28}" type="slidenum">
              <a:rPr lang="pt-BR">
                <a:solidFill>
                  <a:prstClr val="black">
                    <a:tint val="75000"/>
                  </a:prst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62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2"/>
          <p:cNvSpPr txBox="1">
            <a:spLocks/>
          </p:cNvSpPr>
          <p:nvPr/>
        </p:nvSpPr>
        <p:spPr bwMode="auto">
          <a:xfrm>
            <a:off x="694076" y="2276872"/>
            <a:ext cx="7755731" cy="1054100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5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Book Antiqua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Book Antiqua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Book Antiqua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Book Antiqua" pitchFamily="18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defTabSz="449263" eaLnBrk="1" hangingPunct="1">
              <a:lnSpc>
                <a:spcPct val="93000"/>
              </a:lnSpc>
              <a:defRPr/>
            </a:pPr>
            <a:r>
              <a:rPr lang="en-GB" sz="4000" dirty="0" smtClean="0">
                <a:solidFill>
                  <a:srgbClr val="000099"/>
                </a:solidFill>
                <a:latin typeface="Arial"/>
                <a:cs typeface="Arial"/>
              </a:rPr>
              <a:t>ESCOLA BÍBLICA DOMINICAL</a:t>
            </a:r>
            <a:endParaRPr lang="en-GB" sz="4000" dirty="0">
              <a:solidFill>
                <a:srgbClr val="000099"/>
              </a:solidFill>
              <a:latin typeface="Arial"/>
              <a:cs typeface="Arial"/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1078235" y="4293096"/>
            <a:ext cx="7344816" cy="830997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4B6D2"/>
              </a:buClr>
              <a:defRPr/>
            </a:pPr>
            <a:r>
              <a:rPr lang="pt-BR" sz="4800" b="1" dirty="0" smtClean="0">
                <a:solidFill>
                  <a:srgbClr val="993300"/>
                </a:solidFill>
                <a:latin typeface="Book Antiqua"/>
                <a:cs typeface="Arial" charset="0"/>
              </a:rPr>
              <a:t>2° </a:t>
            </a:r>
            <a:r>
              <a:rPr lang="pt-BR" sz="4800" b="1" dirty="0">
                <a:solidFill>
                  <a:srgbClr val="993300"/>
                </a:solidFill>
                <a:latin typeface="Book Antiqua"/>
                <a:cs typeface="Arial" charset="0"/>
              </a:rPr>
              <a:t>TRIMESTRE  DE  </a:t>
            </a:r>
            <a:r>
              <a:rPr lang="pt-BR" sz="4800" b="1" dirty="0" smtClean="0">
                <a:solidFill>
                  <a:srgbClr val="993300"/>
                </a:solidFill>
                <a:latin typeface="Book Antiqua"/>
                <a:cs typeface="Arial" charset="0"/>
              </a:rPr>
              <a:t>2021</a:t>
            </a:r>
            <a:endParaRPr lang="pt-BR" sz="4800" b="1" dirty="0">
              <a:solidFill>
                <a:srgbClr val="993300"/>
              </a:solidFill>
              <a:latin typeface="Book Antiqu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6873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  GÁLATAS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900" b="1" i="1" dirty="0">
                <a:solidFill>
                  <a:srgbClr val="00B050"/>
                </a:solidFill>
                <a:cs typeface="Arial" charset="0"/>
              </a:rPr>
              <a:t>LIÇÃO 05:  OS HERDEIROS DA PROMESSA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5040560"/>
          </a:xfrm>
          <a:ln>
            <a:solidFill>
              <a:schemeClr val="tx1"/>
            </a:solidFill>
          </a:ln>
        </p:spPr>
        <p:txBody>
          <a:bodyPr>
            <a:normAutofit lnSpcReduction="10000"/>
          </a:bodyPr>
          <a:lstStyle/>
          <a:p>
            <a:pPr marL="0" lvl="0" indent="0">
              <a:buNone/>
            </a:pPr>
            <a:r>
              <a:rPr lang="pt-BR" sz="2400" b="1" dirty="0">
                <a:solidFill>
                  <a:srgbClr val="006600"/>
                </a:solidFill>
              </a:rPr>
              <a:t>I – A LEI NÃO INVALIDA O TESTAMENTO</a:t>
            </a:r>
            <a:r>
              <a:rPr lang="pt-BR" sz="2400" b="1" dirty="0" smtClean="0">
                <a:solidFill>
                  <a:srgbClr val="006600"/>
                </a:solidFill>
              </a:rPr>
              <a:t>		</a:t>
            </a:r>
            <a:r>
              <a:rPr lang="pt-BR" sz="2400" dirty="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1</a:t>
            </a:r>
          </a:p>
          <a:p>
            <a:pPr marL="0" lvl="0" indent="0">
              <a:buNone/>
            </a:pPr>
            <a:endParaRPr lang="pt-BR" sz="1000" b="1" dirty="0">
              <a:solidFill>
                <a:prstClr val="black"/>
              </a:solidFill>
              <a:latin typeface="Calibri" pitchFamily="34" charset="0"/>
              <a:cs typeface="Arial" charset="0"/>
            </a:endParaRPr>
          </a:p>
          <a:p>
            <a:pPr marL="0" lvl="0" indent="0" algn="just">
              <a:buNone/>
            </a:pPr>
            <a:r>
              <a:rPr lang="pt-BR" sz="2000" b="1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	</a:t>
            </a:r>
            <a:r>
              <a:rPr lang="pt-BR" sz="2700" dirty="0">
                <a:solidFill>
                  <a:prstClr val="black"/>
                </a:solidFill>
                <a:latin typeface="Arial" charset="0"/>
                <a:cs typeface="Arial" charset="0"/>
              </a:rPr>
              <a:t>É evidente que Abraão goza de prioridade sobre a lei, uma vez que ele veio quatrocentos e </a:t>
            </a:r>
            <a:r>
              <a:rPr lang="pt-BR" sz="27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trinta anos </a:t>
            </a:r>
            <a:r>
              <a:rPr lang="pt-BR" sz="2700" dirty="0">
                <a:solidFill>
                  <a:prstClr val="black"/>
                </a:solidFill>
                <a:latin typeface="Arial" charset="0"/>
                <a:cs typeface="Arial" charset="0"/>
              </a:rPr>
              <a:t>antes. E, visto que a lei veio depois, ela não poderia modificar, tão pouco anular o testamento </a:t>
            </a:r>
            <a:r>
              <a:rPr lang="pt-BR" sz="27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que Deus </a:t>
            </a:r>
            <a:r>
              <a:rPr lang="pt-BR" sz="2700" dirty="0">
                <a:solidFill>
                  <a:prstClr val="black"/>
                </a:solidFill>
                <a:latin typeface="Arial" charset="0"/>
                <a:cs typeface="Arial" charset="0"/>
              </a:rPr>
              <a:t>fizera e confirmara com o Seu servo. É um ponto que Paulo já havia apresentado no verso 15, </a:t>
            </a:r>
            <a:r>
              <a:rPr lang="pt-BR" sz="27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que uma </a:t>
            </a:r>
            <a:r>
              <a:rPr lang="pt-BR" sz="2700" dirty="0">
                <a:solidFill>
                  <a:prstClr val="black"/>
                </a:solidFill>
                <a:latin typeface="Arial" charset="0"/>
                <a:cs typeface="Arial" charset="0"/>
              </a:rPr>
              <a:t>vez firmado um testamento, não se pode modificá-lo e nem anulá-lo. Parece redundante, mas </a:t>
            </a:r>
            <a:r>
              <a:rPr lang="pt-BR" sz="27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é uma </a:t>
            </a:r>
            <a:r>
              <a:rPr lang="pt-BR" sz="2700" dirty="0">
                <a:solidFill>
                  <a:prstClr val="black"/>
                </a:solidFill>
                <a:latin typeface="Arial" charset="0"/>
                <a:cs typeface="Arial" charset="0"/>
              </a:rPr>
              <a:t>característica dos argumentos de Paulo, afim de deixar a ideia bem clara. </a:t>
            </a:r>
          </a:p>
        </p:txBody>
      </p:sp>
    </p:spTree>
    <p:extLst>
      <p:ext uri="{BB962C8B-B14F-4D97-AF65-F5344CB8AC3E}">
        <p14:creationId xmlns:p14="http://schemas.microsoft.com/office/powerpoint/2010/main" val="2703177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  GÁLATAS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900" b="1" i="1" dirty="0">
                <a:solidFill>
                  <a:srgbClr val="00B050"/>
                </a:solidFill>
                <a:cs typeface="Arial" charset="0"/>
              </a:rPr>
              <a:t>LIÇÃO 05:  OS HERDEIROS DA PROMESSA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680520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pt-BR" sz="2400" b="1" dirty="0">
                <a:solidFill>
                  <a:srgbClr val="006600"/>
                </a:solidFill>
              </a:rPr>
              <a:t>I – A LEI NÃO INVALIDA O TESTAMENTO</a:t>
            </a:r>
            <a:r>
              <a:rPr lang="pt-BR" sz="2400" b="1" dirty="0" smtClean="0">
                <a:solidFill>
                  <a:srgbClr val="006600"/>
                </a:solidFill>
              </a:rPr>
              <a:t>			2</a:t>
            </a:r>
            <a:endParaRPr lang="pt-BR" sz="2400" b="1" dirty="0">
              <a:solidFill>
                <a:srgbClr val="006600"/>
              </a:solidFill>
            </a:endParaRPr>
          </a:p>
          <a:p>
            <a:pPr marL="0" lvl="0" indent="0">
              <a:buNone/>
            </a:pPr>
            <a:endParaRPr lang="pt-BR" sz="1000" b="1" dirty="0">
              <a:solidFill>
                <a:prstClr val="black"/>
              </a:solidFill>
              <a:latin typeface="Calibri" pitchFamily="34" charset="0"/>
              <a:cs typeface="Arial" charset="0"/>
            </a:endParaRPr>
          </a:p>
          <a:p>
            <a:pPr marL="0" lvl="0" indent="0" algn="just">
              <a:buNone/>
            </a:pPr>
            <a:r>
              <a:rPr lang="pt-BR" sz="2000" b="1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	</a:t>
            </a:r>
            <a:r>
              <a:rPr lang="pt-BR" sz="2800" dirty="0">
                <a:solidFill>
                  <a:prstClr val="black"/>
                </a:solidFill>
                <a:latin typeface="Arial" charset="0"/>
                <a:cs typeface="Arial" charset="0"/>
              </a:rPr>
              <a:t>Outro ponto discutido por Paulo é a questão da origem da herança que é objeto do testamento</a:t>
            </a:r>
            <a:r>
              <a:rPr lang="pt-BR" sz="28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. Ou </a:t>
            </a:r>
            <a:r>
              <a:rPr lang="pt-BR" sz="2800" dirty="0">
                <a:solidFill>
                  <a:prstClr val="black"/>
                </a:solidFill>
                <a:latin typeface="Arial" charset="0"/>
                <a:cs typeface="Arial" charset="0"/>
              </a:rPr>
              <a:t>ela teve sua origem na promessa, ou na lei – há uma grande incompatibilidade entre essas duas. </a:t>
            </a:r>
            <a:r>
              <a:rPr lang="pt-BR" sz="28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Se tem </a:t>
            </a:r>
            <a:r>
              <a:rPr lang="pt-BR" sz="2800" dirty="0">
                <a:solidFill>
                  <a:prstClr val="black"/>
                </a:solidFill>
                <a:latin typeface="Arial" charset="0"/>
                <a:cs typeface="Arial" charset="0"/>
              </a:rPr>
              <a:t>origem na lei, então ela deve ser alcançada por mérito humano; contudo, já foi mostrado </a:t>
            </a:r>
            <a:r>
              <a:rPr lang="pt-BR" sz="28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que nenhum </a:t>
            </a:r>
            <a:r>
              <a:rPr lang="pt-BR" sz="2800" dirty="0">
                <a:solidFill>
                  <a:prstClr val="black"/>
                </a:solidFill>
                <a:latin typeface="Arial" charset="0"/>
                <a:cs typeface="Arial" charset="0"/>
              </a:rPr>
              <a:t>homem consegue obedecer a toda a lei; mas Abraão a recebeu de Deus, gratuitamente, </a:t>
            </a:r>
            <a:r>
              <a:rPr lang="pt-BR" sz="28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por promessa</a:t>
            </a:r>
            <a:r>
              <a:rPr lang="pt-BR" sz="2800" dirty="0">
                <a:solidFill>
                  <a:prstClr val="black"/>
                </a:solidFill>
                <a:latin typeface="Arial" charset="0"/>
                <a:cs typeface="Arial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194918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  GÁLATAS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900" b="1" i="1" dirty="0">
                <a:solidFill>
                  <a:srgbClr val="00B050"/>
                </a:solidFill>
                <a:cs typeface="Arial" charset="0"/>
              </a:rPr>
              <a:t>LIÇÃO 05:  OS HERDEIROS DA PROMESSA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5112568"/>
          </a:xfrm>
          <a:ln>
            <a:solidFill>
              <a:schemeClr val="tx1"/>
            </a:solidFill>
          </a:ln>
        </p:spPr>
        <p:txBody>
          <a:bodyPr>
            <a:normAutofit fontScale="92500"/>
          </a:bodyPr>
          <a:lstStyle/>
          <a:p>
            <a:pPr marL="0" lvl="0" indent="0">
              <a:buNone/>
            </a:pPr>
            <a:r>
              <a:rPr lang="pt-BR" sz="2400" b="1" dirty="0">
                <a:solidFill>
                  <a:srgbClr val="006600"/>
                </a:solidFill>
              </a:rPr>
              <a:t>I – A LEI NÃO INVALIDA O TESTAMENTO</a:t>
            </a:r>
            <a:r>
              <a:rPr lang="pt-BR" sz="2400" b="1" dirty="0" smtClean="0">
                <a:solidFill>
                  <a:srgbClr val="006600"/>
                </a:solidFill>
              </a:rPr>
              <a:t>			    3</a:t>
            </a:r>
            <a:endParaRPr lang="pt-BR" sz="2400" b="1" dirty="0">
              <a:solidFill>
                <a:srgbClr val="006600"/>
              </a:solidFill>
            </a:endParaRPr>
          </a:p>
          <a:p>
            <a:pPr marL="0" lvl="0" indent="0">
              <a:buNone/>
            </a:pPr>
            <a:endParaRPr lang="pt-BR" sz="1000" b="1" dirty="0">
              <a:solidFill>
                <a:prstClr val="black"/>
              </a:solidFill>
              <a:latin typeface="Calibri" pitchFamily="34" charset="0"/>
              <a:cs typeface="Arial" charset="0"/>
            </a:endParaRPr>
          </a:p>
          <a:p>
            <a:pPr marL="0" lvl="0" indent="0" algn="just">
              <a:buNone/>
            </a:pPr>
            <a:r>
              <a:rPr lang="pt-BR" sz="2000" b="1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	</a:t>
            </a:r>
            <a:r>
              <a:rPr lang="pt-BR" sz="2700" dirty="0">
                <a:solidFill>
                  <a:prstClr val="black"/>
                </a:solidFill>
                <a:latin typeface="Arial" charset="0"/>
                <a:cs typeface="Arial" charset="0"/>
              </a:rPr>
              <a:t>Por isso é apresentada, a partir verso 19, a função da lei, seu caráter temporário e a </a:t>
            </a:r>
            <a:r>
              <a:rPr lang="pt-BR" sz="27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sua inferioridade </a:t>
            </a:r>
            <a:r>
              <a:rPr lang="pt-BR" sz="2700" dirty="0">
                <a:solidFill>
                  <a:prstClr val="black"/>
                </a:solidFill>
                <a:latin typeface="Arial" charset="0"/>
                <a:cs typeface="Arial" charset="0"/>
              </a:rPr>
              <a:t>em relação à promessa. Antes da lei o homem cometia pecado, porém não havia nele </a:t>
            </a:r>
            <a:r>
              <a:rPr lang="pt-BR" sz="27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um caráter </a:t>
            </a:r>
            <a:r>
              <a:rPr lang="pt-BR" sz="2700" dirty="0">
                <a:solidFill>
                  <a:prstClr val="black"/>
                </a:solidFill>
                <a:latin typeface="Arial" charset="0"/>
                <a:cs typeface="Arial" charset="0"/>
              </a:rPr>
              <a:t>distintivo de transgressão – ou seja, a lei teve o objetivo de dar ao homem a consciência do </a:t>
            </a:r>
            <a:r>
              <a:rPr lang="pt-BR" sz="27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seu erro</a:t>
            </a:r>
            <a:r>
              <a:rPr lang="pt-BR" sz="2700" dirty="0">
                <a:solidFill>
                  <a:prstClr val="black"/>
                </a:solidFill>
                <a:latin typeface="Arial" charset="0"/>
                <a:cs typeface="Arial" charset="0"/>
              </a:rPr>
              <a:t>; sob a lei ele sabe que cometeu o pecado e qual “tipo” de pecado cometeu. O termo usado </a:t>
            </a:r>
            <a:r>
              <a:rPr lang="pt-BR" sz="27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por Paulo</a:t>
            </a:r>
            <a:r>
              <a:rPr lang="pt-BR" sz="2700" dirty="0">
                <a:solidFill>
                  <a:prstClr val="black"/>
                </a:solidFill>
                <a:latin typeface="Arial" charset="0"/>
                <a:cs typeface="Arial" charset="0"/>
              </a:rPr>
              <a:t>: “</a:t>
            </a:r>
            <a:r>
              <a:rPr lang="pt-BR" sz="2700" dirty="0">
                <a:solidFill>
                  <a:srgbClr val="0000CC"/>
                </a:solidFill>
                <a:latin typeface="Arial" charset="0"/>
                <a:cs typeface="Arial" charset="0"/>
              </a:rPr>
              <a:t>até que viesse...</a:t>
            </a:r>
            <a:r>
              <a:rPr lang="pt-BR" sz="2700" dirty="0">
                <a:solidFill>
                  <a:prstClr val="black"/>
                </a:solidFill>
                <a:latin typeface="Arial" charset="0"/>
                <a:cs typeface="Arial" charset="0"/>
              </a:rPr>
              <a:t>”, mostra o caráter temporário da lei. E a inferioridade dela está no fato de ter </a:t>
            </a:r>
            <a:r>
              <a:rPr lang="pt-BR" sz="27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sido dada </a:t>
            </a:r>
            <a:r>
              <a:rPr lang="pt-BR" sz="2700" dirty="0">
                <a:solidFill>
                  <a:prstClr val="black"/>
                </a:solidFill>
                <a:latin typeface="Arial" charset="0"/>
                <a:cs typeface="Arial" charset="0"/>
              </a:rPr>
              <a:t>por anjos e posta nas mãos de um </a:t>
            </a:r>
            <a:r>
              <a:rPr lang="pt-BR" sz="27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medianeiro.	 </a:t>
            </a:r>
            <a:r>
              <a:rPr lang="pt-BR" sz="1200" dirty="0">
                <a:solidFill>
                  <a:prstClr val="black"/>
                </a:solidFill>
                <a:latin typeface="Arial" charset="0"/>
                <a:cs typeface="Arial" charset="0"/>
              </a:rPr>
              <a:t>(</a:t>
            </a:r>
            <a:r>
              <a:rPr lang="pt-BR" sz="1200" dirty="0" err="1">
                <a:solidFill>
                  <a:srgbClr val="0000CC"/>
                </a:solidFill>
                <a:latin typeface="Arial" charset="0"/>
                <a:cs typeface="Arial" charset="0"/>
              </a:rPr>
              <a:t>Rm</a:t>
            </a:r>
            <a:r>
              <a:rPr lang="pt-BR" sz="1200" dirty="0">
                <a:solidFill>
                  <a:srgbClr val="0000CC"/>
                </a:solidFill>
                <a:latin typeface="Arial" charset="0"/>
                <a:cs typeface="Arial" charset="0"/>
              </a:rPr>
              <a:t> 4.15; 5.20, 21</a:t>
            </a:r>
            <a:r>
              <a:rPr lang="pt-BR" sz="12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)</a:t>
            </a:r>
            <a:endParaRPr lang="pt-BR" sz="12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2484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2736304"/>
          </a:xfrm>
          <a:ln>
            <a:solidFill>
              <a:srgbClr val="006600"/>
            </a:solidFill>
          </a:ln>
        </p:spPr>
        <p:txBody>
          <a:bodyPr>
            <a:noAutofit/>
          </a:bodyPr>
          <a:lstStyle/>
          <a:p>
            <a:pPr marL="0" indent="0" algn="ctr">
              <a:buNone/>
            </a:pPr>
            <a:endParaRPr lang="pt-BR" sz="1600" dirty="0" smtClean="0">
              <a:solidFill>
                <a:srgbClr val="0000CC"/>
              </a:solidFill>
              <a:latin typeface="Arial" charset="0"/>
              <a:cs typeface="Arial" charset="0"/>
            </a:endParaRPr>
          </a:p>
          <a:p>
            <a:pPr marL="0" indent="0" algn="ctr">
              <a:buNone/>
            </a:pPr>
            <a:r>
              <a:rPr lang="pt-BR" sz="3600" dirty="0" err="1">
                <a:solidFill>
                  <a:srgbClr val="0000CC"/>
                </a:solidFill>
              </a:rPr>
              <a:t>Rm</a:t>
            </a:r>
            <a:r>
              <a:rPr lang="pt-BR" sz="3600" dirty="0">
                <a:solidFill>
                  <a:srgbClr val="0000CC"/>
                </a:solidFill>
              </a:rPr>
              <a:t> </a:t>
            </a:r>
            <a:r>
              <a:rPr lang="pt-BR" sz="3600" dirty="0" smtClean="0">
                <a:solidFill>
                  <a:srgbClr val="0000CC"/>
                </a:solidFill>
              </a:rPr>
              <a:t>4.  15</a:t>
            </a:r>
          </a:p>
          <a:p>
            <a:pPr marL="0" indent="0" algn="ctr">
              <a:buNone/>
            </a:pPr>
            <a:endParaRPr lang="pt-BR" sz="3600" dirty="0">
              <a:solidFill>
                <a:srgbClr val="0000CC"/>
              </a:solidFill>
            </a:endParaRPr>
          </a:p>
          <a:p>
            <a:pPr marL="0" indent="0" algn="ctr">
              <a:buNone/>
            </a:pPr>
            <a:r>
              <a:rPr lang="pt-BR" sz="3600" dirty="0" err="1" smtClean="0">
                <a:solidFill>
                  <a:srgbClr val="0000CC"/>
                </a:solidFill>
              </a:rPr>
              <a:t>Rm</a:t>
            </a:r>
            <a:r>
              <a:rPr lang="pt-BR" sz="3600" dirty="0" smtClean="0">
                <a:solidFill>
                  <a:srgbClr val="0000CC"/>
                </a:solidFill>
              </a:rPr>
              <a:t> </a:t>
            </a:r>
            <a:r>
              <a:rPr lang="pt-BR" sz="3600" dirty="0">
                <a:solidFill>
                  <a:srgbClr val="0000CC"/>
                </a:solidFill>
              </a:rPr>
              <a:t>5</a:t>
            </a:r>
            <a:r>
              <a:rPr lang="pt-BR" sz="3600" dirty="0" smtClean="0">
                <a:solidFill>
                  <a:srgbClr val="0000CC"/>
                </a:solidFill>
              </a:rPr>
              <a:t>.  20,21</a:t>
            </a:r>
            <a:endParaRPr lang="pt-BR" sz="3600" dirty="0">
              <a:solidFill>
                <a:srgbClr val="0000CC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9231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  </a:t>
            </a:r>
            <a:r>
              <a:rPr lang="pt-BR" sz="3200" dirty="0" smtClean="0">
                <a:solidFill>
                  <a:srgbClr val="7030A0"/>
                </a:solidFill>
                <a:latin typeface="Arial Black" pitchFamily="34" charset="0"/>
              </a:rPr>
              <a:t>GÁLATAS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900" b="1" i="1" dirty="0">
                <a:solidFill>
                  <a:srgbClr val="00B050"/>
                </a:solidFill>
                <a:cs typeface="Arial" charset="0"/>
              </a:rPr>
              <a:t>LIÇÃO 05:  OS HERDEIROS DA PROMESSA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700808"/>
            <a:ext cx="8064896" cy="4237936"/>
          </a:xfrm>
          <a:ln>
            <a:solidFill>
              <a:srgbClr val="00B050"/>
            </a:solidFill>
          </a:ln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pt-BR" sz="2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sz="3600" b="1" dirty="0">
                <a:solidFill>
                  <a:srgbClr val="006600"/>
                </a:solidFill>
              </a:rPr>
              <a:t>- Introdução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7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 – A LEI NÃO INVALIDA O TESTAMENTO</a:t>
            </a:r>
            <a:r>
              <a:rPr lang="pt-BR" sz="3300" b="1" dirty="0">
                <a:solidFill>
                  <a:srgbClr val="006600"/>
                </a:solidFill>
              </a:rPr>
              <a:t>	</a:t>
            </a:r>
            <a:r>
              <a:rPr lang="pt-BR" sz="3300" b="1" dirty="0" smtClean="0">
                <a:solidFill>
                  <a:srgbClr val="006600"/>
                </a:solidFill>
              </a:rPr>
              <a:t>						</a:t>
            </a:r>
            <a:r>
              <a:rPr lang="pt-BR" sz="3000" dirty="0" smtClean="0">
                <a:solidFill>
                  <a:srgbClr val="006600"/>
                </a:solidFill>
              </a:rPr>
              <a:t>(vv. 17-19)</a:t>
            </a:r>
          </a:p>
          <a:p>
            <a:pPr marL="0" indent="0">
              <a:buNone/>
            </a:pPr>
            <a:r>
              <a:rPr lang="pt-BR" sz="3000" b="1" dirty="0">
                <a:solidFill>
                  <a:srgbClr val="FF0000"/>
                </a:solidFill>
              </a:rPr>
              <a:t>II – A LEI É INCAPAZ DE APERFEIÇOAR</a:t>
            </a:r>
            <a:r>
              <a:rPr lang="pt-BR" sz="3000" b="1" dirty="0" smtClean="0">
                <a:solidFill>
                  <a:srgbClr val="006600"/>
                </a:solidFill>
              </a:rPr>
              <a:t>								</a:t>
            </a:r>
            <a:r>
              <a:rPr lang="pt-BR" sz="3000" dirty="0" smtClean="0">
                <a:solidFill>
                  <a:srgbClr val="006600"/>
                </a:solidFill>
              </a:rPr>
              <a:t>(vv. 20-23)</a:t>
            </a: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III – HERDEIROS DE DEUS CONFORME A PROMESSA</a:t>
            </a:r>
            <a:r>
              <a:rPr lang="pt-BR" sz="3000" b="1" dirty="0" smtClean="0">
                <a:solidFill>
                  <a:srgbClr val="006600"/>
                </a:solidFill>
              </a:rPr>
              <a:t>					</a:t>
            </a:r>
            <a:r>
              <a:rPr lang="pt-BR" sz="3000" dirty="0" smtClean="0">
                <a:solidFill>
                  <a:srgbClr val="006600"/>
                </a:solidFill>
              </a:rPr>
              <a:t>(vv. 24-29)</a:t>
            </a:r>
            <a:endParaRPr lang="pt-BR" sz="3000" dirty="0" smtClean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4300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sz="3500" b="1" dirty="0">
                <a:solidFill>
                  <a:srgbClr val="006600"/>
                </a:solidFill>
              </a:rPr>
              <a:t>- Conclusão</a:t>
            </a:r>
          </a:p>
        </p:txBody>
      </p:sp>
    </p:spTree>
    <p:extLst>
      <p:ext uri="{BB962C8B-B14F-4D97-AF65-F5344CB8AC3E}">
        <p14:creationId xmlns:p14="http://schemas.microsoft.com/office/powerpoint/2010/main" val="3557536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100" dirty="0">
                <a:solidFill>
                  <a:srgbClr val="7030A0"/>
                </a:solidFill>
                <a:latin typeface="Arial Black" pitchFamily="34" charset="0"/>
              </a:rPr>
              <a:t>CARTA  AOS  GÁLATAS</a:t>
            </a:r>
            <a:r>
              <a:rPr lang="pt-BR" sz="40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40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700" b="1" i="1" dirty="0">
                <a:solidFill>
                  <a:srgbClr val="00B050"/>
                </a:solidFill>
                <a:cs typeface="Arial" charset="0"/>
              </a:rPr>
              <a:t>LIÇÃO 05:  OS HERDEIROS DA PROMESSA</a:t>
            </a:r>
            <a:endParaRPr lang="pt-BR" sz="27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53650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400" b="1" dirty="0">
                <a:solidFill>
                  <a:srgbClr val="006600"/>
                </a:solidFill>
              </a:rPr>
              <a:t>II – A LEI É INCAPAZ DE APERFEIÇOAR	  </a:t>
            </a:r>
            <a:endParaRPr lang="pt-BR" sz="2400" b="1" dirty="0" smtClean="0">
              <a:solidFill>
                <a:srgbClr val="006600"/>
              </a:solidFill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400" b="1" dirty="0">
                <a:solidFill>
                  <a:srgbClr val="006600"/>
                </a:solidFill>
              </a:rPr>
              <a:t>	</a:t>
            </a:r>
            <a:r>
              <a:rPr lang="pt-BR" sz="2400" b="1" dirty="0" smtClean="0">
                <a:solidFill>
                  <a:srgbClr val="006600"/>
                </a:solidFill>
              </a:rPr>
              <a:t>		</a:t>
            </a:r>
            <a:r>
              <a:rPr lang="pt-BR" sz="2400" dirty="0" smtClean="0">
                <a:solidFill>
                  <a:srgbClr val="00B050"/>
                </a:solidFill>
              </a:rPr>
              <a:t>(</a:t>
            </a:r>
            <a:r>
              <a:rPr lang="pt-BR" sz="24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3.20-23 </a:t>
            </a:r>
            <a:r>
              <a:rPr lang="pt-BR" sz="24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)</a:t>
            </a:r>
            <a:endParaRPr lang="pt-BR" sz="2400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pt-BR" sz="2600" dirty="0">
                <a:solidFill>
                  <a:srgbClr val="0000CC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20  Ora, o medianeiro não o é de um só, mas Deus é um.  21  Logo, a lei é contra as promessas de Deus? De nenhuma sorte; porque, se dada fosse uma lei que pudesse vivificar, a justiça, na verdade, teria sido pela lei.  22  Mas a Escritura encerrou tudo debaixo do pecado, para que a promessa pela fé em Jesus Cristo fosse dada aos crentes</a:t>
            </a:r>
            <a:r>
              <a:rPr lang="pt-BR" sz="2600" dirty="0" smtClean="0">
                <a:solidFill>
                  <a:srgbClr val="0000CC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.  23  </a:t>
            </a:r>
            <a:r>
              <a:rPr lang="pt-BR" sz="2600" dirty="0">
                <a:solidFill>
                  <a:srgbClr val="0000CC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Mas, antes que a fé viesse, estávamos guardados debaixo da lei e encerrados para aquela fé que se havia de manifestar.</a:t>
            </a:r>
          </a:p>
        </p:txBody>
      </p:sp>
    </p:spTree>
    <p:extLst>
      <p:ext uri="{BB962C8B-B14F-4D97-AF65-F5344CB8AC3E}">
        <p14:creationId xmlns:p14="http://schemas.microsoft.com/office/powerpoint/2010/main" val="3309033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600" dirty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3600" dirty="0">
                <a:solidFill>
                  <a:srgbClr val="7030A0"/>
                </a:solidFill>
                <a:latin typeface="Arial Black" pitchFamily="34" charset="0"/>
              </a:rPr>
              <a:t>  GÁLATAS</a:t>
            </a:r>
            <a:r>
              <a:rPr lang="pt-BR" sz="40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40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3200" b="1" i="1" dirty="0">
                <a:solidFill>
                  <a:srgbClr val="00B050"/>
                </a:solidFill>
                <a:cs typeface="Arial" charset="0"/>
              </a:rPr>
              <a:t>LIÇÃO 05:  OS HERDEIROS DA PROMESSA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637106"/>
          </a:xfrm>
          <a:ln>
            <a:solidFill>
              <a:schemeClr val="tx1"/>
            </a:solidFill>
          </a:ln>
        </p:spPr>
        <p:txBody>
          <a:bodyPr>
            <a:normAutofit fontScale="92500"/>
          </a:bodyPr>
          <a:lstStyle/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400" b="1" dirty="0">
                <a:solidFill>
                  <a:srgbClr val="006600"/>
                </a:solidFill>
              </a:rPr>
              <a:t>II – A LEI É INCAPAZ DE APERFEIÇOAR	</a:t>
            </a:r>
            <a:r>
              <a:rPr lang="pt-BR" sz="2400" b="1" dirty="0" smtClean="0">
                <a:solidFill>
                  <a:srgbClr val="006600"/>
                </a:solidFill>
              </a:rPr>
              <a:t>	     1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400" b="1" dirty="0">
              <a:solidFill>
                <a:srgbClr val="006600"/>
              </a:solidFill>
            </a:endParaRPr>
          </a:p>
          <a:p>
            <a:pPr marL="0" indent="0" algn="just">
              <a:spcBef>
                <a:spcPct val="0"/>
              </a:spcBef>
              <a:buNone/>
              <a:defRPr/>
            </a:pPr>
            <a:r>
              <a:rPr lang="pt-BR" sz="2800" b="1" dirty="0" smtClean="0">
                <a:solidFill>
                  <a:srgbClr val="006600"/>
                </a:solidFill>
              </a:rPr>
              <a:t>	</a:t>
            </a:r>
            <a:r>
              <a:rPr lang="pt-BR" sz="3100" dirty="0">
                <a:latin typeface="Arial" pitchFamily="34" charset="0"/>
                <a:cs typeface="Arial" pitchFamily="34" charset="0"/>
              </a:rPr>
              <a:t>Esta inferioridade da lei destaca ainda mais o distanciamento entre Deus e os homens. De fato</a:t>
            </a:r>
            <a:r>
              <a:rPr lang="pt-BR" sz="3100" dirty="0" smtClean="0">
                <a:latin typeface="Arial" pitchFamily="34" charset="0"/>
                <a:cs typeface="Arial" pitchFamily="34" charset="0"/>
              </a:rPr>
              <a:t>, em </a:t>
            </a:r>
            <a:r>
              <a:rPr lang="pt-BR" sz="3100" dirty="0">
                <a:latin typeface="Arial" pitchFamily="34" charset="0"/>
                <a:cs typeface="Arial" pitchFamily="34" charset="0"/>
              </a:rPr>
              <a:t>nenhum momento houve uma real aproximação; sempre existiu entre o homem e Deus um </a:t>
            </a:r>
            <a:r>
              <a:rPr lang="pt-BR" sz="3100" dirty="0" smtClean="0">
                <a:latin typeface="Arial" pitchFamily="34" charset="0"/>
                <a:cs typeface="Arial" pitchFamily="34" charset="0"/>
              </a:rPr>
              <a:t>terceiro de </a:t>
            </a:r>
            <a:r>
              <a:rPr lang="pt-BR" sz="3100" dirty="0">
                <a:latin typeface="Arial" pitchFamily="34" charset="0"/>
                <a:cs typeface="Arial" pitchFamily="34" charset="0"/>
              </a:rPr>
              <a:t>natureza humana, sempre tornando os trabalhos incapazes de aperfeiçoar aqueles que quisessem </a:t>
            </a:r>
            <a:r>
              <a:rPr lang="pt-BR" sz="3100" dirty="0" smtClean="0">
                <a:latin typeface="Arial" pitchFamily="34" charset="0"/>
                <a:cs typeface="Arial" pitchFamily="34" charset="0"/>
              </a:rPr>
              <a:t>se aproximar </a:t>
            </a:r>
            <a:r>
              <a:rPr lang="pt-BR" sz="3100" dirty="0">
                <a:latin typeface="Arial" pitchFamily="34" charset="0"/>
                <a:cs typeface="Arial" pitchFamily="34" charset="0"/>
              </a:rPr>
              <a:t>de Deus e sempre apontando para a necessidade de um melhor </a:t>
            </a:r>
            <a:r>
              <a:rPr lang="pt-BR" sz="3100" dirty="0" smtClean="0">
                <a:latin typeface="Arial" pitchFamily="34" charset="0"/>
                <a:cs typeface="Arial" pitchFamily="34" charset="0"/>
              </a:rPr>
              <a:t>concerto. 	</a:t>
            </a:r>
            <a:r>
              <a:rPr lang="pt-BR" sz="12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pt-BR" sz="12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Hb</a:t>
            </a:r>
            <a:r>
              <a:rPr lang="pt-BR" sz="12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8.6-8; 9.11, 12</a:t>
            </a:r>
            <a:r>
              <a:rPr lang="pt-BR" sz="1200" dirty="0" smtClean="0">
                <a:latin typeface="Arial" pitchFamily="34" charset="0"/>
                <a:cs typeface="Arial" pitchFamily="34" charset="0"/>
              </a:rPr>
              <a:t>)</a:t>
            </a:r>
            <a:endParaRPr lang="pt-BR" sz="1200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95059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83569" y="2708920"/>
            <a:ext cx="7848872" cy="2736304"/>
          </a:xfrm>
          <a:ln>
            <a:solidFill>
              <a:srgbClr val="006600"/>
            </a:solidFill>
          </a:ln>
        </p:spPr>
        <p:txBody>
          <a:bodyPr>
            <a:noAutofit/>
          </a:bodyPr>
          <a:lstStyle/>
          <a:p>
            <a:pPr marL="0" indent="0" algn="ctr">
              <a:buNone/>
            </a:pPr>
            <a:endParaRPr lang="pt-BR" sz="2400" dirty="0" smtClean="0">
              <a:solidFill>
                <a:srgbClr val="0000CC"/>
              </a:solidFill>
            </a:endParaRPr>
          </a:p>
          <a:p>
            <a:pPr marL="0" indent="0" algn="ctr">
              <a:buNone/>
            </a:pPr>
            <a:r>
              <a:rPr lang="pt-BR" sz="3600" dirty="0" err="1">
                <a:solidFill>
                  <a:srgbClr val="0000CC"/>
                </a:solidFill>
              </a:rPr>
              <a:t>Hb</a:t>
            </a:r>
            <a:r>
              <a:rPr lang="pt-BR" sz="3600" dirty="0">
                <a:solidFill>
                  <a:srgbClr val="0000CC"/>
                </a:solidFill>
              </a:rPr>
              <a:t> </a:t>
            </a:r>
            <a:r>
              <a:rPr lang="pt-BR" sz="3600" dirty="0" smtClean="0">
                <a:solidFill>
                  <a:srgbClr val="0000CC"/>
                </a:solidFill>
              </a:rPr>
              <a:t>8.  6-8</a:t>
            </a:r>
          </a:p>
          <a:p>
            <a:pPr marL="0" indent="0" algn="ctr">
              <a:buNone/>
            </a:pPr>
            <a:endParaRPr lang="pt-BR" sz="1800" dirty="0">
              <a:solidFill>
                <a:srgbClr val="0000CC"/>
              </a:solidFill>
            </a:endParaRPr>
          </a:p>
          <a:p>
            <a:pPr marL="0" indent="0" algn="ctr">
              <a:buNone/>
            </a:pPr>
            <a:r>
              <a:rPr lang="pt-BR" sz="3600" dirty="0" err="1" smtClean="0">
                <a:solidFill>
                  <a:srgbClr val="0000CC"/>
                </a:solidFill>
              </a:rPr>
              <a:t>Hb</a:t>
            </a:r>
            <a:r>
              <a:rPr lang="pt-BR" sz="3600" dirty="0" smtClean="0">
                <a:solidFill>
                  <a:srgbClr val="0000CC"/>
                </a:solidFill>
              </a:rPr>
              <a:t> </a:t>
            </a:r>
            <a:r>
              <a:rPr lang="pt-BR" sz="3600" dirty="0">
                <a:solidFill>
                  <a:srgbClr val="0000CC"/>
                </a:solidFill>
              </a:rPr>
              <a:t>9</a:t>
            </a:r>
            <a:r>
              <a:rPr lang="pt-BR" sz="3600" dirty="0" smtClean="0">
                <a:solidFill>
                  <a:srgbClr val="0000CC"/>
                </a:solidFill>
              </a:rPr>
              <a:t>.  11,12</a:t>
            </a:r>
            <a:endParaRPr lang="pt-BR" sz="3600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103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600" dirty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3600" dirty="0">
                <a:solidFill>
                  <a:srgbClr val="7030A0"/>
                </a:solidFill>
                <a:latin typeface="Arial Black" pitchFamily="34" charset="0"/>
              </a:rPr>
              <a:t>  GÁLATAS</a:t>
            </a:r>
            <a:r>
              <a:rPr lang="pt-BR" sz="40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40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3200" b="1" i="1" dirty="0">
                <a:solidFill>
                  <a:srgbClr val="00B050"/>
                </a:solidFill>
                <a:cs typeface="Arial" charset="0"/>
              </a:rPr>
              <a:t>LIÇÃO 05:  OS HERDEIROS DA PROMESSA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45"/>
          </a:xfrm>
          <a:ln>
            <a:solidFill>
              <a:schemeClr val="tx1"/>
            </a:solidFill>
          </a:ln>
        </p:spPr>
        <p:txBody>
          <a:bodyPr>
            <a:normAutofit fontScale="92500"/>
          </a:bodyPr>
          <a:lstStyle/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400" b="1" dirty="0">
                <a:solidFill>
                  <a:srgbClr val="006600"/>
                </a:solidFill>
              </a:rPr>
              <a:t>II – A LEI É INCAPAZ DE APERFEIÇOAR	</a:t>
            </a:r>
            <a:r>
              <a:rPr lang="pt-BR" sz="2400" b="1" dirty="0" smtClean="0">
                <a:solidFill>
                  <a:srgbClr val="006600"/>
                </a:solidFill>
              </a:rPr>
              <a:t>	     2</a:t>
            </a:r>
            <a:endParaRPr lang="pt-BR" sz="2400" b="1" dirty="0">
              <a:solidFill>
                <a:srgbClr val="006600"/>
              </a:solidFill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300" b="1" dirty="0">
              <a:solidFill>
                <a:srgbClr val="006600"/>
              </a:solidFill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2800" b="1" dirty="0" smtClean="0">
                <a:solidFill>
                  <a:srgbClr val="006600"/>
                </a:solidFill>
              </a:rPr>
              <a:t>	</a:t>
            </a:r>
            <a:r>
              <a:rPr lang="pt-BR" sz="2800" dirty="0">
                <a:latin typeface="Arial" pitchFamily="34" charset="0"/>
                <a:cs typeface="Arial" pitchFamily="34" charset="0"/>
              </a:rPr>
              <a:t>Além disso, ainda havia o caráter bilateral da lei e, como a parte humana nunca </a:t>
            </a:r>
            <a:r>
              <a:rPr lang="pt-BR" sz="2800" dirty="0" smtClean="0">
                <a:latin typeface="Arial" pitchFamily="34" charset="0"/>
                <a:cs typeface="Arial" pitchFamily="34" charset="0"/>
              </a:rPr>
              <a:t>conseguia cumprir </a:t>
            </a:r>
            <a:r>
              <a:rPr lang="pt-BR" sz="2800" dirty="0">
                <a:latin typeface="Arial" pitchFamily="34" charset="0"/>
                <a:cs typeface="Arial" pitchFamily="34" charset="0"/>
              </a:rPr>
              <a:t>com os preceitos, o concerto era constantemente quebrado; enquanto o caráter da promessa </a:t>
            </a:r>
            <a:r>
              <a:rPr lang="pt-BR" sz="2800" dirty="0" smtClean="0">
                <a:latin typeface="Arial" pitchFamily="34" charset="0"/>
                <a:cs typeface="Arial" pitchFamily="34" charset="0"/>
              </a:rPr>
              <a:t>é unilateral</a:t>
            </a:r>
            <a:r>
              <a:rPr lang="pt-BR" sz="2800" dirty="0">
                <a:latin typeface="Arial" pitchFamily="34" charset="0"/>
                <a:cs typeface="Arial" pitchFamily="34" charset="0"/>
              </a:rPr>
              <a:t>: a promessa provém de Deus diretamente para o homem e sem condição, e como Deus </a:t>
            </a:r>
            <a:r>
              <a:rPr lang="pt-BR" sz="2800" dirty="0" smtClean="0">
                <a:latin typeface="Arial" pitchFamily="34" charset="0"/>
                <a:cs typeface="Arial" pitchFamily="34" charset="0"/>
              </a:rPr>
              <a:t>não falha</a:t>
            </a:r>
            <a:r>
              <a:rPr lang="pt-BR" sz="2800" dirty="0">
                <a:latin typeface="Arial" pitchFamily="34" charset="0"/>
                <a:cs typeface="Arial" pitchFamily="34" charset="0"/>
              </a:rPr>
              <a:t>, o homem que tem fé sempre é favorecido. Portanto, a fragilidade da lei não existe na promessa</a:t>
            </a:r>
            <a:r>
              <a:rPr lang="pt-BR" sz="2800" dirty="0" smtClean="0">
                <a:latin typeface="Arial" pitchFamily="34" charset="0"/>
                <a:cs typeface="Arial" pitchFamily="34" charset="0"/>
              </a:rPr>
              <a:t>, fazendo </a:t>
            </a:r>
            <a:r>
              <a:rPr lang="pt-BR" sz="2800" dirty="0">
                <a:latin typeface="Arial" pitchFamily="34" charset="0"/>
                <a:cs typeface="Arial" pitchFamily="34" charset="0"/>
              </a:rPr>
              <a:t>dela um melhor concerto. </a:t>
            </a:r>
          </a:p>
        </p:txBody>
      </p:sp>
    </p:spTree>
    <p:extLst>
      <p:ext uri="{BB962C8B-B14F-4D97-AF65-F5344CB8AC3E}">
        <p14:creationId xmlns:p14="http://schemas.microsoft.com/office/powerpoint/2010/main" val="13862939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600" dirty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3600" dirty="0">
                <a:solidFill>
                  <a:srgbClr val="7030A0"/>
                </a:solidFill>
                <a:latin typeface="Arial Black" pitchFamily="34" charset="0"/>
              </a:rPr>
              <a:t>  GÁLATAS</a:t>
            </a:r>
            <a:r>
              <a:rPr lang="pt-BR" sz="40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40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3200" b="1" i="1" dirty="0">
                <a:solidFill>
                  <a:srgbClr val="00B050"/>
                </a:solidFill>
                <a:cs typeface="Arial" charset="0"/>
              </a:rPr>
              <a:t>LIÇÃO 05:  OS HERDEIROS DA PROMESSA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896544"/>
          </a:xfrm>
          <a:ln>
            <a:solidFill>
              <a:schemeClr val="tx1"/>
            </a:solidFill>
          </a:ln>
        </p:spPr>
        <p:txBody>
          <a:bodyPr>
            <a:normAutofit fontScale="92500" lnSpcReduction="10000"/>
          </a:bodyPr>
          <a:lstStyle/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600" b="1" dirty="0">
                <a:solidFill>
                  <a:srgbClr val="006600"/>
                </a:solidFill>
              </a:rPr>
              <a:t>II – A LEI É INCAPAZ DE APERFEIÇOAR	</a:t>
            </a:r>
            <a:r>
              <a:rPr lang="pt-BR" sz="2400" b="1" dirty="0" smtClean="0">
                <a:solidFill>
                  <a:srgbClr val="006600"/>
                </a:solidFill>
              </a:rPr>
              <a:t>	     3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400" b="1" dirty="0">
              <a:solidFill>
                <a:srgbClr val="006600"/>
              </a:solidFill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300" b="1" dirty="0">
              <a:solidFill>
                <a:srgbClr val="006600"/>
              </a:solidFill>
            </a:endParaRPr>
          </a:p>
          <a:p>
            <a:pPr marL="0" indent="0" algn="just">
              <a:spcBef>
                <a:spcPct val="0"/>
              </a:spcBef>
              <a:buNone/>
              <a:defRPr/>
            </a:pPr>
            <a:r>
              <a:rPr lang="pt-BR" sz="2900" b="1" dirty="0" smtClean="0">
                <a:solidFill>
                  <a:srgbClr val="006600"/>
                </a:solidFill>
              </a:rPr>
              <a:t>	</a:t>
            </a:r>
            <a:r>
              <a:rPr lang="pt-BR" sz="3300" dirty="0">
                <a:latin typeface="Arial" pitchFamily="34" charset="0"/>
                <a:cs typeface="Arial" pitchFamily="34" charset="0"/>
              </a:rPr>
              <a:t>Contudo, a lei não é contra as promessas de Deus, pois, se ela pudesse dar vida ao homem, </a:t>
            </a:r>
            <a:r>
              <a:rPr lang="pt-BR" sz="3300" dirty="0" smtClean="0">
                <a:latin typeface="Arial" pitchFamily="34" charset="0"/>
                <a:cs typeface="Arial" pitchFamily="34" charset="0"/>
              </a:rPr>
              <a:t>a justiça </a:t>
            </a:r>
            <a:r>
              <a:rPr lang="pt-BR" sz="3300" dirty="0">
                <a:latin typeface="Arial" pitchFamily="34" charset="0"/>
                <a:cs typeface="Arial" pitchFamily="34" charset="0"/>
              </a:rPr>
              <a:t>seria obtida através dela. Na realidade a lei é boa, porém o homem está sob pecado e ela </a:t>
            </a:r>
            <a:r>
              <a:rPr lang="pt-BR" sz="3300" dirty="0" smtClean="0">
                <a:latin typeface="Arial" pitchFamily="34" charset="0"/>
                <a:cs typeface="Arial" pitchFamily="34" charset="0"/>
              </a:rPr>
              <a:t>não justifica </a:t>
            </a:r>
            <a:r>
              <a:rPr lang="pt-BR" sz="3300" dirty="0">
                <a:latin typeface="Arial" pitchFamily="34" charset="0"/>
                <a:cs typeface="Arial" pitchFamily="34" charset="0"/>
              </a:rPr>
              <a:t>o homem desse pecado – ao contrário ela o evidencia. Desta maneira, o homem ficou </a:t>
            </a:r>
            <a:r>
              <a:rPr lang="pt-BR" sz="3300" dirty="0" smtClean="0">
                <a:latin typeface="Arial" pitchFamily="34" charset="0"/>
                <a:cs typeface="Arial" pitchFamily="34" charset="0"/>
              </a:rPr>
              <a:t>encerrado debaixo </a:t>
            </a:r>
            <a:r>
              <a:rPr lang="pt-BR" sz="3300" dirty="0">
                <a:latin typeface="Arial" pitchFamily="34" charset="0"/>
                <a:cs typeface="Arial" pitchFamily="34" charset="0"/>
              </a:rPr>
              <a:t>da lei até que a promessa pela fé se manifestasse. </a:t>
            </a:r>
            <a:endParaRPr lang="pt-BR" sz="1300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62939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920" y="2564904"/>
            <a:ext cx="1481752" cy="2844316"/>
          </a:xfrm>
          <a:ln>
            <a:solidFill>
              <a:schemeClr val="accent6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3900" b="1" i="1" dirty="0" smtClean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EBD</a:t>
            </a:r>
          </a:p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3900" b="1" i="1" dirty="0" smtClean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2º</a:t>
            </a:r>
          </a:p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3900" b="1" i="1" dirty="0" smtClean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TRIM.</a:t>
            </a:r>
          </a:p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3900" b="1" i="1" dirty="0" smtClean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2021</a:t>
            </a:r>
            <a:endParaRPr lang="pt-BR" dirty="0"/>
          </a:p>
        </p:txBody>
      </p:sp>
      <p:sp>
        <p:nvSpPr>
          <p:cNvPr id="7" name="Retângulo 6"/>
          <p:cNvSpPr/>
          <p:nvPr/>
        </p:nvSpPr>
        <p:spPr>
          <a:xfrm>
            <a:off x="755577" y="518390"/>
            <a:ext cx="79563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000" dirty="0" smtClean="0">
                <a:solidFill>
                  <a:srgbClr val="7030A0"/>
                </a:solidFill>
                <a:latin typeface="Arial Black" pitchFamily="34" charset="0"/>
                <a:ea typeface="+mj-ea"/>
                <a:cs typeface="+mj-cs"/>
              </a:rPr>
              <a:t>CARTA  AOS  GÁLATAS</a:t>
            </a:r>
            <a:endParaRPr lang="pt-BR" sz="4000" dirty="0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7592" y="1260556"/>
            <a:ext cx="7386408" cy="5663145"/>
          </a:xfrm>
          <a:prstGeom prst="rect">
            <a:avLst/>
          </a:prstGeom>
        </p:spPr>
      </p:pic>
      <p:sp>
        <p:nvSpPr>
          <p:cNvPr id="6" name="Seta para Baixo 5"/>
          <p:cNvSpPr/>
          <p:nvPr/>
        </p:nvSpPr>
        <p:spPr>
          <a:xfrm>
            <a:off x="6012160" y="1260556"/>
            <a:ext cx="504057" cy="812214"/>
          </a:xfrm>
          <a:prstGeom prst="downArrow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7189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  </a:t>
            </a:r>
            <a:r>
              <a:rPr lang="pt-BR" sz="3200" dirty="0" smtClean="0">
                <a:solidFill>
                  <a:srgbClr val="7030A0"/>
                </a:solidFill>
                <a:latin typeface="Arial Black" pitchFamily="34" charset="0"/>
              </a:rPr>
              <a:t>GÁLATAS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900" b="1" i="1" dirty="0">
                <a:solidFill>
                  <a:srgbClr val="00B050"/>
                </a:solidFill>
                <a:cs typeface="Arial" charset="0"/>
              </a:rPr>
              <a:t>LIÇÃO 05:  OS HERDEIROS DA PROMESSA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700808"/>
            <a:ext cx="8064896" cy="4237936"/>
          </a:xfrm>
          <a:ln>
            <a:solidFill>
              <a:srgbClr val="00B050"/>
            </a:solidFill>
          </a:ln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pt-BR" sz="2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sz="3600" b="1" dirty="0">
                <a:solidFill>
                  <a:srgbClr val="006600"/>
                </a:solidFill>
              </a:rPr>
              <a:t>- Introdução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7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 – A LEI NÃO INVALIDA O TESTAMENTO</a:t>
            </a:r>
            <a:r>
              <a:rPr lang="pt-BR" sz="3300" b="1" dirty="0">
                <a:solidFill>
                  <a:srgbClr val="006600"/>
                </a:solidFill>
              </a:rPr>
              <a:t>	</a:t>
            </a:r>
            <a:r>
              <a:rPr lang="pt-BR" sz="3300" b="1" dirty="0" smtClean="0">
                <a:solidFill>
                  <a:srgbClr val="006600"/>
                </a:solidFill>
              </a:rPr>
              <a:t>						</a:t>
            </a:r>
            <a:r>
              <a:rPr lang="pt-BR" sz="3000" dirty="0" smtClean="0">
                <a:solidFill>
                  <a:srgbClr val="006600"/>
                </a:solidFill>
              </a:rPr>
              <a:t>(vv. 17-19)</a:t>
            </a: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II – A LEI É INCAPAZ DE APERFEIÇOAR</a:t>
            </a:r>
            <a:r>
              <a:rPr lang="pt-BR" sz="3000" b="1" dirty="0" smtClean="0">
                <a:solidFill>
                  <a:srgbClr val="006600"/>
                </a:solidFill>
              </a:rPr>
              <a:t>								</a:t>
            </a:r>
            <a:r>
              <a:rPr lang="pt-BR" sz="3000" dirty="0" smtClean="0">
                <a:solidFill>
                  <a:srgbClr val="006600"/>
                </a:solidFill>
              </a:rPr>
              <a:t>(vv. 20-23)</a:t>
            </a:r>
          </a:p>
          <a:p>
            <a:pPr marL="0" indent="0">
              <a:buNone/>
            </a:pPr>
            <a:r>
              <a:rPr lang="pt-BR" sz="3000" b="1" dirty="0">
                <a:solidFill>
                  <a:srgbClr val="FF0000"/>
                </a:solidFill>
              </a:rPr>
              <a:t>III – HERDEIROS DE DEUS CONFORME A PROMESSA</a:t>
            </a:r>
            <a:r>
              <a:rPr lang="pt-BR" sz="3000" b="1" dirty="0" smtClean="0">
                <a:solidFill>
                  <a:srgbClr val="006600"/>
                </a:solidFill>
              </a:rPr>
              <a:t>					</a:t>
            </a:r>
            <a:r>
              <a:rPr lang="pt-BR" sz="3000" dirty="0" smtClean="0">
                <a:solidFill>
                  <a:srgbClr val="006600"/>
                </a:solidFill>
              </a:rPr>
              <a:t>(vv. 24-29)</a:t>
            </a:r>
            <a:endParaRPr lang="pt-BR" sz="3000" dirty="0" smtClean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4300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sz="3500" b="1" dirty="0">
                <a:solidFill>
                  <a:srgbClr val="006600"/>
                </a:solidFill>
              </a:rPr>
              <a:t>- Conclusão</a:t>
            </a:r>
          </a:p>
        </p:txBody>
      </p:sp>
    </p:spTree>
    <p:extLst>
      <p:ext uri="{BB962C8B-B14F-4D97-AF65-F5344CB8AC3E}">
        <p14:creationId xmlns:p14="http://schemas.microsoft.com/office/powerpoint/2010/main" val="3363636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900" dirty="0">
                <a:solidFill>
                  <a:srgbClr val="7030A0"/>
                </a:solidFill>
                <a:latin typeface="Arial Black" pitchFamily="34" charset="0"/>
              </a:rPr>
              <a:t>CARTA  AOS  GÁLATAS</a:t>
            </a:r>
            <a:r>
              <a:rPr lang="pt-BR" sz="40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40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700" b="1" i="1" dirty="0">
                <a:solidFill>
                  <a:srgbClr val="00B050"/>
                </a:solidFill>
                <a:cs typeface="Arial" charset="0"/>
              </a:rPr>
              <a:t>LIÇÃO 05:  OS HERDEIROS DA PROMESSA</a:t>
            </a:r>
            <a:endParaRPr lang="pt-BR" sz="27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68052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2400" b="1" dirty="0">
                <a:solidFill>
                  <a:srgbClr val="006600"/>
                </a:solidFill>
              </a:rPr>
              <a:t>III – HERDEIROS DE DEUS CONFORME A PROMESSA	</a:t>
            </a:r>
            <a:r>
              <a:rPr lang="pt-BR" sz="2400" b="1" dirty="0" smtClean="0">
                <a:solidFill>
                  <a:srgbClr val="006600"/>
                </a:solidFill>
              </a:rPr>
              <a:t>	      </a:t>
            </a:r>
            <a:r>
              <a:rPr lang="pt-BR" sz="2400" dirty="0" smtClean="0">
                <a:solidFill>
                  <a:srgbClr val="00B050"/>
                </a:solidFill>
              </a:rPr>
              <a:t>(</a:t>
            </a:r>
            <a:r>
              <a:rPr lang="pt-BR" sz="24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3. 24-29</a:t>
            </a:r>
            <a:r>
              <a:rPr lang="pt-BR" sz="24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)</a:t>
            </a:r>
            <a:endParaRPr lang="pt-BR" sz="2400" dirty="0" smtClean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24  De maneira que a lei nos serviu de aio, para nos conduzir a Cristo, para que, pela fé, fôssemos justificados</a:t>
            </a:r>
            <a:r>
              <a:rPr lang="pt-BR" sz="24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.  25  </a:t>
            </a:r>
            <a:r>
              <a:rPr lang="pt-BR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Mas, depois que a fé veio, já não estamos debaixo de aio</a:t>
            </a:r>
            <a:r>
              <a:rPr lang="pt-BR" sz="24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.  26  </a:t>
            </a:r>
            <a:r>
              <a:rPr lang="pt-BR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Porque todos sois filhos de Deus pela fé em Cristo Jesus</a:t>
            </a:r>
            <a:r>
              <a:rPr lang="pt-BR" sz="24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;  27  </a:t>
            </a:r>
            <a:r>
              <a:rPr lang="pt-BR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porque todos quantos fostes batizados em Cristo já vos revestistes de Cristo</a:t>
            </a:r>
            <a:r>
              <a:rPr lang="pt-BR" sz="24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.  28  </a:t>
            </a:r>
            <a:r>
              <a:rPr lang="pt-BR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Nisto não há judeu nem grego; não há servo nem livre; não há macho nem fêmea; porque todos vós sois um em Cristo Jesus</a:t>
            </a:r>
            <a:r>
              <a:rPr lang="pt-BR" sz="24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.  29  </a:t>
            </a:r>
            <a:r>
              <a:rPr lang="pt-BR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E, se sois de Cristo, então, sois descendência de Abraão e herdeiros conforme a promessa.</a:t>
            </a:r>
          </a:p>
        </p:txBody>
      </p:sp>
    </p:spTree>
    <p:extLst>
      <p:ext uri="{BB962C8B-B14F-4D97-AF65-F5344CB8AC3E}">
        <p14:creationId xmlns:p14="http://schemas.microsoft.com/office/powerpoint/2010/main" val="4715978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600" dirty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3600" dirty="0">
                <a:solidFill>
                  <a:srgbClr val="7030A0"/>
                </a:solidFill>
                <a:latin typeface="Arial Black" pitchFamily="34" charset="0"/>
              </a:rPr>
              <a:t>  GÁLATAS</a:t>
            </a:r>
            <a:r>
              <a:rPr lang="pt-BR" sz="40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40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3200" b="1" i="1" dirty="0">
                <a:solidFill>
                  <a:srgbClr val="00B050"/>
                </a:solidFill>
                <a:cs typeface="Arial" charset="0"/>
              </a:rPr>
              <a:t>LIÇÃO 05:  OS HERDEIROS DA PROMESSA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2200" b="1" dirty="0">
                <a:solidFill>
                  <a:srgbClr val="006600"/>
                </a:solidFill>
              </a:rPr>
              <a:t>III – HERDEIROS DE DEUS CONFORME A </a:t>
            </a:r>
            <a:r>
              <a:rPr lang="pt-BR" sz="2200" b="1" dirty="0" smtClean="0">
                <a:solidFill>
                  <a:srgbClr val="006600"/>
                </a:solidFill>
              </a:rPr>
              <a:t>PROMESSA		</a:t>
            </a:r>
            <a:r>
              <a:rPr lang="pt-BR" sz="2400" b="1" dirty="0" smtClean="0">
                <a:solidFill>
                  <a:srgbClr val="006600"/>
                </a:solidFill>
              </a:rPr>
              <a:t>1 </a:t>
            </a:r>
          </a:p>
          <a:p>
            <a:pPr marL="0" lvl="0" indent="0" algn="just">
              <a:spcBef>
                <a:spcPct val="0"/>
              </a:spcBef>
              <a:buNone/>
              <a:defRPr/>
            </a:pPr>
            <a:endParaRPr lang="pt-BR" sz="800" b="1" dirty="0" smtClean="0">
              <a:solidFill>
                <a:srgbClr val="006600"/>
              </a:solidFill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2800" b="1" dirty="0">
                <a:solidFill>
                  <a:srgbClr val="006600"/>
                </a:solidFill>
              </a:rPr>
              <a:t>	</a:t>
            </a:r>
            <a:r>
              <a:rPr lang="pt-BR" sz="2800" dirty="0">
                <a:latin typeface="Arial" pitchFamily="34" charset="0"/>
                <a:cs typeface="Arial" pitchFamily="34" charset="0"/>
              </a:rPr>
              <a:t>Se o homem não pode cumprir a lei, a posteridade de Abraão, à qual a promessa se referia</a:t>
            </a:r>
            <a:r>
              <a:rPr lang="pt-BR" sz="2800" dirty="0" smtClean="0">
                <a:latin typeface="Arial" pitchFamily="34" charset="0"/>
                <a:cs typeface="Arial" pitchFamily="34" charset="0"/>
              </a:rPr>
              <a:t>, poderia</a:t>
            </a:r>
            <a:r>
              <a:rPr lang="pt-BR" sz="2800" dirty="0">
                <a:latin typeface="Arial" pitchFamily="34" charset="0"/>
                <a:cs typeface="Arial" pitchFamily="34" charset="0"/>
              </a:rPr>
              <a:t>, sim; afinal, o fim de toda a lei é Cristo, que não veio para ab-rogá-la, mas para cumpri-la. </a:t>
            </a:r>
            <a:r>
              <a:rPr lang="pt-BR" sz="2800" dirty="0" smtClean="0">
                <a:latin typeface="Arial" pitchFamily="34" charset="0"/>
                <a:cs typeface="Arial" pitchFamily="34" charset="0"/>
              </a:rPr>
              <a:t>Desta maneira</a:t>
            </a:r>
            <a:r>
              <a:rPr lang="pt-BR" sz="2800" dirty="0">
                <a:latin typeface="Arial" pitchFamily="34" charset="0"/>
                <a:cs typeface="Arial" pitchFamily="34" charset="0"/>
              </a:rPr>
              <a:t>, a lei não deixou o homem livre e o guiou até Cristo, em quem está a verdadeira liberdade. </a:t>
            </a:r>
            <a:r>
              <a:rPr lang="pt-BR" sz="2800" dirty="0" smtClean="0">
                <a:latin typeface="Arial" pitchFamily="34" charset="0"/>
                <a:cs typeface="Arial" pitchFamily="34" charset="0"/>
              </a:rPr>
              <a:t>Este é </a:t>
            </a:r>
            <a:r>
              <a:rPr lang="pt-BR" sz="2800" dirty="0">
                <a:latin typeface="Arial" pitchFamily="34" charset="0"/>
                <a:cs typeface="Arial" pitchFamily="34" charset="0"/>
              </a:rPr>
              <a:t>o sentido da palavra “</a:t>
            </a:r>
            <a:r>
              <a:rPr lang="pt-BR" sz="28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aio</a:t>
            </a:r>
            <a:r>
              <a:rPr lang="pt-BR" sz="2800" dirty="0">
                <a:latin typeface="Arial" pitchFamily="34" charset="0"/>
                <a:cs typeface="Arial" pitchFamily="34" charset="0"/>
              </a:rPr>
              <a:t>” – um pedagogo que conduz o filho do seu </a:t>
            </a:r>
            <a:r>
              <a:rPr lang="pt-BR" sz="2800" dirty="0" smtClean="0">
                <a:latin typeface="Arial" pitchFamily="34" charset="0"/>
                <a:cs typeface="Arial" pitchFamily="34" charset="0"/>
              </a:rPr>
              <a:t>Senhor.</a:t>
            </a:r>
            <a:r>
              <a:rPr lang="pt-BR" sz="260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pt-BR" sz="11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pt-BR" sz="1100" dirty="0">
                <a:latin typeface="Arial" pitchFamily="34" charset="0"/>
                <a:cs typeface="Arial" pitchFamily="34" charset="0"/>
              </a:rPr>
              <a:t>(</a:t>
            </a:r>
            <a:r>
              <a:rPr lang="pt-BR" sz="11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Mt</a:t>
            </a:r>
            <a:r>
              <a:rPr lang="pt-BR" sz="11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5.17; </a:t>
            </a:r>
            <a:r>
              <a:rPr lang="pt-BR" sz="11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Rm</a:t>
            </a:r>
            <a:r>
              <a:rPr lang="pt-BR" sz="11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10.4-9</a:t>
            </a:r>
            <a:r>
              <a:rPr lang="pt-BR" sz="1100" dirty="0" smtClean="0">
                <a:latin typeface="Arial" pitchFamily="34" charset="0"/>
                <a:cs typeface="Arial" pitchFamily="34" charset="0"/>
              </a:rPr>
              <a:t>)</a:t>
            </a:r>
            <a:endParaRPr lang="pt-BR" sz="11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62939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83568" y="2852936"/>
            <a:ext cx="7848872" cy="2376264"/>
          </a:xfrm>
          <a:ln>
            <a:solidFill>
              <a:srgbClr val="006600"/>
            </a:solidFill>
          </a:ln>
        </p:spPr>
        <p:txBody>
          <a:bodyPr>
            <a:noAutofit/>
          </a:bodyPr>
          <a:lstStyle/>
          <a:p>
            <a:pPr marL="0" indent="0" algn="ctr">
              <a:buNone/>
            </a:pPr>
            <a:endParaRPr lang="pt-BR" sz="2800" dirty="0" smtClean="0">
              <a:solidFill>
                <a:srgbClr val="0000CC"/>
              </a:solidFill>
            </a:endParaRPr>
          </a:p>
          <a:p>
            <a:pPr marL="0" indent="0" algn="ctr">
              <a:buNone/>
            </a:pPr>
            <a:r>
              <a:rPr lang="pt-BR" sz="3600" dirty="0" err="1">
                <a:solidFill>
                  <a:srgbClr val="0000CC"/>
                </a:solidFill>
              </a:rPr>
              <a:t>Mt</a:t>
            </a:r>
            <a:r>
              <a:rPr lang="pt-BR" sz="3600" dirty="0">
                <a:solidFill>
                  <a:srgbClr val="0000CC"/>
                </a:solidFill>
              </a:rPr>
              <a:t>. </a:t>
            </a:r>
            <a:r>
              <a:rPr lang="pt-BR" sz="3600" dirty="0" smtClean="0">
                <a:solidFill>
                  <a:srgbClr val="0000CC"/>
                </a:solidFill>
              </a:rPr>
              <a:t>5.  17</a:t>
            </a:r>
          </a:p>
          <a:p>
            <a:pPr marL="0" indent="0" algn="ctr">
              <a:buNone/>
            </a:pPr>
            <a:endParaRPr lang="pt-BR" sz="1800" dirty="0">
              <a:solidFill>
                <a:srgbClr val="0000CC"/>
              </a:solidFill>
            </a:endParaRPr>
          </a:p>
          <a:p>
            <a:pPr marL="0" indent="0" algn="ctr">
              <a:buNone/>
            </a:pPr>
            <a:r>
              <a:rPr lang="pt-BR" sz="3600" dirty="0" err="1" smtClean="0">
                <a:solidFill>
                  <a:srgbClr val="0000CC"/>
                </a:solidFill>
              </a:rPr>
              <a:t>Rm</a:t>
            </a:r>
            <a:r>
              <a:rPr lang="pt-BR" sz="3600" dirty="0" smtClean="0">
                <a:solidFill>
                  <a:srgbClr val="0000CC"/>
                </a:solidFill>
              </a:rPr>
              <a:t> </a:t>
            </a:r>
            <a:r>
              <a:rPr lang="pt-BR" sz="3600" dirty="0">
                <a:solidFill>
                  <a:srgbClr val="0000CC"/>
                </a:solidFill>
              </a:rPr>
              <a:t>10</a:t>
            </a:r>
            <a:r>
              <a:rPr lang="pt-BR" sz="3600" dirty="0" smtClean="0">
                <a:solidFill>
                  <a:srgbClr val="0000CC"/>
                </a:solidFill>
              </a:rPr>
              <a:t>.  4-9</a:t>
            </a:r>
            <a:endParaRPr lang="pt-BR" sz="3600" dirty="0" smtClean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7614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600" dirty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3600" dirty="0">
                <a:solidFill>
                  <a:srgbClr val="7030A0"/>
                </a:solidFill>
                <a:latin typeface="Arial Black" pitchFamily="34" charset="0"/>
              </a:rPr>
              <a:t>  GÁLATAS</a:t>
            </a:r>
            <a:r>
              <a:rPr lang="pt-BR" sz="40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40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3200" b="1" i="1" dirty="0">
                <a:solidFill>
                  <a:srgbClr val="00B050"/>
                </a:solidFill>
                <a:cs typeface="Arial" charset="0"/>
              </a:rPr>
              <a:t>LIÇÃO 05:  OS HERDEIROS DA PROMESSA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ln>
            <a:solidFill>
              <a:schemeClr val="tx1"/>
            </a:solidFill>
          </a:ln>
        </p:spPr>
        <p:txBody>
          <a:bodyPr>
            <a:normAutofit fontScale="92500"/>
          </a:bodyPr>
          <a:lstStyle/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2400" b="1" dirty="0">
                <a:solidFill>
                  <a:srgbClr val="006600"/>
                </a:solidFill>
              </a:rPr>
              <a:t>III – HERDEIROS DE DEUS CONFORME A </a:t>
            </a:r>
            <a:r>
              <a:rPr lang="pt-BR" sz="2400" b="1" dirty="0" smtClean="0">
                <a:solidFill>
                  <a:srgbClr val="006600"/>
                </a:solidFill>
              </a:rPr>
              <a:t>PROMESSA	2		</a:t>
            </a:r>
            <a:r>
              <a:rPr lang="pt-BR" sz="1200" b="1" dirty="0">
                <a:solidFill>
                  <a:srgbClr val="006600"/>
                </a:solidFill>
              </a:rPr>
              <a:t>	</a:t>
            </a:r>
            <a:endParaRPr lang="pt-BR" sz="1200" b="1" dirty="0" smtClean="0">
              <a:solidFill>
                <a:srgbClr val="006600"/>
              </a:solidFill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2800" b="1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sz="2800" dirty="0">
                <a:latin typeface="Arial" pitchFamily="34" charset="0"/>
                <a:cs typeface="Arial" pitchFamily="34" charset="0"/>
              </a:rPr>
              <a:t>Mas depois que se manifestou a “</a:t>
            </a:r>
            <a:r>
              <a:rPr lang="pt-BR" sz="28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posteridade</a:t>
            </a:r>
            <a:r>
              <a:rPr lang="pt-BR" sz="2800" dirty="0">
                <a:latin typeface="Arial" pitchFamily="34" charset="0"/>
                <a:cs typeface="Arial" pitchFamily="34" charset="0"/>
              </a:rPr>
              <a:t>”, já não estamos mais debaixo de “</a:t>
            </a:r>
            <a:r>
              <a:rPr lang="pt-BR" sz="28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aio</a:t>
            </a:r>
            <a:r>
              <a:rPr lang="pt-BR" sz="2800" dirty="0">
                <a:latin typeface="Arial" pitchFamily="34" charset="0"/>
                <a:cs typeface="Arial" pitchFamily="34" charset="0"/>
              </a:rPr>
              <a:t>”. Enquanto criança há necessidade de acompanhamento, mas quando se atinge a idade adulta, então já há liberdade. Isso ocorreu com todos que foram batizados em Cristo e se revestiram de Cristo. Nesse caso não há distinção de raça, sexo, classe social, todos são um em Cristo e, portanto, descendentes de Abraão e herdeiros conforme a promessa</a:t>
            </a:r>
            <a:r>
              <a:rPr lang="pt-BR" sz="2800" dirty="0" smtClean="0">
                <a:latin typeface="Arial" pitchFamily="34" charset="0"/>
                <a:cs typeface="Arial" pitchFamily="34" charset="0"/>
              </a:rPr>
              <a:t>.</a:t>
            </a:r>
            <a:endParaRPr lang="pt-BR" sz="2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626387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  </a:t>
            </a:r>
            <a:r>
              <a:rPr lang="pt-BR" sz="3200" dirty="0" smtClean="0">
                <a:solidFill>
                  <a:srgbClr val="7030A0"/>
                </a:solidFill>
                <a:latin typeface="Arial Black" pitchFamily="34" charset="0"/>
              </a:rPr>
              <a:t>GÁLATAS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900" b="1" i="1" dirty="0">
                <a:solidFill>
                  <a:srgbClr val="00B050"/>
                </a:solidFill>
                <a:cs typeface="Arial" charset="0"/>
              </a:rPr>
              <a:t>LIÇÃO 05:  OS HERDEIROS DA PROMESSA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700808"/>
            <a:ext cx="8064896" cy="4237936"/>
          </a:xfrm>
          <a:ln>
            <a:solidFill>
              <a:srgbClr val="00B050"/>
            </a:solidFill>
          </a:ln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pt-BR" sz="2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sz="3600" b="1" dirty="0">
                <a:solidFill>
                  <a:srgbClr val="006600"/>
                </a:solidFill>
              </a:rPr>
              <a:t>- Introdução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7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 – A LEI NÃO INVALIDA O TESTAMENTO</a:t>
            </a:r>
            <a:r>
              <a:rPr lang="pt-BR" sz="3300" b="1" dirty="0">
                <a:solidFill>
                  <a:srgbClr val="006600"/>
                </a:solidFill>
              </a:rPr>
              <a:t>	</a:t>
            </a:r>
            <a:r>
              <a:rPr lang="pt-BR" sz="3300" b="1" dirty="0" smtClean="0">
                <a:solidFill>
                  <a:srgbClr val="006600"/>
                </a:solidFill>
              </a:rPr>
              <a:t>						</a:t>
            </a:r>
            <a:r>
              <a:rPr lang="pt-BR" sz="3000" dirty="0" smtClean="0">
                <a:solidFill>
                  <a:srgbClr val="006600"/>
                </a:solidFill>
              </a:rPr>
              <a:t>(vv. 17-19)</a:t>
            </a: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II – A LEI É INCAPAZ DE APERFEIÇOAR</a:t>
            </a:r>
            <a:r>
              <a:rPr lang="pt-BR" sz="3000" b="1" dirty="0" smtClean="0">
                <a:solidFill>
                  <a:srgbClr val="006600"/>
                </a:solidFill>
              </a:rPr>
              <a:t>								</a:t>
            </a:r>
            <a:r>
              <a:rPr lang="pt-BR" sz="3000" dirty="0" smtClean="0">
                <a:solidFill>
                  <a:srgbClr val="006600"/>
                </a:solidFill>
              </a:rPr>
              <a:t>(vv. 20-23)</a:t>
            </a: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III – HERDEIROS DE DEUS CONFORME A PROMESSA</a:t>
            </a:r>
            <a:r>
              <a:rPr lang="pt-BR" sz="3000" b="1" dirty="0" smtClean="0">
                <a:solidFill>
                  <a:srgbClr val="006600"/>
                </a:solidFill>
              </a:rPr>
              <a:t>					</a:t>
            </a:r>
            <a:r>
              <a:rPr lang="pt-BR" sz="3000" dirty="0" smtClean="0">
                <a:solidFill>
                  <a:srgbClr val="006600"/>
                </a:solidFill>
              </a:rPr>
              <a:t>(vv. 24-29)</a:t>
            </a:r>
            <a:endParaRPr lang="pt-BR" sz="3000" dirty="0" smtClean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4300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sz="3500" b="1" dirty="0">
                <a:solidFill>
                  <a:srgbClr val="006600"/>
                </a:solidFill>
              </a:rPr>
              <a:t>- </a:t>
            </a:r>
            <a:r>
              <a:rPr lang="pt-BR" sz="4300" b="1" dirty="0">
                <a:solidFill>
                  <a:srgbClr val="FF0000"/>
                </a:solidFill>
              </a:rPr>
              <a:t>Conclusão</a:t>
            </a:r>
          </a:p>
        </p:txBody>
      </p:sp>
    </p:spTree>
    <p:extLst>
      <p:ext uri="{BB962C8B-B14F-4D97-AF65-F5344CB8AC3E}">
        <p14:creationId xmlns:p14="http://schemas.microsoft.com/office/powerpoint/2010/main" val="3255285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600" dirty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3600" dirty="0">
                <a:solidFill>
                  <a:srgbClr val="7030A0"/>
                </a:solidFill>
                <a:latin typeface="Arial Black" pitchFamily="34" charset="0"/>
              </a:rPr>
              <a:t>  GÁLATAS</a:t>
            </a:r>
            <a:r>
              <a:rPr lang="pt-BR" sz="40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40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3200" b="1" i="1" dirty="0">
                <a:solidFill>
                  <a:srgbClr val="00B050"/>
                </a:solidFill>
                <a:cs typeface="Arial" charset="0"/>
              </a:rPr>
              <a:t>LIÇÃO 05:  OS HERDEIROS DA PROMESSA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752528"/>
          </a:xfrm>
          <a:ln>
            <a:solidFill>
              <a:schemeClr val="tx1"/>
            </a:solidFill>
          </a:ln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pt-BR" sz="4400" b="1" dirty="0" smtClean="0">
                <a:solidFill>
                  <a:srgbClr val="006600"/>
                </a:solidFill>
              </a:rPr>
              <a:t>   </a:t>
            </a:r>
            <a:r>
              <a:rPr lang="pt-BR" b="1" dirty="0" smtClean="0">
                <a:solidFill>
                  <a:srgbClr val="006600"/>
                </a:solidFill>
              </a:rPr>
              <a:t>Conclusão</a:t>
            </a:r>
            <a:endParaRPr lang="pt-BR" sz="1800" b="1" dirty="0" smtClean="0">
              <a:solidFill>
                <a:srgbClr val="006600"/>
              </a:solidFill>
            </a:endParaRPr>
          </a:p>
          <a:p>
            <a:pPr marL="0" indent="0">
              <a:buNone/>
            </a:pPr>
            <a:endParaRPr lang="pt-BR" sz="1000" b="1" dirty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pt-BR" sz="28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dirty="0">
                <a:latin typeface="Arial" pitchFamily="34" charset="0"/>
                <a:cs typeface="Arial" pitchFamily="34" charset="0"/>
              </a:rPr>
              <a:t>Embora Deus tenha encerrado todos os homens debaixo da lei, esta nunca invalidou o 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concerto que </a:t>
            </a:r>
            <a:r>
              <a:rPr lang="pt-BR" dirty="0">
                <a:latin typeface="Arial" pitchFamily="34" charset="0"/>
                <a:cs typeface="Arial" pitchFamily="34" charset="0"/>
              </a:rPr>
              <a:t>Ele havia firmado com Abraão; a lei teve sua validade até que se cumprisse a promessa. Enquanto 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a promessa </a:t>
            </a:r>
            <a:r>
              <a:rPr lang="pt-BR" dirty="0">
                <a:latin typeface="Arial" pitchFamily="34" charset="0"/>
                <a:cs typeface="Arial" pitchFamily="34" charset="0"/>
              </a:rPr>
              <a:t>ainda não estava revelada, foi a lei que conduziu o homem; porém, revelada a promessa, 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o homem </a:t>
            </a:r>
            <a:r>
              <a:rPr lang="pt-BR" dirty="0">
                <a:latin typeface="Arial" pitchFamily="34" charset="0"/>
                <a:cs typeface="Arial" pitchFamily="34" charset="0"/>
              </a:rPr>
              <a:t>ficou livre da lei para se tornar herdeiro da mesma promessa através de Cristo Jesus.</a:t>
            </a:r>
            <a:endParaRPr lang="pt-BR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163862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  </a:t>
            </a:r>
            <a:r>
              <a:rPr lang="pt-BR" sz="3200" dirty="0" smtClean="0">
                <a:solidFill>
                  <a:srgbClr val="7030A0"/>
                </a:solidFill>
                <a:latin typeface="Arial Black" pitchFamily="34" charset="0"/>
              </a:rPr>
              <a:t>GÁLATAS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900" b="1" i="1" dirty="0">
                <a:solidFill>
                  <a:srgbClr val="00B050"/>
                </a:solidFill>
                <a:cs typeface="Arial" charset="0"/>
              </a:rPr>
              <a:t>LIÇÃO 05:  OS HERDEIROS DA PROMESSA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700808"/>
            <a:ext cx="8064896" cy="4237936"/>
          </a:xfrm>
          <a:ln>
            <a:solidFill>
              <a:srgbClr val="00B050"/>
            </a:solidFill>
          </a:ln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pt-BR" sz="2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sz="3600" b="1" dirty="0">
                <a:solidFill>
                  <a:srgbClr val="006600"/>
                </a:solidFill>
              </a:rPr>
              <a:t>- Introdução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7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 – A LEI NÃO INVALIDA O TESTAMENTO</a:t>
            </a:r>
            <a:r>
              <a:rPr lang="pt-BR" sz="3300" b="1" dirty="0">
                <a:solidFill>
                  <a:srgbClr val="006600"/>
                </a:solidFill>
              </a:rPr>
              <a:t>	</a:t>
            </a:r>
            <a:r>
              <a:rPr lang="pt-BR" sz="3300" b="1" dirty="0" smtClean="0">
                <a:solidFill>
                  <a:srgbClr val="006600"/>
                </a:solidFill>
              </a:rPr>
              <a:t>						</a:t>
            </a:r>
            <a:r>
              <a:rPr lang="pt-BR" sz="3000" dirty="0" smtClean="0">
                <a:solidFill>
                  <a:srgbClr val="006600"/>
                </a:solidFill>
              </a:rPr>
              <a:t>(vv. 17-19)</a:t>
            </a: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II – A LEI É INCAPAZ DE APERFEIÇOAR</a:t>
            </a:r>
            <a:r>
              <a:rPr lang="pt-BR" sz="3000" b="1" dirty="0" smtClean="0">
                <a:solidFill>
                  <a:srgbClr val="006600"/>
                </a:solidFill>
              </a:rPr>
              <a:t>								</a:t>
            </a:r>
            <a:r>
              <a:rPr lang="pt-BR" sz="3000" dirty="0" smtClean="0">
                <a:solidFill>
                  <a:srgbClr val="006600"/>
                </a:solidFill>
              </a:rPr>
              <a:t>(vv. 20-23)</a:t>
            </a: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III – HERDEIROS DE DEUS CONFORME A PROMESSA</a:t>
            </a:r>
            <a:r>
              <a:rPr lang="pt-BR" sz="3000" b="1" dirty="0" smtClean="0">
                <a:solidFill>
                  <a:srgbClr val="006600"/>
                </a:solidFill>
              </a:rPr>
              <a:t>					</a:t>
            </a:r>
            <a:r>
              <a:rPr lang="pt-BR" sz="3000" dirty="0" smtClean="0">
                <a:solidFill>
                  <a:srgbClr val="006600"/>
                </a:solidFill>
              </a:rPr>
              <a:t>(vv. 24-29)</a:t>
            </a:r>
            <a:endParaRPr lang="pt-BR" sz="3000" dirty="0" smtClean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4300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sz="3500" b="1" dirty="0">
                <a:solidFill>
                  <a:srgbClr val="006600"/>
                </a:solidFill>
              </a:rPr>
              <a:t>- Conclusão</a:t>
            </a:r>
          </a:p>
        </p:txBody>
      </p:sp>
    </p:spTree>
    <p:extLst>
      <p:ext uri="{BB962C8B-B14F-4D97-AF65-F5344CB8AC3E}">
        <p14:creationId xmlns:p14="http://schemas.microsoft.com/office/powerpoint/2010/main" val="15832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/>
          </a:bodyPr>
          <a:lstStyle/>
          <a:p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  GÁLATAS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900" b="1" i="1" dirty="0">
                <a:solidFill>
                  <a:srgbClr val="00B050"/>
                </a:solidFill>
                <a:cs typeface="Arial" charset="0"/>
              </a:rPr>
              <a:t>LIÇÃO 05:  OS HERDEIROS DA PROMESSA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13"/>
          </a:xfrm>
          <a:ln>
            <a:solidFill>
              <a:srgbClr val="00B050"/>
            </a:solidFill>
          </a:ln>
        </p:spPr>
        <p:txBody>
          <a:bodyPr>
            <a:normAutofit lnSpcReduction="10000"/>
          </a:bodyPr>
          <a:lstStyle/>
          <a:p>
            <a:pPr marL="0" lvl="0" indent="0" algn="just">
              <a:spcBef>
                <a:spcPct val="0"/>
              </a:spcBef>
              <a:buNone/>
              <a:defRPr/>
            </a:pPr>
            <a:endParaRPr lang="pt-BR" altLang="pt-BR" sz="11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endParaRPr lang="pt-BR" altLang="pt-BR" sz="12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altLang="pt-BR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Texto </a:t>
            </a:r>
            <a:r>
              <a:rPr lang="pt-BR" altLang="pt-BR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Áureo: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	</a:t>
            </a:r>
            <a:endParaRPr lang="pt-BR" dirty="0">
              <a:solidFill>
                <a:prstClr val="black"/>
              </a:solidFill>
              <a:latin typeface="Arial" charset="0"/>
              <a:cs typeface="Arial" charset="0"/>
            </a:endParaRPr>
          </a:p>
          <a:p>
            <a:pPr marL="10668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pt-BR" dirty="0">
                <a:solidFill>
                  <a:prstClr val="black"/>
                </a:solidFill>
                <a:latin typeface="Arial" charset="0"/>
                <a:cs typeface="Arial" charset="0"/>
              </a:rPr>
              <a:t> 	</a:t>
            </a:r>
            <a:r>
              <a:rPr lang="pt-BR" sz="3600" dirty="0" smtClean="0">
                <a:solidFill>
                  <a:srgbClr val="00000A"/>
                </a:solidFill>
                <a:effectLst/>
                <a:latin typeface="Times New Roman"/>
                <a:ea typeface="Calibri"/>
                <a:cs typeface="Calibri"/>
              </a:rPr>
              <a:t>“</a:t>
            </a:r>
            <a:r>
              <a:rPr lang="pt-BR" sz="3600" i="1" dirty="0">
                <a:solidFill>
                  <a:srgbClr val="0000CC"/>
                </a:solidFill>
              </a:rPr>
              <a:t>E, se sois de Cristo, então, sois descendência de Abraão e herdeiros conforme a promessa</a:t>
            </a:r>
            <a:r>
              <a:rPr lang="pt-BR" sz="3600" dirty="0" smtClean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.</a:t>
            </a:r>
            <a:r>
              <a:rPr lang="pt-BR" sz="3600" dirty="0" smtClean="0">
                <a:highlight>
                  <a:srgbClr val="FFFFFF"/>
                </a:highlight>
                <a:latin typeface="Times New Roman"/>
                <a:ea typeface="Calibri"/>
                <a:cs typeface="Arial" pitchFamily="34" charset="0"/>
              </a:rPr>
              <a:t>”</a:t>
            </a:r>
            <a:endParaRPr lang="pt-BR" sz="3600" dirty="0">
              <a:solidFill>
                <a:srgbClr val="00000A"/>
              </a:solidFill>
              <a:ea typeface="Calibri"/>
              <a:cs typeface="Calibri"/>
            </a:endParaRPr>
          </a:p>
          <a:p>
            <a:pPr marL="114300" lvl="0" indent="0" algn="just" fontAlgn="base">
              <a:spcBef>
                <a:spcPct val="0"/>
              </a:spcBef>
              <a:spcAft>
                <a:spcPct val="0"/>
              </a:spcAft>
              <a:buClr>
                <a:srgbClr val="DBD7CB"/>
              </a:buClr>
              <a:buNone/>
              <a:defRPr/>
            </a:pPr>
            <a:r>
              <a:rPr lang="pt-BR" sz="4000" b="1" i="1" dirty="0">
                <a:solidFill>
                  <a:prstClr val="black"/>
                </a:solidFill>
                <a:latin typeface="Arial" charset="0"/>
                <a:cs typeface="Arial" charset="0"/>
              </a:rPr>
              <a:t>					</a:t>
            </a:r>
            <a:r>
              <a:rPr lang="pt-BR" sz="4000" b="1" i="1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	</a:t>
            </a:r>
            <a:r>
              <a:rPr lang="pt-BR" sz="4000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(</a:t>
            </a:r>
            <a:r>
              <a:rPr lang="pt-BR" sz="4000" dirty="0" err="1" smtClean="0">
                <a:solidFill>
                  <a:srgbClr val="0000CC"/>
                </a:solidFill>
                <a:latin typeface="Arial" charset="0"/>
                <a:cs typeface="Arial" charset="0"/>
              </a:rPr>
              <a:t>Gl</a:t>
            </a:r>
            <a:r>
              <a:rPr lang="pt-BR" sz="3600" dirty="0" smtClean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 3. 29</a:t>
            </a:r>
            <a:r>
              <a:rPr lang="pt-BR" sz="4000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)</a:t>
            </a:r>
            <a:endParaRPr lang="pt-BR" sz="40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068323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920" y="2564904"/>
            <a:ext cx="1481752" cy="2844316"/>
          </a:xfrm>
          <a:ln>
            <a:solidFill>
              <a:schemeClr val="accent6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3900" b="1" i="1" dirty="0" smtClean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EBD</a:t>
            </a:r>
          </a:p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3900" b="1" i="1" dirty="0" smtClean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2º</a:t>
            </a:r>
          </a:p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3900" b="1" i="1" dirty="0" smtClean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TRIM.</a:t>
            </a:r>
          </a:p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3900" b="1" i="1" dirty="0" smtClean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2021</a:t>
            </a:r>
            <a:endParaRPr lang="pt-BR" dirty="0"/>
          </a:p>
        </p:txBody>
      </p:sp>
      <p:sp>
        <p:nvSpPr>
          <p:cNvPr id="7" name="Retângulo 6"/>
          <p:cNvSpPr/>
          <p:nvPr/>
        </p:nvSpPr>
        <p:spPr>
          <a:xfrm>
            <a:off x="755577" y="518390"/>
            <a:ext cx="79563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000" dirty="0" smtClean="0">
                <a:solidFill>
                  <a:srgbClr val="7030A0"/>
                </a:solidFill>
                <a:latin typeface="Arial Black" pitchFamily="34" charset="0"/>
                <a:ea typeface="+mj-ea"/>
                <a:cs typeface="+mj-cs"/>
              </a:rPr>
              <a:t>CARTA  AOS  GÁLATAS</a:t>
            </a:r>
            <a:endParaRPr lang="pt-BR" sz="4000" dirty="0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7592" y="1260556"/>
            <a:ext cx="7386408" cy="5663145"/>
          </a:xfrm>
          <a:prstGeom prst="rect">
            <a:avLst/>
          </a:prstGeom>
        </p:spPr>
      </p:pic>
      <p:sp>
        <p:nvSpPr>
          <p:cNvPr id="6" name="Seta para Baixo 5"/>
          <p:cNvSpPr/>
          <p:nvPr/>
        </p:nvSpPr>
        <p:spPr>
          <a:xfrm>
            <a:off x="6012160" y="1260556"/>
            <a:ext cx="504057" cy="812214"/>
          </a:xfrm>
          <a:prstGeom prst="downArrow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606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373654" y="2348880"/>
            <a:ext cx="8208912" cy="1296144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marL="342900" lvl="0" indent="-342900" fontAlgn="base">
              <a:spcAft>
                <a:spcPct val="0"/>
              </a:spcAft>
              <a:defRPr/>
            </a:pPr>
            <a:endParaRPr lang="pt-BR" sz="1600" b="1" i="1" dirty="0" smtClean="0">
              <a:solidFill>
                <a:srgbClr val="00B050"/>
              </a:solidFill>
              <a:cs typeface="Arial" charset="0"/>
            </a:endParaRPr>
          </a:p>
          <a:p>
            <a:pPr marL="342900" lvl="0" indent="-342900" fontAlgn="base">
              <a:spcAft>
                <a:spcPct val="0"/>
              </a:spcAft>
              <a:defRPr/>
            </a:pPr>
            <a:r>
              <a:rPr lang="pt-BR" b="1" i="1" dirty="0" smtClean="0">
                <a:solidFill>
                  <a:srgbClr val="00B050"/>
                </a:solidFill>
                <a:cs typeface="Arial" charset="0"/>
              </a:rPr>
              <a:t>LIÇÃO </a:t>
            </a:r>
            <a:r>
              <a:rPr lang="pt-BR" b="1" i="1" dirty="0">
                <a:solidFill>
                  <a:srgbClr val="00B050"/>
                </a:solidFill>
                <a:cs typeface="Arial" charset="0"/>
              </a:rPr>
              <a:t>05: OS HERDEIROS DA PROMESSA</a:t>
            </a:r>
            <a:endParaRPr lang="pt-BR" dirty="0"/>
          </a:p>
        </p:txBody>
      </p:sp>
      <p:sp>
        <p:nvSpPr>
          <p:cNvPr id="2" name="Retângulo 1"/>
          <p:cNvSpPr/>
          <p:nvPr/>
        </p:nvSpPr>
        <p:spPr>
          <a:xfrm>
            <a:off x="531346" y="1082220"/>
            <a:ext cx="80648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000" dirty="0" smtClean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36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4000" dirty="0">
                <a:solidFill>
                  <a:srgbClr val="7030A0"/>
                </a:solidFill>
                <a:latin typeface="Arial Black" pitchFamily="34" charset="0"/>
              </a:rPr>
              <a:t>  </a:t>
            </a:r>
            <a:r>
              <a:rPr lang="pt-BR" sz="4000" dirty="0" smtClean="0">
                <a:solidFill>
                  <a:srgbClr val="7030A0"/>
                </a:solidFill>
                <a:latin typeface="Arial Black" pitchFamily="34" charset="0"/>
              </a:rPr>
              <a:t>GÁLATAS</a:t>
            </a:r>
            <a:endParaRPr lang="pt-BR" sz="4000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683568" y="4941168"/>
            <a:ext cx="7752379" cy="7707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94B6D2"/>
              </a:buClr>
            </a:pPr>
            <a:r>
              <a:rPr lang="pt-BR" sz="3600" b="1" dirty="0" smtClean="0">
                <a:solidFill>
                  <a:srgbClr val="000000"/>
                </a:solidFill>
                <a:latin typeface="Book Antiqua" pitchFamily="18" charset="0"/>
              </a:rPr>
              <a:t>Classes de Jovens e Adultos da EBD</a:t>
            </a:r>
          </a:p>
        </p:txBody>
      </p:sp>
    </p:spTree>
    <p:extLst>
      <p:ext uri="{BB962C8B-B14F-4D97-AF65-F5344CB8AC3E}">
        <p14:creationId xmlns:p14="http://schemas.microsoft.com/office/powerpoint/2010/main" val="1686954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8"/>
          </a:xfrm>
        </p:spPr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  GÁLATAS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3100" b="1" i="1" dirty="0">
                <a:solidFill>
                  <a:srgbClr val="00B050"/>
                </a:solidFill>
                <a:cs typeface="Arial" charset="0"/>
              </a:rPr>
              <a:t>LIÇÃO 05: </a:t>
            </a:r>
            <a:r>
              <a:rPr lang="pt-BR" sz="3100" b="1" i="1" dirty="0" smtClean="0">
                <a:solidFill>
                  <a:srgbClr val="00B050"/>
                </a:solidFill>
                <a:cs typeface="Arial" charset="0"/>
              </a:rPr>
              <a:t> OS </a:t>
            </a:r>
            <a:r>
              <a:rPr lang="pt-BR" sz="3100" b="1" i="1" dirty="0">
                <a:solidFill>
                  <a:srgbClr val="00B050"/>
                </a:solidFill>
                <a:cs typeface="Arial" charset="0"/>
              </a:rPr>
              <a:t>HERDEIROS DA PROMESSA</a:t>
            </a:r>
            <a:endParaRPr lang="pt-BR" sz="3100" b="1" i="1" dirty="0">
              <a:solidFill>
                <a:srgbClr val="00B050"/>
              </a:solidFill>
              <a:ea typeface="+mn-ea"/>
              <a:cs typeface="Arial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996953"/>
            <a:ext cx="8229600" cy="2592288"/>
          </a:xfrm>
          <a:ln>
            <a:solidFill>
              <a:srgbClr val="00B050"/>
            </a:solidFill>
          </a:ln>
        </p:spPr>
        <p:txBody>
          <a:bodyPr/>
          <a:lstStyle/>
          <a:p>
            <a:endParaRPr lang="pt-BR" dirty="0"/>
          </a:p>
          <a:p>
            <a:pPr marL="0" indent="0" algn="ctr">
              <a:buNone/>
            </a:pPr>
            <a:r>
              <a:rPr lang="pt-BR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Leitura Bíblica: </a:t>
            </a:r>
            <a:r>
              <a:rPr lang="pt-BR" sz="4800" dirty="0" smtClean="0">
                <a:solidFill>
                  <a:srgbClr val="0000CC"/>
                </a:solidFill>
              </a:rPr>
              <a:t> </a:t>
            </a:r>
            <a:r>
              <a:rPr lang="pt-BR" sz="4800" smtClean="0">
                <a:solidFill>
                  <a:srgbClr val="0000CC"/>
                </a:solidFill>
              </a:rPr>
              <a:t>Gálatas  </a:t>
            </a:r>
            <a:r>
              <a:rPr lang="pt-BR" sz="4800" smtClean="0">
                <a:solidFill>
                  <a:srgbClr val="0000CC"/>
                </a:solidFill>
              </a:rPr>
              <a:t>3.17-29</a:t>
            </a:r>
            <a:endParaRPr lang="pt-BR" sz="4800" b="1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052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/>
          </a:bodyPr>
          <a:lstStyle/>
          <a:p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  GÁLATAS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900" b="1" i="1" dirty="0">
                <a:solidFill>
                  <a:srgbClr val="00B050"/>
                </a:solidFill>
                <a:cs typeface="Arial" charset="0"/>
              </a:rPr>
              <a:t>LIÇÃO 05:  OS HERDEIROS DA PROMESSA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13"/>
          </a:xfrm>
          <a:ln>
            <a:solidFill>
              <a:srgbClr val="00B050"/>
            </a:solidFill>
          </a:ln>
        </p:spPr>
        <p:txBody>
          <a:bodyPr>
            <a:normAutofit lnSpcReduction="10000"/>
          </a:bodyPr>
          <a:lstStyle/>
          <a:p>
            <a:pPr marL="0" lvl="0" indent="0" algn="just">
              <a:spcBef>
                <a:spcPct val="0"/>
              </a:spcBef>
              <a:buNone/>
              <a:defRPr/>
            </a:pPr>
            <a:endParaRPr lang="pt-BR" altLang="pt-BR" sz="11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endParaRPr lang="pt-BR" altLang="pt-BR" sz="12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altLang="pt-BR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Texto </a:t>
            </a:r>
            <a:r>
              <a:rPr lang="pt-BR" altLang="pt-BR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Áureo: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	</a:t>
            </a:r>
            <a:endParaRPr lang="pt-BR" dirty="0">
              <a:solidFill>
                <a:prstClr val="black"/>
              </a:solidFill>
              <a:latin typeface="Arial" charset="0"/>
              <a:cs typeface="Arial" charset="0"/>
            </a:endParaRPr>
          </a:p>
          <a:p>
            <a:pPr marL="10668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pt-BR" dirty="0">
                <a:solidFill>
                  <a:prstClr val="black"/>
                </a:solidFill>
                <a:latin typeface="Arial" charset="0"/>
                <a:cs typeface="Arial" charset="0"/>
              </a:rPr>
              <a:t> 	</a:t>
            </a:r>
            <a:r>
              <a:rPr lang="pt-BR" sz="3600" dirty="0" smtClean="0">
                <a:solidFill>
                  <a:srgbClr val="00000A"/>
                </a:solidFill>
                <a:effectLst/>
                <a:latin typeface="Times New Roman"/>
                <a:ea typeface="Calibri"/>
                <a:cs typeface="Calibri"/>
              </a:rPr>
              <a:t>“</a:t>
            </a:r>
            <a:r>
              <a:rPr lang="pt-BR" sz="3600" i="1" dirty="0">
                <a:solidFill>
                  <a:srgbClr val="0000CC"/>
                </a:solidFill>
              </a:rPr>
              <a:t>E, se sois de Cristo, então, sois descendência de Abraão e herdeiros conforme a promessa</a:t>
            </a:r>
            <a:r>
              <a:rPr lang="pt-BR" sz="3600" dirty="0" smtClean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.</a:t>
            </a:r>
            <a:r>
              <a:rPr lang="pt-BR" sz="3600" dirty="0" smtClean="0">
                <a:highlight>
                  <a:srgbClr val="FFFFFF"/>
                </a:highlight>
                <a:latin typeface="Times New Roman"/>
                <a:ea typeface="Calibri"/>
                <a:cs typeface="Arial" pitchFamily="34" charset="0"/>
              </a:rPr>
              <a:t>”</a:t>
            </a:r>
            <a:endParaRPr lang="pt-BR" sz="3600" dirty="0">
              <a:solidFill>
                <a:srgbClr val="00000A"/>
              </a:solidFill>
              <a:ea typeface="Calibri"/>
              <a:cs typeface="Calibri"/>
            </a:endParaRPr>
          </a:p>
          <a:p>
            <a:pPr marL="114300" lvl="0" indent="0" algn="just" fontAlgn="base">
              <a:spcBef>
                <a:spcPct val="0"/>
              </a:spcBef>
              <a:spcAft>
                <a:spcPct val="0"/>
              </a:spcAft>
              <a:buClr>
                <a:srgbClr val="DBD7CB"/>
              </a:buClr>
              <a:buNone/>
              <a:defRPr/>
            </a:pPr>
            <a:r>
              <a:rPr lang="pt-BR" sz="4000" b="1" i="1" dirty="0">
                <a:solidFill>
                  <a:prstClr val="black"/>
                </a:solidFill>
                <a:latin typeface="Arial" charset="0"/>
                <a:cs typeface="Arial" charset="0"/>
              </a:rPr>
              <a:t>					</a:t>
            </a:r>
            <a:r>
              <a:rPr lang="pt-BR" sz="4000" b="1" i="1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	</a:t>
            </a:r>
            <a:r>
              <a:rPr lang="pt-BR" sz="4000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(</a:t>
            </a:r>
            <a:r>
              <a:rPr lang="pt-BR" sz="4000" dirty="0" err="1" smtClean="0">
                <a:solidFill>
                  <a:srgbClr val="0000CC"/>
                </a:solidFill>
                <a:latin typeface="Arial" charset="0"/>
                <a:cs typeface="Arial" charset="0"/>
              </a:rPr>
              <a:t>Gl</a:t>
            </a:r>
            <a:r>
              <a:rPr lang="pt-BR" sz="3600" dirty="0" smtClean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 3. 29</a:t>
            </a:r>
            <a:r>
              <a:rPr lang="pt-BR" sz="4000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)</a:t>
            </a:r>
            <a:endParaRPr lang="pt-BR" sz="40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78519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  </a:t>
            </a:r>
            <a:r>
              <a:rPr lang="pt-BR" sz="3200" dirty="0" smtClean="0">
                <a:solidFill>
                  <a:srgbClr val="7030A0"/>
                </a:solidFill>
                <a:latin typeface="Arial Black" pitchFamily="34" charset="0"/>
              </a:rPr>
              <a:t>GÁLATAS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900" b="1" i="1" dirty="0">
                <a:solidFill>
                  <a:srgbClr val="00B050"/>
                </a:solidFill>
                <a:cs typeface="Arial" charset="0"/>
              </a:rPr>
              <a:t>LIÇÃO 05:  OS HERDEIROS DA PROMESSA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700808"/>
            <a:ext cx="8064896" cy="4237936"/>
          </a:xfrm>
          <a:ln>
            <a:solidFill>
              <a:srgbClr val="00B050"/>
            </a:solidFill>
          </a:ln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pt-BR" sz="2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sz="3600" b="1" dirty="0">
                <a:solidFill>
                  <a:srgbClr val="006600"/>
                </a:solidFill>
              </a:rPr>
              <a:t>- Introdução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7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 – A LEI NÃO INVALIDA O TESTAMENTO</a:t>
            </a:r>
            <a:r>
              <a:rPr lang="pt-BR" sz="3300" b="1" dirty="0">
                <a:solidFill>
                  <a:srgbClr val="006600"/>
                </a:solidFill>
              </a:rPr>
              <a:t>	</a:t>
            </a:r>
            <a:r>
              <a:rPr lang="pt-BR" sz="3300" b="1" dirty="0" smtClean="0">
                <a:solidFill>
                  <a:srgbClr val="006600"/>
                </a:solidFill>
              </a:rPr>
              <a:t>						</a:t>
            </a:r>
            <a:r>
              <a:rPr lang="pt-BR" sz="3000" dirty="0" smtClean="0">
                <a:solidFill>
                  <a:srgbClr val="006600"/>
                </a:solidFill>
              </a:rPr>
              <a:t>(vv. 17-19)</a:t>
            </a: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II – A LEI É INCAPAZ DE APERFEIÇOAR</a:t>
            </a:r>
            <a:r>
              <a:rPr lang="pt-BR" sz="3000" b="1" dirty="0" smtClean="0">
                <a:solidFill>
                  <a:srgbClr val="006600"/>
                </a:solidFill>
              </a:rPr>
              <a:t>								</a:t>
            </a:r>
            <a:r>
              <a:rPr lang="pt-BR" sz="3000" dirty="0" smtClean="0">
                <a:solidFill>
                  <a:srgbClr val="006600"/>
                </a:solidFill>
              </a:rPr>
              <a:t>(vv. 20-23)</a:t>
            </a: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III – HERDEIROS DE DEUS CONFORME A PROMESSA</a:t>
            </a:r>
            <a:r>
              <a:rPr lang="pt-BR" sz="3000" b="1" dirty="0" smtClean="0">
                <a:solidFill>
                  <a:srgbClr val="006600"/>
                </a:solidFill>
              </a:rPr>
              <a:t>					</a:t>
            </a:r>
            <a:r>
              <a:rPr lang="pt-BR" sz="3000" dirty="0" smtClean="0">
                <a:solidFill>
                  <a:srgbClr val="006600"/>
                </a:solidFill>
              </a:rPr>
              <a:t>(vv. 24-29)</a:t>
            </a:r>
            <a:endParaRPr lang="pt-BR" sz="3000" dirty="0" smtClean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4300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sz="3500" b="1" dirty="0">
                <a:solidFill>
                  <a:srgbClr val="006600"/>
                </a:solidFill>
              </a:rPr>
              <a:t>- Conclusão</a:t>
            </a:r>
          </a:p>
        </p:txBody>
      </p:sp>
    </p:spTree>
    <p:extLst>
      <p:ext uri="{BB962C8B-B14F-4D97-AF65-F5344CB8AC3E}">
        <p14:creationId xmlns:p14="http://schemas.microsoft.com/office/powerpoint/2010/main" val="2703177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  GÁLATAS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900" b="1" i="1" dirty="0">
                <a:solidFill>
                  <a:srgbClr val="00B050"/>
                </a:solidFill>
                <a:cs typeface="Arial" charset="0"/>
              </a:rPr>
              <a:t>LIÇÃO 05:  OS HERDEIROS DA PROMESSA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9"/>
          </a:xfrm>
          <a:ln>
            <a:solidFill>
              <a:schemeClr val="tx1"/>
            </a:solidFill>
          </a:ln>
        </p:spPr>
        <p:txBody>
          <a:bodyPr>
            <a:normAutofit fontScale="92500"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pt-BR" sz="2400" b="1" dirty="0" smtClean="0">
                <a:solidFill>
                  <a:srgbClr val="EEECE1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pt-BR" sz="3500" b="1" dirty="0">
                <a:solidFill>
                  <a:srgbClr val="006600"/>
                </a:solidFill>
              </a:rPr>
              <a:t>Introdução</a:t>
            </a:r>
            <a:r>
              <a:rPr lang="pt-BR" sz="2400" b="1" dirty="0" smtClean="0">
                <a:solidFill>
                  <a:srgbClr val="EEECE1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  <a:t>						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pt-BR" sz="1200" b="1" dirty="0">
              <a:ln w="12700" cmpd="sng">
                <a:solidFill>
                  <a:schemeClr val="tx1"/>
                </a:solidFill>
              </a:ln>
              <a:solidFill>
                <a:srgbClr val="EEECE1">
                  <a:lumMod val="25000"/>
                </a:srgbClr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pt-BR" sz="2400" dirty="0">
                <a:solidFill>
                  <a:prstClr val="black"/>
                </a:solidFill>
                <a:latin typeface="Arial" charset="0"/>
                <a:cs typeface="Arial" charset="0"/>
              </a:rPr>
              <a:t>	</a:t>
            </a:r>
            <a:r>
              <a:rPr lang="pt-BR" sz="2800" dirty="0">
                <a:solidFill>
                  <a:prstClr val="black"/>
                </a:solidFill>
                <a:latin typeface="Arial" charset="0"/>
                <a:cs typeface="Arial" charset="0"/>
              </a:rPr>
              <a:t>Os termos da aliança de Deus com Abraão não foram firmados sob as cláusulas da lei, </a:t>
            </a:r>
            <a:r>
              <a:rPr lang="pt-BR" sz="28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até porque </a:t>
            </a:r>
            <a:r>
              <a:rPr lang="pt-BR" sz="2800" dirty="0">
                <a:solidFill>
                  <a:prstClr val="black"/>
                </a:solidFill>
                <a:latin typeface="Arial" charset="0"/>
                <a:cs typeface="Arial" charset="0"/>
              </a:rPr>
              <a:t>a base da relação entre Deus e Abraão era a fé. Desta forma, as bênçãos prometidas a </a:t>
            </a:r>
            <a:r>
              <a:rPr lang="pt-BR" sz="28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Abraão foram </a:t>
            </a:r>
            <a:r>
              <a:rPr lang="pt-BR" sz="2800" dirty="0">
                <a:solidFill>
                  <a:prstClr val="black"/>
                </a:solidFill>
                <a:latin typeface="Arial" charset="0"/>
                <a:cs typeface="Arial" charset="0"/>
              </a:rPr>
              <a:t>ratificadas à sua </a:t>
            </a:r>
            <a:r>
              <a:rPr lang="pt-BR" sz="2800" dirty="0">
                <a:latin typeface="Arial" charset="0"/>
                <a:cs typeface="Arial" charset="0"/>
              </a:rPr>
              <a:t>posteridade nos termos </a:t>
            </a:r>
            <a:r>
              <a:rPr lang="pt-BR" sz="2800" dirty="0">
                <a:solidFill>
                  <a:prstClr val="black"/>
                </a:solidFill>
                <a:latin typeface="Arial" charset="0"/>
                <a:cs typeface="Arial" charset="0"/>
              </a:rPr>
              <a:t>da fé e não da lei. Porém, até que chegasse a </a:t>
            </a:r>
            <a:r>
              <a:rPr lang="pt-BR" sz="28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posteridade de </a:t>
            </a:r>
            <a:r>
              <a:rPr lang="pt-BR" sz="2800" dirty="0">
                <a:solidFill>
                  <a:prstClr val="black"/>
                </a:solidFill>
                <a:latin typeface="Arial" charset="0"/>
                <a:cs typeface="Arial" charset="0"/>
              </a:rPr>
              <a:t>Abraão, para que a herança tivesse praticidade e validade, Deus colocou a todos debaixo da lei. </a:t>
            </a:r>
          </a:p>
        </p:txBody>
      </p:sp>
    </p:spTree>
    <p:extLst>
      <p:ext uri="{BB962C8B-B14F-4D97-AF65-F5344CB8AC3E}">
        <p14:creationId xmlns:p14="http://schemas.microsoft.com/office/powerpoint/2010/main" val="2703177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  </a:t>
            </a:r>
            <a:r>
              <a:rPr lang="pt-BR" sz="3200" dirty="0" smtClean="0">
                <a:solidFill>
                  <a:srgbClr val="7030A0"/>
                </a:solidFill>
                <a:latin typeface="Arial Black" pitchFamily="34" charset="0"/>
              </a:rPr>
              <a:t>GÁLATAS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900" b="1" i="1" dirty="0">
                <a:solidFill>
                  <a:srgbClr val="00B050"/>
                </a:solidFill>
                <a:cs typeface="Arial" charset="0"/>
              </a:rPr>
              <a:t>LIÇÃO 05:  OS HERDEIROS DA PROMESSA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700808"/>
            <a:ext cx="8064896" cy="4237936"/>
          </a:xfrm>
          <a:ln>
            <a:solidFill>
              <a:srgbClr val="00B050"/>
            </a:solidFill>
          </a:ln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pt-BR" sz="2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sz="3600" b="1" dirty="0">
                <a:solidFill>
                  <a:srgbClr val="006600"/>
                </a:solidFill>
              </a:rPr>
              <a:t>- Introdução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7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3000" b="1" dirty="0">
                <a:solidFill>
                  <a:srgbClr val="FF0000"/>
                </a:solidFill>
              </a:rPr>
              <a:t>I – A LEI NÃO INVALIDA O TESTAMENTO</a:t>
            </a:r>
            <a:r>
              <a:rPr lang="pt-BR" sz="3300" b="1" dirty="0">
                <a:solidFill>
                  <a:srgbClr val="006600"/>
                </a:solidFill>
              </a:rPr>
              <a:t>	</a:t>
            </a:r>
            <a:r>
              <a:rPr lang="pt-BR" sz="3300" b="1" dirty="0" smtClean="0">
                <a:solidFill>
                  <a:srgbClr val="006600"/>
                </a:solidFill>
              </a:rPr>
              <a:t>						</a:t>
            </a:r>
            <a:r>
              <a:rPr lang="pt-BR" sz="3000" dirty="0" smtClean="0">
                <a:solidFill>
                  <a:srgbClr val="006600"/>
                </a:solidFill>
              </a:rPr>
              <a:t>(vv. 17-19)</a:t>
            </a: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II – A LEI É INCAPAZ DE APERFEIÇOAR</a:t>
            </a:r>
            <a:r>
              <a:rPr lang="pt-BR" sz="3000" b="1" dirty="0" smtClean="0">
                <a:solidFill>
                  <a:srgbClr val="006600"/>
                </a:solidFill>
              </a:rPr>
              <a:t>								</a:t>
            </a:r>
            <a:r>
              <a:rPr lang="pt-BR" sz="3000" dirty="0" smtClean="0">
                <a:solidFill>
                  <a:srgbClr val="006600"/>
                </a:solidFill>
              </a:rPr>
              <a:t>(vv. 20-23)</a:t>
            </a: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III – HERDEIROS DE DEUS CONFORME A PROMESSA</a:t>
            </a:r>
            <a:r>
              <a:rPr lang="pt-BR" sz="3000" b="1" dirty="0" smtClean="0">
                <a:solidFill>
                  <a:srgbClr val="006600"/>
                </a:solidFill>
              </a:rPr>
              <a:t>					</a:t>
            </a:r>
            <a:r>
              <a:rPr lang="pt-BR" sz="3000" dirty="0" smtClean="0">
                <a:solidFill>
                  <a:srgbClr val="006600"/>
                </a:solidFill>
              </a:rPr>
              <a:t>(vv. 24-29)</a:t>
            </a:r>
            <a:endParaRPr lang="pt-BR" sz="3000" dirty="0" smtClean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4300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sz="3500" b="1" dirty="0">
                <a:solidFill>
                  <a:srgbClr val="006600"/>
                </a:solidFill>
              </a:rPr>
              <a:t>- Conclusão</a:t>
            </a:r>
          </a:p>
        </p:txBody>
      </p:sp>
    </p:spTree>
    <p:extLst>
      <p:ext uri="{BB962C8B-B14F-4D97-AF65-F5344CB8AC3E}">
        <p14:creationId xmlns:p14="http://schemas.microsoft.com/office/powerpoint/2010/main" val="3792504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  GÁLATAS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900" b="1" i="1" dirty="0">
                <a:solidFill>
                  <a:srgbClr val="00B050"/>
                </a:solidFill>
                <a:cs typeface="Arial" charset="0"/>
              </a:rPr>
              <a:t>LIÇÃO 05:  OS HERDEIROS DA PROMESSA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5040560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pt-BR" sz="2400" b="1" dirty="0">
                <a:solidFill>
                  <a:srgbClr val="006600"/>
                </a:solidFill>
              </a:rPr>
              <a:t>I – A LEI NÃO INVALIDA O TESTAMENTO</a:t>
            </a:r>
            <a:r>
              <a:rPr lang="pt-BR" sz="2000" b="1" dirty="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	</a:t>
            </a:r>
            <a:r>
              <a:rPr lang="pt-BR" sz="2800" dirty="0" smtClean="0">
                <a:solidFill>
                  <a:srgbClr val="00B050"/>
                </a:solidFill>
              </a:rPr>
              <a:t>(</a:t>
            </a:r>
            <a:r>
              <a:rPr lang="pt-BR" sz="28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3. 17-19</a:t>
            </a:r>
            <a:r>
              <a:rPr lang="pt-BR" sz="28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pPr marL="0" lvl="0" indent="0" algn="just">
              <a:spcBef>
                <a:spcPct val="0"/>
              </a:spcBef>
              <a:buNone/>
              <a:defRPr/>
            </a:pPr>
            <a:endParaRPr lang="pt-BR" sz="1100" dirty="0" smtClean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2800" dirty="0">
                <a:solidFill>
                  <a:srgbClr val="0000CC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17  Mas digo isto: que tendo sido o testamento anteriormente confirmado por Deus, a lei, que veio quatrocentos e trinta anos depois, não o invalida, de forma a abolir a promessa.  18  Porque, se a herança provém da lei, já não provém da promessa; mas Deus, pela promessa, a deu gratuitamente a Abraão.  19  Logo, para que é a lei? Foi ordenada por causa das transgressões, até que viesse a posteridade a quem a promessa tinha sido feita, e foi posta pelos anjos na mão de um medianeiro.</a:t>
            </a:r>
            <a:endParaRPr lang="pt-BR" sz="2800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9737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2372</TotalTime>
  <Words>248</Words>
  <Application>Microsoft Office PowerPoint</Application>
  <PresentationFormat>Apresentação na tela (4:3)</PresentationFormat>
  <Paragraphs>167</Paragraphs>
  <Slides>29</Slides>
  <Notes>13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slides</vt:lpstr>
      </vt:variant>
      <vt:variant>
        <vt:i4>29</vt:i4>
      </vt:variant>
    </vt:vector>
  </HeadingPairs>
  <TitlesOfParts>
    <vt:vector size="31" baseType="lpstr">
      <vt:lpstr>Tema do Office</vt:lpstr>
      <vt:lpstr>1_Tema do Office</vt:lpstr>
      <vt:lpstr>Apresentação do PowerPoint</vt:lpstr>
      <vt:lpstr>Apresentação do PowerPoint</vt:lpstr>
      <vt:lpstr>Apresentação do PowerPoint</vt:lpstr>
      <vt:lpstr>CARTA  AOS  GÁLATAS LIÇÃO 05:  OS HERDEIROS DA PROMESSA</vt:lpstr>
      <vt:lpstr>CARTA  AOS  GÁLATAS LIÇÃO 05:  OS HERDEIROS DA PROMESSA</vt:lpstr>
      <vt:lpstr>CARTA  AOS  GÁLATAS LIÇÃO 05:  OS HERDEIROS DA PROMESSA</vt:lpstr>
      <vt:lpstr>CARTA  AOS  GÁLATAS LIÇÃO 05:  OS HERDEIROS DA PROMESSA</vt:lpstr>
      <vt:lpstr>CARTA  AOS  GÁLATAS LIÇÃO 05:  OS HERDEIROS DA PROMESSA</vt:lpstr>
      <vt:lpstr>CARTA  AOS  GÁLATAS LIÇÃO 05:  OS HERDEIROS DA PROMESSA</vt:lpstr>
      <vt:lpstr>CARTA  AOS  GÁLATAS LIÇÃO 05:  OS HERDEIROS DA PROMESSA</vt:lpstr>
      <vt:lpstr>CARTA  AOS  GÁLATAS LIÇÃO 05:  OS HERDEIROS DA PROMESSA</vt:lpstr>
      <vt:lpstr>CARTA  AOS  GÁLATAS LIÇÃO 05:  OS HERDEIROS DA PROMESSA</vt:lpstr>
      <vt:lpstr>Apresentação do PowerPoint</vt:lpstr>
      <vt:lpstr>CARTA  AOS  GÁLATAS LIÇÃO 05:  OS HERDEIROS DA PROMESSA</vt:lpstr>
      <vt:lpstr>CARTA  AOS  GÁLATAS LIÇÃO 05:  OS HERDEIROS DA PROMESSA</vt:lpstr>
      <vt:lpstr>CARTA  AOS  GÁLATAS LIÇÃO 05:  OS HERDEIROS DA PROMESSA</vt:lpstr>
      <vt:lpstr>Apresentação do PowerPoint</vt:lpstr>
      <vt:lpstr>CARTA  AOS  GÁLATAS LIÇÃO 05:  OS HERDEIROS DA PROMESSA</vt:lpstr>
      <vt:lpstr>CARTA  AOS  GÁLATAS LIÇÃO 05:  OS HERDEIROS DA PROMESSA</vt:lpstr>
      <vt:lpstr>CARTA  AOS  GÁLATAS LIÇÃO 05:  OS HERDEIROS DA PROMESSA</vt:lpstr>
      <vt:lpstr>CARTA  AOS  GÁLATAS LIÇÃO 05:  OS HERDEIROS DA PROMESSA</vt:lpstr>
      <vt:lpstr>CARTA  AOS  GÁLATAS LIÇÃO 05:  OS HERDEIROS DA PROMESSA</vt:lpstr>
      <vt:lpstr>Apresentação do PowerPoint</vt:lpstr>
      <vt:lpstr>CARTA  AOS  GÁLATAS LIÇÃO 05:  OS HERDEIROS DA PROMESSA</vt:lpstr>
      <vt:lpstr>CARTA  AOS  GÁLATAS LIÇÃO 05:  OS HERDEIROS DA PROMESSA</vt:lpstr>
      <vt:lpstr>CARTA  AOS  GÁLATAS LIÇÃO 05:  OS HERDEIROS DA PROMESSA</vt:lpstr>
      <vt:lpstr>CARTA  AOS  GÁLATAS LIÇÃO 05:  OS HERDEIROS DA PROMESSA</vt:lpstr>
      <vt:lpstr>CARTA  AOS  GÁLATAS LIÇÃO 05:  OS HERDEIROS DA PROMESSA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PARÁBOLAS</dc:title>
  <dc:creator>I.G.V</dc:creator>
  <cp:lastModifiedBy>I.G.V</cp:lastModifiedBy>
  <cp:revision>216</cp:revision>
  <dcterms:created xsi:type="dcterms:W3CDTF">2017-03-28T13:10:15Z</dcterms:created>
  <dcterms:modified xsi:type="dcterms:W3CDTF">2021-04-27T23:23:48Z</dcterms:modified>
</cp:coreProperties>
</file>