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5"/>
  </p:notesMasterIdLst>
  <p:sldIdLst>
    <p:sldId id="342" r:id="rId3"/>
    <p:sldId id="296" r:id="rId4"/>
    <p:sldId id="259" r:id="rId5"/>
    <p:sldId id="257" r:id="rId6"/>
    <p:sldId id="260" r:id="rId7"/>
    <p:sldId id="262" r:id="rId8"/>
    <p:sldId id="263" r:id="rId9"/>
    <p:sldId id="385" r:id="rId10"/>
    <p:sldId id="264" r:id="rId11"/>
    <p:sldId id="398" r:id="rId12"/>
    <p:sldId id="323" r:id="rId13"/>
    <p:sldId id="399" r:id="rId14"/>
    <p:sldId id="383" r:id="rId15"/>
    <p:sldId id="384" r:id="rId16"/>
    <p:sldId id="386" r:id="rId17"/>
    <p:sldId id="267" r:id="rId18"/>
    <p:sldId id="400" r:id="rId19"/>
    <p:sldId id="397" r:id="rId20"/>
    <p:sldId id="327" r:id="rId21"/>
    <p:sldId id="389" r:id="rId22"/>
    <p:sldId id="329" r:id="rId23"/>
    <p:sldId id="401" r:id="rId24"/>
    <p:sldId id="366" r:id="rId25"/>
    <p:sldId id="333" r:id="rId26"/>
    <p:sldId id="387" r:id="rId27"/>
    <p:sldId id="348" r:id="rId28"/>
    <p:sldId id="396" r:id="rId29"/>
    <p:sldId id="351" r:id="rId30"/>
    <p:sldId id="313" r:id="rId31"/>
    <p:sldId id="394" r:id="rId32"/>
    <p:sldId id="395" r:id="rId33"/>
    <p:sldId id="376" r:id="rId34"/>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6600"/>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343" autoAdjust="0"/>
  </p:normalViewPr>
  <p:slideViewPr>
    <p:cSldViewPr>
      <p:cViewPr varScale="1">
        <p:scale>
          <a:sx n="92" d="100"/>
          <a:sy n="92" d="100"/>
        </p:scale>
        <p:origin x="-134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BC9BF2-DC0F-4452-ABF8-F28AC5D4A9F9}" type="datetimeFigureOut">
              <a:rPr lang="pt-BR" smtClean="0"/>
              <a:t>13/04/2021</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6A1916-7331-4A11-846C-A049D8C27565}" type="slidenum">
              <a:rPr lang="pt-BR" smtClean="0"/>
              <a:t>‹nº›</a:t>
            </a:fld>
            <a:endParaRPr lang="pt-BR"/>
          </a:p>
        </p:txBody>
      </p:sp>
    </p:spTree>
    <p:extLst>
      <p:ext uri="{BB962C8B-B14F-4D97-AF65-F5344CB8AC3E}">
        <p14:creationId xmlns:p14="http://schemas.microsoft.com/office/powerpoint/2010/main" val="3617418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lvl="0" indent="0" algn="just" defTabSz="914400" rtl="0" eaLnBrk="1" fontAlgn="base" latinLnBrk="0" hangingPunct="1">
              <a:lnSpc>
                <a:spcPct val="100000"/>
              </a:lnSpc>
              <a:spcBef>
                <a:spcPct val="0"/>
              </a:spcBef>
              <a:spcAft>
                <a:spcPct val="0"/>
              </a:spcAft>
              <a:buClrTx/>
              <a:buSzTx/>
              <a:buFont typeface="Arial" pitchFamily="34" charset="0"/>
              <a:buNone/>
              <a:tabLst/>
              <a:defRPr/>
            </a:pPr>
            <a:endParaRPr lang="pt-BR" b="1" baseline="0" dirty="0">
              <a:solidFill>
                <a:srgbClr val="FF0000"/>
              </a:solidFill>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7</a:t>
            </a:fld>
            <a:endParaRPr lang="pt-BR"/>
          </a:p>
        </p:txBody>
      </p:sp>
    </p:spTree>
    <p:extLst>
      <p:ext uri="{BB962C8B-B14F-4D97-AF65-F5344CB8AC3E}">
        <p14:creationId xmlns:p14="http://schemas.microsoft.com/office/powerpoint/2010/main" val="21423835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16</a:t>
            </a:fld>
            <a:endParaRPr lang="pt-BR" dirty="0"/>
          </a:p>
        </p:txBody>
      </p:sp>
    </p:spTree>
    <p:extLst>
      <p:ext uri="{BB962C8B-B14F-4D97-AF65-F5344CB8AC3E}">
        <p14:creationId xmlns:p14="http://schemas.microsoft.com/office/powerpoint/2010/main" val="3784047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b="1"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17</a:t>
            </a:fld>
            <a:endParaRPr lang="pt-BR" dirty="0"/>
          </a:p>
        </p:txBody>
      </p:sp>
    </p:spTree>
    <p:extLst>
      <p:ext uri="{BB962C8B-B14F-4D97-AF65-F5344CB8AC3E}">
        <p14:creationId xmlns:p14="http://schemas.microsoft.com/office/powerpoint/2010/main" val="1358310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18</a:t>
            </a:fld>
            <a:endParaRPr lang="pt-BR" dirty="0"/>
          </a:p>
        </p:txBody>
      </p:sp>
    </p:spTree>
    <p:extLst>
      <p:ext uri="{BB962C8B-B14F-4D97-AF65-F5344CB8AC3E}">
        <p14:creationId xmlns:p14="http://schemas.microsoft.com/office/powerpoint/2010/main" val="4135878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pt-BR" sz="1200" b="1" dirty="0" smtClean="0">
              <a:solidFill>
                <a:srgbClr val="006600"/>
              </a:solidFill>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19</a:t>
            </a:fld>
            <a:endParaRPr lang="pt-BR" dirty="0"/>
          </a:p>
        </p:txBody>
      </p:sp>
    </p:spTree>
    <p:extLst>
      <p:ext uri="{BB962C8B-B14F-4D97-AF65-F5344CB8AC3E}">
        <p14:creationId xmlns:p14="http://schemas.microsoft.com/office/powerpoint/2010/main" val="19010640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smtClean="0"/>
              <a:t>			</a:t>
            </a:r>
            <a:endParaRPr lang="pt-BR" b="1" dirty="0" smtClean="0"/>
          </a:p>
          <a:p>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23</a:t>
            </a:fld>
            <a:endParaRPr lang="pt-BR"/>
          </a:p>
        </p:txBody>
      </p:sp>
    </p:spTree>
    <p:extLst>
      <p:ext uri="{BB962C8B-B14F-4D97-AF65-F5344CB8AC3E}">
        <p14:creationId xmlns:p14="http://schemas.microsoft.com/office/powerpoint/2010/main" val="41588368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smtClean="0"/>
              <a:t>			</a:t>
            </a:r>
            <a:endParaRPr lang="pt-BR" b="1" dirty="0" smtClean="0"/>
          </a:p>
          <a:p>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24</a:t>
            </a:fld>
            <a:endParaRPr lang="pt-BR"/>
          </a:p>
        </p:txBody>
      </p:sp>
    </p:spTree>
    <p:extLst>
      <p:ext uri="{BB962C8B-B14F-4D97-AF65-F5344CB8AC3E}">
        <p14:creationId xmlns:p14="http://schemas.microsoft.com/office/powerpoint/2010/main" val="8810720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solidFill>
                  <a:prstClr val="black"/>
                </a:solidFill>
              </a:rPr>
              <a:pPr/>
              <a:t>26</a:t>
            </a:fld>
            <a:endParaRPr lang="pt-BR">
              <a:solidFill>
                <a:prstClr val="black"/>
              </a:solidFill>
            </a:endParaRPr>
          </a:p>
        </p:txBody>
      </p:sp>
    </p:spTree>
    <p:extLst>
      <p:ext uri="{BB962C8B-B14F-4D97-AF65-F5344CB8AC3E}">
        <p14:creationId xmlns:p14="http://schemas.microsoft.com/office/powerpoint/2010/main" val="881072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solidFill>
                  <a:prstClr val="black"/>
                </a:solidFill>
              </a:rPr>
              <a:pPr/>
              <a:t>28</a:t>
            </a:fld>
            <a:endParaRPr lang="pt-BR">
              <a:solidFill>
                <a:prstClr val="black"/>
              </a:solidFill>
            </a:endParaRPr>
          </a:p>
        </p:txBody>
      </p:sp>
    </p:spTree>
    <p:extLst>
      <p:ext uri="{BB962C8B-B14F-4D97-AF65-F5344CB8AC3E}">
        <p14:creationId xmlns:p14="http://schemas.microsoft.com/office/powerpoint/2010/main" val="8810720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b="1"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29</a:t>
            </a:fld>
            <a:endParaRPr lang="pt-BR"/>
          </a:p>
        </p:txBody>
      </p:sp>
    </p:spTree>
    <p:extLst>
      <p:ext uri="{BB962C8B-B14F-4D97-AF65-F5344CB8AC3E}">
        <p14:creationId xmlns:p14="http://schemas.microsoft.com/office/powerpoint/2010/main" val="2816670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8</a:t>
            </a:fld>
            <a:endParaRPr lang="pt-BR" dirty="0"/>
          </a:p>
        </p:txBody>
      </p:sp>
    </p:spTree>
    <p:extLst>
      <p:ext uri="{BB962C8B-B14F-4D97-AF65-F5344CB8AC3E}">
        <p14:creationId xmlns:p14="http://schemas.microsoft.com/office/powerpoint/2010/main" val="3265509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9</a:t>
            </a:fld>
            <a:endParaRPr lang="pt-BR" dirty="0"/>
          </a:p>
        </p:txBody>
      </p:sp>
    </p:spTree>
    <p:extLst>
      <p:ext uri="{BB962C8B-B14F-4D97-AF65-F5344CB8AC3E}">
        <p14:creationId xmlns:p14="http://schemas.microsoft.com/office/powerpoint/2010/main" val="962786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b="1"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10</a:t>
            </a:fld>
            <a:endParaRPr lang="pt-BR" dirty="0"/>
          </a:p>
        </p:txBody>
      </p:sp>
    </p:spTree>
    <p:extLst>
      <p:ext uri="{BB962C8B-B14F-4D97-AF65-F5344CB8AC3E}">
        <p14:creationId xmlns:p14="http://schemas.microsoft.com/office/powerpoint/2010/main" val="1673659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11</a:t>
            </a:fld>
            <a:endParaRPr lang="pt-BR" dirty="0"/>
          </a:p>
        </p:txBody>
      </p:sp>
    </p:spTree>
    <p:extLst>
      <p:ext uri="{BB962C8B-B14F-4D97-AF65-F5344CB8AC3E}">
        <p14:creationId xmlns:p14="http://schemas.microsoft.com/office/powerpoint/2010/main" val="9627864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b="1"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12</a:t>
            </a:fld>
            <a:endParaRPr lang="pt-BR" dirty="0"/>
          </a:p>
        </p:txBody>
      </p:sp>
    </p:spTree>
    <p:extLst>
      <p:ext uri="{BB962C8B-B14F-4D97-AF65-F5344CB8AC3E}">
        <p14:creationId xmlns:p14="http://schemas.microsoft.com/office/powerpoint/2010/main" val="35373142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13</a:t>
            </a:fld>
            <a:endParaRPr lang="pt-BR" dirty="0"/>
          </a:p>
        </p:txBody>
      </p:sp>
    </p:spTree>
    <p:extLst>
      <p:ext uri="{BB962C8B-B14F-4D97-AF65-F5344CB8AC3E}">
        <p14:creationId xmlns:p14="http://schemas.microsoft.com/office/powerpoint/2010/main" val="28073481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b="1"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14</a:t>
            </a:fld>
            <a:endParaRPr lang="pt-BR" dirty="0"/>
          </a:p>
        </p:txBody>
      </p:sp>
    </p:spTree>
    <p:extLst>
      <p:ext uri="{BB962C8B-B14F-4D97-AF65-F5344CB8AC3E}">
        <p14:creationId xmlns:p14="http://schemas.microsoft.com/office/powerpoint/2010/main" val="27682967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15</a:t>
            </a:fld>
            <a:endParaRPr lang="pt-BR" dirty="0"/>
          </a:p>
        </p:txBody>
      </p:sp>
    </p:spTree>
    <p:extLst>
      <p:ext uri="{BB962C8B-B14F-4D97-AF65-F5344CB8AC3E}">
        <p14:creationId xmlns:p14="http://schemas.microsoft.com/office/powerpoint/2010/main" val="451829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41"/>
            <a:ext cx="7772400" cy="1470025"/>
          </a:xfrm>
        </p:spPr>
        <p:txBody>
          <a:bodyPr/>
          <a:lstStyle/>
          <a:p>
            <a:r>
              <a:rPr lang="pt-BR" smtClean="0"/>
              <a:t>Clique para editar 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B4947B21-5B4F-430E-8779-9B4706A37A3E}" type="datetimeFigureOut">
              <a:rPr lang="pt-BR" smtClean="0"/>
              <a:t>13/04/2021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575725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B4947B21-5B4F-430E-8779-9B4706A37A3E}" type="datetimeFigureOut">
              <a:rPr lang="pt-BR" smtClean="0"/>
              <a:t>13/04/2021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1594471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54"/>
            <a:ext cx="2057400" cy="5851525"/>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457200" y="274654"/>
            <a:ext cx="6019800" cy="5851525"/>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B4947B21-5B4F-430E-8779-9B4706A37A3E}" type="datetimeFigureOut">
              <a:rPr lang="pt-BR" smtClean="0"/>
              <a:t>13/04/2021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15749425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43"/>
            <a:ext cx="7772400" cy="1470025"/>
          </a:xfrm>
        </p:spPr>
        <p:txBody>
          <a:bodyPr/>
          <a:lstStyle/>
          <a:p>
            <a:r>
              <a:rPr lang="pt-BR" smtClean="0"/>
              <a:t>Clique para editar 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lvl1pPr>
              <a:defRPr/>
            </a:lvl1pPr>
          </a:lstStyle>
          <a:p>
            <a:pPr>
              <a:defRPr/>
            </a:pPr>
            <a:fld id="{555BDED7-3619-4D72-B584-9996C867A486}" type="datetimeFigureOut">
              <a:rPr lang="pt-BR">
                <a:solidFill>
                  <a:prstClr val="black">
                    <a:tint val="75000"/>
                  </a:prstClr>
                </a:solidFill>
              </a:rPr>
              <a:pPr>
                <a:defRPr/>
              </a:pPr>
              <a:t>13/04/2021</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lvl1pPr>
              <a:defRPr/>
            </a:lvl1pPr>
          </a:lstStyle>
          <a:p>
            <a:pPr>
              <a:defRPr/>
            </a:pPr>
            <a:fld id="{674F8220-65C2-40B5-818F-7CE44B36D019}"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22549269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fld id="{2D458769-3F99-4291-9957-A71A6C5EC418}" type="datetimeFigureOut">
              <a:rPr lang="pt-BR">
                <a:solidFill>
                  <a:prstClr val="black">
                    <a:tint val="75000"/>
                  </a:prstClr>
                </a:solidFill>
              </a:rPr>
              <a:pPr>
                <a:defRPr/>
              </a:pPr>
              <a:t>13/04/2021</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lvl1pPr>
              <a:defRPr/>
            </a:lvl1pPr>
          </a:lstStyle>
          <a:p>
            <a:pPr>
              <a:defRPr/>
            </a:pPr>
            <a:fld id="{E83A8017-91A4-41EB-A819-8CB9212AA2EB}"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38770818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18"/>
            <a:ext cx="7772400" cy="1362075"/>
          </a:xfrm>
        </p:spPr>
        <p:txBody>
          <a:bodyPr anchor="t"/>
          <a:lstStyle>
            <a:lvl1pPr algn="l">
              <a:defRPr sz="4000" b="1" cap="all"/>
            </a:lvl1pPr>
          </a:lstStyle>
          <a:p>
            <a:r>
              <a:rPr lang="pt-BR" smtClean="0"/>
              <a:t>Clique para editar 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lvl1pPr>
              <a:defRPr/>
            </a:lvl1pPr>
          </a:lstStyle>
          <a:p>
            <a:pPr>
              <a:defRPr/>
            </a:pPr>
            <a:fld id="{644D4148-DCF6-4FF5-AE02-DB3C6BB30AEE}" type="datetimeFigureOut">
              <a:rPr lang="pt-BR">
                <a:solidFill>
                  <a:prstClr val="black">
                    <a:tint val="75000"/>
                  </a:prstClr>
                </a:solidFill>
              </a:rPr>
              <a:pPr>
                <a:defRPr/>
              </a:pPr>
              <a:t>13/04/2021</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lvl1pPr>
              <a:defRPr/>
            </a:lvl1pPr>
          </a:lstStyle>
          <a:p>
            <a:pPr>
              <a:defRPr/>
            </a:pPr>
            <a:fld id="{7DAEF22E-C6D1-4668-A34E-91C29206475D}"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12477727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609600" y="1600206"/>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172200" y="1600206"/>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3"/>
          <p:cNvSpPr>
            <a:spLocks noGrp="1"/>
          </p:cNvSpPr>
          <p:nvPr>
            <p:ph type="dt" sz="half" idx="10"/>
          </p:nvPr>
        </p:nvSpPr>
        <p:spPr/>
        <p:txBody>
          <a:bodyPr/>
          <a:lstStyle>
            <a:lvl1pPr>
              <a:defRPr/>
            </a:lvl1pPr>
          </a:lstStyle>
          <a:p>
            <a:pPr>
              <a:defRPr/>
            </a:pPr>
            <a:fld id="{730F7693-816C-4DFD-988E-99602FEE40DD}" type="datetimeFigureOut">
              <a:rPr lang="pt-BR">
                <a:solidFill>
                  <a:prstClr val="black">
                    <a:tint val="75000"/>
                  </a:prstClr>
                </a:solidFill>
              </a:rPr>
              <a:pPr>
                <a:defRPr/>
              </a:pPr>
              <a:t>13/04/2021</a:t>
            </a:fld>
            <a:endParaRPr lang="pt-BR">
              <a:solidFill>
                <a:prstClr val="black">
                  <a:tint val="75000"/>
                </a:prstClr>
              </a:solidFill>
            </a:endParaRPr>
          </a:p>
        </p:txBody>
      </p:sp>
      <p:sp>
        <p:nvSpPr>
          <p:cNvPr id="6"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7" name="Espaço Reservado para Número de Slide 5"/>
          <p:cNvSpPr>
            <a:spLocks noGrp="1"/>
          </p:cNvSpPr>
          <p:nvPr>
            <p:ph type="sldNum" sz="quarter" idx="12"/>
          </p:nvPr>
        </p:nvSpPr>
        <p:spPr/>
        <p:txBody>
          <a:bodyPr/>
          <a:lstStyle>
            <a:lvl1pPr>
              <a:defRPr/>
            </a:lvl1pPr>
          </a:lstStyle>
          <a:p>
            <a:pPr>
              <a:defRPr/>
            </a:pPr>
            <a:fld id="{FE888E1B-DAF5-470E-8375-0A0BE55829AE}"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1128776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BR" smtClean="0"/>
              <a:t>Clique para editar 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34"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464503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3"/>
          <p:cNvSpPr>
            <a:spLocks noGrp="1"/>
          </p:cNvSpPr>
          <p:nvPr>
            <p:ph type="dt" sz="half" idx="10"/>
          </p:nvPr>
        </p:nvSpPr>
        <p:spPr/>
        <p:txBody>
          <a:bodyPr/>
          <a:lstStyle>
            <a:lvl1pPr>
              <a:defRPr/>
            </a:lvl1pPr>
          </a:lstStyle>
          <a:p>
            <a:pPr>
              <a:defRPr/>
            </a:pPr>
            <a:fld id="{2BEF1265-0B35-411B-92AE-F12DB610EE10}" type="datetimeFigureOut">
              <a:rPr lang="pt-BR">
                <a:solidFill>
                  <a:prstClr val="black">
                    <a:tint val="75000"/>
                  </a:prstClr>
                </a:solidFill>
              </a:rPr>
              <a:pPr>
                <a:defRPr/>
              </a:pPr>
              <a:t>13/04/2021</a:t>
            </a:fld>
            <a:endParaRPr lang="pt-BR">
              <a:solidFill>
                <a:prstClr val="black">
                  <a:tint val="75000"/>
                </a:prstClr>
              </a:solidFill>
            </a:endParaRPr>
          </a:p>
        </p:txBody>
      </p:sp>
      <p:sp>
        <p:nvSpPr>
          <p:cNvPr id="8"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9" name="Espaço Reservado para Número de Slide 5"/>
          <p:cNvSpPr>
            <a:spLocks noGrp="1"/>
          </p:cNvSpPr>
          <p:nvPr>
            <p:ph type="sldNum" sz="quarter" idx="12"/>
          </p:nvPr>
        </p:nvSpPr>
        <p:spPr/>
        <p:txBody>
          <a:bodyPr/>
          <a:lstStyle>
            <a:lvl1pPr>
              <a:defRPr/>
            </a:lvl1pPr>
          </a:lstStyle>
          <a:p>
            <a:pPr>
              <a:defRPr/>
            </a:pPr>
            <a:fld id="{CBD5C409-452C-43D6-AB42-50459BA24069}"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39840944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3"/>
          <p:cNvSpPr>
            <a:spLocks noGrp="1"/>
          </p:cNvSpPr>
          <p:nvPr>
            <p:ph type="dt" sz="half" idx="10"/>
          </p:nvPr>
        </p:nvSpPr>
        <p:spPr/>
        <p:txBody>
          <a:bodyPr/>
          <a:lstStyle>
            <a:lvl1pPr>
              <a:defRPr/>
            </a:lvl1pPr>
          </a:lstStyle>
          <a:p>
            <a:pPr>
              <a:defRPr/>
            </a:pPr>
            <a:fld id="{2B57FEAA-2753-4920-A698-717C29E4232D}" type="datetimeFigureOut">
              <a:rPr lang="pt-BR">
                <a:solidFill>
                  <a:prstClr val="black">
                    <a:tint val="75000"/>
                  </a:prstClr>
                </a:solidFill>
              </a:rPr>
              <a:pPr>
                <a:defRPr/>
              </a:pPr>
              <a:t>13/04/2021</a:t>
            </a:fld>
            <a:endParaRPr lang="pt-BR">
              <a:solidFill>
                <a:prstClr val="black">
                  <a:tint val="75000"/>
                </a:prstClr>
              </a:solidFill>
            </a:endParaRPr>
          </a:p>
        </p:txBody>
      </p:sp>
      <p:sp>
        <p:nvSpPr>
          <p:cNvPr id="4"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5" name="Espaço Reservado para Número de Slide 5"/>
          <p:cNvSpPr>
            <a:spLocks noGrp="1"/>
          </p:cNvSpPr>
          <p:nvPr>
            <p:ph type="sldNum" sz="quarter" idx="12"/>
          </p:nvPr>
        </p:nvSpPr>
        <p:spPr/>
        <p:txBody>
          <a:bodyPr/>
          <a:lstStyle>
            <a:lvl1pPr>
              <a:defRPr/>
            </a:lvl1pPr>
          </a:lstStyle>
          <a:p>
            <a:pPr>
              <a:defRPr/>
            </a:pPr>
            <a:fld id="{6DC68E93-799C-42CE-8C23-4C942DB56B2B}"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5302436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3"/>
          <p:cNvSpPr>
            <a:spLocks noGrp="1"/>
          </p:cNvSpPr>
          <p:nvPr>
            <p:ph type="dt" sz="half" idx="10"/>
          </p:nvPr>
        </p:nvSpPr>
        <p:spPr/>
        <p:txBody>
          <a:bodyPr/>
          <a:lstStyle>
            <a:lvl1pPr>
              <a:defRPr/>
            </a:lvl1pPr>
          </a:lstStyle>
          <a:p>
            <a:pPr>
              <a:defRPr/>
            </a:pPr>
            <a:fld id="{A3035DFF-A1CA-474C-BCEC-2CBC697FDCF0}" type="datetimeFigureOut">
              <a:rPr lang="pt-BR">
                <a:solidFill>
                  <a:prstClr val="black">
                    <a:tint val="75000"/>
                  </a:prstClr>
                </a:solidFill>
              </a:rPr>
              <a:pPr>
                <a:defRPr/>
              </a:pPr>
              <a:t>13/04/2021</a:t>
            </a:fld>
            <a:endParaRPr lang="pt-BR">
              <a:solidFill>
                <a:prstClr val="black">
                  <a:tint val="75000"/>
                </a:prstClr>
              </a:solidFill>
            </a:endParaRPr>
          </a:p>
        </p:txBody>
      </p:sp>
      <p:sp>
        <p:nvSpPr>
          <p:cNvPr id="3"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4" name="Espaço Reservado para Número de Slide 5"/>
          <p:cNvSpPr>
            <a:spLocks noGrp="1"/>
          </p:cNvSpPr>
          <p:nvPr>
            <p:ph type="sldNum" sz="quarter" idx="12"/>
          </p:nvPr>
        </p:nvSpPr>
        <p:spPr/>
        <p:txBody>
          <a:bodyPr/>
          <a:lstStyle>
            <a:lvl1pPr>
              <a:defRPr/>
            </a:lvl1pPr>
          </a:lstStyle>
          <a:p>
            <a:pPr>
              <a:defRPr/>
            </a:pPr>
            <a:fld id="{92F8CFC4-CE83-475D-84F6-EEEB1BB8A49D}"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19132616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2" y="273050"/>
            <a:ext cx="3008313" cy="1162050"/>
          </a:xfrm>
        </p:spPr>
        <p:txBody>
          <a:bodyPr anchor="b"/>
          <a:lstStyle>
            <a:lvl1pPr algn="l">
              <a:defRPr sz="2000" b="1"/>
            </a:lvl1pPr>
          </a:lstStyle>
          <a:p>
            <a:r>
              <a:rPr lang="pt-BR" smtClean="0"/>
              <a:t>Clique para editar o título mestre</a:t>
            </a:r>
            <a:endParaRPr lang="pt-BR"/>
          </a:p>
        </p:txBody>
      </p:sp>
      <p:sp>
        <p:nvSpPr>
          <p:cNvPr id="3" name="Espaço Reservado para Conteúdo 2"/>
          <p:cNvSpPr>
            <a:spLocks noGrp="1"/>
          </p:cNvSpPr>
          <p:nvPr>
            <p:ph idx="1"/>
          </p:nvPr>
        </p:nvSpPr>
        <p:spPr>
          <a:xfrm>
            <a:off x="3575050" y="27306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3"/>
          <p:cNvSpPr>
            <a:spLocks noGrp="1"/>
          </p:cNvSpPr>
          <p:nvPr>
            <p:ph type="dt" sz="half" idx="10"/>
          </p:nvPr>
        </p:nvSpPr>
        <p:spPr/>
        <p:txBody>
          <a:bodyPr/>
          <a:lstStyle>
            <a:lvl1pPr>
              <a:defRPr/>
            </a:lvl1pPr>
          </a:lstStyle>
          <a:p>
            <a:pPr>
              <a:defRPr/>
            </a:pPr>
            <a:fld id="{21E3591C-9A01-4CE3-8644-6F3EA16AA13C}" type="datetimeFigureOut">
              <a:rPr lang="pt-BR">
                <a:solidFill>
                  <a:prstClr val="black">
                    <a:tint val="75000"/>
                  </a:prstClr>
                </a:solidFill>
              </a:rPr>
              <a:pPr>
                <a:defRPr/>
              </a:pPr>
              <a:t>13/04/2021</a:t>
            </a:fld>
            <a:endParaRPr lang="pt-BR">
              <a:solidFill>
                <a:prstClr val="black">
                  <a:tint val="75000"/>
                </a:prstClr>
              </a:solidFill>
            </a:endParaRPr>
          </a:p>
        </p:txBody>
      </p:sp>
      <p:sp>
        <p:nvSpPr>
          <p:cNvPr id="6"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7" name="Espaço Reservado para Número de Slide 5"/>
          <p:cNvSpPr>
            <a:spLocks noGrp="1"/>
          </p:cNvSpPr>
          <p:nvPr>
            <p:ph type="sldNum" sz="quarter" idx="12"/>
          </p:nvPr>
        </p:nvSpPr>
        <p:spPr/>
        <p:txBody>
          <a:bodyPr/>
          <a:lstStyle>
            <a:lvl1pPr>
              <a:defRPr/>
            </a:lvl1pPr>
          </a:lstStyle>
          <a:p>
            <a:pPr>
              <a:defRPr/>
            </a:pPr>
            <a:fld id="{B1F37BDE-7151-4C8C-825B-EB0047B370DA}"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1853037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B4947B21-5B4F-430E-8779-9B4706A37A3E}" type="datetimeFigureOut">
              <a:rPr lang="pt-BR" smtClean="0"/>
              <a:t>13/04/2021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30102857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título mestre</a:t>
            </a:r>
            <a:endParaRPr lang="pt-BR"/>
          </a:p>
        </p:txBody>
      </p:sp>
      <p:sp>
        <p:nvSpPr>
          <p:cNvPr id="3" name="Espaço Reservado para Imagem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smtClean="0"/>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3"/>
          <p:cNvSpPr>
            <a:spLocks noGrp="1"/>
          </p:cNvSpPr>
          <p:nvPr>
            <p:ph type="dt" sz="half" idx="10"/>
          </p:nvPr>
        </p:nvSpPr>
        <p:spPr/>
        <p:txBody>
          <a:bodyPr/>
          <a:lstStyle>
            <a:lvl1pPr>
              <a:defRPr/>
            </a:lvl1pPr>
          </a:lstStyle>
          <a:p>
            <a:pPr>
              <a:defRPr/>
            </a:pPr>
            <a:fld id="{2507F679-3621-44C5-A6BB-C47A5A67D30F}" type="datetimeFigureOut">
              <a:rPr lang="pt-BR">
                <a:solidFill>
                  <a:prstClr val="black">
                    <a:tint val="75000"/>
                  </a:prstClr>
                </a:solidFill>
              </a:rPr>
              <a:pPr>
                <a:defRPr/>
              </a:pPr>
              <a:t>13/04/2021</a:t>
            </a:fld>
            <a:endParaRPr lang="pt-BR">
              <a:solidFill>
                <a:prstClr val="black">
                  <a:tint val="75000"/>
                </a:prstClr>
              </a:solidFill>
            </a:endParaRPr>
          </a:p>
        </p:txBody>
      </p:sp>
      <p:sp>
        <p:nvSpPr>
          <p:cNvPr id="6"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7" name="Espaço Reservado para Número de Slide 5"/>
          <p:cNvSpPr>
            <a:spLocks noGrp="1"/>
          </p:cNvSpPr>
          <p:nvPr>
            <p:ph type="sldNum" sz="quarter" idx="12"/>
          </p:nvPr>
        </p:nvSpPr>
        <p:spPr/>
        <p:txBody>
          <a:bodyPr/>
          <a:lstStyle>
            <a:lvl1pPr>
              <a:defRPr/>
            </a:lvl1pPr>
          </a:lstStyle>
          <a:p>
            <a:pPr>
              <a:defRPr/>
            </a:pPr>
            <a:fld id="{F49DC34D-F07D-4C62-850E-383568E63299}"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860699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fld id="{DA964A16-4713-467A-9482-0AC412C4A2DB}" type="datetimeFigureOut">
              <a:rPr lang="pt-BR">
                <a:solidFill>
                  <a:prstClr val="black">
                    <a:tint val="75000"/>
                  </a:prstClr>
                </a:solidFill>
              </a:rPr>
              <a:pPr>
                <a:defRPr/>
              </a:pPr>
              <a:t>13/04/2021</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lvl1pPr>
              <a:defRPr/>
            </a:lvl1pPr>
          </a:lstStyle>
          <a:p>
            <a:pPr>
              <a:defRPr/>
            </a:pPr>
            <a:fld id="{DEAA2C30-781E-4513-B2F4-F0C218904AA8}"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33635615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0" y="274656"/>
            <a:ext cx="2743200" cy="5851525"/>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609600" y="274656"/>
            <a:ext cx="8077200" cy="5851525"/>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fld id="{7D78FB7F-BC90-44DA-93F8-FD95B1F95301}" type="datetimeFigureOut">
              <a:rPr lang="pt-BR">
                <a:solidFill>
                  <a:prstClr val="black">
                    <a:tint val="75000"/>
                  </a:prstClr>
                </a:solidFill>
              </a:rPr>
              <a:pPr>
                <a:defRPr/>
              </a:pPr>
              <a:t>13/04/2021</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lvl1pPr>
              <a:defRPr/>
            </a:lvl1pPr>
          </a:lstStyle>
          <a:p>
            <a:pPr>
              <a:defRPr/>
            </a:pPr>
            <a:fld id="{E8C4B3DB-24F1-4DEE-9EB6-BB885BDCBF3F}"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1900007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16"/>
            <a:ext cx="7772400" cy="1362075"/>
          </a:xfrm>
        </p:spPr>
        <p:txBody>
          <a:bodyPr anchor="t"/>
          <a:lstStyle>
            <a:lvl1pPr algn="l">
              <a:defRPr sz="4000" b="1" cap="all"/>
            </a:lvl1pPr>
          </a:lstStyle>
          <a:p>
            <a:r>
              <a:rPr lang="pt-BR" smtClean="0"/>
              <a:t>Clique para editar 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fld id="{B4947B21-5B4F-430E-8779-9B4706A37A3E}" type="datetimeFigureOut">
              <a:rPr lang="pt-BR" smtClean="0"/>
              <a:t>13/04/2021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4024598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B4947B21-5B4F-430E-8779-9B4706A37A3E}" type="datetimeFigureOut">
              <a:rPr lang="pt-BR" smtClean="0"/>
              <a:t>13/04/2021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920807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3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B4947B21-5B4F-430E-8779-9B4706A37A3E}" type="datetimeFigureOut">
              <a:rPr lang="pt-BR" smtClean="0"/>
              <a:t>13/04/2021</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21765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B4947B21-5B4F-430E-8779-9B4706A37A3E}" type="datetimeFigureOut">
              <a:rPr lang="pt-BR" smtClean="0"/>
              <a:t>13/04/2021</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850262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B4947B21-5B4F-430E-8779-9B4706A37A3E}" type="datetimeFigureOut">
              <a:rPr lang="pt-BR" smtClean="0"/>
              <a:t>13/04/2021</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2931009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2" y="273050"/>
            <a:ext cx="3008313" cy="1162050"/>
          </a:xfrm>
        </p:spPr>
        <p:txBody>
          <a:bodyPr anchor="b"/>
          <a:lstStyle>
            <a:lvl1pPr algn="l">
              <a:defRPr sz="2000" b="1"/>
            </a:lvl1pPr>
          </a:lstStyle>
          <a:p>
            <a:r>
              <a:rPr lang="pt-BR" smtClean="0"/>
              <a:t>Clique para editar o título mestre</a:t>
            </a:r>
            <a:endParaRPr lang="pt-BR"/>
          </a:p>
        </p:txBody>
      </p:sp>
      <p:sp>
        <p:nvSpPr>
          <p:cNvPr id="3" name="Espaço Reservado para Conteúdo 2"/>
          <p:cNvSpPr>
            <a:spLocks noGrp="1"/>
          </p:cNvSpPr>
          <p:nvPr>
            <p:ph idx="1"/>
          </p:nvPr>
        </p:nvSpPr>
        <p:spPr>
          <a:xfrm>
            <a:off x="3575050" y="27306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B4947B21-5B4F-430E-8779-9B4706A37A3E}" type="datetimeFigureOut">
              <a:rPr lang="pt-BR" smtClean="0"/>
              <a:t>13/04/2021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3143527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B4947B21-5B4F-430E-8779-9B4706A37A3E}" type="datetimeFigureOut">
              <a:rPr lang="pt-BR" smtClean="0"/>
              <a:t>13/04/2021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2381589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57200" y="635636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947B21-5B4F-430E-8779-9B4706A37A3E}" type="datetimeFigureOut">
              <a:rPr lang="pt-BR" smtClean="0"/>
              <a:t>13/04/2021</a:t>
            </a:fld>
            <a:endParaRPr lang="pt-BR"/>
          </a:p>
        </p:txBody>
      </p:sp>
      <p:sp>
        <p:nvSpPr>
          <p:cNvPr id="5" name="Espaço Reservado para Rodapé 4"/>
          <p:cNvSpPr>
            <a:spLocks noGrp="1"/>
          </p:cNvSpPr>
          <p:nvPr>
            <p:ph type="ftr" sz="quarter" idx="3"/>
          </p:nvPr>
        </p:nvSpPr>
        <p:spPr>
          <a:xfrm>
            <a:off x="3124200" y="635636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6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14BD0-1789-40BB-A9F1-7EC088561D07}" type="slidenum">
              <a:rPr lang="pt-BR" smtClean="0"/>
              <a:t>‹nº›</a:t>
            </a:fld>
            <a:endParaRPr lang="pt-BR"/>
          </a:p>
        </p:txBody>
      </p:sp>
    </p:spTree>
    <p:extLst>
      <p:ext uri="{BB962C8B-B14F-4D97-AF65-F5344CB8AC3E}">
        <p14:creationId xmlns:p14="http://schemas.microsoft.com/office/powerpoint/2010/main" val="39420545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Espaço Reservado para Títu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t-BR" altLang="pt-BR" smtClean="0"/>
              <a:t>Clique para editar o título mestre</a:t>
            </a:r>
          </a:p>
        </p:txBody>
      </p:sp>
      <p:sp>
        <p:nvSpPr>
          <p:cNvPr id="1027" name="Espaço Reservado para Texto 2"/>
          <p:cNvSpPr>
            <a:spLocks noGrp="1"/>
          </p:cNvSpPr>
          <p:nvPr>
            <p:ph type="body" idx="1"/>
          </p:nvPr>
        </p:nvSpPr>
        <p:spPr bwMode="auto">
          <a:xfrm>
            <a:off x="457200" y="1600206"/>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BR" altLang="pt-BR" smtClean="0"/>
              <a:t>Clique para editar o texto mestre</a:t>
            </a:r>
          </a:p>
          <a:p>
            <a:pPr lvl="1"/>
            <a:r>
              <a:rPr lang="pt-BR" altLang="pt-BR" smtClean="0"/>
              <a:t>Segundo nível</a:t>
            </a:r>
          </a:p>
          <a:p>
            <a:pPr lvl="2"/>
            <a:r>
              <a:rPr lang="pt-BR" altLang="pt-BR" smtClean="0"/>
              <a:t>Terceiro nível</a:t>
            </a:r>
          </a:p>
          <a:p>
            <a:pPr lvl="3"/>
            <a:r>
              <a:rPr lang="pt-BR" altLang="pt-BR" smtClean="0"/>
              <a:t>Quarto nível</a:t>
            </a:r>
          </a:p>
          <a:p>
            <a:pPr lvl="4"/>
            <a:r>
              <a:rPr lang="pt-BR" altLang="pt-BR" smtClean="0"/>
              <a:t>Quinto nível</a:t>
            </a:r>
          </a:p>
        </p:txBody>
      </p:sp>
      <p:sp>
        <p:nvSpPr>
          <p:cNvPr id="4" name="Espaço Reservado para Data 3"/>
          <p:cNvSpPr>
            <a:spLocks noGrp="1"/>
          </p:cNvSpPr>
          <p:nvPr>
            <p:ph type="dt" sz="half" idx="2"/>
          </p:nvPr>
        </p:nvSpPr>
        <p:spPr>
          <a:xfrm>
            <a:off x="457200" y="6356363"/>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cs typeface="Arial" charset="0"/>
              </a:defRPr>
            </a:lvl1pPr>
          </a:lstStyle>
          <a:p>
            <a:pPr fontAlgn="base">
              <a:spcBef>
                <a:spcPct val="0"/>
              </a:spcBef>
              <a:spcAft>
                <a:spcPct val="0"/>
              </a:spcAft>
              <a:defRPr/>
            </a:pPr>
            <a:fld id="{362B80EC-42B7-4717-A25D-98B72976DD0D}" type="datetimeFigureOut">
              <a:rPr lang="pt-BR">
                <a:solidFill>
                  <a:prstClr val="black">
                    <a:tint val="75000"/>
                  </a:prstClr>
                </a:solidFill>
              </a:rPr>
              <a:pPr fontAlgn="base">
                <a:spcBef>
                  <a:spcPct val="0"/>
                </a:spcBef>
                <a:spcAft>
                  <a:spcPct val="0"/>
                </a:spcAft>
                <a:defRPr/>
              </a:pPr>
              <a:t>13/04/2021</a:t>
            </a:fld>
            <a:endParaRPr lang="pt-BR">
              <a:solidFill>
                <a:prstClr val="black">
                  <a:tint val="75000"/>
                </a:prstClr>
              </a:solidFill>
            </a:endParaRPr>
          </a:p>
        </p:txBody>
      </p:sp>
      <p:sp>
        <p:nvSpPr>
          <p:cNvPr id="5" name="Espaço Reservado para Rodapé 4"/>
          <p:cNvSpPr>
            <a:spLocks noGrp="1"/>
          </p:cNvSpPr>
          <p:nvPr>
            <p:ph type="ftr" sz="quarter" idx="3"/>
          </p:nvPr>
        </p:nvSpPr>
        <p:spPr>
          <a:xfrm>
            <a:off x="3124200" y="6356363"/>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cs typeface="Arial" charset="0"/>
              </a:defRPr>
            </a:lvl1pPr>
          </a:lstStyle>
          <a:p>
            <a:pPr fontAlgn="base">
              <a:spcBef>
                <a:spcPct val="0"/>
              </a:spcBef>
              <a:spcAft>
                <a:spcPct val="0"/>
              </a:spcAft>
              <a:defRPr/>
            </a:pPr>
            <a:endParaRPr lang="pt-BR">
              <a:solidFill>
                <a:prstClr val="black">
                  <a:tint val="75000"/>
                </a:prstClr>
              </a:solidFill>
            </a:endParaRPr>
          </a:p>
        </p:txBody>
      </p:sp>
      <p:sp>
        <p:nvSpPr>
          <p:cNvPr id="6" name="Espaço Reservado para Número de Slide 5"/>
          <p:cNvSpPr>
            <a:spLocks noGrp="1"/>
          </p:cNvSpPr>
          <p:nvPr>
            <p:ph type="sldNum" sz="quarter" idx="4"/>
          </p:nvPr>
        </p:nvSpPr>
        <p:spPr>
          <a:xfrm>
            <a:off x="6553200" y="6356363"/>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cs typeface="Arial" charset="0"/>
              </a:defRPr>
            </a:lvl1pPr>
          </a:lstStyle>
          <a:p>
            <a:pPr fontAlgn="base">
              <a:spcBef>
                <a:spcPct val="0"/>
              </a:spcBef>
              <a:spcAft>
                <a:spcPct val="0"/>
              </a:spcAft>
              <a:defRPr/>
            </a:pPr>
            <a:fld id="{5B005438-3D44-4C1C-AEA1-63DF5BC57F28}" type="slidenum">
              <a:rPr lang="pt-BR">
                <a:solidFill>
                  <a:prstClr val="black">
                    <a:tint val="75000"/>
                  </a:prstClr>
                </a:solidFill>
              </a:rPr>
              <a:pPr fontAlgn="base">
                <a:spcBef>
                  <a:spcPct val="0"/>
                </a:spcBef>
                <a:spcAft>
                  <a:spcPct val="0"/>
                </a:spcAft>
                <a:defRPr/>
              </a:pPr>
              <a:t>‹nº›</a:t>
            </a:fld>
            <a:endParaRPr lang="pt-BR">
              <a:solidFill>
                <a:prstClr val="black">
                  <a:tint val="75000"/>
                </a:prstClr>
              </a:solidFill>
            </a:endParaRPr>
          </a:p>
        </p:txBody>
      </p:sp>
    </p:spTree>
    <p:extLst>
      <p:ext uri="{BB962C8B-B14F-4D97-AF65-F5344CB8AC3E}">
        <p14:creationId xmlns:p14="http://schemas.microsoft.com/office/powerpoint/2010/main" val="1480624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2"/>
          <p:cNvSpPr txBox="1">
            <a:spLocks/>
          </p:cNvSpPr>
          <p:nvPr/>
        </p:nvSpPr>
        <p:spPr bwMode="auto">
          <a:xfrm>
            <a:off x="694076" y="2276872"/>
            <a:ext cx="7755731" cy="10541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gn="ctr" rtl="0" eaLnBrk="0" fontAlgn="base" hangingPunct="0">
              <a:spcBef>
                <a:spcPct val="0"/>
              </a:spcBef>
              <a:spcAft>
                <a:spcPct val="0"/>
              </a:spcAft>
              <a:defRPr sz="5400" kern="1200">
                <a:solidFill>
                  <a:schemeClr val="tx2"/>
                </a:solidFill>
                <a:latin typeface="+mj-lt"/>
                <a:ea typeface="+mj-ea"/>
                <a:cs typeface="+mj-cs"/>
              </a:defRPr>
            </a:lvl1pPr>
            <a:lvl2pPr algn="ctr" rtl="0" eaLnBrk="0" fontAlgn="base" hangingPunct="0">
              <a:spcBef>
                <a:spcPct val="0"/>
              </a:spcBef>
              <a:spcAft>
                <a:spcPct val="0"/>
              </a:spcAft>
              <a:defRPr sz="5400">
                <a:solidFill>
                  <a:schemeClr val="tx2"/>
                </a:solidFill>
                <a:latin typeface="Book Antiqua" pitchFamily="18" charset="0"/>
              </a:defRPr>
            </a:lvl2pPr>
            <a:lvl3pPr algn="ctr" rtl="0" eaLnBrk="0" fontAlgn="base" hangingPunct="0">
              <a:spcBef>
                <a:spcPct val="0"/>
              </a:spcBef>
              <a:spcAft>
                <a:spcPct val="0"/>
              </a:spcAft>
              <a:defRPr sz="5400">
                <a:solidFill>
                  <a:schemeClr val="tx2"/>
                </a:solidFill>
                <a:latin typeface="Book Antiqua" pitchFamily="18" charset="0"/>
              </a:defRPr>
            </a:lvl3pPr>
            <a:lvl4pPr algn="ctr" rtl="0" eaLnBrk="0" fontAlgn="base" hangingPunct="0">
              <a:spcBef>
                <a:spcPct val="0"/>
              </a:spcBef>
              <a:spcAft>
                <a:spcPct val="0"/>
              </a:spcAft>
              <a:defRPr sz="5400">
                <a:solidFill>
                  <a:schemeClr val="tx2"/>
                </a:solidFill>
                <a:latin typeface="Book Antiqua" pitchFamily="18" charset="0"/>
              </a:defRPr>
            </a:lvl4pPr>
            <a:lvl5pPr algn="ctr" rtl="0" eaLnBrk="0" fontAlgn="base" hangingPunct="0">
              <a:spcBef>
                <a:spcPct val="0"/>
              </a:spcBef>
              <a:spcAft>
                <a:spcPct val="0"/>
              </a:spcAft>
              <a:defRPr sz="5400">
                <a:solidFill>
                  <a:schemeClr val="tx2"/>
                </a:solidFill>
                <a:latin typeface="Book Antiqu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449263" eaLnBrk="1" hangingPunct="1">
              <a:lnSpc>
                <a:spcPct val="93000"/>
              </a:lnSpc>
              <a:defRPr/>
            </a:pPr>
            <a:r>
              <a:rPr lang="en-GB" sz="4000" dirty="0" smtClean="0">
                <a:solidFill>
                  <a:srgbClr val="000099"/>
                </a:solidFill>
                <a:latin typeface="Arial"/>
                <a:cs typeface="Arial"/>
              </a:rPr>
              <a:t>ESCOLA BÍBLICA DOMINICAL</a:t>
            </a:r>
            <a:endParaRPr lang="en-GB" sz="4000" dirty="0">
              <a:solidFill>
                <a:srgbClr val="000099"/>
              </a:solidFill>
              <a:latin typeface="Arial"/>
              <a:cs typeface="Arial"/>
            </a:endParaRPr>
          </a:p>
        </p:txBody>
      </p:sp>
      <p:sp>
        <p:nvSpPr>
          <p:cNvPr id="2" name="Retângulo 1"/>
          <p:cNvSpPr/>
          <p:nvPr/>
        </p:nvSpPr>
        <p:spPr>
          <a:xfrm>
            <a:off x="1078235" y="4293096"/>
            <a:ext cx="7344816" cy="830997"/>
          </a:xfrm>
          <a:prstGeom prst="rect">
            <a:avLst/>
          </a:prstGeom>
          <a:ln>
            <a:solidFill>
              <a:schemeClr val="accent6">
                <a:lumMod val="75000"/>
              </a:schemeClr>
            </a:solidFill>
          </a:ln>
        </p:spPr>
        <p:txBody>
          <a:bodyPr wrap="square">
            <a:spAutoFit/>
          </a:bodyPr>
          <a:lstStyle/>
          <a:p>
            <a:pPr algn="ctr" eaLnBrk="0" fontAlgn="base" hangingPunct="0">
              <a:spcBef>
                <a:spcPct val="20000"/>
              </a:spcBef>
              <a:spcAft>
                <a:spcPct val="0"/>
              </a:spcAft>
              <a:buClr>
                <a:srgbClr val="94B6D2"/>
              </a:buClr>
              <a:defRPr/>
            </a:pPr>
            <a:r>
              <a:rPr lang="pt-BR" sz="4800" b="1" dirty="0" smtClean="0">
                <a:solidFill>
                  <a:srgbClr val="993300"/>
                </a:solidFill>
                <a:latin typeface="Book Antiqua"/>
                <a:cs typeface="Arial" charset="0"/>
              </a:rPr>
              <a:t>2° </a:t>
            </a:r>
            <a:r>
              <a:rPr lang="pt-BR" sz="4800" b="1" dirty="0">
                <a:solidFill>
                  <a:srgbClr val="993300"/>
                </a:solidFill>
                <a:latin typeface="Book Antiqua"/>
                <a:cs typeface="Arial" charset="0"/>
              </a:rPr>
              <a:t>TRIMESTRE  DE  </a:t>
            </a:r>
            <a:r>
              <a:rPr lang="pt-BR" sz="4800" b="1" dirty="0" smtClean="0">
                <a:solidFill>
                  <a:srgbClr val="993300"/>
                </a:solidFill>
                <a:latin typeface="Book Antiqua"/>
                <a:cs typeface="Arial" charset="0"/>
              </a:rPr>
              <a:t>2021</a:t>
            </a:r>
            <a:endParaRPr lang="pt-BR" sz="4800" b="1" dirty="0">
              <a:solidFill>
                <a:srgbClr val="993300"/>
              </a:solidFill>
              <a:latin typeface="Book Antiqua"/>
              <a:cs typeface="Arial" charset="0"/>
            </a:endParaRPr>
          </a:p>
        </p:txBody>
      </p:sp>
    </p:spTree>
    <p:extLst>
      <p:ext uri="{BB962C8B-B14F-4D97-AF65-F5344CB8AC3E}">
        <p14:creationId xmlns:p14="http://schemas.microsoft.com/office/powerpoint/2010/main" val="10268738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3501008"/>
            <a:ext cx="8229600" cy="1584176"/>
          </a:xfrm>
          <a:ln>
            <a:solidFill>
              <a:srgbClr val="006600"/>
            </a:solidFill>
          </a:ln>
        </p:spPr>
        <p:txBody>
          <a:bodyPr>
            <a:noAutofit/>
          </a:bodyPr>
          <a:lstStyle/>
          <a:p>
            <a:pPr marL="0" indent="0" algn="ctr">
              <a:buNone/>
            </a:pPr>
            <a:endParaRPr lang="pt-BR" sz="1600" dirty="0" smtClean="0">
              <a:solidFill>
                <a:srgbClr val="0000CC"/>
              </a:solidFill>
              <a:latin typeface="Arial" charset="0"/>
              <a:cs typeface="Arial" charset="0"/>
            </a:endParaRPr>
          </a:p>
          <a:p>
            <a:pPr marL="0" indent="0" algn="ctr">
              <a:buNone/>
            </a:pPr>
            <a:r>
              <a:rPr lang="pt-BR" sz="3600" dirty="0">
                <a:solidFill>
                  <a:srgbClr val="0000CC"/>
                </a:solidFill>
                <a:latin typeface="Arial" charset="0"/>
                <a:cs typeface="Arial" charset="0"/>
              </a:rPr>
              <a:t>At 15</a:t>
            </a:r>
            <a:r>
              <a:rPr lang="pt-BR" sz="3600" dirty="0" smtClean="0">
                <a:solidFill>
                  <a:srgbClr val="0000CC"/>
                </a:solidFill>
                <a:latin typeface="Arial" charset="0"/>
                <a:cs typeface="Arial" charset="0"/>
              </a:rPr>
              <a:t>.  1,2</a:t>
            </a:r>
            <a:endParaRPr lang="pt-BR" sz="3600" dirty="0">
              <a:solidFill>
                <a:srgbClr val="0000CC"/>
              </a:solidFill>
              <a:latin typeface="Arial" charset="0"/>
              <a:cs typeface="Arial" charset="0"/>
            </a:endParaRPr>
          </a:p>
        </p:txBody>
      </p:sp>
    </p:spTree>
    <p:extLst>
      <p:ext uri="{BB962C8B-B14F-4D97-AF65-F5344CB8AC3E}">
        <p14:creationId xmlns:p14="http://schemas.microsoft.com/office/powerpoint/2010/main" val="29852592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8229600" cy="1210146"/>
          </a:xfrm>
        </p:spPr>
        <p:txBody>
          <a:bodyPr>
            <a:normAutofit/>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900" b="1" i="1" dirty="0">
                <a:solidFill>
                  <a:srgbClr val="00B050"/>
                </a:solidFill>
                <a:cs typeface="Arial" charset="0"/>
              </a:rPr>
              <a:t>LIÇÃO 03:  PAULO, O APÓSTOLO DOS GENTIOS</a:t>
            </a:r>
            <a:endParaRPr lang="pt-BR" sz="3200" dirty="0"/>
          </a:p>
        </p:txBody>
      </p:sp>
      <p:sp>
        <p:nvSpPr>
          <p:cNvPr id="3" name="Espaço Reservado para Conteúdo 2"/>
          <p:cNvSpPr>
            <a:spLocks noGrp="1"/>
          </p:cNvSpPr>
          <p:nvPr>
            <p:ph idx="1"/>
          </p:nvPr>
        </p:nvSpPr>
        <p:spPr>
          <a:xfrm>
            <a:off x="467544" y="1772816"/>
            <a:ext cx="8229600" cy="4680520"/>
          </a:xfrm>
          <a:ln>
            <a:solidFill>
              <a:schemeClr val="tx1"/>
            </a:solidFill>
          </a:ln>
        </p:spPr>
        <p:txBody>
          <a:bodyPr>
            <a:normAutofit fontScale="92500"/>
          </a:bodyPr>
          <a:lstStyle/>
          <a:p>
            <a:pPr marL="0" lvl="0" indent="0">
              <a:buNone/>
            </a:pPr>
            <a:r>
              <a:rPr lang="pt-BR" sz="2400" b="1" dirty="0">
                <a:solidFill>
                  <a:srgbClr val="006600"/>
                </a:solidFill>
              </a:rPr>
              <a:t>I –  O EVANGELHO ENTRE OS </a:t>
            </a:r>
            <a:r>
              <a:rPr lang="pt-BR" sz="2400" b="1" dirty="0" smtClean="0">
                <a:solidFill>
                  <a:srgbClr val="006600"/>
                </a:solidFill>
              </a:rPr>
              <a:t>GENTIOS		</a:t>
            </a:r>
            <a:r>
              <a:rPr lang="pt-BR" sz="2400" b="1" dirty="0">
                <a:solidFill>
                  <a:srgbClr val="006600"/>
                </a:solidFill>
              </a:rPr>
              <a:t>	    </a:t>
            </a:r>
            <a:r>
              <a:rPr lang="pt-BR" sz="2400" b="1" dirty="0" smtClean="0">
                <a:solidFill>
                  <a:srgbClr val="006600"/>
                </a:solidFill>
              </a:rPr>
              <a:t>2</a:t>
            </a:r>
            <a:endParaRPr lang="pt-BR" sz="2400" b="1" dirty="0">
              <a:solidFill>
                <a:srgbClr val="006600"/>
              </a:solidFill>
            </a:endParaRPr>
          </a:p>
          <a:p>
            <a:pPr marL="0" lvl="0" indent="0">
              <a:buNone/>
            </a:pPr>
            <a:endParaRPr lang="pt-BR" sz="1000" b="1" dirty="0">
              <a:solidFill>
                <a:prstClr val="black"/>
              </a:solidFill>
              <a:latin typeface="Calibri" pitchFamily="34" charset="0"/>
              <a:cs typeface="Arial" charset="0"/>
            </a:endParaRPr>
          </a:p>
          <a:p>
            <a:pPr marL="0" lvl="0" indent="0" algn="just">
              <a:buNone/>
            </a:pPr>
            <a:r>
              <a:rPr lang="pt-BR" sz="2000" b="1" dirty="0">
                <a:solidFill>
                  <a:prstClr val="black"/>
                </a:solidFill>
                <a:latin typeface="Calibri" pitchFamily="34" charset="0"/>
                <a:cs typeface="Arial" charset="0"/>
              </a:rPr>
              <a:t>	</a:t>
            </a:r>
            <a:r>
              <a:rPr lang="pt-BR" sz="2800" dirty="0">
                <a:solidFill>
                  <a:prstClr val="black"/>
                </a:solidFill>
                <a:latin typeface="Arial" charset="0"/>
                <a:cs typeface="Arial" charset="0"/>
              </a:rPr>
              <a:t>O fato é colocado para os gálatas a fim de esclarecer que ele não era um apóstolo aventureiro separado da igreja mãe que estava em Jerusalém. Tanto o seu apostolado como a sua mensagem tinham a aprovação daqueles que eram reputados como colunas da igreja. E os apóstolos entenderam o seu chamado e como o evangelho era pregado entre os gentios, tanto que Tito, apesar de ser grego, em momento algum foi constrangido pela igreja de Jerusalém a circuncidar-se</a:t>
            </a:r>
            <a:r>
              <a:rPr lang="pt-BR" sz="2800" dirty="0" smtClean="0">
                <a:solidFill>
                  <a:prstClr val="black"/>
                </a:solidFill>
                <a:latin typeface="Arial" charset="0"/>
                <a:cs typeface="Arial" charset="0"/>
              </a:rPr>
              <a:t>.		</a:t>
            </a:r>
            <a:r>
              <a:rPr lang="pt-BR" sz="1200" dirty="0" smtClean="0">
                <a:solidFill>
                  <a:prstClr val="black"/>
                </a:solidFill>
                <a:latin typeface="Arial" charset="0"/>
                <a:cs typeface="Arial" charset="0"/>
              </a:rPr>
              <a:t>(</a:t>
            </a:r>
            <a:r>
              <a:rPr lang="pt-BR" sz="1200" dirty="0" smtClean="0">
                <a:solidFill>
                  <a:srgbClr val="0000CC"/>
                </a:solidFill>
                <a:latin typeface="Arial" charset="0"/>
                <a:cs typeface="Arial" charset="0"/>
              </a:rPr>
              <a:t>At 15. 4-11</a:t>
            </a:r>
            <a:r>
              <a:rPr lang="pt-BR" sz="1200" dirty="0" smtClean="0">
                <a:solidFill>
                  <a:prstClr val="black"/>
                </a:solidFill>
                <a:latin typeface="Arial" charset="0"/>
                <a:cs typeface="Arial" charset="0"/>
              </a:rPr>
              <a:t>)</a:t>
            </a:r>
            <a:endParaRPr lang="pt-BR" sz="1200" dirty="0">
              <a:solidFill>
                <a:prstClr val="black"/>
              </a:solidFill>
              <a:latin typeface="Arial" charset="0"/>
              <a:cs typeface="Arial" charset="0"/>
            </a:endParaRPr>
          </a:p>
        </p:txBody>
      </p:sp>
    </p:spTree>
    <p:extLst>
      <p:ext uri="{BB962C8B-B14F-4D97-AF65-F5344CB8AC3E}">
        <p14:creationId xmlns:p14="http://schemas.microsoft.com/office/powerpoint/2010/main" val="2194918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3501008"/>
            <a:ext cx="8229600" cy="1584176"/>
          </a:xfrm>
          <a:ln>
            <a:solidFill>
              <a:srgbClr val="006600"/>
            </a:solidFill>
          </a:ln>
        </p:spPr>
        <p:txBody>
          <a:bodyPr>
            <a:noAutofit/>
          </a:bodyPr>
          <a:lstStyle/>
          <a:p>
            <a:pPr marL="0" indent="0" algn="ctr">
              <a:buNone/>
            </a:pPr>
            <a:endParaRPr lang="pt-BR" sz="1600" dirty="0" smtClean="0">
              <a:solidFill>
                <a:srgbClr val="0000CC"/>
              </a:solidFill>
              <a:latin typeface="Arial" charset="0"/>
              <a:cs typeface="Arial" charset="0"/>
            </a:endParaRPr>
          </a:p>
          <a:p>
            <a:pPr marL="0" indent="0" algn="ctr">
              <a:buNone/>
            </a:pPr>
            <a:r>
              <a:rPr lang="pt-BR" sz="3600" dirty="0">
                <a:solidFill>
                  <a:srgbClr val="0000CC"/>
                </a:solidFill>
                <a:latin typeface="Arial" charset="0"/>
                <a:cs typeface="Arial" charset="0"/>
              </a:rPr>
              <a:t>At 15</a:t>
            </a:r>
            <a:r>
              <a:rPr lang="pt-BR" sz="3600" dirty="0" smtClean="0">
                <a:solidFill>
                  <a:srgbClr val="0000CC"/>
                </a:solidFill>
                <a:latin typeface="Arial" charset="0"/>
                <a:cs typeface="Arial" charset="0"/>
              </a:rPr>
              <a:t>.  4-11</a:t>
            </a:r>
            <a:endParaRPr lang="pt-BR" sz="3600" dirty="0">
              <a:solidFill>
                <a:srgbClr val="0000CC"/>
              </a:solidFill>
              <a:latin typeface="Arial" charset="0"/>
              <a:cs typeface="Arial" charset="0"/>
            </a:endParaRPr>
          </a:p>
        </p:txBody>
      </p:sp>
    </p:spTree>
    <p:extLst>
      <p:ext uri="{BB962C8B-B14F-4D97-AF65-F5344CB8AC3E}">
        <p14:creationId xmlns:p14="http://schemas.microsoft.com/office/powerpoint/2010/main" val="35029444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50106"/>
          </a:xfrm>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900" b="1" i="1" dirty="0">
                <a:solidFill>
                  <a:srgbClr val="00B050"/>
                </a:solidFill>
                <a:cs typeface="Arial" charset="0"/>
              </a:rPr>
              <a:t>LIÇÃO 03:  PAULO, O APÓSTOLO DOS GENTIOS</a:t>
            </a:r>
            <a:endParaRPr lang="pt-BR" sz="3200" dirty="0"/>
          </a:p>
        </p:txBody>
      </p:sp>
      <p:sp>
        <p:nvSpPr>
          <p:cNvPr id="3" name="Espaço Reservado para Conteúdo 2"/>
          <p:cNvSpPr>
            <a:spLocks noGrp="1"/>
          </p:cNvSpPr>
          <p:nvPr>
            <p:ph idx="1"/>
          </p:nvPr>
        </p:nvSpPr>
        <p:spPr>
          <a:xfrm>
            <a:off x="467544" y="1340768"/>
            <a:ext cx="8229600" cy="5112568"/>
          </a:xfrm>
          <a:ln>
            <a:solidFill>
              <a:schemeClr val="tx1"/>
            </a:solidFill>
          </a:ln>
        </p:spPr>
        <p:txBody>
          <a:bodyPr>
            <a:normAutofit fontScale="92500" lnSpcReduction="10000"/>
          </a:bodyPr>
          <a:lstStyle/>
          <a:p>
            <a:pPr marL="0" lvl="0" indent="0">
              <a:buNone/>
            </a:pPr>
            <a:r>
              <a:rPr lang="pt-BR" sz="2400" b="1" dirty="0">
                <a:solidFill>
                  <a:srgbClr val="006600"/>
                </a:solidFill>
              </a:rPr>
              <a:t>I –  O EVANGELHO ENTRE OS </a:t>
            </a:r>
            <a:r>
              <a:rPr lang="pt-BR" sz="2400" b="1" dirty="0" smtClean="0">
                <a:solidFill>
                  <a:srgbClr val="006600"/>
                </a:solidFill>
              </a:rPr>
              <a:t>GENTIOS		</a:t>
            </a:r>
            <a:r>
              <a:rPr lang="pt-BR" sz="2400" b="1" dirty="0">
                <a:solidFill>
                  <a:srgbClr val="006600"/>
                </a:solidFill>
              </a:rPr>
              <a:t>	    </a:t>
            </a:r>
            <a:r>
              <a:rPr lang="pt-BR" sz="2400" b="1" dirty="0" smtClean="0">
                <a:solidFill>
                  <a:srgbClr val="006600"/>
                </a:solidFill>
              </a:rPr>
              <a:t>3</a:t>
            </a:r>
            <a:endParaRPr lang="pt-BR" sz="2400" b="1" dirty="0">
              <a:solidFill>
                <a:srgbClr val="006600"/>
              </a:solidFill>
            </a:endParaRPr>
          </a:p>
          <a:p>
            <a:pPr marL="0" lvl="0" indent="0">
              <a:buNone/>
            </a:pPr>
            <a:endParaRPr lang="pt-BR" sz="1000" b="1" dirty="0">
              <a:solidFill>
                <a:prstClr val="black"/>
              </a:solidFill>
              <a:latin typeface="Calibri" pitchFamily="34" charset="0"/>
              <a:cs typeface="Arial" charset="0"/>
            </a:endParaRPr>
          </a:p>
          <a:p>
            <a:pPr marL="0" lvl="0" indent="0" algn="just">
              <a:buNone/>
            </a:pPr>
            <a:r>
              <a:rPr lang="pt-BR" sz="2000" b="1" dirty="0">
                <a:solidFill>
                  <a:prstClr val="black"/>
                </a:solidFill>
                <a:latin typeface="Calibri" pitchFamily="34" charset="0"/>
                <a:cs typeface="Arial" charset="0"/>
              </a:rPr>
              <a:t>	</a:t>
            </a:r>
            <a:r>
              <a:rPr lang="pt-BR" sz="2800" dirty="0">
                <a:solidFill>
                  <a:prstClr val="black"/>
                </a:solidFill>
                <a:latin typeface="Arial" charset="0"/>
                <a:cs typeface="Arial" charset="0"/>
              </a:rPr>
              <a:t>Se a igreja de Jerusalém havia resolvido não impor mais carga sobre os gentios, como alguns judaizantes na </a:t>
            </a:r>
            <a:r>
              <a:rPr lang="pt-BR" sz="2800" dirty="0" err="1">
                <a:solidFill>
                  <a:prstClr val="black"/>
                </a:solidFill>
                <a:latin typeface="Arial" charset="0"/>
                <a:cs typeface="Arial" charset="0"/>
              </a:rPr>
              <a:t>Galácia</a:t>
            </a:r>
            <a:r>
              <a:rPr lang="pt-BR" sz="2800" dirty="0">
                <a:solidFill>
                  <a:prstClr val="black"/>
                </a:solidFill>
                <a:latin typeface="Arial" charset="0"/>
                <a:cs typeface="Arial" charset="0"/>
              </a:rPr>
              <a:t> podiam inquietar os irmãos? Estes primeiramente rejeitavam a mensagem para si mesmos e depois rejeitavam aqueles que se convertiam a Cristo. Eles </a:t>
            </a:r>
            <a:r>
              <a:rPr lang="pt-BR" sz="2800" dirty="0" smtClean="0">
                <a:solidFill>
                  <a:prstClr val="black"/>
                </a:solidFill>
                <a:latin typeface="Arial" charset="0"/>
                <a:cs typeface="Arial" charset="0"/>
              </a:rPr>
              <a:t>se </a:t>
            </a:r>
            <a:r>
              <a:rPr lang="pt-BR" sz="2800" dirty="0">
                <a:solidFill>
                  <a:prstClr val="black"/>
                </a:solidFill>
                <a:latin typeface="Arial" charset="0"/>
                <a:cs typeface="Arial" charset="0"/>
              </a:rPr>
              <a:t>introduziam entre os irmãos para espiarem a liberdade que estes tinham em Cristo – ou seja, liberdade de servir ao Senhor sem as cargas de uma tradição religiosa vazia. Os judaizantes </a:t>
            </a:r>
            <a:r>
              <a:rPr lang="pt-BR" sz="2800" dirty="0" smtClean="0">
                <a:solidFill>
                  <a:prstClr val="black"/>
                </a:solidFill>
                <a:latin typeface="Arial" charset="0"/>
                <a:cs typeface="Arial" charset="0"/>
              </a:rPr>
              <a:t>não </a:t>
            </a:r>
            <a:r>
              <a:rPr lang="pt-BR" sz="2800" dirty="0">
                <a:solidFill>
                  <a:prstClr val="black"/>
                </a:solidFill>
                <a:latin typeface="Arial" charset="0"/>
                <a:cs typeface="Arial" charset="0"/>
              </a:rPr>
              <a:t>entravam pela porta das </a:t>
            </a:r>
            <a:r>
              <a:rPr lang="pt-BR" sz="2800" dirty="0" smtClean="0">
                <a:solidFill>
                  <a:prstClr val="black"/>
                </a:solidFill>
                <a:latin typeface="Arial" charset="0"/>
                <a:cs typeface="Arial" charset="0"/>
              </a:rPr>
              <a:t>ovelhas, </a:t>
            </a:r>
            <a:r>
              <a:rPr lang="pt-BR" sz="2800" dirty="0">
                <a:solidFill>
                  <a:prstClr val="black"/>
                </a:solidFill>
                <a:latin typeface="Arial" charset="0"/>
                <a:cs typeface="Arial" charset="0"/>
              </a:rPr>
              <a:t>não alcançaram a graça de Deus e perturbavam aqueles que a tinham alcançado</a:t>
            </a:r>
            <a:r>
              <a:rPr lang="pt-BR" sz="2800" dirty="0" smtClean="0">
                <a:solidFill>
                  <a:prstClr val="black"/>
                </a:solidFill>
                <a:latin typeface="Arial" charset="0"/>
                <a:cs typeface="Arial" charset="0"/>
              </a:rPr>
              <a:t>.</a:t>
            </a:r>
            <a:r>
              <a:rPr lang="pt-BR" sz="2600" dirty="0" smtClean="0">
                <a:solidFill>
                  <a:prstClr val="black"/>
                </a:solidFill>
                <a:latin typeface="Arial" charset="0"/>
                <a:cs typeface="Arial" charset="0"/>
              </a:rPr>
              <a:t>		</a:t>
            </a:r>
            <a:r>
              <a:rPr lang="pt-BR" sz="1400" dirty="0">
                <a:solidFill>
                  <a:prstClr val="black"/>
                </a:solidFill>
                <a:latin typeface="Arial" charset="0"/>
                <a:cs typeface="Arial" charset="0"/>
              </a:rPr>
              <a:t>(</a:t>
            </a:r>
            <a:r>
              <a:rPr lang="pt-BR" sz="1400" dirty="0" err="1">
                <a:solidFill>
                  <a:srgbClr val="0000CC"/>
                </a:solidFill>
                <a:latin typeface="Arial" charset="0"/>
                <a:cs typeface="Arial" charset="0"/>
              </a:rPr>
              <a:t>Jo</a:t>
            </a:r>
            <a:r>
              <a:rPr lang="pt-BR" sz="1400" dirty="0">
                <a:solidFill>
                  <a:srgbClr val="0000CC"/>
                </a:solidFill>
                <a:latin typeface="Arial" charset="0"/>
                <a:cs typeface="Arial" charset="0"/>
              </a:rPr>
              <a:t> 10.1</a:t>
            </a:r>
            <a:r>
              <a:rPr lang="pt-BR" sz="1400" dirty="0">
                <a:solidFill>
                  <a:prstClr val="black"/>
                </a:solidFill>
                <a:latin typeface="Arial" charset="0"/>
                <a:cs typeface="Arial" charset="0"/>
              </a:rPr>
              <a:t>)</a:t>
            </a:r>
            <a:endParaRPr lang="pt-BR" sz="1300" dirty="0">
              <a:solidFill>
                <a:prstClr val="black"/>
              </a:solidFill>
              <a:latin typeface="Arial" charset="0"/>
              <a:cs typeface="Arial" charset="0"/>
            </a:endParaRPr>
          </a:p>
        </p:txBody>
      </p:sp>
    </p:spTree>
    <p:extLst>
      <p:ext uri="{BB962C8B-B14F-4D97-AF65-F5344CB8AC3E}">
        <p14:creationId xmlns:p14="http://schemas.microsoft.com/office/powerpoint/2010/main" val="17724846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3501008"/>
            <a:ext cx="8229600" cy="1584176"/>
          </a:xfrm>
          <a:ln>
            <a:solidFill>
              <a:srgbClr val="006600"/>
            </a:solidFill>
          </a:ln>
        </p:spPr>
        <p:txBody>
          <a:bodyPr>
            <a:noAutofit/>
          </a:bodyPr>
          <a:lstStyle/>
          <a:p>
            <a:pPr marL="0" indent="0" algn="ctr">
              <a:buNone/>
            </a:pPr>
            <a:endParaRPr lang="pt-BR" sz="1600" dirty="0" smtClean="0">
              <a:solidFill>
                <a:srgbClr val="0000CC"/>
              </a:solidFill>
              <a:latin typeface="Arial" charset="0"/>
              <a:cs typeface="Arial" charset="0"/>
            </a:endParaRPr>
          </a:p>
          <a:p>
            <a:pPr marL="0" indent="0" algn="ctr">
              <a:buNone/>
            </a:pPr>
            <a:r>
              <a:rPr lang="pt-BR" sz="3600" dirty="0" err="1">
                <a:solidFill>
                  <a:srgbClr val="0000CC"/>
                </a:solidFill>
                <a:latin typeface="Arial" charset="0"/>
                <a:cs typeface="Arial" charset="0"/>
              </a:rPr>
              <a:t>Jo</a:t>
            </a:r>
            <a:r>
              <a:rPr lang="pt-BR" sz="3600" dirty="0">
                <a:solidFill>
                  <a:srgbClr val="0000CC"/>
                </a:solidFill>
                <a:latin typeface="Arial" charset="0"/>
                <a:cs typeface="Arial" charset="0"/>
              </a:rPr>
              <a:t> 10</a:t>
            </a:r>
            <a:r>
              <a:rPr lang="pt-BR" sz="3600" dirty="0" smtClean="0">
                <a:solidFill>
                  <a:srgbClr val="0000CC"/>
                </a:solidFill>
                <a:latin typeface="Arial" charset="0"/>
                <a:cs typeface="Arial" charset="0"/>
              </a:rPr>
              <a:t>.  1</a:t>
            </a:r>
            <a:endParaRPr lang="pt-BR" sz="3600" dirty="0">
              <a:solidFill>
                <a:srgbClr val="0000CC"/>
              </a:solidFill>
              <a:latin typeface="Arial" charset="0"/>
              <a:cs typeface="Arial" charset="0"/>
            </a:endParaRPr>
          </a:p>
        </p:txBody>
      </p:sp>
    </p:spTree>
    <p:extLst>
      <p:ext uri="{BB962C8B-B14F-4D97-AF65-F5344CB8AC3E}">
        <p14:creationId xmlns:p14="http://schemas.microsoft.com/office/powerpoint/2010/main" val="40992319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94122"/>
          </a:xfrm>
        </p:spPr>
        <p:txBody>
          <a:bodyPr>
            <a:normAutofit fontScale="90000"/>
          </a:bodyPr>
          <a:lstStyle/>
          <a:p>
            <a:pPr marL="342900" lvl="0" indent="-342900" fontAlgn="base">
              <a:spcBef>
                <a:spcPct val="20000"/>
              </a:spcBef>
              <a:spcAft>
                <a:spcPct val="0"/>
              </a:spcAft>
              <a:defRPr/>
            </a:pPr>
            <a:r>
              <a:rPr lang="pt-BR" sz="3600" dirty="0">
                <a:solidFill>
                  <a:srgbClr val="7030A0"/>
                </a:solidFill>
                <a:latin typeface="Arial Black" pitchFamily="34" charset="0"/>
              </a:rPr>
              <a:t>CARTA  </a:t>
            </a:r>
            <a:r>
              <a:rPr lang="pt-BR" sz="3200" dirty="0">
                <a:solidFill>
                  <a:srgbClr val="7030A0"/>
                </a:solidFill>
                <a:latin typeface="Arial Black" pitchFamily="34" charset="0"/>
              </a:rPr>
              <a:t>AOS</a:t>
            </a:r>
            <a:r>
              <a:rPr lang="pt-BR" sz="3600" dirty="0">
                <a:solidFill>
                  <a:srgbClr val="7030A0"/>
                </a:solidFill>
                <a:latin typeface="Arial Black" pitchFamily="34" charset="0"/>
              </a:rPr>
              <a:t>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3200" b="1" i="1" dirty="0">
                <a:solidFill>
                  <a:srgbClr val="00B050"/>
                </a:solidFill>
                <a:cs typeface="Arial" charset="0"/>
              </a:rPr>
              <a:t>LIÇÃO 03:  PAULO, O APÓSTOLO DOS GENTIOS</a:t>
            </a:r>
            <a:endParaRPr lang="pt-BR" sz="3200" dirty="0"/>
          </a:p>
        </p:txBody>
      </p:sp>
      <p:sp>
        <p:nvSpPr>
          <p:cNvPr id="3" name="Espaço Reservado para Conteúdo 2"/>
          <p:cNvSpPr>
            <a:spLocks noGrp="1"/>
          </p:cNvSpPr>
          <p:nvPr>
            <p:ph idx="1"/>
          </p:nvPr>
        </p:nvSpPr>
        <p:spPr>
          <a:xfrm>
            <a:off x="457200" y="1484784"/>
            <a:ext cx="8229600" cy="4824536"/>
          </a:xfrm>
          <a:ln>
            <a:solidFill>
              <a:schemeClr val="tx1"/>
            </a:solidFill>
          </a:ln>
        </p:spPr>
        <p:txBody>
          <a:bodyPr>
            <a:noAutofit/>
          </a:bodyPr>
          <a:lstStyle/>
          <a:p>
            <a:pPr marL="0" lvl="0" indent="0">
              <a:spcBef>
                <a:spcPct val="0"/>
              </a:spcBef>
              <a:buNone/>
              <a:defRPr/>
            </a:pPr>
            <a:r>
              <a:rPr lang="pt-BR" sz="2100" b="1" dirty="0">
                <a:solidFill>
                  <a:srgbClr val="006600"/>
                </a:solidFill>
              </a:rPr>
              <a:t>II –  TRADIÇÕES HUMANAS SÃO </a:t>
            </a:r>
            <a:r>
              <a:rPr lang="pt-BR" sz="2100" b="1" dirty="0" smtClean="0">
                <a:solidFill>
                  <a:srgbClr val="006600"/>
                </a:solidFill>
              </a:rPr>
              <a:t>FALÍVEIS			</a:t>
            </a:r>
            <a:r>
              <a:rPr lang="pt-BR" sz="2100" dirty="0" smtClean="0">
                <a:solidFill>
                  <a:srgbClr val="00B050"/>
                </a:solidFill>
              </a:rPr>
              <a:t>(</a:t>
            </a:r>
            <a:r>
              <a:rPr lang="pt-BR" sz="2100" dirty="0" smtClean="0">
                <a:solidFill>
                  <a:srgbClr val="0000CC"/>
                </a:solidFill>
                <a:latin typeface="Arial" pitchFamily="34" charset="0"/>
                <a:cs typeface="Arial" pitchFamily="34" charset="0"/>
              </a:rPr>
              <a:t>2. 6-14</a:t>
            </a:r>
            <a:r>
              <a:rPr lang="pt-BR" sz="2100" dirty="0" smtClean="0">
                <a:solidFill>
                  <a:srgbClr val="00B050"/>
                </a:solidFill>
                <a:latin typeface="Arial" pitchFamily="34" charset="0"/>
                <a:cs typeface="Arial" pitchFamily="34" charset="0"/>
              </a:rPr>
              <a:t>)</a:t>
            </a:r>
            <a:endParaRPr lang="pt-BR" sz="2100" dirty="0">
              <a:solidFill>
                <a:srgbClr val="0000CC"/>
              </a:solidFill>
              <a:latin typeface="Arial" pitchFamily="34" charset="0"/>
              <a:cs typeface="Arial" pitchFamily="34" charset="0"/>
            </a:endParaRPr>
          </a:p>
          <a:p>
            <a:pPr marL="0" indent="0">
              <a:lnSpc>
                <a:spcPct val="115000"/>
              </a:lnSpc>
              <a:spcAft>
                <a:spcPts val="0"/>
              </a:spcAft>
              <a:buNone/>
            </a:pPr>
            <a:r>
              <a:rPr lang="pt-BR" sz="2100" dirty="0">
                <a:solidFill>
                  <a:srgbClr val="0000CC"/>
                </a:solidFill>
                <a:latin typeface="Times New Roman" panose="02020603050405020304" pitchFamily="18" charset="0"/>
                <a:ea typeface="Calibri" panose="020F0502020204030204" pitchFamily="34" charset="0"/>
                <a:cs typeface="Times New Roman" panose="02020603050405020304" pitchFamily="18" charset="0"/>
              </a:rPr>
              <a:t>6  E, quanto àqueles que pareciam ser alguma coisa (quais tenham sido noutro tempo, não se me dá; Deus não aceita a aparência do homem), esses, digo, que pareciam ser alguma coisa, nada me comunicaram;  7  antes, pelo contrário, quando viram que o evangelho da </a:t>
            </a:r>
            <a:r>
              <a:rPr lang="pt-BR" sz="2100" dirty="0" err="1">
                <a:solidFill>
                  <a:srgbClr val="0000CC"/>
                </a:solidFill>
                <a:latin typeface="Times New Roman" panose="02020603050405020304" pitchFamily="18" charset="0"/>
                <a:ea typeface="Calibri" panose="020F0502020204030204" pitchFamily="34" charset="0"/>
                <a:cs typeface="Times New Roman" panose="02020603050405020304" pitchFamily="18" charset="0"/>
              </a:rPr>
              <a:t>incircuncisão</a:t>
            </a:r>
            <a:r>
              <a:rPr lang="pt-BR" sz="2100" dirty="0">
                <a:solidFill>
                  <a:srgbClr val="0000CC"/>
                </a:solidFill>
                <a:latin typeface="Times New Roman" panose="02020603050405020304" pitchFamily="18" charset="0"/>
                <a:ea typeface="Calibri" panose="020F0502020204030204" pitchFamily="34" charset="0"/>
                <a:cs typeface="Times New Roman" panose="02020603050405020304" pitchFamily="18" charset="0"/>
              </a:rPr>
              <a:t> me estava confiado, como a Pedro o da circuncisão  8  (porque aquele que operou eficazmente em Pedro para o apostolado da circuncisão, esse operou também em mim com eficácia para com os gentios),  9  e conhecendo Tiago, </a:t>
            </a:r>
            <a:r>
              <a:rPr lang="pt-BR" sz="2100" dirty="0" err="1">
                <a:solidFill>
                  <a:srgbClr val="0000CC"/>
                </a:solidFill>
                <a:latin typeface="Times New Roman" panose="02020603050405020304" pitchFamily="18" charset="0"/>
                <a:ea typeface="Calibri" panose="020F0502020204030204" pitchFamily="34" charset="0"/>
                <a:cs typeface="Times New Roman" panose="02020603050405020304" pitchFamily="18" charset="0"/>
              </a:rPr>
              <a:t>Cefas</a:t>
            </a:r>
            <a:r>
              <a:rPr lang="pt-BR" sz="2100" dirty="0">
                <a:solidFill>
                  <a:srgbClr val="0000CC"/>
                </a:solidFill>
                <a:latin typeface="Times New Roman" panose="02020603050405020304" pitchFamily="18" charset="0"/>
                <a:ea typeface="Calibri" panose="020F0502020204030204" pitchFamily="34" charset="0"/>
                <a:cs typeface="Times New Roman" panose="02020603050405020304" pitchFamily="18" charset="0"/>
              </a:rPr>
              <a:t> e João, que eram considerados como as colunas, a graça que se me havia dado, deram-nos as destras, em comunhão comigo e com Barnabé, para que nós fôssemos aos gentios e eles, à circuncisão;  10  recomendando-nos somente que nos lembrássemos dos pobres, o que também procurei fazer com diligência</a:t>
            </a:r>
            <a:r>
              <a:rPr lang="pt-BR" sz="2100" dirty="0" smtClean="0">
                <a:solidFill>
                  <a:srgbClr val="0000CC"/>
                </a:solidFill>
                <a:latin typeface="Times New Roman" panose="02020603050405020304" pitchFamily="18" charset="0"/>
                <a:ea typeface="Calibri" panose="020F0502020204030204" pitchFamily="34" charset="0"/>
                <a:cs typeface="Times New Roman" panose="02020603050405020304" pitchFamily="18" charset="0"/>
              </a:rPr>
              <a:t>.</a:t>
            </a:r>
            <a:endParaRPr lang="pt-BR" sz="2100" dirty="0">
              <a:solidFill>
                <a:srgbClr val="0000CC"/>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155754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22114"/>
          </a:xfrm>
        </p:spPr>
        <p:txBody>
          <a:bodyPr>
            <a:normAutofit fontScale="90000"/>
          </a:bodyPr>
          <a:lstStyle/>
          <a:p>
            <a:pPr marL="342900" lvl="0" indent="-342900" fontAlgn="base">
              <a:spcBef>
                <a:spcPct val="20000"/>
              </a:spcBef>
              <a:spcAft>
                <a:spcPct val="0"/>
              </a:spcAft>
              <a:defRPr/>
            </a:pPr>
            <a:r>
              <a:rPr lang="pt-BR" sz="3600" dirty="0">
                <a:solidFill>
                  <a:srgbClr val="7030A0"/>
                </a:solidFill>
                <a:latin typeface="Arial Black" pitchFamily="34" charset="0"/>
              </a:rPr>
              <a:t>CARTA  </a:t>
            </a:r>
            <a:r>
              <a:rPr lang="pt-BR" sz="3200" dirty="0">
                <a:solidFill>
                  <a:srgbClr val="7030A0"/>
                </a:solidFill>
                <a:latin typeface="Arial Black" pitchFamily="34" charset="0"/>
              </a:rPr>
              <a:t>AOS</a:t>
            </a:r>
            <a:r>
              <a:rPr lang="pt-BR" sz="3600" dirty="0">
                <a:solidFill>
                  <a:srgbClr val="7030A0"/>
                </a:solidFill>
                <a:latin typeface="Arial Black" pitchFamily="34" charset="0"/>
              </a:rPr>
              <a:t>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3200" b="1" i="1" dirty="0">
                <a:solidFill>
                  <a:srgbClr val="00B050"/>
                </a:solidFill>
                <a:cs typeface="Arial" charset="0"/>
              </a:rPr>
              <a:t>LIÇÃO 03:  PAULO, O APÓSTOLO DOS GENTIOS</a:t>
            </a:r>
            <a:endParaRPr lang="pt-BR" sz="3200" dirty="0"/>
          </a:p>
        </p:txBody>
      </p:sp>
      <p:sp>
        <p:nvSpPr>
          <p:cNvPr id="3" name="Espaço Reservado para Conteúdo 2"/>
          <p:cNvSpPr>
            <a:spLocks noGrp="1"/>
          </p:cNvSpPr>
          <p:nvPr>
            <p:ph idx="1"/>
          </p:nvPr>
        </p:nvSpPr>
        <p:spPr>
          <a:xfrm>
            <a:off x="457200" y="1484784"/>
            <a:ext cx="8229600" cy="4794092"/>
          </a:xfrm>
          <a:ln>
            <a:solidFill>
              <a:schemeClr val="tx1"/>
            </a:solidFill>
          </a:ln>
        </p:spPr>
        <p:txBody>
          <a:bodyPr>
            <a:normAutofit fontScale="85000" lnSpcReduction="20000"/>
          </a:bodyPr>
          <a:lstStyle/>
          <a:p>
            <a:pPr marL="0" lvl="0" indent="0">
              <a:spcBef>
                <a:spcPct val="0"/>
              </a:spcBef>
              <a:buNone/>
              <a:defRPr/>
            </a:pPr>
            <a:r>
              <a:rPr lang="pt-BR" sz="2800" b="1" dirty="0">
                <a:solidFill>
                  <a:srgbClr val="006600"/>
                </a:solidFill>
              </a:rPr>
              <a:t>II –  TRADIÇÕES HUMANAS SÃO </a:t>
            </a:r>
            <a:r>
              <a:rPr lang="pt-BR" sz="2800" b="1" dirty="0" smtClean="0">
                <a:solidFill>
                  <a:srgbClr val="006600"/>
                </a:solidFill>
              </a:rPr>
              <a:t>FALÍVEIS		     1</a:t>
            </a:r>
          </a:p>
          <a:p>
            <a:pPr marL="0" lvl="0" indent="0">
              <a:spcBef>
                <a:spcPct val="0"/>
              </a:spcBef>
              <a:buNone/>
              <a:defRPr/>
            </a:pPr>
            <a:endParaRPr lang="pt-BR" sz="1400" b="1" dirty="0">
              <a:solidFill>
                <a:srgbClr val="006600"/>
              </a:solidFill>
            </a:endParaRPr>
          </a:p>
          <a:p>
            <a:pPr marL="0" lvl="0" indent="0" algn="just">
              <a:spcBef>
                <a:spcPct val="0"/>
              </a:spcBef>
              <a:buNone/>
              <a:defRPr/>
            </a:pPr>
            <a:r>
              <a:rPr lang="pt-BR" sz="2800" b="1" dirty="0" smtClean="0">
                <a:solidFill>
                  <a:srgbClr val="006600"/>
                </a:solidFill>
              </a:rPr>
              <a:t>	</a:t>
            </a:r>
            <a:r>
              <a:rPr lang="pt-BR" sz="3100" dirty="0">
                <a:latin typeface="Arial" pitchFamily="34" charset="0"/>
                <a:cs typeface="Arial" pitchFamily="34" charset="0"/>
              </a:rPr>
              <a:t>Infelizmente há muitos que se apegam apenas à aparência e às regras </a:t>
            </a:r>
            <a:r>
              <a:rPr lang="pt-BR" sz="3100" dirty="0" smtClean="0">
                <a:latin typeface="Arial" pitchFamily="34" charset="0"/>
                <a:cs typeface="Arial" pitchFamily="34" charset="0"/>
              </a:rPr>
              <a:t>humanas; </a:t>
            </a:r>
            <a:r>
              <a:rPr lang="pt-BR" sz="3100" dirty="0">
                <a:latin typeface="Arial" pitchFamily="34" charset="0"/>
                <a:cs typeface="Arial" pitchFamily="34" charset="0"/>
              </a:rPr>
              <a:t>contudo, Deus não aceita tais </a:t>
            </a:r>
            <a:r>
              <a:rPr lang="pt-BR" sz="3100" dirty="0" smtClean="0">
                <a:latin typeface="Arial" pitchFamily="34" charset="0"/>
                <a:cs typeface="Arial" pitchFamily="34" charset="0"/>
              </a:rPr>
              <a:t>coisas. Paulo </a:t>
            </a:r>
            <a:r>
              <a:rPr lang="pt-BR" sz="3100" dirty="0">
                <a:latin typeface="Arial" pitchFamily="34" charset="0"/>
                <a:cs typeface="Arial" pitchFamily="34" charset="0"/>
              </a:rPr>
              <a:t>reafirma que, embora tivesse estado com os apóstolos, estes nada acrescentaram ao seu ministério, </a:t>
            </a:r>
            <a:r>
              <a:rPr lang="pt-BR" sz="3100" dirty="0" smtClean="0">
                <a:latin typeface="Arial" pitchFamily="34" charset="0"/>
                <a:cs typeface="Arial" pitchFamily="34" charset="0"/>
              </a:rPr>
              <a:t>no </a:t>
            </a:r>
            <a:r>
              <a:rPr lang="pt-BR" sz="3100" dirty="0">
                <a:latin typeface="Arial" pitchFamily="34" charset="0"/>
                <a:cs typeface="Arial" pitchFamily="34" charset="0"/>
              </a:rPr>
              <a:t>tocante às tradições. E eles não se opuseram a Paulo – ao contrário, aprovaram e reconheceram que era um ministério diferente, assim como o que havia sido confiado da parte de Deus a Pedro. Porque o mesmo que havia operado em Pedro, operava também em Paulo. E a única observação feita pela Igreja de Jerusalém era de que os pobres não fossem esquecidos</a:t>
            </a:r>
            <a:r>
              <a:rPr lang="pt-BR" sz="3100" dirty="0" smtClean="0">
                <a:latin typeface="Arial" pitchFamily="34" charset="0"/>
                <a:cs typeface="Arial" pitchFamily="34" charset="0"/>
              </a:rPr>
              <a:t>.		</a:t>
            </a:r>
            <a:r>
              <a:rPr lang="pt-BR" sz="1300" dirty="0" smtClean="0">
                <a:latin typeface="Arial" pitchFamily="34" charset="0"/>
                <a:cs typeface="Arial" pitchFamily="34" charset="0"/>
              </a:rPr>
              <a:t>(</a:t>
            </a:r>
            <a:r>
              <a:rPr lang="pt-BR" sz="1300" dirty="0" smtClean="0">
                <a:solidFill>
                  <a:srgbClr val="0000CC"/>
                </a:solidFill>
                <a:latin typeface="Arial" pitchFamily="34" charset="0"/>
                <a:cs typeface="Arial" pitchFamily="34" charset="0"/>
              </a:rPr>
              <a:t>At 15.22-29</a:t>
            </a:r>
            <a:r>
              <a:rPr lang="pt-BR" sz="1300" dirty="0" smtClean="0">
                <a:latin typeface="Arial" pitchFamily="34" charset="0"/>
                <a:cs typeface="Arial" pitchFamily="34" charset="0"/>
              </a:rPr>
              <a:t>)</a:t>
            </a:r>
            <a:endParaRPr lang="pt-BR" sz="1300" b="1" dirty="0">
              <a:solidFill>
                <a:srgbClr val="006600"/>
              </a:solidFill>
            </a:endParaRPr>
          </a:p>
        </p:txBody>
      </p:sp>
    </p:spTree>
    <p:extLst>
      <p:ext uri="{BB962C8B-B14F-4D97-AF65-F5344CB8AC3E}">
        <p14:creationId xmlns:p14="http://schemas.microsoft.com/office/powerpoint/2010/main" val="22795059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3501008"/>
            <a:ext cx="8229600" cy="1584176"/>
          </a:xfrm>
          <a:ln>
            <a:solidFill>
              <a:srgbClr val="006600"/>
            </a:solidFill>
          </a:ln>
        </p:spPr>
        <p:txBody>
          <a:bodyPr>
            <a:noAutofit/>
          </a:bodyPr>
          <a:lstStyle/>
          <a:p>
            <a:pPr marL="0" indent="0" algn="ctr">
              <a:buNone/>
            </a:pPr>
            <a:endParaRPr lang="pt-BR" sz="1600" dirty="0" smtClean="0">
              <a:solidFill>
                <a:srgbClr val="0000CC"/>
              </a:solidFill>
              <a:latin typeface="Arial" charset="0"/>
              <a:cs typeface="Arial" charset="0"/>
            </a:endParaRPr>
          </a:p>
          <a:p>
            <a:pPr marL="0" lvl="0" indent="0" algn="ctr">
              <a:spcBef>
                <a:spcPct val="0"/>
              </a:spcBef>
              <a:buNone/>
              <a:defRPr/>
            </a:pPr>
            <a:r>
              <a:rPr lang="pt-BR" sz="3600" dirty="0" smtClean="0">
                <a:solidFill>
                  <a:srgbClr val="0000CC"/>
                </a:solidFill>
                <a:latin typeface="Arial" pitchFamily="34" charset="0"/>
                <a:cs typeface="Arial" pitchFamily="34" charset="0"/>
              </a:rPr>
              <a:t>At 15.  22-29</a:t>
            </a:r>
            <a:endParaRPr lang="pt-BR" sz="3600" b="1" dirty="0">
              <a:solidFill>
                <a:srgbClr val="0000CC"/>
              </a:solidFill>
            </a:endParaRPr>
          </a:p>
        </p:txBody>
      </p:sp>
    </p:spTree>
    <p:extLst>
      <p:ext uri="{BB962C8B-B14F-4D97-AF65-F5344CB8AC3E}">
        <p14:creationId xmlns:p14="http://schemas.microsoft.com/office/powerpoint/2010/main" val="23165599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94122"/>
          </a:xfrm>
        </p:spPr>
        <p:txBody>
          <a:bodyPr>
            <a:normAutofit fontScale="90000"/>
          </a:bodyPr>
          <a:lstStyle/>
          <a:p>
            <a:pPr marL="342900" lvl="0" indent="-342900" fontAlgn="base">
              <a:spcBef>
                <a:spcPct val="20000"/>
              </a:spcBef>
              <a:spcAft>
                <a:spcPct val="0"/>
              </a:spcAft>
              <a:defRPr/>
            </a:pPr>
            <a:r>
              <a:rPr lang="pt-BR" sz="3600" dirty="0">
                <a:solidFill>
                  <a:srgbClr val="7030A0"/>
                </a:solidFill>
                <a:latin typeface="Arial Black" pitchFamily="34" charset="0"/>
              </a:rPr>
              <a:t>CARTA  </a:t>
            </a:r>
            <a:r>
              <a:rPr lang="pt-BR" sz="3200" dirty="0">
                <a:solidFill>
                  <a:srgbClr val="7030A0"/>
                </a:solidFill>
                <a:latin typeface="Arial Black" pitchFamily="34" charset="0"/>
              </a:rPr>
              <a:t>AOS</a:t>
            </a:r>
            <a:r>
              <a:rPr lang="pt-BR" sz="3600" dirty="0">
                <a:solidFill>
                  <a:srgbClr val="7030A0"/>
                </a:solidFill>
                <a:latin typeface="Arial Black" pitchFamily="34" charset="0"/>
              </a:rPr>
              <a:t>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3200" b="1" i="1" dirty="0">
                <a:solidFill>
                  <a:srgbClr val="00B050"/>
                </a:solidFill>
                <a:cs typeface="Arial" charset="0"/>
              </a:rPr>
              <a:t>LIÇÃO 03:  PAULO, O APÓSTOLO DOS GENTIOS</a:t>
            </a:r>
            <a:endParaRPr lang="pt-BR" sz="3200" dirty="0"/>
          </a:p>
        </p:txBody>
      </p:sp>
      <p:sp>
        <p:nvSpPr>
          <p:cNvPr id="3" name="Espaço Reservado para Conteúdo 2"/>
          <p:cNvSpPr>
            <a:spLocks noGrp="1"/>
          </p:cNvSpPr>
          <p:nvPr>
            <p:ph idx="1"/>
          </p:nvPr>
        </p:nvSpPr>
        <p:spPr>
          <a:xfrm>
            <a:off x="457200" y="1772816"/>
            <a:ext cx="8229600" cy="4536504"/>
          </a:xfrm>
          <a:ln>
            <a:solidFill>
              <a:schemeClr val="tx1"/>
            </a:solidFill>
          </a:ln>
        </p:spPr>
        <p:txBody>
          <a:bodyPr>
            <a:noAutofit/>
          </a:bodyPr>
          <a:lstStyle/>
          <a:p>
            <a:pPr marL="0" lvl="0" indent="0">
              <a:spcBef>
                <a:spcPct val="0"/>
              </a:spcBef>
              <a:buNone/>
              <a:defRPr/>
            </a:pPr>
            <a:r>
              <a:rPr lang="pt-BR" sz="2300" b="1" dirty="0">
                <a:solidFill>
                  <a:srgbClr val="006600"/>
                </a:solidFill>
              </a:rPr>
              <a:t>II –  TRADIÇÕES HUMANAS SÃO </a:t>
            </a:r>
            <a:r>
              <a:rPr lang="pt-BR" sz="2300" b="1" dirty="0" smtClean="0">
                <a:solidFill>
                  <a:srgbClr val="006600"/>
                </a:solidFill>
              </a:rPr>
              <a:t>FALÍVEIS		</a:t>
            </a:r>
            <a:r>
              <a:rPr lang="pt-BR" sz="2300" dirty="0" smtClean="0">
                <a:solidFill>
                  <a:srgbClr val="00B050"/>
                </a:solidFill>
              </a:rPr>
              <a:t>(</a:t>
            </a:r>
            <a:r>
              <a:rPr lang="pt-BR" sz="2300" dirty="0" smtClean="0">
                <a:solidFill>
                  <a:srgbClr val="0000CC"/>
                </a:solidFill>
                <a:latin typeface="Arial" pitchFamily="34" charset="0"/>
                <a:cs typeface="Arial" pitchFamily="34" charset="0"/>
              </a:rPr>
              <a:t>2. 6-14</a:t>
            </a:r>
            <a:r>
              <a:rPr lang="pt-BR" sz="2300" dirty="0" smtClean="0">
                <a:solidFill>
                  <a:srgbClr val="00B050"/>
                </a:solidFill>
                <a:latin typeface="Arial" pitchFamily="34" charset="0"/>
                <a:cs typeface="Arial" pitchFamily="34" charset="0"/>
              </a:rPr>
              <a:t>)</a:t>
            </a:r>
            <a:endParaRPr lang="pt-BR" sz="2300" dirty="0">
              <a:solidFill>
                <a:srgbClr val="0000CC"/>
              </a:solidFill>
              <a:latin typeface="Arial" pitchFamily="34" charset="0"/>
              <a:cs typeface="Arial" pitchFamily="34" charset="0"/>
            </a:endParaRPr>
          </a:p>
          <a:p>
            <a:pPr marL="0" indent="0">
              <a:lnSpc>
                <a:spcPct val="115000"/>
              </a:lnSpc>
              <a:spcAft>
                <a:spcPts val="0"/>
              </a:spcAft>
              <a:buNone/>
            </a:pPr>
            <a:r>
              <a:rPr lang="pt-BR" sz="2300" dirty="0" smtClean="0">
                <a:solidFill>
                  <a:srgbClr val="0000CC"/>
                </a:solidFill>
                <a:latin typeface="Times New Roman" panose="02020603050405020304" pitchFamily="18" charset="0"/>
                <a:ea typeface="Calibri" panose="020F0502020204030204" pitchFamily="34" charset="0"/>
                <a:cs typeface="Times New Roman" panose="02020603050405020304" pitchFamily="18" charset="0"/>
              </a:rPr>
              <a:t>11  </a:t>
            </a:r>
            <a:r>
              <a:rPr lang="pt-BR" sz="2300" dirty="0">
                <a:solidFill>
                  <a:srgbClr val="0000CC"/>
                </a:solidFill>
                <a:latin typeface="Times New Roman" panose="02020603050405020304" pitchFamily="18" charset="0"/>
                <a:ea typeface="Calibri" panose="020F0502020204030204" pitchFamily="34" charset="0"/>
                <a:cs typeface="Times New Roman" panose="02020603050405020304" pitchFamily="18" charset="0"/>
              </a:rPr>
              <a:t>E, chegando Pedro à </a:t>
            </a:r>
            <a:r>
              <a:rPr lang="pt-BR" sz="2300" dirty="0" err="1">
                <a:solidFill>
                  <a:srgbClr val="0000CC"/>
                </a:solidFill>
                <a:latin typeface="Times New Roman" panose="02020603050405020304" pitchFamily="18" charset="0"/>
                <a:ea typeface="Calibri" panose="020F0502020204030204" pitchFamily="34" charset="0"/>
                <a:cs typeface="Times New Roman" panose="02020603050405020304" pitchFamily="18" charset="0"/>
              </a:rPr>
              <a:t>Antioquia</a:t>
            </a:r>
            <a:r>
              <a:rPr lang="pt-BR" sz="2300" dirty="0">
                <a:solidFill>
                  <a:srgbClr val="0000CC"/>
                </a:solidFill>
                <a:latin typeface="Times New Roman" panose="02020603050405020304" pitchFamily="18" charset="0"/>
                <a:ea typeface="Calibri" panose="020F0502020204030204" pitchFamily="34" charset="0"/>
                <a:cs typeface="Times New Roman" panose="02020603050405020304" pitchFamily="18" charset="0"/>
              </a:rPr>
              <a:t>, lhe resisti na cara, porque era repreensível.  12  Porque, antes que alguns tivessem chegado da parte de Tiago, comia com os gentios; mas, depois que chegaram, se foi retirando e se apartou deles, temendo os que eram da circuncisão.  13  E os outros judeus também dissimulavam com ele, de maneira que até Barnabé se deixou levar pela sua dissimulação.  14  Mas, quando vi que não andavam bem e </a:t>
            </a:r>
            <a:r>
              <a:rPr lang="pt-BR" sz="2300" dirty="0" err="1">
                <a:solidFill>
                  <a:srgbClr val="0000CC"/>
                </a:solidFill>
                <a:latin typeface="Times New Roman" panose="02020603050405020304" pitchFamily="18" charset="0"/>
                <a:ea typeface="Calibri" panose="020F0502020204030204" pitchFamily="34" charset="0"/>
                <a:cs typeface="Times New Roman" panose="02020603050405020304" pitchFamily="18" charset="0"/>
              </a:rPr>
              <a:t>direitamente</a:t>
            </a:r>
            <a:r>
              <a:rPr lang="pt-BR" sz="2300" dirty="0">
                <a:solidFill>
                  <a:srgbClr val="0000CC"/>
                </a:solidFill>
                <a:latin typeface="Times New Roman" panose="02020603050405020304" pitchFamily="18" charset="0"/>
                <a:ea typeface="Calibri" panose="020F0502020204030204" pitchFamily="34" charset="0"/>
                <a:cs typeface="Times New Roman" panose="02020603050405020304" pitchFamily="18" charset="0"/>
              </a:rPr>
              <a:t> conforme a verdade do evangelho, disse a Pedro na presença de todos: Se tu, sendo judeu, vives como os gentios e não como judeu, por que obrigas os gentios a viverem como judeus?</a:t>
            </a:r>
            <a:endParaRPr lang="pt-BR" sz="2300" dirty="0">
              <a:solidFill>
                <a:srgbClr val="0000CC"/>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796505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marL="342900" lvl="0" indent="-342900" fontAlgn="base">
              <a:spcBef>
                <a:spcPct val="20000"/>
              </a:spcBef>
              <a:spcAft>
                <a:spcPct val="0"/>
              </a:spcAft>
              <a:defRPr/>
            </a:pPr>
            <a:r>
              <a:rPr lang="pt-BR" sz="3600" dirty="0">
                <a:solidFill>
                  <a:srgbClr val="7030A0"/>
                </a:solidFill>
                <a:latin typeface="Arial Black" pitchFamily="34" charset="0"/>
              </a:rPr>
              <a:t>CARTA  </a:t>
            </a:r>
            <a:r>
              <a:rPr lang="pt-BR" sz="3200" dirty="0">
                <a:solidFill>
                  <a:srgbClr val="7030A0"/>
                </a:solidFill>
                <a:latin typeface="Arial Black" pitchFamily="34" charset="0"/>
              </a:rPr>
              <a:t>AOS</a:t>
            </a:r>
            <a:r>
              <a:rPr lang="pt-BR" sz="3600" dirty="0">
                <a:solidFill>
                  <a:srgbClr val="7030A0"/>
                </a:solidFill>
                <a:latin typeface="Arial Black" pitchFamily="34" charset="0"/>
              </a:rPr>
              <a:t>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3200" b="1" i="1" dirty="0">
                <a:solidFill>
                  <a:srgbClr val="00B050"/>
                </a:solidFill>
                <a:cs typeface="Arial" charset="0"/>
              </a:rPr>
              <a:t>LIÇÃO 03:  PAULO, O APÓSTOLO DOS GENTIOS</a:t>
            </a:r>
            <a:endParaRPr lang="pt-BR" sz="3200" dirty="0"/>
          </a:p>
        </p:txBody>
      </p:sp>
      <p:sp>
        <p:nvSpPr>
          <p:cNvPr id="3" name="Espaço Reservado para Conteúdo 2"/>
          <p:cNvSpPr>
            <a:spLocks noGrp="1"/>
          </p:cNvSpPr>
          <p:nvPr>
            <p:ph idx="1"/>
          </p:nvPr>
        </p:nvSpPr>
        <p:spPr>
          <a:xfrm>
            <a:off x="457200" y="1844824"/>
            <a:ext cx="8229600" cy="4464496"/>
          </a:xfrm>
          <a:ln>
            <a:solidFill>
              <a:schemeClr val="tx1"/>
            </a:solidFill>
          </a:ln>
        </p:spPr>
        <p:txBody>
          <a:bodyPr>
            <a:normAutofit fontScale="92500" lnSpcReduction="10000"/>
          </a:bodyPr>
          <a:lstStyle/>
          <a:p>
            <a:pPr marL="0" lvl="0" indent="0">
              <a:spcBef>
                <a:spcPct val="0"/>
              </a:spcBef>
              <a:buNone/>
              <a:defRPr/>
            </a:pPr>
            <a:r>
              <a:rPr lang="pt-BR" sz="2400" b="1" dirty="0">
                <a:solidFill>
                  <a:srgbClr val="006600"/>
                </a:solidFill>
              </a:rPr>
              <a:t>II –  TRADIÇÕES HUMANAS SÃO </a:t>
            </a:r>
            <a:r>
              <a:rPr lang="pt-BR" sz="2400" b="1" dirty="0" smtClean="0">
                <a:solidFill>
                  <a:srgbClr val="006600"/>
                </a:solidFill>
              </a:rPr>
              <a:t>FALÍVEIS	 	     2</a:t>
            </a:r>
            <a:endParaRPr lang="pt-BR" sz="2400" b="1" dirty="0">
              <a:solidFill>
                <a:srgbClr val="006600"/>
              </a:solidFill>
            </a:endParaRPr>
          </a:p>
          <a:p>
            <a:pPr marL="0" lvl="0" indent="0">
              <a:spcBef>
                <a:spcPct val="0"/>
              </a:spcBef>
              <a:buNone/>
              <a:defRPr/>
            </a:pPr>
            <a:endParaRPr lang="pt-BR" sz="1300" b="1" dirty="0">
              <a:solidFill>
                <a:srgbClr val="006600"/>
              </a:solidFill>
            </a:endParaRPr>
          </a:p>
          <a:p>
            <a:pPr marL="0" lvl="0" indent="0" algn="just">
              <a:spcBef>
                <a:spcPct val="0"/>
              </a:spcBef>
              <a:buNone/>
              <a:defRPr/>
            </a:pPr>
            <a:r>
              <a:rPr lang="pt-BR" sz="2800" b="1" dirty="0" smtClean="0">
                <a:solidFill>
                  <a:srgbClr val="006600"/>
                </a:solidFill>
              </a:rPr>
              <a:t>	</a:t>
            </a:r>
            <a:r>
              <a:rPr lang="pt-BR" sz="3000" dirty="0">
                <a:latin typeface="Arial" pitchFamily="34" charset="0"/>
                <a:cs typeface="Arial" pitchFamily="34" charset="0"/>
              </a:rPr>
              <a:t>A partir do verso </a:t>
            </a:r>
            <a:r>
              <a:rPr lang="pt-BR" sz="3000" dirty="0">
                <a:solidFill>
                  <a:srgbClr val="0000CC"/>
                </a:solidFill>
                <a:latin typeface="Arial" pitchFamily="34" charset="0"/>
                <a:cs typeface="Arial" pitchFamily="34" charset="0"/>
              </a:rPr>
              <a:t>11</a:t>
            </a:r>
            <a:r>
              <a:rPr lang="pt-BR" sz="3000" dirty="0">
                <a:latin typeface="Arial" pitchFamily="34" charset="0"/>
                <a:cs typeface="Arial" pitchFamily="34" charset="0"/>
              </a:rPr>
              <a:t>, vemos que até mesmo Pedro e Barnabé, no que diz respeito às suas tradições, eram repreensíveis, mudando de comportamento e atitudes dependendo do lugar e daqueles com quem estavam. Ou seja, tradições humanas são vulneráveis e não essenciais para a salvação, pois são de homens e não de Deus. Assim, se até os próprios judeus tinham dificuldade em observar a lei, por que impor esse fardo aos gentios</a:t>
            </a:r>
            <a:r>
              <a:rPr lang="pt-BR" sz="3000" dirty="0" smtClean="0">
                <a:latin typeface="Arial" pitchFamily="34" charset="0"/>
                <a:cs typeface="Arial" pitchFamily="34" charset="0"/>
              </a:rPr>
              <a:t>?</a:t>
            </a:r>
            <a:r>
              <a:rPr lang="pt-BR" sz="2800" dirty="0" smtClean="0">
                <a:latin typeface="Arial" pitchFamily="34" charset="0"/>
                <a:cs typeface="Arial" pitchFamily="34" charset="0"/>
              </a:rPr>
              <a:t>	</a:t>
            </a:r>
            <a:r>
              <a:rPr lang="pt-BR" sz="1200" dirty="0" smtClean="0">
                <a:latin typeface="Arial" pitchFamily="34" charset="0"/>
                <a:cs typeface="Arial" pitchFamily="34" charset="0"/>
              </a:rPr>
              <a:t>	 </a:t>
            </a:r>
            <a:r>
              <a:rPr lang="pt-BR" sz="1200" dirty="0">
                <a:latin typeface="Arial" pitchFamily="34" charset="0"/>
                <a:cs typeface="Arial" pitchFamily="34" charset="0"/>
              </a:rPr>
              <a:t>(</a:t>
            </a:r>
            <a:r>
              <a:rPr lang="pt-BR" sz="1200" dirty="0" err="1">
                <a:solidFill>
                  <a:srgbClr val="0000CC"/>
                </a:solidFill>
                <a:latin typeface="Arial" pitchFamily="34" charset="0"/>
                <a:cs typeface="Arial" pitchFamily="34" charset="0"/>
              </a:rPr>
              <a:t>Mt</a:t>
            </a:r>
            <a:r>
              <a:rPr lang="pt-BR" sz="1200" dirty="0">
                <a:solidFill>
                  <a:srgbClr val="0000CC"/>
                </a:solidFill>
                <a:latin typeface="Arial" pitchFamily="34" charset="0"/>
                <a:cs typeface="Arial" pitchFamily="34" charset="0"/>
              </a:rPr>
              <a:t> 15.1-6</a:t>
            </a:r>
            <a:r>
              <a:rPr lang="pt-BR" sz="1200" dirty="0">
                <a:latin typeface="Arial" pitchFamily="34" charset="0"/>
                <a:cs typeface="Arial" pitchFamily="34" charset="0"/>
              </a:rPr>
              <a:t>)</a:t>
            </a:r>
            <a:endParaRPr lang="pt-BR" sz="1200" b="1" dirty="0">
              <a:solidFill>
                <a:srgbClr val="006600"/>
              </a:solidFill>
            </a:endParaRPr>
          </a:p>
        </p:txBody>
      </p:sp>
    </p:spTree>
    <p:extLst>
      <p:ext uri="{BB962C8B-B14F-4D97-AF65-F5344CB8AC3E}">
        <p14:creationId xmlns:p14="http://schemas.microsoft.com/office/powerpoint/2010/main" val="1386293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37920" y="2564904"/>
            <a:ext cx="1481752" cy="2844316"/>
          </a:xfrm>
          <a:ln>
            <a:solidFill>
              <a:schemeClr val="accent6">
                <a:lumMod val="75000"/>
              </a:schemeClr>
            </a:solidFill>
          </a:ln>
        </p:spPr>
        <p:txBody>
          <a:bodyPr>
            <a:normAutofit/>
          </a:bodyPr>
          <a:lstStyle/>
          <a:p>
            <a:pPr marL="342900" lvl="0" indent="-342900" fontAlgn="base">
              <a:spcAft>
                <a:spcPct val="0"/>
              </a:spcAft>
              <a:defRPr/>
            </a:pPr>
            <a:r>
              <a:rPr lang="pt-BR" sz="3900" b="1" i="1" dirty="0" smtClean="0">
                <a:solidFill>
                  <a:schemeClr val="accent6">
                    <a:lumMod val="50000"/>
                  </a:schemeClr>
                </a:solidFill>
                <a:cs typeface="Arial" charset="0"/>
              </a:rPr>
              <a:t>EBD</a:t>
            </a:r>
          </a:p>
          <a:p>
            <a:pPr marL="342900" lvl="0" indent="-342900" fontAlgn="base">
              <a:spcAft>
                <a:spcPct val="0"/>
              </a:spcAft>
              <a:defRPr/>
            </a:pPr>
            <a:r>
              <a:rPr lang="pt-BR" sz="3900" b="1" i="1" dirty="0" smtClean="0">
                <a:solidFill>
                  <a:schemeClr val="accent6">
                    <a:lumMod val="50000"/>
                  </a:schemeClr>
                </a:solidFill>
                <a:cs typeface="Arial" charset="0"/>
              </a:rPr>
              <a:t>2º</a:t>
            </a:r>
          </a:p>
          <a:p>
            <a:pPr marL="342900" lvl="0" indent="-342900" fontAlgn="base">
              <a:spcAft>
                <a:spcPct val="0"/>
              </a:spcAft>
              <a:defRPr/>
            </a:pPr>
            <a:r>
              <a:rPr lang="pt-BR" sz="3900" b="1" i="1" dirty="0" smtClean="0">
                <a:solidFill>
                  <a:schemeClr val="accent6">
                    <a:lumMod val="50000"/>
                  </a:schemeClr>
                </a:solidFill>
                <a:cs typeface="Arial" charset="0"/>
              </a:rPr>
              <a:t>TRIM.</a:t>
            </a:r>
          </a:p>
          <a:p>
            <a:pPr marL="342900" lvl="0" indent="-342900" fontAlgn="base">
              <a:spcAft>
                <a:spcPct val="0"/>
              </a:spcAft>
              <a:defRPr/>
            </a:pPr>
            <a:r>
              <a:rPr lang="pt-BR" sz="3900" b="1" i="1" dirty="0" smtClean="0">
                <a:solidFill>
                  <a:schemeClr val="accent6">
                    <a:lumMod val="50000"/>
                  </a:schemeClr>
                </a:solidFill>
                <a:cs typeface="Arial" charset="0"/>
              </a:rPr>
              <a:t>2021</a:t>
            </a:r>
            <a:endParaRPr lang="pt-BR" dirty="0"/>
          </a:p>
        </p:txBody>
      </p:sp>
      <p:sp>
        <p:nvSpPr>
          <p:cNvPr id="7" name="Retângulo 6"/>
          <p:cNvSpPr/>
          <p:nvPr/>
        </p:nvSpPr>
        <p:spPr>
          <a:xfrm>
            <a:off x="755577" y="518390"/>
            <a:ext cx="7956376" cy="707886"/>
          </a:xfrm>
          <a:prstGeom prst="rect">
            <a:avLst/>
          </a:prstGeom>
        </p:spPr>
        <p:txBody>
          <a:bodyPr wrap="square">
            <a:spAutoFit/>
          </a:bodyPr>
          <a:lstStyle/>
          <a:p>
            <a:pPr algn="ctr"/>
            <a:r>
              <a:rPr lang="pt-BR" sz="4000" dirty="0" smtClean="0">
                <a:solidFill>
                  <a:srgbClr val="7030A0"/>
                </a:solidFill>
                <a:latin typeface="Arial Black" pitchFamily="34" charset="0"/>
                <a:ea typeface="+mj-ea"/>
                <a:cs typeface="+mj-cs"/>
              </a:rPr>
              <a:t>CARTA  AOS  GÁLATAS</a:t>
            </a:r>
            <a:endParaRPr lang="pt-BR" sz="4000" dirty="0"/>
          </a:p>
        </p:txBody>
      </p:sp>
      <p:pic>
        <p:nvPicPr>
          <p:cNvPr id="2" name="Imagem 1"/>
          <p:cNvPicPr>
            <a:picLocks noChangeAspect="1"/>
          </p:cNvPicPr>
          <p:nvPr/>
        </p:nvPicPr>
        <p:blipFill>
          <a:blip r:embed="rId2"/>
          <a:stretch>
            <a:fillRect/>
          </a:stretch>
        </p:blipFill>
        <p:spPr>
          <a:xfrm>
            <a:off x="1757592" y="1260556"/>
            <a:ext cx="7386408" cy="5663145"/>
          </a:xfrm>
          <a:prstGeom prst="rect">
            <a:avLst/>
          </a:prstGeom>
        </p:spPr>
      </p:pic>
      <p:sp>
        <p:nvSpPr>
          <p:cNvPr id="6" name="Seta para Baixo 5"/>
          <p:cNvSpPr/>
          <p:nvPr/>
        </p:nvSpPr>
        <p:spPr>
          <a:xfrm>
            <a:off x="6012160" y="1260556"/>
            <a:ext cx="504057" cy="812214"/>
          </a:xfrm>
          <a:prstGeom prst="downArrow">
            <a:avLst/>
          </a:prstGeom>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0000"/>
              </a:solidFill>
            </a:endParaRPr>
          </a:p>
        </p:txBody>
      </p:sp>
    </p:spTree>
    <p:extLst>
      <p:ext uri="{BB962C8B-B14F-4D97-AF65-F5344CB8AC3E}">
        <p14:creationId xmlns:p14="http://schemas.microsoft.com/office/powerpoint/2010/main" val="5971890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83569" y="3212976"/>
            <a:ext cx="7848872" cy="1872208"/>
          </a:xfrm>
          <a:ln>
            <a:solidFill>
              <a:srgbClr val="006600"/>
            </a:solidFill>
          </a:ln>
        </p:spPr>
        <p:txBody>
          <a:bodyPr>
            <a:noAutofit/>
          </a:bodyPr>
          <a:lstStyle/>
          <a:p>
            <a:pPr marL="0" indent="0" algn="ctr">
              <a:buNone/>
            </a:pPr>
            <a:endParaRPr lang="pt-BR" sz="2400" dirty="0" smtClean="0">
              <a:solidFill>
                <a:srgbClr val="0000CC"/>
              </a:solidFill>
            </a:endParaRPr>
          </a:p>
          <a:p>
            <a:pPr marL="0" indent="0" algn="ctr">
              <a:buNone/>
            </a:pPr>
            <a:r>
              <a:rPr lang="pt-BR" sz="3600" dirty="0" err="1">
                <a:solidFill>
                  <a:srgbClr val="0000CC"/>
                </a:solidFill>
                <a:latin typeface="Arial" pitchFamily="34" charset="0"/>
                <a:cs typeface="Arial" pitchFamily="34" charset="0"/>
              </a:rPr>
              <a:t>Mt</a:t>
            </a:r>
            <a:r>
              <a:rPr lang="pt-BR" sz="3600" dirty="0">
                <a:solidFill>
                  <a:srgbClr val="0000CC"/>
                </a:solidFill>
                <a:latin typeface="Arial" pitchFamily="34" charset="0"/>
                <a:cs typeface="Arial" pitchFamily="34" charset="0"/>
              </a:rPr>
              <a:t> 15</a:t>
            </a:r>
            <a:r>
              <a:rPr lang="pt-BR" sz="3600" dirty="0" smtClean="0">
                <a:solidFill>
                  <a:srgbClr val="0000CC"/>
                </a:solidFill>
                <a:latin typeface="Arial" pitchFamily="34" charset="0"/>
                <a:cs typeface="Arial" pitchFamily="34" charset="0"/>
              </a:rPr>
              <a:t>.  1-6</a:t>
            </a:r>
            <a:endParaRPr lang="pt-BR" sz="3600" dirty="0">
              <a:solidFill>
                <a:srgbClr val="0000CC"/>
              </a:solidFill>
            </a:endParaRPr>
          </a:p>
        </p:txBody>
      </p:sp>
    </p:spTree>
    <p:extLst>
      <p:ext uri="{BB962C8B-B14F-4D97-AF65-F5344CB8AC3E}">
        <p14:creationId xmlns:p14="http://schemas.microsoft.com/office/powerpoint/2010/main" val="23806643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78098"/>
          </a:xfrm>
        </p:spPr>
        <p:txBody>
          <a:bodyPr>
            <a:normAutofit fontScale="90000"/>
          </a:bodyPr>
          <a:lstStyle/>
          <a:p>
            <a:pPr marL="342900" lvl="0" indent="-342900" fontAlgn="base">
              <a:spcBef>
                <a:spcPct val="20000"/>
              </a:spcBef>
              <a:spcAft>
                <a:spcPct val="0"/>
              </a:spcAft>
              <a:defRPr/>
            </a:pPr>
            <a:r>
              <a:rPr lang="pt-BR" sz="3600" dirty="0">
                <a:solidFill>
                  <a:srgbClr val="7030A0"/>
                </a:solidFill>
                <a:latin typeface="Arial Black" pitchFamily="34" charset="0"/>
              </a:rPr>
              <a:t>CARTA  </a:t>
            </a:r>
            <a:r>
              <a:rPr lang="pt-BR" sz="3200" dirty="0">
                <a:solidFill>
                  <a:srgbClr val="7030A0"/>
                </a:solidFill>
                <a:latin typeface="Arial Black" pitchFamily="34" charset="0"/>
              </a:rPr>
              <a:t>AOS</a:t>
            </a:r>
            <a:r>
              <a:rPr lang="pt-BR" sz="3600" dirty="0">
                <a:solidFill>
                  <a:srgbClr val="7030A0"/>
                </a:solidFill>
                <a:latin typeface="Arial Black" pitchFamily="34" charset="0"/>
              </a:rPr>
              <a:t>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3200" b="1" i="1" dirty="0">
                <a:solidFill>
                  <a:srgbClr val="00B050"/>
                </a:solidFill>
                <a:cs typeface="Arial" charset="0"/>
              </a:rPr>
              <a:t>LIÇÃO 03:  PAULO, O APÓSTOLO DOS GENTIOS</a:t>
            </a:r>
          </a:p>
        </p:txBody>
      </p:sp>
      <p:sp>
        <p:nvSpPr>
          <p:cNvPr id="3" name="Espaço Reservado para Conteúdo 2"/>
          <p:cNvSpPr>
            <a:spLocks noGrp="1"/>
          </p:cNvSpPr>
          <p:nvPr>
            <p:ph idx="1"/>
          </p:nvPr>
        </p:nvSpPr>
        <p:spPr>
          <a:xfrm>
            <a:off x="457200" y="1412776"/>
            <a:ext cx="8229600" cy="4896544"/>
          </a:xfrm>
          <a:ln>
            <a:solidFill>
              <a:schemeClr val="tx1"/>
            </a:solidFill>
          </a:ln>
        </p:spPr>
        <p:txBody>
          <a:bodyPr>
            <a:normAutofit fontScale="85000" lnSpcReduction="20000"/>
          </a:bodyPr>
          <a:lstStyle/>
          <a:p>
            <a:pPr marL="0" lvl="0" indent="0">
              <a:spcBef>
                <a:spcPct val="0"/>
              </a:spcBef>
              <a:buNone/>
              <a:defRPr/>
            </a:pPr>
            <a:r>
              <a:rPr lang="pt-BR" sz="2900" b="1" dirty="0">
                <a:solidFill>
                  <a:srgbClr val="006600"/>
                </a:solidFill>
              </a:rPr>
              <a:t>II –  TRADIÇÕES HUMANAS SÃO </a:t>
            </a:r>
            <a:r>
              <a:rPr lang="pt-BR" sz="2900" b="1" dirty="0" smtClean="0">
                <a:solidFill>
                  <a:srgbClr val="006600"/>
                </a:solidFill>
              </a:rPr>
              <a:t>FALÍVEIS		     3</a:t>
            </a:r>
          </a:p>
          <a:p>
            <a:pPr marL="0" lvl="0" indent="0">
              <a:spcBef>
                <a:spcPct val="0"/>
              </a:spcBef>
              <a:buNone/>
              <a:defRPr/>
            </a:pPr>
            <a:endParaRPr lang="pt-BR" sz="1400" b="1" dirty="0">
              <a:solidFill>
                <a:srgbClr val="006600"/>
              </a:solidFill>
            </a:endParaRPr>
          </a:p>
          <a:p>
            <a:pPr marL="0" lvl="0" indent="0">
              <a:spcBef>
                <a:spcPct val="0"/>
              </a:spcBef>
              <a:buNone/>
              <a:defRPr/>
            </a:pPr>
            <a:endParaRPr lang="pt-BR" sz="1300" b="1" dirty="0">
              <a:solidFill>
                <a:srgbClr val="006600"/>
              </a:solidFill>
            </a:endParaRPr>
          </a:p>
          <a:p>
            <a:pPr marL="0" lvl="0" indent="0" algn="just">
              <a:spcBef>
                <a:spcPct val="0"/>
              </a:spcBef>
              <a:buNone/>
              <a:defRPr/>
            </a:pPr>
            <a:r>
              <a:rPr lang="pt-BR" sz="2900" b="1" dirty="0" smtClean="0">
                <a:solidFill>
                  <a:srgbClr val="006600"/>
                </a:solidFill>
              </a:rPr>
              <a:t>	</a:t>
            </a:r>
            <a:r>
              <a:rPr lang="pt-BR" sz="3100" dirty="0">
                <a:latin typeface="Arial" pitchFamily="34" charset="0"/>
                <a:cs typeface="Arial" pitchFamily="34" charset="0"/>
              </a:rPr>
              <a:t>Essa dissimulação e fingimento, ou o esforço humano para cumprir preceitos e regras, não demonstram a verdadeira eficácia do evangelho. O verdadeiro evangelho é transformador e não uma simples mudança de atitudes e comportamentos. Tais atitudes mencionadas não estão em conformidade com o verdadeiro evangelho. Uma vez alcançado pelo poder do evangelho, o homem é transformado, e não precisa se esforçar para viver sob regras, correndo o risco de acertar aqui e errar ali. Afinal, em todos os lugares e em todos os momentos, estamos na presença d’Aquele que tem os olhos como chama de fogo</a:t>
            </a:r>
            <a:r>
              <a:rPr lang="pt-BR" sz="3100" dirty="0" smtClean="0">
                <a:latin typeface="Arial" pitchFamily="34" charset="0"/>
                <a:cs typeface="Arial" pitchFamily="34" charset="0"/>
              </a:rPr>
              <a:t>.		</a:t>
            </a:r>
            <a:r>
              <a:rPr lang="pt-BR" sz="1300" dirty="0" smtClean="0">
                <a:latin typeface="Arial" pitchFamily="34" charset="0"/>
                <a:cs typeface="Arial" pitchFamily="34" charset="0"/>
              </a:rPr>
              <a:t>(</a:t>
            </a:r>
            <a:r>
              <a:rPr lang="pt-BR" sz="1300" dirty="0" err="1" smtClean="0">
                <a:solidFill>
                  <a:srgbClr val="0000CC"/>
                </a:solidFill>
                <a:latin typeface="Arial" pitchFamily="34" charset="0"/>
                <a:cs typeface="Arial" pitchFamily="34" charset="0"/>
              </a:rPr>
              <a:t>Rm</a:t>
            </a:r>
            <a:r>
              <a:rPr lang="pt-BR" sz="1300" dirty="0" smtClean="0">
                <a:solidFill>
                  <a:srgbClr val="0000CC"/>
                </a:solidFill>
                <a:latin typeface="Arial" pitchFamily="34" charset="0"/>
                <a:cs typeface="Arial" pitchFamily="34" charset="0"/>
              </a:rPr>
              <a:t> 2.28,29</a:t>
            </a:r>
            <a:r>
              <a:rPr lang="pt-BR" sz="1300" dirty="0" smtClean="0">
                <a:latin typeface="Arial" pitchFamily="34" charset="0"/>
                <a:cs typeface="Arial" pitchFamily="34" charset="0"/>
              </a:rPr>
              <a:t>)</a:t>
            </a:r>
            <a:endParaRPr lang="pt-BR" sz="1300" b="1" dirty="0">
              <a:solidFill>
                <a:srgbClr val="006600"/>
              </a:solidFill>
            </a:endParaRPr>
          </a:p>
        </p:txBody>
      </p:sp>
    </p:spTree>
    <p:extLst>
      <p:ext uri="{BB962C8B-B14F-4D97-AF65-F5344CB8AC3E}">
        <p14:creationId xmlns:p14="http://schemas.microsoft.com/office/powerpoint/2010/main" val="13862939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83569" y="3212976"/>
            <a:ext cx="7848872" cy="1872208"/>
          </a:xfrm>
          <a:ln>
            <a:solidFill>
              <a:srgbClr val="006600"/>
            </a:solidFill>
          </a:ln>
        </p:spPr>
        <p:txBody>
          <a:bodyPr>
            <a:noAutofit/>
          </a:bodyPr>
          <a:lstStyle/>
          <a:p>
            <a:pPr marL="0" indent="0" algn="ctr">
              <a:buNone/>
            </a:pPr>
            <a:endParaRPr lang="pt-BR" sz="2400" dirty="0" smtClean="0">
              <a:solidFill>
                <a:srgbClr val="0000CC"/>
              </a:solidFill>
            </a:endParaRPr>
          </a:p>
          <a:p>
            <a:pPr marL="0" indent="0" algn="ctr">
              <a:buNone/>
            </a:pPr>
            <a:r>
              <a:rPr lang="pt-BR" sz="3600" dirty="0" err="1">
                <a:solidFill>
                  <a:srgbClr val="0000CC"/>
                </a:solidFill>
                <a:latin typeface="Arial" pitchFamily="34" charset="0"/>
                <a:cs typeface="Arial" pitchFamily="34" charset="0"/>
              </a:rPr>
              <a:t>Rm</a:t>
            </a:r>
            <a:r>
              <a:rPr lang="pt-BR" sz="3600" dirty="0">
                <a:solidFill>
                  <a:srgbClr val="0000CC"/>
                </a:solidFill>
                <a:latin typeface="Arial" pitchFamily="34" charset="0"/>
                <a:cs typeface="Arial" pitchFamily="34" charset="0"/>
              </a:rPr>
              <a:t> 2</a:t>
            </a:r>
            <a:r>
              <a:rPr lang="pt-BR" sz="3600" dirty="0" smtClean="0">
                <a:solidFill>
                  <a:srgbClr val="0000CC"/>
                </a:solidFill>
                <a:latin typeface="Arial" pitchFamily="34" charset="0"/>
                <a:cs typeface="Arial" pitchFamily="34" charset="0"/>
              </a:rPr>
              <a:t>.  28,29</a:t>
            </a:r>
            <a:endParaRPr lang="pt-BR" sz="3600" dirty="0">
              <a:solidFill>
                <a:srgbClr val="0000CC"/>
              </a:solidFill>
            </a:endParaRPr>
          </a:p>
        </p:txBody>
      </p:sp>
    </p:spTree>
    <p:extLst>
      <p:ext uri="{BB962C8B-B14F-4D97-AF65-F5344CB8AC3E}">
        <p14:creationId xmlns:p14="http://schemas.microsoft.com/office/powerpoint/2010/main" val="7818282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50106"/>
          </a:xfrm>
        </p:spPr>
        <p:txBody>
          <a:bodyPr>
            <a:normAutofit fontScale="90000"/>
          </a:bodyPr>
          <a:lstStyle/>
          <a:p>
            <a:pPr marL="342900" lvl="0" indent="-342900" fontAlgn="base">
              <a:spcBef>
                <a:spcPct val="20000"/>
              </a:spcBef>
              <a:spcAft>
                <a:spcPct val="0"/>
              </a:spcAft>
              <a:defRPr/>
            </a:pPr>
            <a:r>
              <a:rPr lang="pt-BR" sz="3600" dirty="0">
                <a:solidFill>
                  <a:srgbClr val="7030A0"/>
                </a:solidFill>
                <a:latin typeface="Arial Black" pitchFamily="34" charset="0"/>
              </a:rPr>
              <a:t>CARTA  </a:t>
            </a:r>
            <a:r>
              <a:rPr lang="pt-BR" sz="3200" dirty="0">
                <a:solidFill>
                  <a:srgbClr val="7030A0"/>
                </a:solidFill>
                <a:latin typeface="Arial Black" pitchFamily="34" charset="0"/>
              </a:rPr>
              <a:t>AOS</a:t>
            </a:r>
            <a:r>
              <a:rPr lang="pt-BR" sz="3600" dirty="0">
                <a:solidFill>
                  <a:srgbClr val="7030A0"/>
                </a:solidFill>
                <a:latin typeface="Arial Black" pitchFamily="34" charset="0"/>
              </a:rPr>
              <a:t>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3200" b="1" i="1" dirty="0">
                <a:solidFill>
                  <a:srgbClr val="00B050"/>
                </a:solidFill>
                <a:cs typeface="Arial" charset="0"/>
              </a:rPr>
              <a:t>LIÇÃO 03:  PAULO, O APÓSTOLO DOS </a:t>
            </a:r>
            <a:r>
              <a:rPr lang="pt-BR" sz="3200" b="1" i="1" dirty="0" smtClean="0">
                <a:solidFill>
                  <a:srgbClr val="00B050"/>
                </a:solidFill>
                <a:cs typeface="Arial" charset="0"/>
              </a:rPr>
              <a:t>GENTIOS</a:t>
            </a:r>
            <a:endParaRPr lang="pt-BR" sz="3200" dirty="0"/>
          </a:p>
        </p:txBody>
      </p:sp>
      <p:sp>
        <p:nvSpPr>
          <p:cNvPr id="3" name="Espaço Reservado para Conteúdo 2"/>
          <p:cNvSpPr>
            <a:spLocks noGrp="1"/>
          </p:cNvSpPr>
          <p:nvPr>
            <p:ph idx="1"/>
          </p:nvPr>
        </p:nvSpPr>
        <p:spPr>
          <a:xfrm>
            <a:off x="457200" y="1340768"/>
            <a:ext cx="8229600" cy="5040560"/>
          </a:xfrm>
          <a:ln>
            <a:solidFill>
              <a:schemeClr val="tx1"/>
            </a:solidFill>
          </a:ln>
        </p:spPr>
        <p:txBody>
          <a:bodyPr>
            <a:normAutofit fontScale="55000" lnSpcReduction="20000"/>
          </a:bodyPr>
          <a:lstStyle/>
          <a:p>
            <a:pPr marL="0" lvl="0" indent="0" algn="just">
              <a:spcBef>
                <a:spcPct val="0"/>
              </a:spcBef>
              <a:buNone/>
              <a:defRPr/>
            </a:pPr>
            <a:r>
              <a:rPr lang="pt-BR" sz="4000" b="1" dirty="0">
                <a:solidFill>
                  <a:srgbClr val="006600"/>
                </a:solidFill>
              </a:rPr>
              <a:t>III –  A JUSTIFICAÇÃO É PELA FÉ, NÃO PELAS OBRAS </a:t>
            </a:r>
            <a:r>
              <a:rPr lang="pt-BR" sz="4000" b="1" dirty="0" smtClean="0">
                <a:solidFill>
                  <a:srgbClr val="006600"/>
                </a:solidFill>
              </a:rPr>
              <a:t>DA LEI  </a:t>
            </a:r>
            <a:r>
              <a:rPr lang="pt-BR" sz="4000" dirty="0" smtClean="0">
                <a:solidFill>
                  <a:srgbClr val="00B050"/>
                </a:solidFill>
              </a:rPr>
              <a:t>(</a:t>
            </a:r>
            <a:r>
              <a:rPr lang="pt-BR" sz="4000" dirty="0" smtClean="0">
                <a:solidFill>
                  <a:srgbClr val="0000CC"/>
                </a:solidFill>
                <a:latin typeface="Arial" pitchFamily="34" charset="0"/>
                <a:cs typeface="Arial" pitchFamily="34" charset="0"/>
              </a:rPr>
              <a:t>2. 15-21</a:t>
            </a:r>
            <a:r>
              <a:rPr lang="pt-BR" sz="4000" dirty="0" smtClean="0">
                <a:solidFill>
                  <a:srgbClr val="00B050"/>
                </a:solidFill>
                <a:latin typeface="Arial" pitchFamily="34" charset="0"/>
                <a:cs typeface="Arial" pitchFamily="34" charset="0"/>
              </a:rPr>
              <a:t>)</a:t>
            </a:r>
          </a:p>
          <a:p>
            <a:pPr marL="0" lvl="0" indent="0" algn="just">
              <a:spcBef>
                <a:spcPct val="0"/>
              </a:spcBef>
              <a:buNone/>
              <a:defRPr/>
            </a:pPr>
            <a:endParaRPr lang="pt-BR" sz="2200" dirty="0" smtClean="0">
              <a:solidFill>
                <a:srgbClr val="0000CC"/>
              </a:solidFill>
              <a:latin typeface="Arial" pitchFamily="34" charset="0"/>
              <a:cs typeface="Arial" pitchFamily="34" charset="0"/>
            </a:endParaRPr>
          </a:p>
          <a:p>
            <a:pPr marL="0" lvl="0" indent="0" algn="just">
              <a:spcBef>
                <a:spcPct val="0"/>
              </a:spcBef>
              <a:buNone/>
              <a:defRPr/>
            </a:pPr>
            <a:r>
              <a:rPr lang="pt-BR" sz="4000" dirty="0">
                <a:solidFill>
                  <a:srgbClr val="0000CC"/>
                </a:solidFill>
                <a:latin typeface="Arial" pitchFamily="34" charset="0"/>
                <a:cs typeface="Arial" pitchFamily="34" charset="0"/>
              </a:rPr>
              <a:t>15  Nós somos judeus por natureza e não pecadores dentre os gentios.  16  Sabendo que o homem não é justificado pelas obras da lei, mas pela fé em Jesus Cristo, temos também crido em Jesus Cristo, para sermos justificados pela fé de Cristo e não pelas obras da lei, porquanto pelas obras da lei nenhuma carne será justificada.  17  Pois, se nós, que procuramos ser justificados em Cristo, nós mesmos também somos achados pecadores, é, porventura, Cristo ministro do pecado? De maneira nenhuma.  18  Porque, se torno a edificar aquilo que destruí, constituo-me a mim mesmo transgressor.  19  Porque eu, pela lei, estou morto para a lei, para viver para Deus.  20  Já estou crucificado com Cristo; e vivo, não mais eu, mas Cristo vive em mim; e a vida que agora vivo na carne vivo-a na fé do Filho de Deus, o qual me amou e se entregou a si mesmo por mim.  21  Não aniquilo a graça de Deus; porque, se a justiça provém da lei, segue-se que Cristo morreu debalde.</a:t>
            </a:r>
          </a:p>
        </p:txBody>
      </p:sp>
    </p:spTree>
    <p:extLst>
      <p:ext uri="{BB962C8B-B14F-4D97-AF65-F5344CB8AC3E}">
        <p14:creationId xmlns:p14="http://schemas.microsoft.com/office/powerpoint/2010/main" val="4715978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marL="342900" lvl="0" indent="-342900" fontAlgn="base">
              <a:spcBef>
                <a:spcPct val="20000"/>
              </a:spcBef>
              <a:spcAft>
                <a:spcPct val="0"/>
              </a:spcAft>
              <a:defRPr/>
            </a:pPr>
            <a:r>
              <a:rPr lang="pt-BR" sz="3600" dirty="0">
                <a:solidFill>
                  <a:srgbClr val="7030A0"/>
                </a:solidFill>
                <a:latin typeface="Arial Black" pitchFamily="34" charset="0"/>
              </a:rPr>
              <a:t>CARTA  </a:t>
            </a:r>
            <a:r>
              <a:rPr lang="pt-BR" sz="3200" dirty="0">
                <a:solidFill>
                  <a:srgbClr val="7030A0"/>
                </a:solidFill>
                <a:latin typeface="Arial Black" pitchFamily="34" charset="0"/>
              </a:rPr>
              <a:t>AOS</a:t>
            </a:r>
            <a:r>
              <a:rPr lang="pt-BR" sz="3600" dirty="0">
                <a:solidFill>
                  <a:srgbClr val="7030A0"/>
                </a:solidFill>
                <a:latin typeface="Arial Black" pitchFamily="34" charset="0"/>
              </a:rPr>
              <a:t>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3200" b="1" i="1" dirty="0">
                <a:solidFill>
                  <a:srgbClr val="00B050"/>
                </a:solidFill>
                <a:cs typeface="Arial" charset="0"/>
              </a:rPr>
              <a:t>LIÇÃO 03:  PAULO, O APÓSTOLO DOS GENTIOS</a:t>
            </a:r>
            <a:endParaRPr lang="pt-BR" sz="3200" dirty="0"/>
          </a:p>
        </p:txBody>
      </p:sp>
      <p:sp>
        <p:nvSpPr>
          <p:cNvPr id="3" name="Espaço Reservado para Conteúdo 2"/>
          <p:cNvSpPr>
            <a:spLocks noGrp="1"/>
          </p:cNvSpPr>
          <p:nvPr>
            <p:ph idx="1"/>
          </p:nvPr>
        </p:nvSpPr>
        <p:spPr>
          <a:ln>
            <a:solidFill>
              <a:schemeClr val="tx1"/>
            </a:solidFill>
          </a:ln>
        </p:spPr>
        <p:txBody>
          <a:bodyPr>
            <a:normAutofit/>
          </a:bodyPr>
          <a:lstStyle/>
          <a:p>
            <a:pPr marL="0" lvl="0" indent="0" algn="just">
              <a:spcBef>
                <a:spcPct val="0"/>
              </a:spcBef>
              <a:buNone/>
              <a:defRPr/>
            </a:pPr>
            <a:r>
              <a:rPr lang="pt-BR" sz="2200" b="1" dirty="0">
                <a:solidFill>
                  <a:srgbClr val="006600"/>
                </a:solidFill>
              </a:rPr>
              <a:t>III –  A JUSTIFICAÇÃO É PELA FÉ, NÃO PELAS OBRAS </a:t>
            </a:r>
            <a:r>
              <a:rPr lang="pt-BR" sz="2200" b="1" dirty="0" smtClean="0">
                <a:solidFill>
                  <a:srgbClr val="006600"/>
                </a:solidFill>
              </a:rPr>
              <a:t>DA </a:t>
            </a:r>
            <a:r>
              <a:rPr lang="pt-BR" sz="2200" b="1" dirty="0">
                <a:solidFill>
                  <a:srgbClr val="006600"/>
                </a:solidFill>
              </a:rPr>
              <a:t>LEI           </a:t>
            </a:r>
            <a:r>
              <a:rPr lang="pt-BR" sz="2400" b="1" dirty="0" smtClean="0">
                <a:solidFill>
                  <a:srgbClr val="006600"/>
                </a:solidFill>
              </a:rPr>
              <a:t>1 </a:t>
            </a:r>
            <a:r>
              <a:rPr lang="pt-BR" sz="2800" b="1" dirty="0">
                <a:solidFill>
                  <a:srgbClr val="006600"/>
                </a:solidFill>
              </a:rPr>
              <a:t>	</a:t>
            </a:r>
            <a:r>
              <a:rPr lang="pt-BR" sz="2600" dirty="0">
                <a:latin typeface="Arial" pitchFamily="34" charset="0"/>
                <a:cs typeface="Arial" pitchFamily="34" charset="0"/>
              </a:rPr>
              <a:t>A expressão utilizada por Paulo (v. </a:t>
            </a:r>
            <a:r>
              <a:rPr lang="pt-BR" sz="2600" dirty="0">
                <a:solidFill>
                  <a:srgbClr val="0000CC"/>
                </a:solidFill>
                <a:latin typeface="Arial" pitchFamily="34" charset="0"/>
                <a:cs typeface="Arial" pitchFamily="34" charset="0"/>
              </a:rPr>
              <a:t>15</a:t>
            </a:r>
            <a:r>
              <a:rPr lang="pt-BR" sz="2600" dirty="0">
                <a:latin typeface="Arial" pitchFamily="34" charset="0"/>
                <a:cs typeface="Arial" pitchFamily="34" charset="0"/>
              </a:rPr>
              <a:t>) tem o sentido de </a:t>
            </a:r>
            <a:r>
              <a:rPr lang="pt-BR" sz="2600" dirty="0" smtClean="0">
                <a:latin typeface="Arial" pitchFamily="34" charset="0"/>
                <a:cs typeface="Arial" pitchFamily="34" charset="0"/>
              </a:rPr>
              <a:t>origem</a:t>
            </a:r>
            <a:r>
              <a:rPr lang="pt-BR" sz="2600" dirty="0">
                <a:latin typeface="Arial" pitchFamily="34" charset="0"/>
                <a:cs typeface="Arial" pitchFamily="34" charset="0"/>
              </a:rPr>
              <a:t>;</a:t>
            </a:r>
            <a:r>
              <a:rPr lang="pt-BR" sz="2600" dirty="0" smtClean="0">
                <a:latin typeface="Arial" pitchFamily="34" charset="0"/>
                <a:cs typeface="Arial" pitchFamily="34" charset="0"/>
              </a:rPr>
              <a:t> eles </a:t>
            </a:r>
            <a:r>
              <a:rPr lang="pt-BR" sz="2600" dirty="0">
                <a:latin typeface="Arial" pitchFamily="34" charset="0"/>
                <a:cs typeface="Arial" pitchFamily="34" charset="0"/>
              </a:rPr>
              <a:t>eram por natureza judeus, e não pecadores – termo que se refere à natureza dos gentios do ponto de vista judaico. Contudo, mesmo sendo judeus, observadores da lei, eles haviam chegado ao entendimento de que nenhum homem seria justificado diante de Deus pelas obras da </a:t>
            </a:r>
            <a:r>
              <a:rPr lang="pt-BR" sz="2600" dirty="0" smtClean="0">
                <a:latin typeface="Arial" pitchFamily="34" charset="0"/>
                <a:cs typeface="Arial" pitchFamily="34" charset="0"/>
              </a:rPr>
              <a:t>lei. Entenderam </a:t>
            </a:r>
            <a:r>
              <a:rPr lang="pt-BR" sz="2600" dirty="0">
                <a:latin typeface="Arial" pitchFamily="34" charset="0"/>
                <a:cs typeface="Arial" pitchFamily="34" charset="0"/>
              </a:rPr>
              <a:t>a necessidade de se crer na obra de Cristo e serem justificados pela fé, e não pela prática das obras da lei</a:t>
            </a:r>
            <a:r>
              <a:rPr lang="pt-BR" sz="2600" dirty="0" smtClean="0">
                <a:latin typeface="Arial" pitchFamily="34" charset="0"/>
                <a:cs typeface="Arial" pitchFamily="34" charset="0"/>
              </a:rPr>
              <a:t>.		</a:t>
            </a:r>
            <a:r>
              <a:rPr lang="pt-BR" sz="1200" dirty="0">
                <a:latin typeface="Arial" pitchFamily="34" charset="0"/>
                <a:cs typeface="Arial" pitchFamily="34" charset="0"/>
              </a:rPr>
              <a:t> (</a:t>
            </a:r>
            <a:r>
              <a:rPr lang="pt-BR" sz="1200" dirty="0" err="1">
                <a:solidFill>
                  <a:srgbClr val="0000CC"/>
                </a:solidFill>
                <a:latin typeface="Arial" pitchFamily="34" charset="0"/>
                <a:cs typeface="Arial" pitchFamily="34" charset="0"/>
              </a:rPr>
              <a:t>Sl</a:t>
            </a:r>
            <a:r>
              <a:rPr lang="pt-BR" sz="1200" dirty="0">
                <a:solidFill>
                  <a:srgbClr val="0000CC"/>
                </a:solidFill>
                <a:latin typeface="Arial" pitchFamily="34" charset="0"/>
                <a:cs typeface="Arial" pitchFamily="34" charset="0"/>
              </a:rPr>
              <a:t>. </a:t>
            </a:r>
            <a:r>
              <a:rPr lang="pt-BR" sz="1200" dirty="0" smtClean="0">
                <a:solidFill>
                  <a:srgbClr val="0000CC"/>
                </a:solidFill>
                <a:latin typeface="Arial" pitchFamily="34" charset="0"/>
                <a:cs typeface="Arial" pitchFamily="34" charset="0"/>
              </a:rPr>
              <a:t>143.2; At 13. 39</a:t>
            </a:r>
            <a:r>
              <a:rPr lang="pt-BR" sz="1200" dirty="0" smtClean="0">
                <a:latin typeface="Arial" pitchFamily="34" charset="0"/>
                <a:cs typeface="Arial" pitchFamily="34" charset="0"/>
              </a:rPr>
              <a:t>). </a:t>
            </a:r>
            <a:endParaRPr lang="pt-BR" sz="1200" dirty="0">
              <a:latin typeface="Arial" pitchFamily="34" charset="0"/>
              <a:cs typeface="Arial" pitchFamily="34" charset="0"/>
            </a:endParaRPr>
          </a:p>
        </p:txBody>
      </p:sp>
    </p:spTree>
    <p:extLst>
      <p:ext uri="{BB962C8B-B14F-4D97-AF65-F5344CB8AC3E}">
        <p14:creationId xmlns:p14="http://schemas.microsoft.com/office/powerpoint/2010/main" val="13862939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83568" y="2132856"/>
            <a:ext cx="7848872" cy="2952328"/>
          </a:xfrm>
          <a:ln>
            <a:solidFill>
              <a:srgbClr val="006600"/>
            </a:solidFill>
          </a:ln>
        </p:spPr>
        <p:txBody>
          <a:bodyPr>
            <a:noAutofit/>
          </a:bodyPr>
          <a:lstStyle/>
          <a:p>
            <a:pPr marL="0" indent="0" algn="ctr">
              <a:buNone/>
            </a:pPr>
            <a:endParaRPr lang="pt-BR" sz="2800" dirty="0" smtClean="0">
              <a:solidFill>
                <a:srgbClr val="0000CC"/>
              </a:solidFill>
            </a:endParaRPr>
          </a:p>
          <a:p>
            <a:pPr marL="0" indent="0" algn="ctr">
              <a:buNone/>
            </a:pPr>
            <a:r>
              <a:rPr lang="pt-BR" sz="3600" dirty="0" err="1" smtClean="0">
                <a:solidFill>
                  <a:srgbClr val="0000CC"/>
                </a:solidFill>
                <a:latin typeface="Arial" pitchFamily="34" charset="0"/>
                <a:cs typeface="Arial" pitchFamily="34" charset="0"/>
              </a:rPr>
              <a:t>Sl</a:t>
            </a:r>
            <a:r>
              <a:rPr lang="pt-BR" sz="3600" dirty="0" smtClean="0">
                <a:solidFill>
                  <a:srgbClr val="0000CC"/>
                </a:solidFill>
                <a:latin typeface="Arial" pitchFamily="34" charset="0"/>
                <a:cs typeface="Arial" pitchFamily="34" charset="0"/>
              </a:rPr>
              <a:t> </a:t>
            </a:r>
            <a:r>
              <a:rPr lang="pt-BR" sz="3600" dirty="0">
                <a:solidFill>
                  <a:srgbClr val="0000CC"/>
                </a:solidFill>
                <a:latin typeface="Arial" pitchFamily="34" charset="0"/>
                <a:cs typeface="Arial" pitchFamily="34" charset="0"/>
              </a:rPr>
              <a:t>143</a:t>
            </a:r>
            <a:r>
              <a:rPr lang="pt-BR" sz="3600" dirty="0" smtClean="0">
                <a:solidFill>
                  <a:srgbClr val="0000CC"/>
                </a:solidFill>
                <a:latin typeface="Arial" pitchFamily="34" charset="0"/>
                <a:cs typeface="Arial" pitchFamily="34" charset="0"/>
              </a:rPr>
              <a:t>.  </a:t>
            </a:r>
            <a:r>
              <a:rPr lang="pt-BR" sz="3600" dirty="0" smtClean="0">
                <a:solidFill>
                  <a:srgbClr val="0000CC"/>
                </a:solidFill>
                <a:latin typeface="Arial" pitchFamily="34" charset="0"/>
                <a:cs typeface="Arial" pitchFamily="34" charset="0"/>
              </a:rPr>
              <a:t>2</a:t>
            </a:r>
          </a:p>
          <a:p>
            <a:pPr marL="0" indent="0" algn="ctr">
              <a:buNone/>
            </a:pPr>
            <a:endParaRPr lang="pt-BR" sz="3600" dirty="0">
              <a:solidFill>
                <a:srgbClr val="0000CC"/>
              </a:solidFill>
              <a:latin typeface="Arial" pitchFamily="34" charset="0"/>
              <a:cs typeface="Arial" pitchFamily="34" charset="0"/>
            </a:endParaRPr>
          </a:p>
          <a:p>
            <a:pPr marL="0" indent="0" algn="ctr">
              <a:buNone/>
            </a:pPr>
            <a:r>
              <a:rPr lang="pt-BR" sz="3600" dirty="0" smtClean="0">
                <a:solidFill>
                  <a:srgbClr val="0000CC"/>
                </a:solidFill>
                <a:latin typeface="Arial" pitchFamily="34" charset="0"/>
                <a:cs typeface="Arial" pitchFamily="34" charset="0"/>
              </a:rPr>
              <a:t>At 15.  39</a:t>
            </a:r>
            <a:endParaRPr lang="pt-BR" sz="3600" dirty="0">
              <a:solidFill>
                <a:srgbClr val="0000CC"/>
              </a:solidFill>
              <a:latin typeface="Arial" pitchFamily="34" charset="0"/>
              <a:cs typeface="Arial" pitchFamily="34" charset="0"/>
            </a:endParaRPr>
          </a:p>
        </p:txBody>
      </p:sp>
    </p:spTree>
    <p:extLst>
      <p:ext uri="{BB962C8B-B14F-4D97-AF65-F5344CB8AC3E}">
        <p14:creationId xmlns:p14="http://schemas.microsoft.com/office/powerpoint/2010/main" val="21376513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marL="342900" lvl="0" indent="-342900" fontAlgn="base">
              <a:spcBef>
                <a:spcPct val="20000"/>
              </a:spcBef>
              <a:spcAft>
                <a:spcPct val="0"/>
              </a:spcAft>
              <a:defRPr/>
            </a:pPr>
            <a:r>
              <a:rPr lang="pt-BR" sz="3600" dirty="0">
                <a:solidFill>
                  <a:srgbClr val="7030A0"/>
                </a:solidFill>
                <a:latin typeface="Arial Black" pitchFamily="34" charset="0"/>
              </a:rPr>
              <a:t>CARTA  </a:t>
            </a:r>
            <a:r>
              <a:rPr lang="pt-BR" sz="3200" dirty="0">
                <a:solidFill>
                  <a:srgbClr val="7030A0"/>
                </a:solidFill>
                <a:latin typeface="Arial Black" pitchFamily="34" charset="0"/>
              </a:rPr>
              <a:t>AOS</a:t>
            </a:r>
            <a:r>
              <a:rPr lang="pt-BR" sz="3600" dirty="0">
                <a:solidFill>
                  <a:srgbClr val="7030A0"/>
                </a:solidFill>
                <a:latin typeface="Arial Black" pitchFamily="34" charset="0"/>
              </a:rPr>
              <a:t>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3200" b="1" i="1" dirty="0">
                <a:solidFill>
                  <a:srgbClr val="00B050"/>
                </a:solidFill>
                <a:cs typeface="Arial" charset="0"/>
              </a:rPr>
              <a:t>LIÇÃO 03:  PAULO, O APÓSTOLO DOS GENTIOS</a:t>
            </a:r>
          </a:p>
        </p:txBody>
      </p:sp>
      <p:sp>
        <p:nvSpPr>
          <p:cNvPr id="3" name="Espaço Reservado para Conteúdo 2"/>
          <p:cNvSpPr>
            <a:spLocks noGrp="1"/>
          </p:cNvSpPr>
          <p:nvPr>
            <p:ph idx="1"/>
          </p:nvPr>
        </p:nvSpPr>
        <p:spPr>
          <a:ln>
            <a:solidFill>
              <a:schemeClr val="tx1"/>
            </a:solidFill>
          </a:ln>
        </p:spPr>
        <p:txBody>
          <a:bodyPr>
            <a:normAutofit fontScale="92500" lnSpcReduction="20000"/>
          </a:bodyPr>
          <a:lstStyle/>
          <a:p>
            <a:pPr marL="0" lvl="0" indent="0" algn="just">
              <a:spcBef>
                <a:spcPct val="0"/>
              </a:spcBef>
              <a:buNone/>
              <a:defRPr/>
            </a:pPr>
            <a:r>
              <a:rPr lang="pt-BR" sz="2400" b="1" dirty="0">
                <a:solidFill>
                  <a:srgbClr val="006600"/>
                </a:solidFill>
              </a:rPr>
              <a:t>III –  A JUSTIFICAÇÃO É PELA FÉ, NÃO PELAS OBRAS DA LEI </a:t>
            </a:r>
            <a:r>
              <a:rPr lang="pt-BR" sz="2400" b="1" dirty="0" smtClean="0">
                <a:solidFill>
                  <a:srgbClr val="006600"/>
                </a:solidFill>
              </a:rPr>
              <a:t>	2 </a:t>
            </a:r>
            <a:r>
              <a:rPr lang="pt-BR" sz="1200" b="1" dirty="0">
                <a:solidFill>
                  <a:srgbClr val="006600"/>
                </a:solidFill>
              </a:rPr>
              <a:t>	</a:t>
            </a:r>
            <a:endParaRPr lang="pt-BR" sz="1200" b="1" dirty="0" smtClean="0">
              <a:solidFill>
                <a:srgbClr val="006600"/>
              </a:solidFill>
            </a:endParaRPr>
          </a:p>
          <a:p>
            <a:pPr marL="0" lvl="0" indent="0" algn="just">
              <a:spcBef>
                <a:spcPct val="0"/>
              </a:spcBef>
              <a:buNone/>
              <a:defRPr/>
            </a:pPr>
            <a:r>
              <a:rPr lang="pt-BR" sz="2800" b="1" dirty="0">
                <a:solidFill>
                  <a:srgbClr val="006600"/>
                </a:solidFill>
                <a:latin typeface="Arial" pitchFamily="34" charset="0"/>
                <a:cs typeface="Arial" pitchFamily="34" charset="0"/>
              </a:rPr>
              <a:t>	</a:t>
            </a:r>
            <a:r>
              <a:rPr lang="pt-BR" sz="2800" dirty="0" smtClean="0">
                <a:latin typeface="Arial" pitchFamily="34" charset="0"/>
                <a:cs typeface="Arial" pitchFamily="34" charset="0"/>
              </a:rPr>
              <a:t>Mas</a:t>
            </a:r>
            <a:r>
              <a:rPr lang="pt-BR" sz="2800" dirty="0">
                <a:latin typeface="Arial" pitchFamily="34" charset="0"/>
                <a:cs typeface="Arial" pitchFamily="34" charset="0"/>
              </a:rPr>
              <a:t>, pelos judaizantes, os gentios eram considerados pecadores por não serem observadores da </a:t>
            </a:r>
            <a:r>
              <a:rPr lang="pt-BR" sz="2800" dirty="0" smtClean="0">
                <a:latin typeface="Arial" pitchFamily="34" charset="0"/>
                <a:cs typeface="Arial" pitchFamily="34" charset="0"/>
              </a:rPr>
              <a:t>lei. </a:t>
            </a:r>
            <a:r>
              <a:rPr lang="pt-BR" sz="2800" dirty="0">
                <a:latin typeface="Arial" pitchFamily="34" charset="0"/>
                <a:cs typeface="Arial" pitchFamily="34" charset="0"/>
              </a:rPr>
              <a:t>Neste caso é necessário entender que há o pecado no sentido legalista, ou seja, aquele da quebra exterior dos muitos preceitos da lei; e no sentido moral, que é a desobediência consciente e voluntária a Deus, e que traz culpa e condenação. O homem que vive pela fé – embora ainda seja pecador em relação no primeiro sentido – por acaso ainda vive debaixo de culpa e condenação? O que Jesus teria trazido então para o homem – condenação? De maneira nenhuma – antes trouxe paz e comunhão com </a:t>
            </a:r>
            <a:r>
              <a:rPr lang="pt-BR" sz="2800" dirty="0" smtClean="0">
                <a:latin typeface="Arial" pitchFamily="34" charset="0"/>
                <a:cs typeface="Arial" pitchFamily="34" charset="0"/>
              </a:rPr>
              <a:t>Deus.	</a:t>
            </a:r>
            <a:r>
              <a:rPr lang="pt-BR" sz="1300" dirty="0" smtClean="0">
                <a:latin typeface="Arial" pitchFamily="34" charset="0"/>
                <a:cs typeface="Arial" pitchFamily="34" charset="0"/>
              </a:rPr>
              <a:t> </a:t>
            </a:r>
            <a:r>
              <a:rPr lang="pt-BR" sz="1300" dirty="0">
                <a:latin typeface="Arial" pitchFamily="34" charset="0"/>
                <a:cs typeface="Arial" pitchFamily="34" charset="0"/>
              </a:rPr>
              <a:t>(</a:t>
            </a:r>
            <a:r>
              <a:rPr lang="pt-BR" sz="1300" dirty="0" err="1">
                <a:solidFill>
                  <a:srgbClr val="0000CC"/>
                </a:solidFill>
                <a:latin typeface="Arial" pitchFamily="34" charset="0"/>
                <a:cs typeface="Arial" pitchFamily="34" charset="0"/>
              </a:rPr>
              <a:t>Rm</a:t>
            </a:r>
            <a:r>
              <a:rPr lang="pt-BR" sz="1300" dirty="0">
                <a:solidFill>
                  <a:srgbClr val="0000CC"/>
                </a:solidFill>
                <a:latin typeface="Arial" pitchFamily="34" charset="0"/>
                <a:cs typeface="Arial" pitchFamily="34" charset="0"/>
              </a:rPr>
              <a:t> 3.28-31; 5.1, 2</a:t>
            </a:r>
            <a:r>
              <a:rPr lang="pt-BR" sz="1300" dirty="0">
                <a:latin typeface="Arial" pitchFamily="34" charset="0"/>
                <a:cs typeface="Arial" pitchFamily="34" charset="0"/>
              </a:rPr>
              <a:t>).</a:t>
            </a:r>
          </a:p>
        </p:txBody>
      </p:sp>
    </p:spTree>
    <p:extLst>
      <p:ext uri="{BB962C8B-B14F-4D97-AF65-F5344CB8AC3E}">
        <p14:creationId xmlns:p14="http://schemas.microsoft.com/office/powerpoint/2010/main" val="27462638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83568" y="2852936"/>
            <a:ext cx="7848872" cy="2232248"/>
          </a:xfrm>
          <a:ln>
            <a:solidFill>
              <a:srgbClr val="006600"/>
            </a:solidFill>
          </a:ln>
        </p:spPr>
        <p:txBody>
          <a:bodyPr>
            <a:noAutofit/>
          </a:bodyPr>
          <a:lstStyle/>
          <a:p>
            <a:pPr marL="0" indent="0" algn="ctr">
              <a:buNone/>
            </a:pPr>
            <a:endParaRPr lang="pt-BR" sz="2800" dirty="0" smtClean="0">
              <a:solidFill>
                <a:srgbClr val="0000CC"/>
              </a:solidFill>
            </a:endParaRPr>
          </a:p>
          <a:p>
            <a:pPr marL="0" indent="0" algn="ctr">
              <a:buNone/>
            </a:pPr>
            <a:r>
              <a:rPr lang="pt-BR" sz="3600" dirty="0" err="1">
                <a:solidFill>
                  <a:srgbClr val="0000CC"/>
                </a:solidFill>
                <a:latin typeface="Arial" pitchFamily="34" charset="0"/>
                <a:cs typeface="Arial" pitchFamily="34" charset="0"/>
              </a:rPr>
              <a:t>Rm</a:t>
            </a:r>
            <a:r>
              <a:rPr lang="pt-BR" sz="3600" dirty="0">
                <a:solidFill>
                  <a:srgbClr val="0000CC"/>
                </a:solidFill>
                <a:latin typeface="Arial" pitchFamily="34" charset="0"/>
                <a:cs typeface="Arial" pitchFamily="34" charset="0"/>
              </a:rPr>
              <a:t> 3</a:t>
            </a:r>
            <a:r>
              <a:rPr lang="pt-BR" sz="3600" dirty="0" smtClean="0">
                <a:solidFill>
                  <a:srgbClr val="0000CC"/>
                </a:solidFill>
                <a:latin typeface="Arial" pitchFamily="34" charset="0"/>
                <a:cs typeface="Arial" pitchFamily="34" charset="0"/>
              </a:rPr>
              <a:t>.  28-31</a:t>
            </a:r>
          </a:p>
          <a:p>
            <a:pPr marL="0" indent="0" algn="ctr">
              <a:buNone/>
            </a:pPr>
            <a:r>
              <a:rPr lang="pt-BR" sz="3600" dirty="0" err="1" smtClean="0">
                <a:solidFill>
                  <a:srgbClr val="0000CC"/>
                </a:solidFill>
                <a:latin typeface="Arial" pitchFamily="34" charset="0"/>
                <a:cs typeface="Arial" pitchFamily="34" charset="0"/>
              </a:rPr>
              <a:t>Rm</a:t>
            </a:r>
            <a:r>
              <a:rPr lang="pt-BR" sz="3600" dirty="0" smtClean="0">
                <a:solidFill>
                  <a:srgbClr val="0000CC"/>
                </a:solidFill>
                <a:latin typeface="Arial" pitchFamily="34" charset="0"/>
                <a:cs typeface="Arial" pitchFamily="34" charset="0"/>
              </a:rPr>
              <a:t> </a:t>
            </a:r>
            <a:r>
              <a:rPr lang="pt-BR" sz="3600" dirty="0">
                <a:solidFill>
                  <a:srgbClr val="0000CC"/>
                </a:solidFill>
                <a:latin typeface="Arial" pitchFamily="34" charset="0"/>
                <a:cs typeface="Arial" pitchFamily="34" charset="0"/>
              </a:rPr>
              <a:t>5</a:t>
            </a:r>
            <a:r>
              <a:rPr lang="pt-BR" sz="3600" dirty="0" smtClean="0">
                <a:solidFill>
                  <a:srgbClr val="0000CC"/>
                </a:solidFill>
                <a:latin typeface="Arial" pitchFamily="34" charset="0"/>
                <a:cs typeface="Arial" pitchFamily="34" charset="0"/>
              </a:rPr>
              <a:t>.  1</a:t>
            </a:r>
            <a:r>
              <a:rPr lang="pt-BR" sz="3600" dirty="0">
                <a:solidFill>
                  <a:srgbClr val="0000CC"/>
                </a:solidFill>
                <a:latin typeface="Arial" pitchFamily="34" charset="0"/>
                <a:cs typeface="Arial" pitchFamily="34" charset="0"/>
              </a:rPr>
              <a:t>, 2</a:t>
            </a:r>
          </a:p>
        </p:txBody>
      </p:sp>
    </p:spTree>
    <p:extLst>
      <p:ext uri="{BB962C8B-B14F-4D97-AF65-F5344CB8AC3E}">
        <p14:creationId xmlns:p14="http://schemas.microsoft.com/office/powerpoint/2010/main" val="8495652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22114"/>
          </a:xfrm>
        </p:spPr>
        <p:txBody>
          <a:bodyPr>
            <a:normAutofit fontScale="90000"/>
          </a:bodyPr>
          <a:lstStyle/>
          <a:p>
            <a:pPr marL="342900" lvl="0" indent="-342900" fontAlgn="base">
              <a:spcBef>
                <a:spcPct val="20000"/>
              </a:spcBef>
              <a:spcAft>
                <a:spcPct val="0"/>
              </a:spcAft>
              <a:defRPr/>
            </a:pPr>
            <a:r>
              <a:rPr lang="pt-BR" sz="3600" dirty="0">
                <a:solidFill>
                  <a:srgbClr val="7030A0"/>
                </a:solidFill>
                <a:latin typeface="Arial Black" pitchFamily="34" charset="0"/>
              </a:rPr>
              <a:t>CARTA  </a:t>
            </a:r>
            <a:r>
              <a:rPr lang="pt-BR" sz="3200" dirty="0">
                <a:solidFill>
                  <a:srgbClr val="7030A0"/>
                </a:solidFill>
                <a:latin typeface="Arial Black" pitchFamily="34" charset="0"/>
              </a:rPr>
              <a:t>AOS</a:t>
            </a:r>
            <a:r>
              <a:rPr lang="pt-BR" sz="3600" dirty="0">
                <a:solidFill>
                  <a:srgbClr val="7030A0"/>
                </a:solidFill>
                <a:latin typeface="Arial Black" pitchFamily="34" charset="0"/>
              </a:rPr>
              <a:t>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3200" b="1" i="1" dirty="0">
                <a:solidFill>
                  <a:srgbClr val="00B050"/>
                </a:solidFill>
                <a:cs typeface="Arial" charset="0"/>
              </a:rPr>
              <a:t>LIÇÃO 03:  PAULO, O APÓSTOLO DOS GENTIOS</a:t>
            </a:r>
          </a:p>
        </p:txBody>
      </p:sp>
      <p:sp>
        <p:nvSpPr>
          <p:cNvPr id="3" name="Espaço Reservado para Conteúdo 2"/>
          <p:cNvSpPr>
            <a:spLocks noGrp="1"/>
          </p:cNvSpPr>
          <p:nvPr>
            <p:ph idx="1"/>
          </p:nvPr>
        </p:nvSpPr>
        <p:spPr>
          <a:xfrm>
            <a:off x="457200" y="1772816"/>
            <a:ext cx="8229600" cy="4608512"/>
          </a:xfrm>
          <a:ln>
            <a:solidFill>
              <a:schemeClr val="tx1"/>
            </a:solidFill>
          </a:ln>
        </p:spPr>
        <p:txBody>
          <a:bodyPr>
            <a:normAutofit/>
          </a:bodyPr>
          <a:lstStyle/>
          <a:p>
            <a:pPr marL="0" lvl="0" indent="0">
              <a:spcBef>
                <a:spcPct val="0"/>
              </a:spcBef>
              <a:buNone/>
              <a:defRPr/>
            </a:pPr>
            <a:r>
              <a:rPr lang="pt-BR" sz="2400" b="1" dirty="0">
                <a:solidFill>
                  <a:srgbClr val="006600"/>
                </a:solidFill>
              </a:rPr>
              <a:t>III –  A JUSTIFICAÇÃO É PELA FÉ, NÃO PELAS OBRAS DA </a:t>
            </a:r>
            <a:r>
              <a:rPr lang="pt-BR" sz="2400" b="1" dirty="0" smtClean="0">
                <a:solidFill>
                  <a:srgbClr val="006600"/>
                </a:solidFill>
              </a:rPr>
              <a:t>LEI	      3</a:t>
            </a:r>
          </a:p>
          <a:p>
            <a:pPr marL="0" lvl="0" indent="0">
              <a:spcBef>
                <a:spcPct val="0"/>
              </a:spcBef>
              <a:buNone/>
              <a:defRPr/>
            </a:pPr>
            <a:r>
              <a:rPr lang="pt-BR" sz="1200" b="1" dirty="0" smtClean="0">
                <a:solidFill>
                  <a:srgbClr val="006600"/>
                </a:solidFill>
              </a:rPr>
              <a:t> </a:t>
            </a:r>
          </a:p>
          <a:p>
            <a:pPr marL="0" lvl="0" indent="0" algn="just">
              <a:spcBef>
                <a:spcPct val="0"/>
              </a:spcBef>
              <a:buNone/>
              <a:defRPr/>
            </a:pPr>
            <a:r>
              <a:rPr lang="pt-BR" sz="2800" b="1" dirty="0" smtClean="0">
                <a:solidFill>
                  <a:srgbClr val="006600"/>
                </a:solidFill>
              </a:rPr>
              <a:t>	</a:t>
            </a:r>
            <a:r>
              <a:rPr lang="pt-BR" sz="2800" dirty="0">
                <a:latin typeface="Arial" pitchFamily="34" charset="0"/>
                <a:cs typeface="Arial" pitchFamily="34" charset="0"/>
              </a:rPr>
              <a:t>No verso </a:t>
            </a:r>
            <a:r>
              <a:rPr lang="pt-BR" sz="2800" dirty="0">
                <a:solidFill>
                  <a:srgbClr val="0000CC"/>
                </a:solidFill>
                <a:latin typeface="Arial" pitchFamily="34" charset="0"/>
                <a:cs typeface="Arial" pitchFamily="34" charset="0"/>
              </a:rPr>
              <a:t>18</a:t>
            </a:r>
            <a:r>
              <a:rPr lang="pt-BR" sz="2800" dirty="0">
                <a:latin typeface="Arial" pitchFamily="34" charset="0"/>
                <a:cs typeface="Arial" pitchFamily="34" charset="0"/>
              </a:rPr>
              <a:t>, diz Paulo que o fato de ele ter abandonado as obras da lei não o constitui um pecador, mas se ele tornasse a edificar aquilo que havia destruído, aí sim se tornaria um transgressor. Dessa forma, a segurança do homem não deveria estar com as obras da lei, mas sim com aquele que, como diz o apóstolo, “</a:t>
            </a:r>
            <a:r>
              <a:rPr lang="pt-BR" sz="2800" dirty="0">
                <a:solidFill>
                  <a:srgbClr val="0000CC"/>
                </a:solidFill>
                <a:latin typeface="Arial" pitchFamily="34" charset="0"/>
                <a:cs typeface="Arial" pitchFamily="34" charset="0"/>
              </a:rPr>
              <a:t>me amou e se entregou a si mesmo por mim</a:t>
            </a:r>
            <a:r>
              <a:rPr lang="pt-BR" sz="2800" dirty="0">
                <a:latin typeface="Arial" pitchFamily="34" charset="0"/>
                <a:cs typeface="Arial" pitchFamily="34" charset="0"/>
              </a:rPr>
              <a:t>”.</a:t>
            </a:r>
          </a:p>
        </p:txBody>
      </p:sp>
    </p:spTree>
    <p:extLst>
      <p:ext uri="{BB962C8B-B14F-4D97-AF65-F5344CB8AC3E}">
        <p14:creationId xmlns:p14="http://schemas.microsoft.com/office/powerpoint/2010/main" val="19459286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22114"/>
          </a:xfrm>
        </p:spPr>
        <p:txBody>
          <a:bodyPr>
            <a:normAutofit fontScale="90000"/>
          </a:bodyPr>
          <a:lstStyle/>
          <a:p>
            <a:pPr marL="342900" lvl="0" indent="-342900" fontAlgn="base">
              <a:spcBef>
                <a:spcPct val="20000"/>
              </a:spcBef>
              <a:spcAft>
                <a:spcPct val="0"/>
              </a:spcAft>
              <a:defRPr/>
            </a:pPr>
            <a:r>
              <a:rPr lang="pt-BR" sz="3600" dirty="0">
                <a:solidFill>
                  <a:srgbClr val="7030A0"/>
                </a:solidFill>
                <a:latin typeface="Arial Black" pitchFamily="34" charset="0"/>
              </a:rPr>
              <a:t>CARTA  </a:t>
            </a:r>
            <a:r>
              <a:rPr lang="pt-BR" sz="3200" dirty="0">
                <a:solidFill>
                  <a:srgbClr val="7030A0"/>
                </a:solidFill>
                <a:latin typeface="Arial Black" pitchFamily="34" charset="0"/>
              </a:rPr>
              <a:t>AOS</a:t>
            </a:r>
            <a:r>
              <a:rPr lang="pt-BR" sz="3600" dirty="0">
                <a:solidFill>
                  <a:srgbClr val="7030A0"/>
                </a:solidFill>
                <a:latin typeface="Arial Black" pitchFamily="34" charset="0"/>
              </a:rPr>
              <a:t>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3200" b="1" i="1" dirty="0">
                <a:solidFill>
                  <a:srgbClr val="00B050"/>
                </a:solidFill>
                <a:cs typeface="Arial" charset="0"/>
              </a:rPr>
              <a:t>LIÇÃO 03:  PAULO, O APÓSTOLO DOS GENTIOS</a:t>
            </a:r>
            <a:endParaRPr lang="pt-BR" sz="3200" b="1" i="1" dirty="0">
              <a:solidFill>
                <a:srgbClr val="00B050"/>
              </a:solidFill>
              <a:cs typeface="Arial" charset="0"/>
            </a:endParaRPr>
          </a:p>
        </p:txBody>
      </p:sp>
      <p:sp>
        <p:nvSpPr>
          <p:cNvPr id="3" name="Espaço Reservado para Conteúdo 2"/>
          <p:cNvSpPr>
            <a:spLocks noGrp="1"/>
          </p:cNvSpPr>
          <p:nvPr>
            <p:ph idx="1"/>
          </p:nvPr>
        </p:nvSpPr>
        <p:spPr>
          <a:xfrm>
            <a:off x="467544" y="1628800"/>
            <a:ext cx="8229600" cy="4752528"/>
          </a:xfrm>
          <a:ln>
            <a:solidFill>
              <a:schemeClr val="tx1"/>
            </a:solidFill>
          </a:ln>
        </p:spPr>
        <p:txBody>
          <a:bodyPr>
            <a:normAutofit fontScale="85000" lnSpcReduction="10000"/>
          </a:bodyPr>
          <a:lstStyle/>
          <a:p>
            <a:pPr marL="0" indent="0">
              <a:buNone/>
            </a:pPr>
            <a:r>
              <a:rPr lang="pt-BR" sz="4400" b="1" dirty="0" smtClean="0">
                <a:solidFill>
                  <a:srgbClr val="006600"/>
                </a:solidFill>
              </a:rPr>
              <a:t>   </a:t>
            </a:r>
            <a:r>
              <a:rPr lang="pt-BR" b="1" dirty="0" smtClean="0">
                <a:solidFill>
                  <a:srgbClr val="006600"/>
                </a:solidFill>
              </a:rPr>
              <a:t>Conclusão</a:t>
            </a:r>
            <a:endParaRPr lang="pt-BR" sz="1800" b="1" dirty="0" smtClean="0">
              <a:solidFill>
                <a:srgbClr val="006600"/>
              </a:solidFill>
            </a:endParaRPr>
          </a:p>
          <a:p>
            <a:pPr marL="0" indent="0">
              <a:buNone/>
            </a:pPr>
            <a:endParaRPr lang="pt-BR" sz="1000" b="1" dirty="0">
              <a:solidFill>
                <a:srgbClr val="006600"/>
              </a:solidFill>
              <a:latin typeface="Arial" pitchFamily="34" charset="0"/>
              <a:cs typeface="Arial" pitchFamily="34" charset="0"/>
            </a:endParaRPr>
          </a:p>
          <a:p>
            <a:pPr marL="0" indent="0" algn="just">
              <a:buNone/>
            </a:pPr>
            <a:r>
              <a:rPr lang="pt-BR" sz="2800" b="1" dirty="0" smtClean="0">
                <a:solidFill>
                  <a:srgbClr val="006600"/>
                </a:solidFill>
                <a:latin typeface="Arial" pitchFamily="34" charset="0"/>
                <a:cs typeface="Arial" pitchFamily="34" charset="0"/>
              </a:rPr>
              <a:t>	</a:t>
            </a:r>
            <a:r>
              <a:rPr lang="pt-BR" dirty="0">
                <a:latin typeface="Arial" pitchFamily="34" charset="0"/>
                <a:cs typeface="Arial" pitchFamily="34" charset="0"/>
              </a:rPr>
              <a:t>O evangelho que Paulo pregou entre os gentios não é de forma alguma baseada na justiça do homem, mas totalmente baseada na justiça de Deus. É através deste evangelho que Deus manifesta o seu grande poder para salvar o homem, não pelas obras da lei, mas sim pela fé em Cristo Jesus. E, portanto, para alcançar a salvação devemos nos identificar, não com as obras humanas, mas sim com a cruz de Cristo. Do contrário, Cristo teria morrido em vão...</a:t>
            </a:r>
            <a:endParaRPr lang="pt-BR" dirty="0">
              <a:cs typeface="Arial" pitchFamily="34" charset="0"/>
            </a:endParaRPr>
          </a:p>
        </p:txBody>
      </p:sp>
    </p:spTree>
    <p:extLst>
      <p:ext uri="{BB962C8B-B14F-4D97-AF65-F5344CB8AC3E}">
        <p14:creationId xmlns:p14="http://schemas.microsoft.com/office/powerpoint/2010/main" val="981638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373654" y="2348880"/>
            <a:ext cx="8208912" cy="1296144"/>
          </a:xfrm>
          <a:ln>
            <a:solidFill>
              <a:srgbClr val="00B050"/>
            </a:solidFill>
          </a:ln>
        </p:spPr>
        <p:txBody>
          <a:bodyPr>
            <a:noAutofit/>
          </a:bodyPr>
          <a:lstStyle/>
          <a:p>
            <a:pPr marL="342900" lvl="0" indent="-342900" fontAlgn="base">
              <a:spcAft>
                <a:spcPct val="0"/>
              </a:spcAft>
              <a:defRPr/>
            </a:pPr>
            <a:endParaRPr lang="pt-BR" sz="3600" b="1" i="1" dirty="0" smtClean="0">
              <a:solidFill>
                <a:srgbClr val="00B050"/>
              </a:solidFill>
              <a:cs typeface="Arial" charset="0"/>
            </a:endParaRPr>
          </a:p>
          <a:p>
            <a:pPr marL="342900" lvl="0" indent="-342900" fontAlgn="base">
              <a:spcAft>
                <a:spcPct val="0"/>
              </a:spcAft>
              <a:defRPr/>
            </a:pPr>
            <a:r>
              <a:rPr lang="pt-BR" b="1" i="1" dirty="0">
                <a:solidFill>
                  <a:srgbClr val="00B050"/>
                </a:solidFill>
                <a:cs typeface="Arial" charset="0"/>
              </a:rPr>
              <a:t>LIÇÃO 03:  PAULO, O APÓSTOLO DOS GENTIOS</a:t>
            </a:r>
            <a:endParaRPr lang="pt-BR" dirty="0"/>
          </a:p>
        </p:txBody>
      </p:sp>
      <p:sp>
        <p:nvSpPr>
          <p:cNvPr id="2" name="Retângulo 1"/>
          <p:cNvSpPr/>
          <p:nvPr/>
        </p:nvSpPr>
        <p:spPr>
          <a:xfrm>
            <a:off x="531346" y="1082220"/>
            <a:ext cx="8064896" cy="707886"/>
          </a:xfrm>
          <a:prstGeom prst="rect">
            <a:avLst/>
          </a:prstGeom>
        </p:spPr>
        <p:txBody>
          <a:bodyPr wrap="square">
            <a:spAutoFit/>
          </a:bodyPr>
          <a:lstStyle/>
          <a:p>
            <a:pPr algn="ctr"/>
            <a:r>
              <a:rPr lang="pt-BR" sz="4000" dirty="0" smtClean="0">
                <a:solidFill>
                  <a:srgbClr val="7030A0"/>
                </a:solidFill>
                <a:latin typeface="Arial Black" pitchFamily="34" charset="0"/>
              </a:rPr>
              <a:t>CARTA  </a:t>
            </a:r>
            <a:r>
              <a:rPr lang="pt-BR" sz="3600" dirty="0">
                <a:solidFill>
                  <a:srgbClr val="7030A0"/>
                </a:solidFill>
                <a:latin typeface="Arial Black" pitchFamily="34" charset="0"/>
              </a:rPr>
              <a:t>AOS</a:t>
            </a:r>
            <a:r>
              <a:rPr lang="pt-BR" sz="4000" dirty="0">
                <a:solidFill>
                  <a:srgbClr val="7030A0"/>
                </a:solidFill>
                <a:latin typeface="Arial Black" pitchFamily="34" charset="0"/>
              </a:rPr>
              <a:t>  </a:t>
            </a:r>
            <a:r>
              <a:rPr lang="pt-BR" sz="4000" dirty="0" smtClean="0">
                <a:solidFill>
                  <a:srgbClr val="7030A0"/>
                </a:solidFill>
                <a:latin typeface="Arial Black" pitchFamily="34" charset="0"/>
              </a:rPr>
              <a:t>GÁLATAS</a:t>
            </a:r>
            <a:endParaRPr lang="pt-BR" sz="4000" dirty="0"/>
          </a:p>
        </p:txBody>
      </p:sp>
      <p:sp>
        <p:nvSpPr>
          <p:cNvPr id="5" name="Rectangle 3"/>
          <p:cNvSpPr txBox="1">
            <a:spLocks noChangeArrowheads="1"/>
          </p:cNvSpPr>
          <p:nvPr/>
        </p:nvSpPr>
        <p:spPr>
          <a:xfrm>
            <a:off x="683568" y="4941168"/>
            <a:ext cx="7752379" cy="77077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Clr>
                <a:srgbClr val="94B6D2"/>
              </a:buClr>
            </a:pPr>
            <a:r>
              <a:rPr lang="pt-BR" sz="3600" b="1" dirty="0" smtClean="0">
                <a:solidFill>
                  <a:srgbClr val="000000"/>
                </a:solidFill>
                <a:latin typeface="Book Antiqua" pitchFamily="18" charset="0"/>
              </a:rPr>
              <a:t>Classes de Jovens e Adultos da EBD</a:t>
            </a:r>
          </a:p>
        </p:txBody>
      </p:sp>
    </p:spTree>
    <p:extLst>
      <p:ext uri="{BB962C8B-B14F-4D97-AF65-F5344CB8AC3E}">
        <p14:creationId xmlns:p14="http://schemas.microsoft.com/office/powerpoint/2010/main" val="16869548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marL="34290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a:t>
            </a:r>
            <a:r>
              <a:rPr lang="pt-BR" sz="3200" dirty="0" smtClean="0">
                <a:solidFill>
                  <a:srgbClr val="7030A0"/>
                </a:solidFill>
                <a:latin typeface="Arial Black" pitchFamily="34" charset="0"/>
              </a:rPr>
              <a:t>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900" b="1" i="1" dirty="0">
                <a:solidFill>
                  <a:srgbClr val="00B050"/>
                </a:solidFill>
                <a:cs typeface="Arial" charset="0"/>
              </a:rPr>
              <a:t>LIÇÃO 03:  PAULO, O APÓSTOLO DOS GENTIOS</a:t>
            </a:r>
            <a:endParaRPr lang="pt-BR" sz="3200" dirty="0"/>
          </a:p>
        </p:txBody>
      </p:sp>
      <p:sp>
        <p:nvSpPr>
          <p:cNvPr id="3" name="Espaço Reservado para Conteúdo 2"/>
          <p:cNvSpPr>
            <a:spLocks noGrp="1"/>
          </p:cNvSpPr>
          <p:nvPr>
            <p:ph idx="1"/>
          </p:nvPr>
        </p:nvSpPr>
        <p:spPr>
          <a:xfrm>
            <a:off x="611560" y="1700808"/>
            <a:ext cx="8064896" cy="4237936"/>
          </a:xfrm>
          <a:ln>
            <a:solidFill>
              <a:srgbClr val="00B050"/>
            </a:solidFill>
          </a:ln>
        </p:spPr>
        <p:txBody>
          <a:bodyPr>
            <a:normAutofit fontScale="92500" lnSpcReduction="20000"/>
          </a:bodyPr>
          <a:lstStyle/>
          <a:p>
            <a:pPr marL="0" indent="0">
              <a:buNone/>
            </a:pPr>
            <a:endParaRPr lang="pt-BR" sz="2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sz="3600" b="1" dirty="0">
                <a:solidFill>
                  <a:srgbClr val="006600"/>
                </a:solidFill>
              </a:rPr>
              <a:t>- Introdução</a:t>
            </a:r>
          </a:p>
          <a:p>
            <a:pPr marL="0" lvl="0" indent="0">
              <a:spcBef>
                <a:spcPct val="0"/>
              </a:spcBef>
              <a:buNone/>
              <a:defRPr/>
            </a:pPr>
            <a:endParaRPr lang="pt-BR" sz="1700" b="1" dirty="0">
              <a:solidFill>
                <a:srgbClr val="006600"/>
              </a:solidFill>
              <a:cs typeface="Arial" pitchFamily="34" charset="0"/>
            </a:endParaRPr>
          </a:p>
          <a:p>
            <a:pPr marL="0" indent="0">
              <a:buNone/>
            </a:pPr>
            <a:r>
              <a:rPr lang="pt-BR" sz="3000" b="1" dirty="0">
                <a:solidFill>
                  <a:srgbClr val="006600"/>
                </a:solidFill>
              </a:rPr>
              <a:t>I –  O EVANGELHO ENTRE OS </a:t>
            </a:r>
            <a:r>
              <a:rPr lang="pt-BR" sz="3000" b="1" dirty="0" smtClean="0">
                <a:solidFill>
                  <a:srgbClr val="006600"/>
                </a:solidFill>
              </a:rPr>
              <a:t>GENTIOS</a:t>
            </a:r>
            <a:r>
              <a:rPr lang="pt-BR" sz="3300" b="1" dirty="0">
                <a:solidFill>
                  <a:srgbClr val="006600"/>
                </a:solidFill>
              </a:rPr>
              <a:t>	</a:t>
            </a:r>
            <a:r>
              <a:rPr lang="pt-BR" sz="3300" b="1" dirty="0" smtClean="0">
                <a:solidFill>
                  <a:srgbClr val="006600"/>
                </a:solidFill>
              </a:rPr>
              <a:t>							</a:t>
            </a:r>
            <a:r>
              <a:rPr lang="pt-BR" sz="3000" dirty="0" smtClean="0">
                <a:solidFill>
                  <a:srgbClr val="006600"/>
                </a:solidFill>
              </a:rPr>
              <a:t>(vv. 1-5)</a:t>
            </a:r>
          </a:p>
          <a:p>
            <a:pPr marL="0" indent="0">
              <a:buNone/>
            </a:pPr>
            <a:r>
              <a:rPr lang="pt-BR" sz="3000" b="1" dirty="0">
                <a:solidFill>
                  <a:srgbClr val="006600"/>
                </a:solidFill>
              </a:rPr>
              <a:t>II –  TRADIÇÕES HUMANAS SÃO FALÍVEIS</a:t>
            </a:r>
            <a:r>
              <a:rPr lang="pt-BR" sz="3000" b="1" dirty="0" smtClean="0">
                <a:solidFill>
                  <a:srgbClr val="006600"/>
                </a:solidFill>
              </a:rPr>
              <a:t>								</a:t>
            </a:r>
            <a:r>
              <a:rPr lang="pt-BR" sz="3000" dirty="0" smtClean="0">
                <a:solidFill>
                  <a:srgbClr val="006600"/>
                </a:solidFill>
              </a:rPr>
              <a:t>(vv. 6-14)</a:t>
            </a:r>
          </a:p>
          <a:p>
            <a:pPr marL="0" indent="0">
              <a:buNone/>
            </a:pPr>
            <a:r>
              <a:rPr lang="pt-BR" sz="3000" b="1" dirty="0">
                <a:solidFill>
                  <a:srgbClr val="006600"/>
                </a:solidFill>
              </a:rPr>
              <a:t>III –  A JUSTIFICAÇÃO É PELA FÉ, NÃO PELAS OBRAS </a:t>
            </a:r>
            <a:endParaRPr lang="pt-BR" sz="3000" b="1" dirty="0" smtClean="0">
              <a:solidFill>
                <a:srgbClr val="006600"/>
              </a:solidFill>
            </a:endParaRPr>
          </a:p>
          <a:p>
            <a:pPr marL="0" indent="0">
              <a:buNone/>
            </a:pPr>
            <a:r>
              <a:rPr lang="pt-BR" sz="3000" b="1" dirty="0">
                <a:solidFill>
                  <a:srgbClr val="006600"/>
                </a:solidFill>
              </a:rPr>
              <a:t>	</a:t>
            </a:r>
            <a:r>
              <a:rPr lang="pt-BR" sz="3000" b="1" dirty="0" smtClean="0">
                <a:solidFill>
                  <a:srgbClr val="006600"/>
                </a:solidFill>
              </a:rPr>
              <a:t>DA </a:t>
            </a:r>
            <a:r>
              <a:rPr lang="pt-BR" sz="3000" b="1" dirty="0">
                <a:solidFill>
                  <a:srgbClr val="006600"/>
                </a:solidFill>
              </a:rPr>
              <a:t>LEI</a:t>
            </a:r>
            <a:r>
              <a:rPr lang="pt-BR" sz="3000" b="1" dirty="0" smtClean="0">
                <a:solidFill>
                  <a:srgbClr val="006600"/>
                </a:solidFill>
              </a:rPr>
              <a:t>				</a:t>
            </a:r>
            <a:r>
              <a:rPr lang="pt-BR" sz="3000" dirty="0" smtClean="0">
                <a:solidFill>
                  <a:srgbClr val="006600"/>
                </a:solidFill>
              </a:rPr>
              <a:t>(vv. 15-21)</a:t>
            </a:r>
            <a:endParaRPr lang="pt-BR" sz="3000" dirty="0" smtClean="0">
              <a:solidFill>
                <a:srgbClr val="006600"/>
              </a:solidFill>
              <a:cs typeface="Arial" pitchFamily="34" charset="0"/>
            </a:endParaRPr>
          </a:p>
          <a:p>
            <a:pPr marL="0" indent="0">
              <a:buNone/>
            </a:pPr>
            <a:r>
              <a:rPr lang="pt-BR" sz="4300" dirty="0">
                <a:solidFill>
                  <a:srgbClr val="006600"/>
                </a:solidFill>
                <a:cs typeface="Arial" pitchFamily="34" charset="0"/>
              </a:rPr>
              <a:t>	</a:t>
            </a:r>
            <a:r>
              <a:rPr lang="pt-BR" sz="3500" b="1" dirty="0">
                <a:solidFill>
                  <a:srgbClr val="006600"/>
                </a:solidFill>
              </a:rPr>
              <a:t>- Conclusão</a:t>
            </a:r>
          </a:p>
        </p:txBody>
      </p:sp>
    </p:spTree>
    <p:extLst>
      <p:ext uri="{BB962C8B-B14F-4D97-AF65-F5344CB8AC3E}">
        <p14:creationId xmlns:p14="http://schemas.microsoft.com/office/powerpoint/2010/main" val="27882711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900" b="1" i="1" dirty="0">
                <a:solidFill>
                  <a:srgbClr val="00B050"/>
                </a:solidFill>
                <a:cs typeface="Arial" charset="0"/>
              </a:rPr>
              <a:t>LIÇÃO 03:  PAULO, O APÓSTOLO DOS </a:t>
            </a:r>
            <a:r>
              <a:rPr lang="pt-BR" sz="2900" b="1" i="1" dirty="0" smtClean="0">
                <a:solidFill>
                  <a:srgbClr val="00B050"/>
                </a:solidFill>
                <a:cs typeface="Arial" charset="0"/>
              </a:rPr>
              <a:t>GENTIOS</a:t>
            </a:r>
            <a:endParaRPr lang="pt-BR" sz="2900" b="1" i="1" dirty="0">
              <a:solidFill>
                <a:srgbClr val="00B050"/>
              </a:solidFill>
              <a:cs typeface="Arial" charset="0"/>
            </a:endParaRPr>
          </a:p>
        </p:txBody>
      </p:sp>
      <p:sp>
        <p:nvSpPr>
          <p:cNvPr id="3" name="Espaço Reservado para Conteúdo 2"/>
          <p:cNvSpPr>
            <a:spLocks noGrp="1"/>
          </p:cNvSpPr>
          <p:nvPr>
            <p:ph idx="1"/>
          </p:nvPr>
        </p:nvSpPr>
        <p:spPr>
          <a:xfrm>
            <a:off x="457200" y="1916832"/>
            <a:ext cx="8229600" cy="4209337"/>
          </a:xfrm>
          <a:ln>
            <a:solidFill>
              <a:srgbClr val="00B050"/>
            </a:solidFill>
          </a:ln>
        </p:spPr>
        <p:txBody>
          <a:bodyPr>
            <a:normAutofit fontScale="85000" lnSpcReduction="10000"/>
          </a:bodyPr>
          <a:lstStyle/>
          <a:p>
            <a:pPr marL="0" lvl="0" indent="0" algn="just">
              <a:spcBef>
                <a:spcPct val="0"/>
              </a:spcBef>
              <a:buNone/>
              <a:defRPr/>
            </a:pPr>
            <a:endParaRPr lang="pt-BR" altLang="pt-BR" sz="1100" b="1" dirty="0" smtClean="0">
              <a:solidFill>
                <a:srgbClr val="C00000"/>
              </a:solidFill>
              <a:latin typeface="Arial" pitchFamily="34" charset="0"/>
              <a:cs typeface="Arial" pitchFamily="34" charset="0"/>
            </a:endParaRPr>
          </a:p>
          <a:p>
            <a:pPr marL="0" lvl="0" indent="0" algn="just">
              <a:spcBef>
                <a:spcPct val="0"/>
              </a:spcBef>
              <a:buNone/>
              <a:defRPr/>
            </a:pPr>
            <a:endParaRPr lang="pt-BR" altLang="pt-BR" sz="1200" b="1" dirty="0">
              <a:solidFill>
                <a:srgbClr val="C00000"/>
              </a:solidFill>
              <a:latin typeface="Arial" pitchFamily="34" charset="0"/>
              <a:cs typeface="Arial" pitchFamily="34" charset="0"/>
            </a:endParaRPr>
          </a:p>
          <a:p>
            <a:pPr marL="0" lvl="0" indent="0" algn="just">
              <a:spcBef>
                <a:spcPct val="0"/>
              </a:spcBef>
              <a:buNone/>
              <a:defRPr/>
            </a:pPr>
            <a:r>
              <a:rPr lang="pt-BR" altLang="pt-BR" b="1" dirty="0" smtClean="0">
                <a:solidFill>
                  <a:srgbClr val="C00000"/>
                </a:solidFill>
                <a:latin typeface="Arial" pitchFamily="34" charset="0"/>
                <a:cs typeface="Arial" pitchFamily="34" charset="0"/>
              </a:rPr>
              <a:t>Texto </a:t>
            </a:r>
            <a:r>
              <a:rPr lang="pt-BR" altLang="pt-BR" b="1" dirty="0">
                <a:solidFill>
                  <a:srgbClr val="C00000"/>
                </a:solidFill>
                <a:latin typeface="Arial" pitchFamily="34" charset="0"/>
                <a:cs typeface="Arial" pitchFamily="34" charset="0"/>
              </a:rPr>
              <a:t>Áureo:</a:t>
            </a:r>
          </a:p>
          <a:p>
            <a:pPr marL="0" lvl="0" indent="0">
              <a:spcBef>
                <a:spcPct val="0"/>
              </a:spcBef>
              <a:buNone/>
              <a:defRPr/>
            </a:pPr>
            <a:r>
              <a:rPr lang="pt-BR" dirty="0">
                <a:solidFill>
                  <a:prstClr val="black"/>
                </a:solidFill>
                <a:latin typeface="Arial" pitchFamily="34" charset="0"/>
                <a:cs typeface="Arial" pitchFamily="34" charset="0"/>
              </a:rPr>
              <a:t>	</a:t>
            </a:r>
            <a:endParaRPr lang="pt-BR" dirty="0">
              <a:solidFill>
                <a:prstClr val="black"/>
              </a:solidFill>
              <a:latin typeface="Arial" charset="0"/>
              <a:cs typeface="Arial" charset="0"/>
            </a:endParaRPr>
          </a:p>
          <a:p>
            <a:pPr marL="106680" indent="0" algn="just">
              <a:lnSpc>
                <a:spcPct val="107000"/>
              </a:lnSpc>
              <a:spcAft>
                <a:spcPts val="800"/>
              </a:spcAft>
              <a:buNone/>
            </a:pPr>
            <a:r>
              <a:rPr lang="pt-BR" dirty="0">
                <a:solidFill>
                  <a:prstClr val="black"/>
                </a:solidFill>
                <a:latin typeface="Arial" charset="0"/>
                <a:cs typeface="Arial" charset="0"/>
              </a:rPr>
              <a:t> 	</a:t>
            </a:r>
            <a:r>
              <a:rPr lang="pt-BR" sz="3600" dirty="0" smtClean="0">
                <a:solidFill>
                  <a:srgbClr val="00000A"/>
                </a:solidFill>
                <a:effectLst/>
                <a:latin typeface="Times New Roman"/>
                <a:ea typeface="Calibri"/>
                <a:cs typeface="Calibri"/>
              </a:rPr>
              <a:t>“</a:t>
            </a:r>
            <a:r>
              <a:rPr lang="pt-BR" sz="3600" dirty="0">
                <a:solidFill>
                  <a:srgbClr val="0000CC"/>
                </a:solidFill>
                <a:highlight>
                  <a:srgbClr val="FFFFFF"/>
                </a:highlight>
                <a:latin typeface="Arial" pitchFamily="34" charset="0"/>
                <a:ea typeface="Calibri"/>
                <a:cs typeface="Arial" pitchFamily="34" charset="0"/>
              </a:rPr>
              <a:t>E subi por uma revelação e lhes expus o evangelho que prego entre os gentios e particularmente aos que estavam em estima, para que de maneira alguma não corresse ou não tivesse corrido em vão.</a:t>
            </a:r>
            <a:r>
              <a:rPr lang="pt-BR" sz="3600" dirty="0" smtClean="0">
                <a:highlight>
                  <a:srgbClr val="FFFFFF"/>
                </a:highlight>
                <a:latin typeface="Times New Roman"/>
                <a:ea typeface="Calibri"/>
                <a:cs typeface="Arial" pitchFamily="34" charset="0"/>
              </a:rPr>
              <a:t>”</a:t>
            </a:r>
            <a:endParaRPr lang="pt-BR" sz="3600" dirty="0">
              <a:solidFill>
                <a:srgbClr val="00000A"/>
              </a:solidFill>
              <a:ea typeface="Calibri"/>
              <a:cs typeface="Calibri"/>
            </a:endParaRPr>
          </a:p>
          <a:p>
            <a:pPr marL="114300" lvl="0" indent="0" algn="just" fontAlgn="base">
              <a:spcBef>
                <a:spcPct val="0"/>
              </a:spcBef>
              <a:spcAft>
                <a:spcPct val="0"/>
              </a:spcAft>
              <a:buClr>
                <a:srgbClr val="DBD7CB"/>
              </a:buClr>
              <a:buNone/>
              <a:defRPr/>
            </a:pPr>
            <a:r>
              <a:rPr lang="pt-BR" sz="4000" b="1" i="1" dirty="0">
                <a:solidFill>
                  <a:prstClr val="black"/>
                </a:solidFill>
                <a:latin typeface="Arial" charset="0"/>
                <a:cs typeface="Arial" charset="0"/>
              </a:rPr>
              <a:t>					</a:t>
            </a:r>
            <a:r>
              <a:rPr lang="pt-BR" sz="4000" dirty="0" smtClean="0">
                <a:solidFill>
                  <a:srgbClr val="C00000"/>
                </a:solidFill>
                <a:latin typeface="Arial" charset="0"/>
                <a:cs typeface="Arial" charset="0"/>
              </a:rPr>
              <a:t>(</a:t>
            </a:r>
            <a:r>
              <a:rPr lang="pt-BR" sz="4000" dirty="0" err="1" smtClean="0">
                <a:solidFill>
                  <a:srgbClr val="0000CC"/>
                </a:solidFill>
                <a:latin typeface="Arial" charset="0"/>
                <a:cs typeface="Arial" charset="0"/>
              </a:rPr>
              <a:t>Gl</a:t>
            </a:r>
            <a:r>
              <a:rPr lang="pt-BR" sz="3600" dirty="0" smtClean="0">
                <a:solidFill>
                  <a:srgbClr val="0000CC"/>
                </a:solidFill>
                <a:highlight>
                  <a:srgbClr val="FFFFFF"/>
                </a:highlight>
                <a:latin typeface="Arial" pitchFamily="34" charset="0"/>
                <a:ea typeface="Calibri"/>
                <a:cs typeface="Arial" pitchFamily="34" charset="0"/>
              </a:rPr>
              <a:t> 2. 2</a:t>
            </a:r>
            <a:r>
              <a:rPr lang="pt-BR" sz="4000" dirty="0" smtClean="0">
                <a:solidFill>
                  <a:srgbClr val="C00000"/>
                </a:solidFill>
                <a:latin typeface="Arial" charset="0"/>
                <a:cs typeface="Arial" charset="0"/>
              </a:rPr>
              <a:t>)</a:t>
            </a:r>
            <a:endParaRPr lang="pt-BR" sz="4000" dirty="0">
              <a:solidFill>
                <a:srgbClr val="C00000"/>
              </a:solidFill>
              <a:latin typeface="Arial" pitchFamily="34" charset="0"/>
              <a:cs typeface="Arial" pitchFamily="34" charset="0"/>
            </a:endParaRPr>
          </a:p>
          <a:p>
            <a:endParaRPr lang="pt-BR" dirty="0"/>
          </a:p>
        </p:txBody>
      </p:sp>
    </p:spTree>
    <p:extLst>
      <p:ext uri="{BB962C8B-B14F-4D97-AF65-F5344CB8AC3E}">
        <p14:creationId xmlns:p14="http://schemas.microsoft.com/office/powerpoint/2010/main" val="11264246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37920" y="2564904"/>
            <a:ext cx="1481752" cy="2844316"/>
          </a:xfrm>
          <a:ln>
            <a:solidFill>
              <a:schemeClr val="accent6">
                <a:lumMod val="75000"/>
              </a:schemeClr>
            </a:solidFill>
          </a:ln>
        </p:spPr>
        <p:txBody>
          <a:bodyPr>
            <a:normAutofit/>
          </a:bodyPr>
          <a:lstStyle/>
          <a:p>
            <a:pPr marL="342900" lvl="0" indent="-342900" fontAlgn="base">
              <a:spcAft>
                <a:spcPct val="0"/>
              </a:spcAft>
              <a:defRPr/>
            </a:pPr>
            <a:r>
              <a:rPr lang="pt-BR" sz="3900" b="1" i="1" dirty="0" smtClean="0">
                <a:solidFill>
                  <a:schemeClr val="accent6">
                    <a:lumMod val="50000"/>
                  </a:schemeClr>
                </a:solidFill>
                <a:cs typeface="Arial" charset="0"/>
              </a:rPr>
              <a:t>EBD</a:t>
            </a:r>
          </a:p>
          <a:p>
            <a:pPr marL="342900" lvl="0" indent="-342900" fontAlgn="base">
              <a:spcAft>
                <a:spcPct val="0"/>
              </a:spcAft>
              <a:defRPr/>
            </a:pPr>
            <a:r>
              <a:rPr lang="pt-BR" sz="3900" b="1" i="1" dirty="0" smtClean="0">
                <a:solidFill>
                  <a:schemeClr val="accent6">
                    <a:lumMod val="50000"/>
                  </a:schemeClr>
                </a:solidFill>
                <a:cs typeface="Arial" charset="0"/>
              </a:rPr>
              <a:t>2º</a:t>
            </a:r>
          </a:p>
          <a:p>
            <a:pPr marL="342900" lvl="0" indent="-342900" fontAlgn="base">
              <a:spcAft>
                <a:spcPct val="0"/>
              </a:spcAft>
              <a:defRPr/>
            </a:pPr>
            <a:r>
              <a:rPr lang="pt-BR" sz="3900" b="1" i="1" dirty="0" smtClean="0">
                <a:solidFill>
                  <a:schemeClr val="accent6">
                    <a:lumMod val="50000"/>
                  </a:schemeClr>
                </a:solidFill>
                <a:cs typeface="Arial" charset="0"/>
              </a:rPr>
              <a:t>TRIM.</a:t>
            </a:r>
          </a:p>
          <a:p>
            <a:pPr marL="342900" lvl="0" indent="-342900" fontAlgn="base">
              <a:spcAft>
                <a:spcPct val="0"/>
              </a:spcAft>
              <a:defRPr/>
            </a:pPr>
            <a:r>
              <a:rPr lang="pt-BR" sz="3900" b="1" i="1" dirty="0" smtClean="0">
                <a:solidFill>
                  <a:schemeClr val="accent6">
                    <a:lumMod val="50000"/>
                  </a:schemeClr>
                </a:solidFill>
                <a:cs typeface="Arial" charset="0"/>
              </a:rPr>
              <a:t>2021</a:t>
            </a:r>
            <a:endParaRPr lang="pt-BR" dirty="0"/>
          </a:p>
        </p:txBody>
      </p:sp>
      <p:sp>
        <p:nvSpPr>
          <p:cNvPr id="7" name="Retângulo 6"/>
          <p:cNvSpPr/>
          <p:nvPr/>
        </p:nvSpPr>
        <p:spPr>
          <a:xfrm>
            <a:off x="755577" y="518390"/>
            <a:ext cx="7956376" cy="707886"/>
          </a:xfrm>
          <a:prstGeom prst="rect">
            <a:avLst/>
          </a:prstGeom>
        </p:spPr>
        <p:txBody>
          <a:bodyPr wrap="square">
            <a:spAutoFit/>
          </a:bodyPr>
          <a:lstStyle/>
          <a:p>
            <a:pPr algn="ctr"/>
            <a:r>
              <a:rPr lang="pt-BR" sz="4000" dirty="0" smtClean="0">
                <a:solidFill>
                  <a:srgbClr val="7030A0"/>
                </a:solidFill>
                <a:latin typeface="Arial Black" pitchFamily="34" charset="0"/>
                <a:ea typeface="+mj-ea"/>
                <a:cs typeface="+mj-cs"/>
              </a:rPr>
              <a:t>CARTA  AOS  GÁLATAS</a:t>
            </a:r>
            <a:endParaRPr lang="pt-BR" sz="4000" dirty="0"/>
          </a:p>
        </p:txBody>
      </p:sp>
      <p:pic>
        <p:nvPicPr>
          <p:cNvPr id="2" name="Imagem 1"/>
          <p:cNvPicPr>
            <a:picLocks noChangeAspect="1"/>
          </p:cNvPicPr>
          <p:nvPr/>
        </p:nvPicPr>
        <p:blipFill>
          <a:blip r:embed="rId2"/>
          <a:stretch>
            <a:fillRect/>
          </a:stretch>
        </p:blipFill>
        <p:spPr>
          <a:xfrm>
            <a:off x="1757592" y="1260556"/>
            <a:ext cx="7386408" cy="5663145"/>
          </a:xfrm>
          <a:prstGeom prst="rect">
            <a:avLst/>
          </a:prstGeom>
        </p:spPr>
      </p:pic>
      <p:sp>
        <p:nvSpPr>
          <p:cNvPr id="6" name="Seta para Baixo 5"/>
          <p:cNvSpPr/>
          <p:nvPr/>
        </p:nvSpPr>
        <p:spPr>
          <a:xfrm>
            <a:off x="6012160" y="1260556"/>
            <a:ext cx="504057" cy="812214"/>
          </a:xfrm>
          <a:prstGeom prst="downArrow">
            <a:avLst/>
          </a:prstGeom>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0000"/>
              </a:solidFill>
            </a:endParaRPr>
          </a:p>
        </p:txBody>
      </p:sp>
    </p:spTree>
    <p:extLst>
      <p:ext uri="{BB962C8B-B14F-4D97-AF65-F5344CB8AC3E}">
        <p14:creationId xmlns:p14="http://schemas.microsoft.com/office/powerpoint/2010/main" val="3316066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325568"/>
          </a:xfrm>
        </p:spPr>
        <p:txBody>
          <a:bodyPr>
            <a:normAutofit/>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3100" b="1" i="1" dirty="0">
                <a:solidFill>
                  <a:srgbClr val="00B050"/>
                </a:solidFill>
                <a:cs typeface="Arial" charset="0"/>
              </a:rPr>
              <a:t>LIÇÃO 03:  PAULO, O APÓSTOLO DOS GENTIOS</a:t>
            </a:r>
            <a:endParaRPr lang="pt-BR" sz="3100" b="1" i="1" dirty="0">
              <a:solidFill>
                <a:srgbClr val="00B050"/>
              </a:solidFill>
              <a:ea typeface="+mn-ea"/>
              <a:cs typeface="Arial" charset="0"/>
            </a:endParaRPr>
          </a:p>
        </p:txBody>
      </p:sp>
      <p:sp>
        <p:nvSpPr>
          <p:cNvPr id="3" name="Espaço Reservado para Conteúdo 2"/>
          <p:cNvSpPr>
            <a:spLocks noGrp="1"/>
          </p:cNvSpPr>
          <p:nvPr>
            <p:ph idx="1"/>
          </p:nvPr>
        </p:nvSpPr>
        <p:spPr>
          <a:xfrm>
            <a:off x="457200" y="2996953"/>
            <a:ext cx="8229600" cy="2592288"/>
          </a:xfrm>
          <a:ln>
            <a:solidFill>
              <a:srgbClr val="00B050"/>
            </a:solidFill>
          </a:ln>
        </p:spPr>
        <p:txBody>
          <a:bodyPr/>
          <a:lstStyle/>
          <a:p>
            <a:endParaRPr lang="pt-BR" dirty="0"/>
          </a:p>
          <a:p>
            <a:pPr marL="0" indent="0" algn="ctr">
              <a:buNone/>
            </a:pPr>
            <a:r>
              <a:rPr lang="pt-BR" b="1" dirty="0" smtClean="0">
                <a:solidFill>
                  <a:srgbClr val="FF0000"/>
                </a:solidFill>
                <a:latin typeface="Arial" pitchFamily="34" charset="0"/>
                <a:cs typeface="Arial" pitchFamily="34" charset="0"/>
              </a:rPr>
              <a:t>Leitura Bíblica: </a:t>
            </a:r>
            <a:r>
              <a:rPr lang="pt-BR" sz="4800" dirty="0" smtClean="0">
                <a:solidFill>
                  <a:srgbClr val="0000CC"/>
                </a:solidFill>
              </a:rPr>
              <a:t> Gálatas  2.1-21</a:t>
            </a:r>
            <a:endParaRPr lang="pt-BR" sz="4800" b="1" dirty="0">
              <a:solidFill>
                <a:srgbClr val="0000CC"/>
              </a:solidFill>
              <a:latin typeface="Arial" pitchFamily="34" charset="0"/>
              <a:cs typeface="Arial" pitchFamily="34" charset="0"/>
            </a:endParaRPr>
          </a:p>
        </p:txBody>
      </p:sp>
    </p:spTree>
    <p:extLst>
      <p:ext uri="{BB962C8B-B14F-4D97-AF65-F5344CB8AC3E}">
        <p14:creationId xmlns:p14="http://schemas.microsoft.com/office/powerpoint/2010/main" val="880528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900" b="1" i="1" dirty="0">
                <a:solidFill>
                  <a:srgbClr val="00B050"/>
                </a:solidFill>
                <a:cs typeface="Arial" charset="0"/>
              </a:rPr>
              <a:t>LIÇÃO 03:  PAULO, O APÓSTOLO DOS </a:t>
            </a:r>
            <a:r>
              <a:rPr lang="pt-BR" sz="2900" b="1" i="1" dirty="0" smtClean="0">
                <a:solidFill>
                  <a:srgbClr val="00B050"/>
                </a:solidFill>
                <a:cs typeface="Arial" charset="0"/>
              </a:rPr>
              <a:t>GENTIOS</a:t>
            </a:r>
            <a:endParaRPr lang="pt-BR" sz="2900" b="1" i="1" dirty="0">
              <a:solidFill>
                <a:srgbClr val="00B050"/>
              </a:solidFill>
              <a:cs typeface="Arial" charset="0"/>
            </a:endParaRPr>
          </a:p>
        </p:txBody>
      </p:sp>
      <p:sp>
        <p:nvSpPr>
          <p:cNvPr id="3" name="Espaço Reservado para Conteúdo 2"/>
          <p:cNvSpPr>
            <a:spLocks noGrp="1"/>
          </p:cNvSpPr>
          <p:nvPr>
            <p:ph idx="1"/>
          </p:nvPr>
        </p:nvSpPr>
        <p:spPr>
          <a:xfrm>
            <a:off x="457200" y="1916832"/>
            <a:ext cx="8229600" cy="4209337"/>
          </a:xfrm>
          <a:ln>
            <a:solidFill>
              <a:srgbClr val="00B050"/>
            </a:solidFill>
          </a:ln>
        </p:spPr>
        <p:txBody>
          <a:bodyPr>
            <a:normAutofit fontScale="85000" lnSpcReduction="10000"/>
          </a:bodyPr>
          <a:lstStyle/>
          <a:p>
            <a:pPr marL="0" lvl="0" indent="0" algn="just">
              <a:spcBef>
                <a:spcPct val="0"/>
              </a:spcBef>
              <a:buNone/>
              <a:defRPr/>
            </a:pPr>
            <a:endParaRPr lang="pt-BR" altLang="pt-BR" sz="1100" b="1" dirty="0" smtClean="0">
              <a:solidFill>
                <a:srgbClr val="C00000"/>
              </a:solidFill>
              <a:latin typeface="Arial" pitchFamily="34" charset="0"/>
              <a:cs typeface="Arial" pitchFamily="34" charset="0"/>
            </a:endParaRPr>
          </a:p>
          <a:p>
            <a:pPr marL="0" lvl="0" indent="0" algn="just">
              <a:spcBef>
                <a:spcPct val="0"/>
              </a:spcBef>
              <a:buNone/>
              <a:defRPr/>
            </a:pPr>
            <a:endParaRPr lang="pt-BR" altLang="pt-BR" sz="1200" b="1" dirty="0">
              <a:solidFill>
                <a:srgbClr val="C00000"/>
              </a:solidFill>
              <a:latin typeface="Arial" pitchFamily="34" charset="0"/>
              <a:cs typeface="Arial" pitchFamily="34" charset="0"/>
            </a:endParaRPr>
          </a:p>
          <a:p>
            <a:pPr marL="0" lvl="0" indent="0" algn="just">
              <a:spcBef>
                <a:spcPct val="0"/>
              </a:spcBef>
              <a:buNone/>
              <a:defRPr/>
            </a:pPr>
            <a:r>
              <a:rPr lang="pt-BR" altLang="pt-BR" b="1" dirty="0" smtClean="0">
                <a:solidFill>
                  <a:srgbClr val="C00000"/>
                </a:solidFill>
                <a:latin typeface="Arial" pitchFamily="34" charset="0"/>
                <a:cs typeface="Arial" pitchFamily="34" charset="0"/>
              </a:rPr>
              <a:t>Texto </a:t>
            </a:r>
            <a:r>
              <a:rPr lang="pt-BR" altLang="pt-BR" b="1" dirty="0">
                <a:solidFill>
                  <a:srgbClr val="C00000"/>
                </a:solidFill>
                <a:latin typeface="Arial" pitchFamily="34" charset="0"/>
                <a:cs typeface="Arial" pitchFamily="34" charset="0"/>
              </a:rPr>
              <a:t>Áureo:</a:t>
            </a:r>
          </a:p>
          <a:p>
            <a:pPr marL="0" lvl="0" indent="0">
              <a:spcBef>
                <a:spcPct val="0"/>
              </a:spcBef>
              <a:buNone/>
              <a:defRPr/>
            </a:pPr>
            <a:r>
              <a:rPr lang="pt-BR" dirty="0">
                <a:solidFill>
                  <a:prstClr val="black"/>
                </a:solidFill>
                <a:latin typeface="Arial" pitchFamily="34" charset="0"/>
                <a:cs typeface="Arial" pitchFamily="34" charset="0"/>
              </a:rPr>
              <a:t>	</a:t>
            </a:r>
            <a:endParaRPr lang="pt-BR" dirty="0">
              <a:solidFill>
                <a:prstClr val="black"/>
              </a:solidFill>
              <a:latin typeface="Arial" charset="0"/>
              <a:cs typeface="Arial" charset="0"/>
            </a:endParaRPr>
          </a:p>
          <a:p>
            <a:pPr marL="106680" indent="0" algn="just">
              <a:lnSpc>
                <a:spcPct val="107000"/>
              </a:lnSpc>
              <a:spcAft>
                <a:spcPts val="800"/>
              </a:spcAft>
              <a:buNone/>
            </a:pPr>
            <a:r>
              <a:rPr lang="pt-BR" dirty="0">
                <a:solidFill>
                  <a:prstClr val="black"/>
                </a:solidFill>
                <a:latin typeface="Arial" charset="0"/>
                <a:cs typeface="Arial" charset="0"/>
              </a:rPr>
              <a:t> 	</a:t>
            </a:r>
            <a:r>
              <a:rPr lang="pt-BR" sz="3600" dirty="0" smtClean="0">
                <a:solidFill>
                  <a:srgbClr val="00000A"/>
                </a:solidFill>
                <a:effectLst/>
                <a:latin typeface="Times New Roman"/>
                <a:ea typeface="Calibri"/>
                <a:cs typeface="Calibri"/>
              </a:rPr>
              <a:t>“</a:t>
            </a:r>
            <a:r>
              <a:rPr lang="pt-BR" sz="3600" dirty="0">
                <a:solidFill>
                  <a:srgbClr val="0000CC"/>
                </a:solidFill>
                <a:highlight>
                  <a:srgbClr val="FFFFFF"/>
                </a:highlight>
                <a:latin typeface="Arial" pitchFamily="34" charset="0"/>
                <a:ea typeface="Calibri"/>
                <a:cs typeface="Arial" pitchFamily="34" charset="0"/>
              </a:rPr>
              <a:t>E subi por uma revelação e lhes expus o evangelho que prego entre os gentios e particularmente aos que estavam em estima, para que de maneira alguma não corresse ou não tivesse corrido em vão.</a:t>
            </a:r>
            <a:r>
              <a:rPr lang="pt-BR" sz="3600" dirty="0" smtClean="0">
                <a:highlight>
                  <a:srgbClr val="FFFFFF"/>
                </a:highlight>
                <a:latin typeface="Times New Roman"/>
                <a:ea typeface="Calibri"/>
                <a:cs typeface="Arial" pitchFamily="34" charset="0"/>
              </a:rPr>
              <a:t>”</a:t>
            </a:r>
            <a:endParaRPr lang="pt-BR" sz="3600" dirty="0">
              <a:solidFill>
                <a:srgbClr val="00000A"/>
              </a:solidFill>
              <a:ea typeface="Calibri"/>
              <a:cs typeface="Calibri"/>
            </a:endParaRPr>
          </a:p>
          <a:p>
            <a:pPr marL="114300" lvl="0" indent="0" algn="just" fontAlgn="base">
              <a:spcBef>
                <a:spcPct val="0"/>
              </a:spcBef>
              <a:spcAft>
                <a:spcPct val="0"/>
              </a:spcAft>
              <a:buClr>
                <a:srgbClr val="DBD7CB"/>
              </a:buClr>
              <a:buNone/>
              <a:defRPr/>
            </a:pPr>
            <a:r>
              <a:rPr lang="pt-BR" sz="4000" b="1" i="1" dirty="0">
                <a:solidFill>
                  <a:prstClr val="black"/>
                </a:solidFill>
                <a:latin typeface="Arial" charset="0"/>
                <a:cs typeface="Arial" charset="0"/>
              </a:rPr>
              <a:t>					</a:t>
            </a:r>
            <a:r>
              <a:rPr lang="pt-BR" sz="4000" dirty="0" smtClean="0">
                <a:solidFill>
                  <a:srgbClr val="C00000"/>
                </a:solidFill>
                <a:latin typeface="Arial" charset="0"/>
                <a:cs typeface="Arial" charset="0"/>
              </a:rPr>
              <a:t>(</a:t>
            </a:r>
            <a:r>
              <a:rPr lang="pt-BR" sz="4000" dirty="0" err="1" smtClean="0">
                <a:solidFill>
                  <a:srgbClr val="0000CC"/>
                </a:solidFill>
                <a:latin typeface="Arial" charset="0"/>
                <a:cs typeface="Arial" charset="0"/>
              </a:rPr>
              <a:t>Gl</a:t>
            </a:r>
            <a:r>
              <a:rPr lang="pt-BR" sz="3600" dirty="0" smtClean="0">
                <a:solidFill>
                  <a:srgbClr val="0000CC"/>
                </a:solidFill>
                <a:highlight>
                  <a:srgbClr val="FFFFFF"/>
                </a:highlight>
                <a:latin typeface="Arial" pitchFamily="34" charset="0"/>
                <a:ea typeface="Calibri"/>
                <a:cs typeface="Arial" pitchFamily="34" charset="0"/>
              </a:rPr>
              <a:t> 2.2</a:t>
            </a:r>
            <a:r>
              <a:rPr lang="pt-BR" sz="4000" dirty="0" smtClean="0">
                <a:solidFill>
                  <a:srgbClr val="C00000"/>
                </a:solidFill>
                <a:latin typeface="Arial" charset="0"/>
                <a:cs typeface="Arial" charset="0"/>
              </a:rPr>
              <a:t>)</a:t>
            </a:r>
            <a:endParaRPr lang="pt-BR" sz="4000" dirty="0">
              <a:solidFill>
                <a:srgbClr val="C00000"/>
              </a:solidFill>
              <a:latin typeface="Arial" pitchFamily="34" charset="0"/>
              <a:cs typeface="Arial" pitchFamily="34" charset="0"/>
            </a:endParaRPr>
          </a:p>
          <a:p>
            <a:endParaRPr lang="pt-BR" dirty="0"/>
          </a:p>
        </p:txBody>
      </p:sp>
    </p:spTree>
    <p:extLst>
      <p:ext uri="{BB962C8B-B14F-4D97-AF65-F5344CB8AC3E}">
        <p14:creationId xmlns:p14="http://schemas.microsoft.com/office/powerpoint/2010/main" val="36785190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marL="34290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a:t>
            </a:r>
            <a:r>
              <a:rPr lang="pt-BR" sz="3200" dirty="0" smtClean="0">
                <a:solidFill>
                  <a:srgbClr val="7030A0"/>
                </a:solidFill>
                <a:latin typeface="Arial Black" pitchFamily="34" charset="0"/>
              </a:rPr>
              <a:t>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900" b="1" i="1" dirty="0">
                <a:solidFill>
                  <a:srgbClr val="00B050"/>
                </a:solidFill>
                <a:cs typeface="Arial" charset="0"/>
              </a:rPr>
              <a:t>LIÇÃO 03:  PAULO, O APÓSTOLO DOS GENTIOS</a:t>
            </a:r>
            <a:endParaRPr lang="pt-BR" sz="3200" dirty="0"/>
          </a:p>
        </p:txBody>
      </p:sp>
      <p:sp>
        <p:nvSpPr>
          <p:cNvPr id="3" name="Espaço Reservado para Conteúdo 2"/>
          <p:cNvSpPr>
            <a:spLocks noGrp="1"/>
          </p:cNvSpPr>
          <p:nvPr>
            <p:ph idx="1"/>
          </p:nvPr>
        </p:nvSpPr>
        <p:spPr>
          <a:xfrm>
            <a:off x="611560" y="1700808"/>
            <a:ext cx="8064896" cy="4237936"/>
          </a:xfrm>
          <a:ln>
            <a:solidFill>
              <a:srgbClr val="00B050"/>
            </a:solidFill>
          </a:ln>
        </p:spPr>
        <p:txBody>
          <a:bodyPr>
            <a:normAutofit fontScale="92500" lnSpcReduction="20000"/>
          </a:bodyPr>
          <a:lstStyle/>
          <a:p>
            <a:pPr marL="0" indent="0">
              <a:buNone/>
            </a:pPr>
            <a:endParaRPr lang="pt-BR" sz="2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sz="3600" b="1" dirty="0">
                <a:solidFill>
                  <a:srgbClr val="006600"/>
                </a:solidFill>
              </a:rPr>
              <a:t>- Introdução</a:t>
            </a:r>
          </a:p>
          <a:p>
            <a:pPr marL="0" lvl="0" indent="0">
              <a:spcBef>
                <a:spcPct val="0"/>
              </a:spcBef>
              <a:buNone/>
              <a:defRPr/>
            </a:pPr>
            <a:endParaRPr lang="pt-BR" sz="1700" b="1" dirty="0">
              <a:solidFill>
                <a:srgbClr val="006600"/>
              </a:solidFill>
              <a:cs typeface="Arial" pitchFamily="34" charset="0"/>
            </a:endParaRPr>
          </a:p>
          <a:p>
            <a:pPr marL="0" indent="0">
              <a:buNone/>
            </a:pPr>
            <a:r>
              <a:rPr lang="pt-BR" sz="3000" b="1" dirty="0">
                <a:solidFill>
                  <a:srgbClr val="006600"/>
                </a:solidFill>
              </a:rPr>
              <a:t>I –  O EVANGELHO ENTRE OS </a:t>
            </a:r>
            <a:r>
              <a:rPr lang="pt-BR" sz="3000" b="1" dirty="0" smtClean="0">
                <a:solidFill>
                  <a:srgbClr val="006600"/>
                </a:solidFill>
              </a:rPr>
              <a:t>GENTIOS</a:t>
            </a:r>
            <a:r>
              <a:rPr lang="pt-BR" sz="3300" b="1" dirty="0">
                <a:solidFill>
                  <a:srgbClr val="006600"/>
                </a:solidFill>
              </a:rPr>
              <a:t>	</a:t>
            </a:r>
            <a:r>
              <a:rPr lang="pt-BR" sz="3300" b="1" dirty="0" smtClean="0">
                <a:solidFill>
                  <a:srgbClr val="006600"/>
                </a:solidFill>
              </a:rPr>
              <a:t>							</a:t>
            </a:r>
            <a:r>
              <a:rPr lang="pt-BR" sz="3000" dirty="0" smtClean="0">
                <a:solidFill>
                  <a:srgbClr val="006600"/>
                </a:solidFill>
              </a:rPr>
              <a:t>(vv. 1-5)</a:t>
            </a:r>
          </a:p>
          <a:p>
            <a:pPr marL="0" indent="0">
              <a:buNone/>
            </a:pPr>
            <a:r>
              <a:rPr lang="pt-BR" sz="3000" b="1" dirty="0">
                <a:solidFill>
                  <a:srgbClr val="006600"/>
                </a:solidFill>
              </a:rPr>
              <a:t>II –  TRADIÇÕES HUMANAS SÃO FALÍVEIS</a:t>
            </a:r>
            <a:r>
              <a:rPr lang="pt-BR" sz="3000" b="1" dirty="0" smtClean="0">
                <a:solidFill>
                  <a:srgbClr val="006600"/>
                </a:solidFill>
              </a:rPr>
              <a:t>								</a:t>
            </a:r>
            <a:r>
              <a:rPr lang="pt-BR" sz="3000" dirty="0" smtClean="0">
                <a:solidFill>
                  <a:srgbClr val="006600"/>
                </a:solidFill>
              </a:rPr>
              <a:t>(vv. 6-14)</a:t>
            </a:r>
          </a:p>
          <a:p>
            <a:pPr marL="0" indent="0">
              <a:buNone/>
            </a:pPr>
            <a:r>
              <a:rPr lang="pt-BR" sz="3000" b="1" dirty="0">
                <a:solidFill>
                  <a:srgbClr val="006600"/>
                </a:solidFill>
              </a:rPr>
              <a:t>III –  A JUSTIFICAÇÃO É PELA FÉ, NÃO PELAS OBRAS </a:t>
            </a:r>
            <a:endParaRPr lang="pt-BR" sz="3000" b="1" dirty="0" smtClean="0">
              <a:solidFill>
                <a:srgbClr val="006600"/>
              </a:solidFill>
            </a:endParaRPr>
          </a:p>
          <a:p>
            <a:pPr marL="0" indent="0">
              <a:buNone/>
            </a:pPr>
            <a:r>
              <a:rPr lang="pt-BR" sz="3000" b="1" dirty="0">
                <a:solidFill>
                  <a:srgbClr val="006600"/>
                </a:solidFill>
              </a:rPr>
              <a:t>	</a:t>
            </a:r>
            <a:r>
              <a:rPr lang="pt-BR" sz="3000" b="1" dirty="0" smtClean="0">
                <a:solidFill>
                  <a:srgbClr val="006600"/>
                </a:solidFill>
              </a:rPr>
              <a:t>DA </a:t>
            </a:r>
            <a:r>
              <a:rPr lang="pt-BR" sz="3000" b="1" dirty="0">
                <a:solidFill>
                  <a:srgbClr val="006600"/>
                </a:solidFill>
              </a:rPr>
              <a:t>LEI</a:t>
            </a:r>
            <a:r>
              <a:rPr lang="pt-BR" sz="3000" b="1" dirty="0" smtClean="0">
                <a:solidFill>
                  <a:srgbClr val="006600"/>
                </a:solidFill>
              </a:rPr>
              <a:t>				</a:t>
            </a:r>
            <a:r>
              <a:rPr lang="pt-BR" sz="3000" dirty="0" smtClean="0">
                <a:solidFill>
                  <a:srgbClr val="006600"/>
                </a:solidFill>
              </a:rPr>
              <a:t>(vv. 15-21)</a:t>
            </a:r>
            <a:endParaRPr lang="pt-BR" sz="3000" dirty="0" smtClean="0">
              <a:solidFill>
                <a:srgbClr val="006600"/>
              </a:solidFill>
              <a:cs typeface="Arial" pitchFamily="34" charset="0"/>
            </a:endParaRPr>
          </a:p>
          <a:p>
            <a:pPr marL="0" indent="0">
              <a:buNone/>
            </a:pPr>
            <a:r>
              <a:rPr lang="pt-BR" sz="4300" dirty="0">
                <a:solidFill>
                  <a:srgbClr val="006600"/>
                </a:solidFill>
                <a:cs typeface="Arial" pitchFamily="34" charset="0"/>
              </a:rPr>
              <a:t>	</a:t>
            </a:r>
            <a:r>
              <a:rPr lang="pt-BR" sz="3500" b="1" dirty="0">
                <a:solidFill>
                  <a:srgbClr val="006600"/>
                </a:solidFill>
              </a:rPr>
              <a:t>- Conclusão</a:t>
            </a:r>
          </a:p>
        </p:txBody>
      </p:sp>
    </p:spTree>
    <p:extLst>
      <p:ext uri="{BB962C8B-B14F-4D97-AF65-F5344CB8AC3E}">
        <p14:creationId xmlns:p14="http://schemas.microsoft.com/office/powerpoint/2010/main" val="27031775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900" b="1" i="1" dirty="0">
                <a:solidFill>
                  <a:srgbClr val="00B050"/>
                </a:solidFill>
                <a:cs typeface="Arial" charset="0"/>
              </a:rPr>
              <a:t>LIÇÃO 03:  PAULO, O APÓSTOLO DOS GENTIOS</a:t>
            </a:r>
          </a:p>
        </p:txBody>
      </p:sp>
      <p:sp>
        <p:nvSpPr>
          <p:cNvPr id="3" name="Espaço Reservado para Conteúdo 2"/>
          <p:cNvSpPr>
            <a:spLocks noGrp="1"/>
          </p:cNvSpPr>
          <p:nvPr>
            <p:ph idx="1"/>
          </p:nvPr>
        </p:nvSpPr>
        <p:spPr>
          <a:xfrm>
            <a:off x="457200" y="1988840"/>
            <a:ext cx="8229600" cy="4137329"/>
          </a:xfrm>
          <a:ln>
            <a:solidFill>
              <a:schemeClr val="tx1"/>
            </a:solidFill>
          </a:ln>
        </p:spPr>
        <p:txBody>
          <a:bodyPr>
            <a:normAutofit fontScale="92500" lnSpcReduction="20000"/>
          </a:bodyPr>
          <a:lstStyle/>
          <a:p>
            <a:pPr marL="0" lvl="0" indent="0" fontAlgn="base">
              <a:spcBef>
                <a:spcPct val="0"/>
              </a:spcBef>
              <a:spcAft>
                <a:spcPct val="0"/>
              </a:spcAft>
              <a:buNone/>
              <a:defRPr/>
            </a:pPr>
            <a:r>
              <a:rPr lang="pt-BR" sz="2400" b="1" dirty="0" smtClean="0">
                <a:solidFill>
                  <a:srgbClr val="EEECE1">
                    <a:lumMod val="25000"/>
                  </a:srgbClr>
                </a:solidFill>
                <a:latin typeface="Arial" pitchFamily="34" charset="0"/>
                <a:cs typeface="Arial" pitchFamily="34" charset="0"/>
              </a:rPr>
              <a:t>   </a:t>
            </a:r>
            <a:r>
              <a:rPr lang="pt-BR" sz="3500" b="1" dirty="0">
                <a:solidFill>
                  <a:srgbClr val="006600"/>
                </a:solidFill>
              </a:rPr>
              <a:t>Introdução</a:t>
            </a:r>
            <a:r>
              <a:rPr lang="pt-BR" sz="2400" b="1" dirty="0" smtClean="0">
                <a:solidFill>
                  <a:srgbClr val="EEECE1">
                    <a:lumMod val="25000"/>
                  </a:srgbClr>
                </a:solidFill>
                <a:latin typeface="Arial" pitchFamily="34" charset="0"/>
                <a:cs typeface="Arial" pitchFamily="34" charset="0"/>
              </a:rPr>
              <a:t>						</a:t>
            </a:r>
          </a:p>
          <a:p>
            <a:pPr marL="0" lvl="0" indent="0" fontAlgn="base">
              <a:spcBef>
                <a:spcPct val="0"/>
              </a:spcBef>
              <a:spcAft>
                <a:spcPct val="0"/>
              </a:spcAft>
              <a:buNone/>
              <a:defRPr/>
            </a:pPr>
            <a:endParaRPr lang="pt-BR" sz="1200" b="1" dirty="0">
              <a:ln w="12700" cmpd="sng">
                <a:solidFill>
                  <a:schemeClr val="tx1"/>
                </a:solidFill>
              </a:ln>
              <a:solidFill>
                <a:srgbClr val="EEECE1">
                  <a:lumMod val="25000"/>
                </a:srgbClr>
              </a:solidFill>
              <a:latin typeface="Arial" pitchFamily="34" charset="0"/>
              <a:cs typeface="Arial" pitchFamily="34" charset="0"/>
            </a:endParaRPr>
          </a:p>
          <a:p>
            <a:pPr marL="0" lvl="0" indent="0" algn="just" fontAlgn="base">
              <a:spcBef>
                <a:spcPct val="0"/>
              </a:spcBef>
              <a:spcAft>
                <a:spcPct val="0"/>
              </a:spcAft>
              <a:buNone/>
              <a:defRPr/>
            </a:pPr>
            <a:r>
              <a:rPr lang="pt-BR" sz="2400" dirty="0">
                <a:solidFill>
                  <a:prstClr val="black"/>
                </a:solidFill>
                <a:latin typeface="Arial" charset="0"/>
                <a:cs typeface="Arial" charset="0"/>
              </a:rPr>
              <a:t>	</a:t>
            </a:r>
            <a:r>
              <a:rPr lang="pt-BR" sz="2800" dirty="0">
                <a:solidFill>
                  <a:prstClr val="black"/>
                </a:solidFill>
                <a:latin typeface="Arial" charset="0"/>
                <a:cs typeface="Arial" charset="0"/>
              </a:rPr>
              <a:t>No momento em que Paulo recebeu a revelação de Jesus Cristo, ele não subiu a Jerusalém para então aprender daquela escola ou até mesmo ser consagrado por eles para o ministério. Antes, ele foi logo pregando o evangelho entre os gentios conforme a orientação que recebera do Senhor no caminho de Damasco. </a:t>
            </a:r>
            <a:r>
              <a:rPr lang="pt-BR" sz="2800" dirty="0" smtClean="0">
                <a:solidFill>
                  <a:prstClr val="black"/>
                </a:solidFill>
                <a:latin typeface="Arial" charset="0"/>
                <a:cs typeface="Arial" charset="0"/>
              </a:rPr>
              <a:t>O </a:t>
            </a:r>
            <a:r>
              <a:rPr lang="pt-BR" sz="2800" dirty="0">
                <a:solidFill>
                  <a:prstClr val="black"/>
                </a:solidFill>
                <a:latin typeface="Arial" charset="0"/>
                <a:cs typeface="Arial" charset="0"/>
              </a:rPr>
              <a:t>evangelho que pregava não tinha compromisso com as tradições humanas, mas sim em mostrar que a justificação é pela fé em Cristo e não pelas obras da lei.</a:t>
            </a:r>
          </a:p>
        </p:txBody>
      </p:sp>
    </p:spTree>
    <p:extLst>
      <p:ext uri="{BB962C8B-B14F-4D97-AF65-F5344CB8AC3E}">
        <p14:creationId xmlns:p14="http://schemas.microsoft.com/office/powerpoint/2010/main" val="27031775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94122"/>
          </a:xfrm>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900" b="1" i="1" dirty="0">
                <a:solidFill>
                  <a:srgbClr val="00B050"/>
                </a:solidFill>
                <a:cs typeface="Arial" charset="0"/>
              </a:rPr>
              <a:t>LIÇÃO 03:  PAULO, O APÓSTOLO DOS GENTIOS</a:t>
            </a:r>
            <a:endParaRPr lang="pt-BR" sz="3200" dirty="0"/>
          </a:p>
        </p:txBody>
      </p:sp>
      <p:sp>
        <p:nvSpPr>
          <p:cNvPr id="3" name="Espaço Reservado para Conteúdo 2"/>
          <p:cNvSpPr>
            <a:spLocks noGrp="1"/>
          </p:cNvSpPr>
          <p:nvPr>
            <p:ph idx="1"/>
          </p:nvPr>
        </p:nvSpPr>
        <p:spPr>
          <a:xfrm>
            <a:off x="467544" y="1412776"/>
            <a:ext cx="8229600" cy="5040560"/>
          </a:xfrm>
          <a:ln>
            <a:solidFill>
              <a:schemeClr val="tx1"/>
            </a:solidFill>
          </a:ln>
        </p:spPr>
        <p:txBody>
          <a:bodyPr>
            <a:normAutofit fontScale="92500" lnSpcReduction="10000"/>
          </a:bodyPr>
          <a:lstStyle/>
          <a:p>
            <a:pPr marL="0" lvl="0" indent="0">
              <a:buNone/>
            </a:pPr>
            <a:r>
              <a:rPr lang="pt-BR" sz="2400" b="1" dirty="0">
                <a:solidFill>
                  <a:srgbClr val="006600"/>
                </a:solidFill>
              </a:rPr>
              <a:t>I –  O EVANGELHO ENTRE OS GENTIOS</a:t>
            </a:r>
            <a:r>
              <a:rPr lang="pt-BR" sz="2400" b="1" dirty="0" smtClean="0">
                <a:solidFill>
                  <a:srgbClr val="006600"/>
                </a:solidFill>
              </a:rPr>
              <a:t>	</a:t>
            </a:r>
            <a:r>
              <a:rPr lang="pt-BR" sz="2000" b="1" dirty="0" smtClean="0">
                <a:solidFill>
                  <a:prstClr val="black"/>
                </a:solidFill>
                <a:latin typeface="Calibri" pitchFamily="34" charset="0"/>
                <a:cs typeface="Arial" charset="0"/>
              </a:rPr>
              <a:t>		</a:t>
            </a:r>
            <a:r>
              <a:rPr lang="pt-BR" sz="2800" dirty="0" smtClean="0">
                <a:solidFill>
                  <a:srgbClr val="00B050"/>
                </a:solidFill>
              </a:rPr>
              <a:t>(</a:t>
            </a:r>
            <a:r>
              <a:rPr lang="pt-BR" sz="2800" dirty="0" smtClean="0">
                <a:solidFill>
                  <a:srgbClr val="0000CC"/>
                </a:solidFill>
                <a:latin typeface="Arial" pitchFamily="34" charset="0"/>
                <a:cs typeface="Arial" pitchFamily="34" charset="0"/>
              </a:rPr>
              <a:t>2. 1-5</a:t>
            </a:r>
            <a:r>
              <a:rPr lang="pt-BR" sz="2800" dirty="0" smtClean="0">
                <a:solidFill>
                  <a:srgbClr val="00B050"/>
                </a:solidFill>
                <a:latin typeface="Arial" pitchFamily="34" charset="0"/>
                <a:cs typeface="Arial" pitchFamily="34" charset="0"/>
              </a:rPr>
              <a:t>)</a:t>
            </a:r>
          </a:p>
          <a:p>
            <a:pPr marL="0" lvl="0" indent="0" algn="just">
              <a:spcBef>
                <a:spcPct val="0"/>
              </a:spcBef>
              <a:buNone/>
              <a:defRPr/>
            </a:pPr>
            <a:endParaRPr lang="pt-BR" sz="1100" dirty="0" smtClean="0">
              <a:solidFill>
                <a:srgbClr val="00B050"/>
              </a:solidFill>
              <a:latin typeface="Arial" pitchFamily="34" charset="0"/>
              <a:cs typeface="Arial" pitchFamily="34" charset="0"/>
            </a:endParaRPr>
          </a:p>
          <a:p>
            <a:pPr marL="0" lvl="0" indent="0" algn="just">
              <a:spcBef>
                <a:spcPct val="0"/>
              </a:spcBef>
              <a:buNone/>
              <a:defRPr/>
            </a:pPr>
            <a:r>
              <a:rPr lang="pt-BR" sz="2800" dirty="0">
                <a:solidFill>
                  <a:srgbClr val="0000CC"/>
                </a:solidFill>
                <a:latin typeface="Times New Roman" panose="02020603050405020304" pitchFamily="18" charset="0"/>
                <a:ea typeface="Calibri" panose="020F0502020204030204" pitchFamily="34" charset="0"/>
              </a:rPr>
              <a:t>1  Depois, passados catorze anos, subi outra vez a Jerusalém com Barnabé, levando também comigo Tito.  2  E subi por uma revelação e lhes expus o evangelho que prego entre os gentios e particularmente aos que estavam em estima, para que de maneira alguma não corresse ou não tivesse corrido em vão.  3  Mas nem ainda Tito, que estava comigo, sendo grego, foi constrangido a circuncidar-se.  4  E isso por causa dos falsos irmãos que se tinham entremetido e secretamente entraram a espiar a nossa liberdade que temos em Cristo Jesus, para nos porem em servidão;  5  aos quais, nem ainda por uma hora, cedemos com sujeição, para que a verdade do evangelho permanecesse entre vós.</a:t>
            </a:r>
            <a:endParaRPr lang="pt-BR" sz="2800" dirty="0">
              <a:solidFill>
                <a:srgbClr val="0000CC"/>
              </a:solidFill>
              <a:latin typeface="Arial" pitchFamily="34" charset="0"/>
              <a:cs typeface="Arial" pitchFamily="34" charset="0"/>
            </a:endParaRPr>
          </a:p>
        </p:txBody>
      </p:sp>
    </p:spTree>
    <p:extLst>
      <p:ext uri="{BB962C8B-B14F-4D97-AF65-F5344CB8AC3E}">
        <p14:creationId xmlns:p14="http://schemas.microsoft.com/office/powerpoint/2010/main" val="10197374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94122"/>
          </a:xfrm>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900" b="1" i="1" dirty="0">
                <a:solidFill>
                  <a:srgbClr val="00B050"/>
                </a:solidFill>
                <a:cs typeface="Arial" charset="0"/>
              </a:rPr>
              <a:t>LIÇÃO 03:  PAULO, O APÓSTOLO DOS GENTIOS</a:t>
            </a:r>
            <a:endParaRPr lang="pt-BR" sz="3200" dirty="0"/>
          </a:p>
        </p:txBody>
      </p:sp>
      <p:sp>
        <p:nvSpPr>
          <p:cNvPr id="3" name="Espaço Reservado para Conteúdo 2"/>
          <p:cNvSpPr>
            <a:spLocks noGrp="1"/>
          </p:cNvSpPr>
          <p:nvPr>
            <p:ph idx="1"/>
          </p:nvPr>
        </p:nvSpPr>
        <p:spPr>
          <a:xfrm>
            <a:off x="467544" y="1412776"/>
            <a:ext cx="8229600" cy="5040560"/>
          </a:xfrm>
          <a:ln>
            <a:solidFill>
              <a:schemeClr val="tx1"/>
            </a:solidFill>
          </a:ln>
        </p:spPr>
        <p:txBody>
          <a:bodyPr>
            <a:normAutofit/>
          </a:bodyPr>
          <a:lstStyle/>
          <a:p>
            <a:pPr marL="0" lvl="0" indent="0">
              <a:buNone/>
            </a:pPr>
            <a:r>
              <a:rPr lang="pt-BR" sz="2400" b="1" dirty="0">
                <a:solidFill>
                  <a:srgbClr val="006600"/>
                </a:solidFill>
              </a:rPr>
              <a:t>I –  O EVANGELHO ENTRE OS GENTIOS</a:t>
            </a:r>
            <a:r>
              <a:rPr lang="pt-BR" sz="2400" b="1" dirty="0" smtClean="0">
                <a:solidFill>
                  <a:srgbClr val="006600"/>
                </a:solidFill>
              </a:rPr>
              <a:t>		</a:t>
            </a:r>
            <a:r>
              <a:rPr lang="pt-BR" sz="2800" dirty="0" smtClean="0">
                <a:solidFill>
                  <a:prstClr val="black"/>
                </a:solidFill>
                <a:latin typeface="Calibri" pitchFamily="34" charset="0"/>
                <a:cs typeface="Arial" charset="0"/>
              </a:rPr>
              <a:t>	    </a:t>
            </a:r>
            <a:r>
              <a:rPr lang="pt-BR" sz="2400" dirty="0" smtClean="0">
                <a:solidFill>
                  <a:prstClr val="black"/>
                </a:solidFill>
                <a:latin typeface="Calibri" pitchFamily="34" charset="0"/>
                <a:cs typeface="Arial" charset="0"/>
              </a:rPr>
              <a:t>1</a:t>
            </a:r>
          </a:p>
          <a:p>
            <a:pPr marL="0" lvl="0" indent="0">
              <a:buNone/>
            </a:pPr>
            <a:endParaRPr lang="pt-BR" sz="1000" b="1" dirty="0">
              <a:solidFill>
                <a:prstClr val="black"/>
              </a:solidFill>
              <a:latin typeface="Calibri" pitchFamily="34" charset="0"/>
              <a:cs typeface="Arial" charset="0"/>
            </a:endParaRPr>
          </a:p>
          <a:p>
            <a:pPr marL="0" lvl="0" indent="0" algn="just">
              <a:buNone/>
            </a:pPr>
            <a:r>
              <a:rPr lang="pt-BR" sz="2000" b="1" dirty="0">
                <a:solidFill>
                  <a:prstClr val="black"/>
                </a:solidFill>
                <a:latin typeface="Calibri" pitchFamily="34" charset="0"/>
                <a:cs typeface="Arial" charset="0"/>
              </a:rPr>
              <a:t>	</a:t>
            </a:r>
            <a:r>
              <a:rPr lang="pt-BR" sz="2800" dirty="0">
                <a:solidFill>
                  <a:prstClr val="black"/>
                </a:solidFill>
                <a:latin typeface="Arial" charset="0"/>
                <a:cs typeface="Arial" charset="0"/>
              </a:rPr>
              <a:t>Quando recebeu o chamado do Senhor para o ministério, Paulo não foi até Jerusalém para ser treinado pelos apóstolos, portanto o seu evangelho não tem influência da escola de Jerusalém, no que diz respeito ao aspecto humano da sua formação. Mas, após catorze anos, ele sobe a Jerusalém para se explicar e expor a mensagem que estava pregando entre os gentios</a:t>
            </a:r>
            <a:r>
              <a:rPr lang="pt-BR" sz="2800" dirty="0" smtClean="0">
                <a:solidFill>
                  <a:prstClr val="black"/>
                </a:solidFill>
                <a:latin typeface="Arial" charset="0"/>
                <a:cs typeface="Arial" charset="0"/>
              </a:rPr>
              <a:t>.	</a:t>
            </a:r>
            <a:r>
              <a:rPr lang="pt-BR" sz="1100" dirty="0" smtClean="0">
                <a:solidFill>
                  <a:prstClr val="black"/>
                </a:solidFill>
                <a:latin typeface="Arial" charset="0"/>
                <a:cs typeface="Arial" charset="0"/>
              </a:rPr>
              <a:t>(</a:t>
            </a:r>
            <a:r>
              <a:rPr lang="pt-BR" sz="1100" dirty="0" smtClean="0">
                <a:solidFill>
                  <a:srgbClr val="0000CC"/>
                </a:solidFill>
                <a:latin typeface="Arial" charset="0"/>
                <a:cs typeface="Arial" charset="0"/>
              </a:rPr>
              <a:t>At 15.1,2</a:t>
            </a:r>
            <a:r>
              <a:rPr lang="pt-BR" sz="1100" dirty="0" smtClean="0">
                <a:solidFill>
                  <a:prstClr val="black"/>
                </a:solidFill>
                <a:latin typeface="Arial" charset="0"/>
                <a:cs typeface="Arial" charset="0"/>
              </a:rPr>
              <a:t>)</a:t>
            </a:r>
            <a:endParaRPr lang="pt-BR" sz="1100" dirty="0">
              <a:solidFill>
                <a:prstClr val="black"/>
              </a:solidFill>
              <a:latin typeface="Arial" charset="0"/>
              <a:cs typeface="Arial" charset="0"/>
            </a:endParaRPr>
          </a:p>
        </p:txBody>
      </p:sp>
    </p:spTree>
    <p:extLst>
      <p:ext uri="{BB962C8B-B14F-4D97-AF65-F5344CB8AC3E}">
        <p14:creationId xmlns:p14="http://schemas.microsoft.com/office/powerpoint/2010/main" val="270317758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1928</TotalTime>
  <Words>498</Words>
  <Application>Microsoft Office PowerPoint</Application>
  <PresentationFormat>Apresentação na tela (4:3)</PresentationFormat>
  <Paragraphs>158</Paragraphs>
  <Slides>32</Slides>
  <Notes>18</Notes>
  <HiddenSlides>0</HiddenSlides>
  <MMClips>0</MMClips>
  <ScaleCrop>false</ScaleCrop>
  <HeadingPairs>
    <vt:vector size="4" baseType="variant">
      <vt:variant>
        <vt:lpstr>Tema</vt:lpstr>
      </vt:variant>
      <vt:variant>
        <vt:i4>2</vt:i4>
      </vt:variant>
      <vt:variant>
        <vt:lpstr>Títulos de slides</vt:lpstr>
      </vt:variant>
      <vt:variant>
        <vt:i4>32</vt:i4>
      </vt:variant>
    </vt:vector>
  </HeadingPairs>
  <TitlesOfParts>
    <vt:vector size="34" baseType="lpstr">
      <vt:lpstr>Tema do Office</vt:lpstr>
      <vt:lpstr>1_Tema do Office</vt:lpstr>
      <vt:lpstr>Apresentação do PowerPoint</vt:lpstr>
      <vt:lpstr>Apresentação do PowerPoint</vt:lpstr>
      <vt:lpstr>Apresentação do PowerPoint</vt:lpstr>
      <vt:lpstr>CARTA  AOS  GÁLATAS LIÇÃO 03:  PAULO, O APÓSTOLO DOS GENTIOS</vt:lpstr>
      <vt:lpstr>CARTA  AOS  GÁLATAS LIÇÃO 03:  PAULO, O APÓSTOLO DOS GENTIOS</vt:lpstr>
      <vt:lpstr>CARTA  AOS  GÁLATAS LIÇÃO 03:  PAULO, O APÓSTOLO DOS GENTIOS</vt:lpstr>
      <vt:lpstr>CARTA  AOS  GÁLATAS LIÇÃO 03:  PAULO, O APÓSTOLO DOS GENTIOS</vt:lpstr>
      <vt:lpstr>CARTA  AOS  GÁLATAS LIÇÃO 03:  PAULO, O APÓSTOLO DOS GENTIOS</vt:lpstr>
      <vt:lpstr>CARTA  AOS  GÁLATAS LIÇÃO 03:  PAULO, O APÓSTOLO DOS GENTIOS</vt:lpstr>
      <vt:lpstr>Apresentação do PowerPoint</vt:lpstr>
      <vt:lpstr>CARTA  AOS  GÁLATAS LIÇÃO 03:  PAULO, O APÓSTOLO DOS GENTIOS</vt:lpstr>
      <vt:lpstr>Apresentação do PowerPoint</vt:lpstr>
      <vt:lpstr>CARTA  AOS  GÁLATAS LIÇÃO 03:  PAULO, O APÓSTOLO DOS GENTIOS</vt:lpstr>
      <vt:lpstr>Apresentação do PowerPoint</vt:lpstr>
      <vt:lpstr>CARTA  AOS  GÁLATAS LIÇÃO 03:  PAULO, O APÓSTOLO DOS GENTIOS</vt:lpstr>
      <vt:lpstr>CARTA  AOS  GÁLATAS LIÇÃO 03:  PAULO, O APÓSTOLO DOS GENTIOS</vt:lpstr>
      <vt:lpstr>Apresentação do PowerPoint</vt:lpstr>
      <vt:lpstr>CARTA  AOS  GÁLATAS LIÇÃO 03:  PAULO, O APÓSTOLO DOS GENTIOS</vt:lpstr>
      <vt:lpstr>CARTA  AOS  GÁLATAS LIÇÃO 03:  PAULO, O APÓSTOLO DOS GENTIOS</vt:lpstr>
      <vt:lpstr>Apresentação do PowerPoint</vt:lpstr>
      <vt:lpstr>CARTA  AOS  GÁLATAS LIÇÃO 03:  PAULO, O APÓSTOLO DOS GENTIOS</vt:lpstr>
      <vt:lpstr>Apresentação do PowerPoint</vt:lpstr>
      <vt:lpstr>CARTA  AOS  GÁLATAS LIÇÃO 03:  PAULO, O APÓSTOLO DOS GENTIOS</vt:lpstr>
      <vt:lpstr>CARTA  AOS  GÁLATAS LIÇÃO 03:  PAULO, O APÓSTOLO DOS GENTIOS</vt:lpstr>
      <vt:lpstr>Apresentação do PowerPoint</vt:lpstr>
      <vt:lpstr>CARTA  AOS  GÁLATAS LIÇÃO 03:  PAULO, O APÓSTOLO DOS GENTIOS</vt:lpstr>
      <vt:lpstr>Apresentação do PowerPoint</vt:lpstr>
      <vt:lpstr>CARTA  AOS  GÁLATAS LIÇÃO 03:  PAULO, O APÓSTOLO DOS GENTIOS</vt:lpstr>
      <vt:lpstr>CARTA  AOS  GÁLATAS LIÇÃO 03:  PAULO, O APÓSTOLO DOS GENTIOS</vt:lpstr>
      <vt:lpstr>CARTA  AOS  GÁLATAS LIÇÃO 03:  PAULO, O APÓSTOLO DOS GENTIOS</vt:lpstr>
      <vt:lpstr>CARTA  AOS  GÁLATAS LIÇÃO 03:  PAULO, O APÓSTOLO DOS GENTIOS</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PARÁBOLAS</dc:title>
  <dc:creator>I.G.V</dc:creator>
  <cp:lastModifiedBy>I.G.V</cp:lastModifiedBy>
  <cp:revision>182</cp:revision>
  <dcterms:created xsi:type="dcterms:W3CDTF">2017-03-28T13:10:15Z</dcterms:created>
  <dcterms:modified xsi:type="dcterms:W3CDTF">2021-04-13T23:58:36Z</dcterms:modified>
</cp:coreProperties>
</file>