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342" r:id="rId3"/>
    <p:sldId id="296" r:id="rId4"/>
    <p:sldId id="259" r:id="rId5"/>
    <p:sldId id="257" r:id="rId6"/>
    <p:sldId id="260" r:id="rId7"/>
    <p:sldId id="262" r:id="rId8"/>
    <p:sldId id="263" r:id="rId9"/>
    <p:sldId id="385" r:id="rId10"/>
    <p:sldId id="264" r:id="rId11"/>
    <p:sldId id="388" r:id="rId12"/>
    <p:sldId id="323" r:id="rId13"/>
    <p:sldId id="383" r:id="rId14"/>
    <p:sldId id="384" r:id="rId15"/>
    <p:sldId id="386" r:id="rId16"/>
    <p:sldId id="267" r:id="rId17"/>
    <p:sldId id="389" r:id="rId18"/>
    <p:sldId id="327" r:id="rId19"/>
    <p:sldId id="390" r:id="rId20"/>
    <p:sldId id="329" r:id="rId21"/>
    <p:sldId id="338" r:id="rId22"/>
    <p:sldId id="366" r:id="rId23"/>
    <p:sldId id="333" r:id="rId24"/>
    <p:sldId id="387" r:id="rId25"/>
    <p:sldId id="348" r:id="rId26"/>
    <p:sldId id="351" r:id="rId27"/>
    <p:sldId id="313" r:id="rId28"/>
    <p:sldId id="381" r:id="rId29"/>
    <p:sldId id="382" r:id="rId30"/>
    <p:sldId id="376" r:id="rId3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C9BF2-DC0F-4452-ABF8-F28AC5D4A9F9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A1916-7331-4A11-846C-A049D8C275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7418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BR" b="1" baseline="0" dirty="0">
              <a:solidFill>
                <a:srgbClr val="FF0000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2383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8296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b="1" dirty="0" smtClean="0">
              <a:solidFill>
                <a:srgbClr val="006600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010640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/>
              <a:t>			</a:t>
            </a:r>
            <a:endParaRPr lang="pt-BR" b="1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8836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/>
              <a:t>			</a:t>
            </a:r>
            <a:endParaRPr lang="pt-BR" b="1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072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>
                <a:solidFill>
                  <a:prstClr val="black"/>
                </a:solidFill>
              </a:rPr>
              <a:pPr/>
              <a:t>24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0720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>
                <a:solidFill>
                  <a:prstClr val="black"/>
                </a:solidFill>
              </a:rPr>
              <a:pPr/>
              <a:t>25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072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1" dirty="0" smtClean="0"/>
              <a:t>		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6670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5509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2786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8296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2786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7348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dirty="0" smtClean="0"/>
              <a:t>	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8296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				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1829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				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1916-7331-4A11-846C-A049D8C27565}" type="slidenum">
              <a:rPr lang="pt-BR" smtClean="0"/>
              <a:t>15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84047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572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447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54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54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4942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BDED7-3619-4D72-B584-9996C867A486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8220-65C2-40B5-818F-7CE44B36D019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926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58769-3F99-4291-9957-A71A6C5EC418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A8017-91A4-41EB-A819-8CB9212AA2EB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081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D4148-DCF6-4FF5-AE02-DB3C6BB30AEE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EF22E-C6D1-4668-A34E-91C29206475D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77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600206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F7693-816C-4DFD-988E-99602FEE40DD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88E1B-DAF5-470E-8375-0A0BE55829AE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76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F1265-0B35-411B-92AE-F12DB610EE10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5C409-452C-43D6-AB42-50459BA24069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94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FEAA-2753-4920-A698-717C29E4232D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8E93-799C-42CE-8C23-4C942DB56B2B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243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35DFF-A1CA-474C-BCEC-2CBC697FDCF0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8CFC4-CE83-475D-84F6-EEEB1BB8A49D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61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3591C-9A01-4CE3-8644-6F3EA16AA13C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7BDE-7151-4C8C-825B-EB0047B370DA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03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0285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7F679-3621-44C5-A6BB-C47A5A67D30F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DC34D-F07D-4C62-850E-383568E63299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9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64A16-4713-467A-9482-0AC412C4A2DB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A2C30-781E-4513-B2F4-F0C218904AA8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61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56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56"/>
            <a:ext cx="80772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8FB7F-BC90-44DA-93F8-FD95B1F95301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4B3DB-24F1-4DEE-9EB6-BB885BDCBF3F}" type="slidenum">
              <a:rPr lang="pt-B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007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459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080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6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262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100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6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352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1589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47B21-5B4F-430E-8779-9B4706A37A3E}" type="datetimeFigureOut">
              <a:rPr lang="pt-BR" smtClean="0"/>
              <a:t>06/04/2021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14BD0-1789-40BB-A9F1-7EC088561D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20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2B80EC-42B7-4717-A25D-98B72976DD0D}" type="datetimeFigureOut">
              <a:rPr lang="pt-BR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005438-3D44-4C1C-AEA1-63DF5BC57F28}" type="slidenum">
              <a:rPr lang="pt-BR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 bwMode="auto">
          <a:xfrm>
            <a:off x="694076" y="2276872"/>
            <a:ext cx="7755731" cy="10541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Book Antiqua" pitchFamily="18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449263" eaLnBrk="1" hangingPunct="1">
              <a:lnSpc>
                <a:spcPct val="93000"/>
              </a:lnSpc>
              <a:defRPr/>
            </a:pPr>
            <a:r>
              <a:rPr lang="en-GB" sz="4000" dirty="0" smtClean="0">
                <a:solidFill>
                  <a:srgbClr val="000099"/>
                </a:solidFill>
                <a:latin typeface="Arial"/>
                <a:cs typeface="Arial"/>
              </a:rPr>
              <a:t>ESCOLA BÍBLICA DOMINICAL</a:t>
            </a:r>
            <a:endParaRPr lang="en-GB" sz="4000" dirty="0">
              <a:solidFill>
                <a:srgbClr val="000099"/>
              </a:solidFill>
              <a:latin typeface="Arial"/>
              <a:cs typeface="Arial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078235" y="4293096"/>
            <a:ext cx="7344816" cy="83099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4B6D2"/>
              </a:buClr>
              <a:defRPr/>
            </a:pPr>
            <a:r>
              <a:rPr lang="pt-BR" sz="4800" b="1" dirty="0" smtClean="0">
                <a:solidFill>
                  <a:srgbClr val="993300"/>
                </a:solidFill>
                <a:latin typeface="Book Antiqua"/>
                <a:cs typeface="Arial" charset="0"/>
              </a:rPr>
              <a:t>2° </a:t>
            </a:r>
            <a:r>
              <a:rPr lang="pt-BR" sz="4800" b="1" dirty="0">
                <a:solidFill>
                  <a:srgbClr val="993300"/>
                </a:solidFill>
                <a:latin typeface="Book Antiqua"/>
                <a:cs typeface="Arial" charset="0"/>
              </a:rPr>
              <a:t>TRIMESTRE  DE  </a:t>
            </a:r>
            <a:r>
              <a:rPr lang="pt-BR" sz="4800" b="1" dirty="0" smtClean="0">
                <a:solidFill>
                  <a:srgbClr val="993300"/>
                </a:solidFill>
                <a:latin typeface="Book Antiqua"/>
                <a:cs typeface="Arial" charset="0"/>
              </a:rPr>
              <a:t>2021</a:t>
            </a:r>
            <a:endParaRPr lang="pt-BR" sz="4800" b="1" dirty="0">
              <a:solidFill>
                <a:srgbClr val="993300"/>
              </a:solidFill>
              <a:latin typeface="Book Antiqu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87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1656184"/>
          </a:xfrm>
          <a:ln>
            <a:solidFill>
              <a:srgbClr val="0066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t-BR" sz="1600" dirty="0" smtClean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t-BR" dirty="0">
                <a:solidFill>
                  <a:srgbClr val="0000CC"/>
                </a:solidFill>
                <a:latin typeface="Arial" charset="0"/>
                <a:cs typeface="Arial" charset="0"/>
              </a:rPr>
              <a:t>2 </a:t>
            </a:r>
            <a:r>
              <a:rPr lang="pt-BR" dirty="0" err="1">
                <a:solidFill>
                  <a:srgbClr val="0000CC"/>
                </a:solidFill>
                <a:latin typeface="Arial" charset="0"/>
                <a:cs typeface="Arial" charset="0"/>
              </a:rPr>
              <a:t>Tm</a:t>
            </a:r>
            <a:r>
              <a:rPr lang="pt-BR" dirty="0">
                <a:solidFill>
                  <a:srgbClr val="0000CC"/>
                </a:solidFill>
                <a:latin typeface="Arial" charset="0"/>
                <a:cs typeface="Arial" charset="0"/>
              </a:rPr>
              <a:t> 2.4</a:t>
            </a:r>
            <a:endParaRPr lang="pt-BR" sz="1200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2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68052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pt-BR" sz="2400" b="1" dirty="0">
                <a:solidFill>
                  <a:srgbClr val="006600"/>
                </a:solidFill>
              </a:rPr>
              <a:t>I – EXISTE APENAS UM </a:t>
            </a:r>
            <a:r>
              <a:rPr lang="pt-BR" sz="2400" b="1" dirty="0" smtClean="0">
                <a:solidFill>
                  <a:srgbClr val="006600"/>
                </a:solidFill>
              </a:rPr>
              <a:t>EVANGELHO			</a:t>
            </a:r>
            <a:r>
              <a:rPr lang="pt-BR" sz="2400" b="1" dirty="0">
                <a:solidFill>
                  <a:srgbClr val="006600"/>
                </a:solidFill>
              </a:rPr>
              <a:t>	    </a:t>
            </a:r>
            <a:r>
              <a:rPr lang="pt-BR" sz="2400" b="1" dirty="0" smtClean="0">
                <a:solidFill>
                  <a:srgbClr val="006600"/>
                </a:solidFill>
              </a:rPr>
              <a:t>2</a:t>
            </a:r>
            <a:endParaRPr lang="pt-BR" sz="2400" b="1" dirty="0">
              <a:solidFill>
                <a:srgbClr val="006600"/>
              </a:solidFill>
            </a:endParaRPr>
          </a:p>
          <a:p>
            <a:pPr marL="0" lvl="0" indent="0">
              <a:buNone/>
            </a:pPr>
            <a:endParaRPr lang="pt-BR" sz="10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0" lvl="0" indent="0" algn="just">
              <a:buNone/>
            </a:pPr>
            <a:r>
              <a:rPr lang="pt-BR" sz="20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</a:t>
            </a:r>
            <a:r>
              <a:rPr lang="pt-BR" sz="2800" dirty="0">
                <a:solidFill>
                  <a:prstClr val="black"/>
                </a:solidFill>
                <a:latin typeface="Arial" charset="0"/>
                <a:cs typeface="Arial" charset="0"/>
              </a:rPr>
              <a:t>Eles haviam abraçado um outro evangelho – a expressão significa um evangelho diferente em sua essência. Não apenas diferente na forma de se entender ou transmitir. O evangelho que Paulo anunciava é de natureza divina e demonstrava a graça, enquanto o “outro” é de natureza humana e baseava-se em fazer obras para se alcançar a salvação – destacava os méritos humanos e assim o louvor é atribuído ao homem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.</a:t>
            </a:r>
            <a:endParaRPr lang="pt-BR" sz="13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91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pt-BR" sz="2400" b="1" dirty="0">
                <a:solidFill>
                  <a:srgbClr val="006600"/>
                </a:solidFill>
              </a:rPr>
              <a:t>I – EXISTE APENAS UM </a:t>
            </a:r>
            <a:r>
              <a:rPr lang="pt-BR" sz="2400" b="1" dirty="0" smtClean="0">
                <a:solidFill>
                  <a:srgbClr val="006600"/>
                </a:solidFill>
              </a:rPr>
              <a:t>EVANGELHO			</a:t>
            </a:r>
            <a:r>
              <a:rPr lang="pt-BR" sz="2400" b="1" dirty="0">
                <a:solidFill>
                  <a:srgbClr val="006600"/>
                </a:solidFill>
              </a:rPr>
              <a:t>	    </a:t>
            </a:r>
            <a:r>
              <a:rPr lang="pt-BR" sz="2400" b="1" dirty="0" smtClean="0">
                <a:solidFill>
                  <a:srgbClr val="006600"/>
                </a:solidFill>
              </a:rPr>
              <a:t>3</a:t>
            </a:r>
            <a:endParaRPr lang="pt-BR" sz="2400" b="1" dirty="0">
              <a:solidFill>
                <a:srgbClr val="006600"/>
              </a:solidFill>
            </a:endParaRPr>
          </a:p>
          <a:p>
            <a:pPr marL="0" lvl="0" indent="0">
              <a:buNone/>
            </a:pPr>
            <a:endParaRPr lang="pt-BR" sz="10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0" lvl="0" indent="0" algn="just">
              <a:buNone/>
            </a:pPr>
            <a:r>
              <a:rPr lang="pt-BR" sz="20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Contudo, Paulo destaca que esse não é outro evangelho, senão que alguns querem transtornar o evangelho de 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Cristo. 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Havia um propósito deliberado em tornar a verdade em mentira, em tirar o foco de Deus e centralizar no homem. Essa estratégia já é observada desde o 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princípio. 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E o homem, em sua soberba e rebeldia contra Deus, apresenta argumentos sobrenaturais para legitimar a sua mensagem. No entanto, Paulo destaca que ainda que um anjo, ou um dos próprios apóstolos anunciasse outro 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evangelho, 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além deste que já havia sido apresentado, deveria ser considerado maldito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.   </a:t>
            </a:r>
            <a:r>
              <a:rPr lang="pt-BR" sz="14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(</a:t>
            </a:r>
            <a:r>
              <a:rPr lang="pt-BR" sz="140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Gn</a:t>
            </a:r>
            <a:r>
              <a:rPr lang="pt-BR" sz="14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pt-BR" sz="1400" dirty="0">
                <a:solidFill>
                  <a:srgbClr val="0000CC"/>
                </a:solidFill>
                <a:latin typeface="Arial" charset="0"/>
                <a:cs typeface="Arial" charset="0"/>
              </a:rPr>
              <a:t>3.1-6; At 15.24</a:t>
            </a:r>
            <a:r>
              <a:rPr lang="pt-BR" sz="14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)</a:t>
            </a:r>
            <a:endParaRPr lang="pt-BR" sz="13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4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2160240"/>
          </a:xfrm>
          <a:ln>
            <a:solidFill>
              <a:srgbClr val="0066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t-BR" sz="1600" dirty="0" smtClean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t-BR" dirty="0" err="1">
                <a:solidFill>
                  <a:srgbClr val="0000CC"/>
                </a:solidFill>
                <a:latin typeface="Arial" charset="0"/>
                <a:cs typeface="Arial" charset="0"/>
              </a:rPr>
              <a:t>Gn</a:t>
            </a:r>
            <a:r>
              <a:rPr lang="pt-BR" dirty="0">
                <a:solidFill>
                  <a:srgbClr val="0000CC"/>
                </a:solidFill>
                <a:latin typeface="Arial" charset="0"/>
                <a:cs typeface="Arial" charset="0"/>
              </a:rPr>
              <a:t> 3.  1-6</a:t>
            </a:r>
          </a:p>
          <a:p>
            <a:pPr marL="0" indent="0" algn="ctr">
              <a:buNone/>
            </a:pPr>
            <a:endParaRPr lang="pt-BR" sz="1200" dirty="0" smtClean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t-BR" dirty="0">
                <a:solidFill>
                  <a:srgbClr val="0000CC"/>
                </a:solidFill>
                <a:latin typeface="Arial" charset="0"/>
                <a:cs typeface="Arial" charset="0"/>
              </a:rPr>
              <a:t>At 15.  24</a:t>
            </a:r>
          </a:p>
          <a:p>
            <a:pPr marL="0" indent="0" algn="ctr">
              <a:buNone/>
            </a:pPr>
            <a:endParaRPr lang="pt-BR" sz="1200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23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45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pt-BR" sz="2400" b="1" dirty="0">
                <a:solidFill>
                  <a:srgbClr val="006600"/>
                </a:solidFill>
              </a:rPr>
              <a:t>II – O VERDADEIRO EVANGELHO É O </a:t>
            </a:r>
            <a:r>
              <a:rPr lang="pt-BR" sz="2400" b="1" dirty="0" smtClean="0">
                <a:solidFill>
                  <a:srgbClr val="006600"/>
                </a:solidFill>
              </a:rPr>
              <a:t>PRÓPRIO CRISTO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endParaRPr lang="pt-BR" sz="1000" b="1" dirty="0" smtClean="0">
              <a:solidFill>
                <a:srgbClr val="006600"/>
              </a:solidFill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800" dirty="0" smtClean="0">
                <a:solidFill>
                  <a:srgbClr val="00B050"/>
                </a:solidFill>
              </a:rPr>
              <a:t>				</a:t>
            </a:r>
            <a:r>
              <a:rPr lang="pt-BR" sz="2800" dirty="0" smtClean="0">
                <a:solidFill>
                  <a:srgbClr val="006600"/>
                </a:solidFill>
              </a:rPr>
              <a:t>(</a:t>
            </a:r>
            <a:r>
              <a:rPr lang="pt-BR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pt-BR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10-12</a:t>
            </a:r>
            <a:r>
              <a:rPr lang="pt-BR" sz="28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pt-BR" sz="28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pt-BR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 Porque persuado eu agora a homens ou a Deus? Ou procuro agradar a homens? Se estivesse ainda agradando aos homens, não seria servo de Cristo.  11  Mas faço-vos saber, irmãos, que o evangelho que por mim foi anunciado não é segundo os homens,  12  porque não o recebi, nem aprendi de homem algum, mas pela revelação de Jesus Cristo.</a:t>
            </a:r>
            <a:endParaRPr lang="pt-BR" sz="24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575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pt-BR" sz="2400" b="1" dirty="0">
                <a:solidFill>
                  <a:srgbClr val="006600"/>
                </a:solidFill>
              </a:rPr>
              <a:t>II – O VERDADEIRO EVANGELHO É O </a:t>
            </a:r>
            <a:r>
              <a:rPr lang="pt-BR" sz="2400" b="1" dirty="0" smtClean="0">
                <a:solidFill>
                  <a:srgbClr val="006600"/>
                </a:solidFill>
              </a:rPr>
              <a:t>PRÓPRIO CRISTO 	     1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endParaRPr lang="pt-BR" sz="1200" b="1" dirty="0">
              <a:solidFill>
                <a:srgbClr val="006600"/>
              </a:solidFill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800" b="1" dirty="0" smtClean="0">
                <a:solidFill>
                  <a:srgbClr val="006600"/>
                </a:solidFill>
              </a:rPr>
              <a:t>	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Paulo é enfático em dizer que o seu único objetivo com o evangelho que pregava era a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salvação dada por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Deus. Não busca em nenhum momento agradar a homens e receber aprovação humana – ao contrário, demonstra não apenas em Gálatas, mas também em outras cartas que a sua mensagem atrai perseguição e risco de morte, e muita reprovação de homens legalistas. Mas conclui que tem de ser assim, pois ele era servo, “escravo” de Cristo, e não de homens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	 (</a:t>
            </a:r>
            <a:r>
              <a:rPr lang="pt-BR" sz="12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Rm</a:t>
            </a:r>
            <a:r>
              <a:rPr lang="pt-BR" sz="1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3.21-25; </a:t>
            </a:r>
            <a:r>
              <a:rPr lang="pt-BR" sz="12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Lc</a:t>
            </a:r>
            <a:r>
              <a:rPr lang="pt-BR" sz="1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6.26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)</a:t>
            </a:r>
            <a:endParaRPr lang="pt-BR" sz="1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05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2160240"/>
          </a:xfrm>
          <a:ln>
            <a:solidFill>
              <a:srgbClr val="0066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t-BR" sz="1600" dirty="0" smtClean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t-BR" dirty="0" err="1">
                <a:solidFill>
                  <a:srgbClr val="0000CC"/>
                </a:solidFill>
                <a:latin typeface="Arial" charset="0"/>
                <a:cs typeface="Arial" charset="0"/>
              </a:rPr>
              <a:t>Rm</a:t>
            </a:r>
            <a:r>
              <a:rPr lang="pt-BR" dirty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pt-BR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3.  21-25</a:t>
            </a:r>
          </a:p>
          <a:p>
            <a:pPr marL="0" indent="0" algn="ctr">
              <a:buNone/>
            </a:pPr>
            <a:endParaRPr lang="pt-BR" dirty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t-BR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Lc</a:t>
            </a:r>
            <a:r>
              <a:rPr lang="pt-BR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pt-BR" dirty="0">
                <a:solidFill>
                  <a:srgbClr val="0000CC"/>
                </a:solidFill>
                <a:latin typeface="Arial" charset="0"/>
                <a:cs typeface="Arial" charset="0"/>
              </a:rPr>
              <a:t>6</a:t>
            </a:r>
            <a:r>
              <a:rPr lang="pt-BR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.  26</a:t>
            </a:r>
            <a:endParaRPr lang="pt-BR" sz="1200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85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45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pt-BR" sz="2400" b="1" dirty="0">
                <a:solidFill>
                  <a:srgbClr val="006600"/>
                </a:solidFill>
              </a:rPr>
              <a:t>II – O VERDADEIRO EVANGELHO É O </a:t>
            </a:r>
            <a:r>
              <a:rPr lang="pt-BR" sz="2400" b="1" dirty="0" smtClean="0">
                <a:solidFill>
                  <a:srgbClr val="006600"/>
                </a:solidFill>
              </a:rPr>
              <a:t>PRÓPRIO CRISTO 	     2</a:t>
            </a:r>
            <a:endParaRPr lang="pt-BR" sz="2400" b="1" dirty="0">
              <a:solidFill>
                <a:srgbClr val="006600"/>
              </a:solidFill>
            </a:endParaRPr>
          </a:p>
          <a:p>
            <a:pPr marL="0" lvl="0" indent="0">
              <a:spcBef>
                <a:spcPct val="0"/>
              </a:spcBef>
              <a:buNone/>
              <a:defRPr/>
            </a:pPr>
            <a:endParaRPr lang="pt-BR" sz="1300" b="1" dirty="0">
              <a:solidFill>
                <a:srgbClr val="006600"/>
              </a:solidFill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800" b="1" dirty="0" smtClean="0">
                <a:solidFill>
                  <a:srgbClr val="006600"/>
                </a:solidFill>
              </a:rPr>
              <a:t>	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Enquanto os religiosos estavam subjugando o povo com preceitos de homens para agradar a homens, Paulo em contrapartida está dizendo que a mensagem da qual era portador ele não havia aprendido ou recebido de homens para agradar a homens, mas sim pela revelação de Jesus Cristo. Esta revelação recebida não é da mensagem em si, mas a revelação da própria pessoa de Cristo. Essa é a razão pela qual ele rejeitava aplausos humanos e buscava a aprovação daquele que o havia chamado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	(</a:t>
            </a:r>
            <a:r>
              <a:rPr lang="pt-BR" sz="12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Mt</a:t>
            </a:r>
            <a:r>
              <a:rPr lang="pt-BR" sz="1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15.8,9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)</a:t>
            </a:r>
            <a:endParaRPr lang="pt-BR" sz="1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93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9" y="3212976"/>
            <a:ext cx="7848872" cy="1872208"/>
          </a:xfrm>
          <a:ln>
            <a:solidFill>
              <a:srgbClr val="0066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t-BR" sz="2400" dirty="0" smtClean="0">
              <a:solidFill>
                <a:srgbClr val="0000CC"/>
              </a:solidFill>
            </a:endParaRPr>
          </a:p>
          <a:p>
            <a:pPr marL="0" indent="0" algn="ctr">
              <a:buNone/>
            </a:pPr>
            <a:r>
              <a:rPr lang="pt-BR" sz="3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Mt</a:t>
            </a:r>
            <a:r>
              <a:rPr lang="pt-BR" sz="3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15</a:t>
            </a:r>
            <a:r>
              <a:rPr lang="pt-BR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 8,9</a:t>
            </a:r>
            <a:endParaRPr lang="pt-BR" sz="3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5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b="1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pt-BR" sz="2900" b="1" dirty="0">
                <a:solidFill>
                  <a:srgbClr val="006600"/>
                </a:solidFill>
              </a:rPr>
              <a:t>II – O VERDADEIRO EVANGELHO É O </a:t>
            </a:r>
            <a:r>
              <a:rPr lang="pt-BR" sz="2900" b="1" dirty="0" smtClean="0">
                <a:solidFill>
                  <a:srgbClr val="006600"/>
                </a:solidFill>
              </a:rPr>
              <a:t>PRÓPRIO CRISTO	     3</a:t>
            </a:r>
            <a:endParaRPr lang="pt-BR" sz="2900" b="1" dirty="0">
              <a:solidFill>
                <a:srgbClr val="006600"/>
              </a:solidFill>
            </a:endParaRPr>
          </a:p>
          <a:p>
            <a:pPr marL="0" lvl="0" indent="0">
              <a:spcBef>
                <a:spcPct val="0"/>
              </a:spcBef>
              <a:buNone/>
              <a:defRPr/>
            </a:pPr>
            <a:endParaRPr lang="pt-BR" sz="1300" b="1" dirty="0">
              <a:solidFill>
                <a:srgbClr val="006600"/>
              </a:solidFill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900" b="1" dirty="0" smtClean="0">
                <a:solidFill>
                  <a:srgbClr val="006600"/>
                </a:solidFill>
              </a:rPr>
              <a:t>	M</a:t>
            </a:r>
            <a:r>
              <a:rPr lang="pt-BR" sz="3100" dirty="0" smtClean="0">
                <a:latin typeface="Arial" pitchFamily="34" charset="0"/>
                <a:cs typeface="Arial" pitchFamily="34" charset="0"/>
              </a:rPr>
              <a:t>uitos </a:t>
            </a:r>
            <a:r>
              <a:rPr lang="pt-BR" sz="3100" dirty="0">
                <a:latin typeface="Arial" pitchFamily="34" charset="0"/>
                <a:cs typeface="Arial" pitchFamily="34" charset="0"/>
              </a:rPr>
              <a:t>refutam os estudos, as leituras, as escolas teológicas baseados </a:t>
            </a:r>
            <a:r>
              <a:rPr lang="pt-BR" sz="3100" dirty="0" smtClean="0">
                <a:latin typeface="Arial" pitchFamily="34" charset="0"/>
                <a:cs typeface="Arial" pitchFamily="34" charset="0"/>
              </a:rPr>
              <a:t>na </a:t>
            </a:r>
            <a:r>
              <a:rPr lang="pt-BR" sz="3100" dirty="0">
                <a:latin typeface="Arial" pitchFamily="34" charset="0"/>
                <a:cs typeface="Arial" pitchFamily="34" charset="0"/>
              </a:rPr>
              <a:t>compreensão de que quem dá a revelação é </a:t>
            </a:r>
            <a:r>
              <a:rPr lang="pt-BR" sz="3100" dirty="0" smtClean="0">
                <a:latin typeface="Arial" pitchFamily="34" charset="0"/>
                <a:cs typeface="Arial" pitchFamily="34" charset="0"/>
              </a:rPr>
              <a:t>Cristo. </a:t>
            </a:r>
            <a:r>
              <a:rPr lang="pt-BR" sz="3100" dirty="0">
                <a:latin typeface="Arial" pitchFamily="34" charset="0"/>
                <a:cs typeface="Arial" pitchFamily="34" charset="0"/>
              </a:rPr>
              <a:t>Paulo era doutor da lei, conhecimento não lhe faltava. Mas era necessário que aquilo que era letra recebesse luz, vida, e isso aconteceu quando Jesus foi revelado pelo Pai a </a:t>
            </a:r>
            <a:r>
              <a:rPr lang="pt-BR" sz="3100" dirty="0" smtClean="0">
                <a:latin typeface="Arial" pitchFamily="34" charset="0"/>
                <a:cs typeface="Arial" pitchFamily="34" charset="0"/>
              </a:rPr>
              <a:t>ele. </a:t>
            </a:r>
            <a:r>
              <a:rPr lang="pt-BR" sz="3100" dirty="0">
                <a:latin typeface="Arial" pitchFamily="34" charset="0"/>
                <a:cs typeface="Arial" pitchFamily="34" charset="0"/>
              </a:rPr>
              <a:t>E era exatamente o que faltava para os seus opositores e perturbadores do evangelho, ou seja, a revelação de Jesus Cristo. Estes ainda estavam presos na antiga aliança, necessitando desta revelação em suas vidas. Por isso o verdadeiro evangelho não é quando Cristo nos fala ou manda escrever, mas sim quando Ele próprio vem fazer em nós morada, dando vida àquilo que possuímos ou que passamos a conhecer graças à exposição ou estudo da palavra de Deus</a:t>
            </a:r>
            <a:r>
              <a:rPr lang="pt-BR" sz="29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1200" dirty="0">
                <a:latin typeface="Arial" pitchFamily="34" charset="0"/>
                <a:cs typeface="Arial" pitchFamily="34" charset="0"/>
              </a:rPr>
              <a:t>(</a:t>
            </a:r>
            <a:r>
              <a:rPr lang="pt-BR" sz="12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Jo</a:t>
            </a:r>
            <a:r>
              <a:rPr lang="pt-BR" sz="12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8.42, 43, 47</a:t>
            </a:r>
            <a:r>
              <a:rPr lang="pt-BR" sz="1200" dirty="0">
                <a:latin typeface="Arial" pitchFamily="34" charset="0"/>
                <a:cs typeface="Arial" pitchFamily="34" charset="0"/>
              </a:rPr>
              <a:t>)</a:t>
            </a:r>
            <a:endParaRPr lang="pt-BR" sz="1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9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9512" y="2564904"/>
            <a:ext cx="1440160" cy="2844316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EBD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2º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TRIM.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2021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755577" y="518390"/>
            <a:ext cx="7956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>CARTA  AOS  GÁLATAS</a:t>
            </a:r>
            <a:endParaRPr lang="pt-BR" sz="40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592" y="1260556"/>
            <a:ext cx="7386408" cy="5663145"/>
          </a:xfrm>
          <a:prstGeom prst="rect">
            <a:avLst/>
          </a:prstGeom>
        </p:spPr>
      </p:pic>
      <p:sp>
        <p:nvSpPr>
          <p:cNvPr id="6" name="Seta para Baixo 5"/>
          <p:cNvSpPr/>
          <p:nvPr/>
        </p:nvSpPr>
        <p:spPr>
          <a:xfrm>
            <a:off x="6012160" y="1260556"/>
            <a:ext cx="504057" cy="812214"/>
          </a:xfrm>
          <a:prstGeom prst="down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18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9" y="3212976"/>
            <a:ext cx="7848872" cy="1872208"/>
          </a:xfrm>
          <a:ln>
            <a:solidFill>
              <a:srgbClr val="0066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t-BR" sz="2400" dirty="0" smtClean="0">
              <a:solidFill>
                <a:srgbClr val="0000CC"/>
              </a:solidFill>
            </a:endParaRPr>
          </a:p>
          <a:p>
            <a:pPr marL="0" indent="0" algn="ctr">
              <a:buNone/>
            </a:pPr>
            <a:r>
              <a:rPr lang="pt-BR" sz="3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Jo</a:t>
            </a:r>
            <a:r>
              <a:rPr lang="pt-BR" sz="3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8</a:t>
            </a:r>
            <a:r>
              <a:rPr lang="pt-BR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 42</a:t>
            </a:r>
            <a:r>
              <a:rPr lang="pt-BR" sz="3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43, 47</a:t>
            </a:r>
            <a:endParaRPr lang="pt-BR" sz="3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9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3600" b="1" dirty="0">
                <a:solidFill>
                  <a:srgbClr val="006600"/>
                </a:solidFill>
              </a:rPr>
              <a:t>III – PAULO DÁ TESTEMUNHO DE SUA </a:t>
            </a:r>
            <a:r>
              <a:rPr lang="pt-BR" sz="3600" b="1" dirty="0" smtClean="0">
                <a:solidFill>
                  <a:srgbClr val="006600"/>
                </a:solidFill>
              </a:rPr>
              <a:t>CHAMADA DIVINA 		                 </a:t>
            </a: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3600" b="1" dirty="0">
                <a:solidFill>
                  <a:srgbClr val="006600"/>
                </a:solidFill>
              </a:rPr>
              <a:t>	</a:t>
            </a:r>
            <a:r>
              <a:rPr lang="pt-BR" sz="3600" b="1" dirty="0" smtClean="0">
                <a:solidFill>
                  <a:srgbClr val="006600"/>
                </a:solidFill>
              </a:rPr>
              <a:t>			</a:t>
            </a:r>
            <a:r>
              <a:rPr lang="pt-BR" sz="3600" b="1" dirty="0">
                <a:solidFill>
                  <a:srgbClr val="006600"/>
                </a:solidFill>
              </a:rPr>
              <a:t>(</a:t>
            </a:r>
            <a:r>
              <a:rPr lang="pt-BR" sz="4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1. 13-24</a:t>
            </a:r>
            <a:r>
              <a:rPr lang="pt-BR" sz="3600" b="1" dirty="0">
                <a:solidFill>
                  <a:srgbClr val="006600"/>
                </a:solidFill>
              </a:rPr>
              <a:t>)</a:t>
            </a: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3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13  Porque já ouvistes qual foi antigamente a minha conduta no judaísmo, como sobremaneira perseguia a igreja de Deus e a assolava.  14  E, na minha nação, excedia em judaísmo a muitos da minha idade, sendo extremamente zeloso das tradições de meus pais.  15  Mas, quando aprouve a Deus, que desde o ventre de minha mãe me separou e me chamou pela sua graça,  16  revelar seu Filho em mim, para que o pregasse entre os gentios, não consultei carne nem sangue,  17  nem tornei a Jerusalém, a ter com os que já antes de mim eram apóstolos, mas parti para a Arábia e voltei outra vez a Damasco.  18  Depois, passados três anos, fui a Jerusalém para ver a Pedro e fiquei com ele quinze dias.  19  E não vi a nenhum outro dos apóstolos, senão a Tiago, irmão do Senhor.  20  Ora, acerca do que vos escrevo, eis que diante de Deus testifico que não minto.  21  Depois, fui para as partes da Síria e da </a:t>
            </a:r>
            <a:r>
              <a:rPr lang="pt-BR" sz="3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Cilícia</a:t>
            </a:r>
            <a:r>
              <a:rPr lang="pt-BR" sz="3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 22  E não era conhecido de vista das igrejas da Judéia, que estavam em Cristo;  23  mas somente tinham ouvido dizer: Aquele que já nos perseguiu anuncia, agora, a fé que, antes, destruía.  24  E glorificavam a Deus a respeito de mim.</a:t>
            </a:r>
          </a:p>
        </p:txBody>
      </p:sp>
    </p:spTree>
    <p:extLst>
      <p:ext uri="{BB962C8B-B14F-4D97-AF65-F5344CB8AC3E}">
        <p14:creationId xmlns:p14="http://schemas.microsoft.com/office/powerpoint/2010/main" val="471597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53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400" b="1" dirty="0">
                <a:solidFill>
                  <a:srgbClr val="006600"/>
                </a:solidFill>
              </a:rPr>
              <a:t>III – PAULO DÁ TESTEMUNHO DE SUA </a:t>
            </a:r>
            <a:r>
              <a:rPr lang="pt-BR" sz="2400" b="1" dirty="0" smtClean="0">
                <a:solidFill>
                  <a:srgbClr val="006600"/>
                </a:solidFill>
              </a:rPr>
              <a:t>CHAMADA DIVINA           1 </a:t>
            </a:r>
            <a:r>
              <a:rPr lang="pt-BR" sz="2800" b="1" dirty="0">
                <a:solidFill>
                  <a:srgbClr val="006600"/>
                </a:solidFill>
              </a:rPr>
              <a:t>	</a:t>
            </a:r>
            <a:r>
              <a:rPr lang="pt-BR" sz="2600" dirty="0">
                <a:latin typeface="Arial" pitchFamily="34" charset="0"/>
                <a:cs typeface="Arial" pitchFamily="34" charset="0"/>
              </a:rPr>
              <a:t>Paulo entendia muito bem os princípios da chamada de Deus em sua vida. Primeiro destaca que havia sido separado por Deus desde o ventre de sua mãe. É como dizer que Deus tinha um projeto e que os elementos que faziam parte </a:t>
            </a:r>
            <a:r>
              <a:rPr lang="pt-BR" sz="2600" dirty="0" smtClean="0">
                <a:latin typeface="Arial" pitchFamily="34" charset="0"/>
                <a:cs typeface="Arial" pitchFamily="34" charset="0"/>
              </a:rPr>
              <a:t>dele já </a:t>
            </a:r>
            <a:r>
              <a:rPr lang="pt-BR" sz="2600" dirty="0">
                <a:latin typeface="Arial" pitchFamily="34" charset="0"/>
                <a:cs typeface="Arial" pitchFamily="34" charset="0"/>
              </a:rPr>
              <a:t>estavam escolhidos e preparados; bastava a plenitude do tempo para que o seu propósito se realizasse. Nada diferente do que acontecera com Moisés, com José e </a:t>
            </a:r>
            <a:r>
              <a:rPr lang="pt-BR" sz="2600" dirty="0" smtClean="0">
                <a:latin typeface="Arial" pitchFamily="34" charset="0"/>
                <a:cs typeface="Arial" pitchFamily="34" charset="0"/>
              </a:rPr>
              <a:t>Jacó</a:t>
            </a:r>
            <a:r>
              <a:rPr lang="pt-BR" sz="2600" dirty="0">
                <a:latin typeface="Arial" pitchFamily="34" charset="0"/>
                <a:cs typeface="Arial" pitchFamily="34" charset="0"/>
              </a:rPr>
              <a:t>, que já </a:t>
            </a:r>
            <a:r>
              <a:rPr lang="pt-BR" sz="2600" dirty="0" smtClean="0">
                <a:latin typeface="Arial" pitchFamily="34" charset="0"/>
                <a:cs typeface="Arial" pitchFamily="34" charset="0"/>
              </a:rPr>
              <a:t>haviam </a:t>
            </a:r>
            <a:r>
              <a:rPr lang="pt-BR" sz="2600" dirty="0">
                <a:latin typeface="Arial" pitchFamily="34" charset="0"/>
                <a:cs typeface="Arial" pitchFamily="34" charset="0"/>
              </a:rPr>
              <a:t>sido também </a:t>
            </a:r>
            <a:r>
              <a:rPr lang="pt-BR" sz="2600" dirty="0" smtClean="0">
                <a:latin typeface="Arial" pitchFamily="34" charset="0"/>
                <a:cs typeface="Arial" pitchFamily="34" charset="0"/>
              </a:rPr>
              <a:t>escolhidos </a:t>
            </a:r>
            <a:r>
              <a:rPr lang="pt-BR" sz="2600" dirty="0">
                <a:latin typeface="Arial" pitchFamily="34" charset="0"/>
                <a:cs typeface="Arial" pitchFamily="34" charset="0"/>
              </a:rPr>
              <a:t>por Deus desde o </a:t>
            </a:r>
            <a:r>
              <a:rPr lang="pt-BR" sz="2600" dirty="0" smtClean="0">
                <a:latin typeface="Arial" pitchFamily="34" charset="0"/>
                <a:cs typeface="Arial" pitchFamily="34" charset="0"/>
              </a:rPr>
              <a:t>ventre de suas mães. </a:t>
            </a:r>
            <a:r>
              <a:rPr lang="pt-BR" sz="2600" dirty="0">
                <a:latin typeface="Arial" pitchFamily="34" charset="0"/>
                <a:cs typeface="Arial" pitchFamily="34" charset="0"/>
              </a:rPr>
              <a:t>E assim ocorreu também com o próprio Senhor </a:t>
            </a:r>
            <a:r>
              <a:rPr lang="pt-BR" sz="2600" dirty="0" smtClean="0">
                <a:latin typeface="Arial" pitchFamily="34" charset="0"/>
                <a:cs typeface="Arial" pitchFamily="34" charset="0"/>
              </a:rPr>
              <a:t>Jesus.		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200" dirty="0">
                <a:latin typeface="Arial" pitchFamily="34" charset="0"/>
                <a:cs typeface="Arial" pitchFamily="34" charset="0"/>
              </a:rPr>
              <a:t>(</a:t>
            </a:r>
            <a:r>
              <a:rPr lang="pt-BR" sz="12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Lc</a:t>
            </a:r>
            <a:r>
              <a:rPr lang="pt-BR" sz="12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1.31-33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)</a:t>
            </a:r>
            <a:endParaRPr lang="pt-BR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2939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3573016"/>
            <a:ext cx="7848872" cy="1512168"/>
          </a:xfrm>
          <a:ln>
            <a:solidFill>
              <a:srgbClr val="0066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t-BR" sz="2800" dirty="0" smtClean="0">
              <a:solidFill>
                <a:srgbClr val="0000CC"/>
              </a:solidFill>
            </a:endParaRPr>
          </a:p>
          <a:p>
            <a:pPr marL="0" indent="0" algn="ctr">
              <a:buNone/>
            </a:pPr>
            <a:r>
              <a:rPr lang="pt-BR" sz="3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Lc</a:t>
            </a:r>
            <a:r>
              <a:rPr lang="pt-BR" sz="3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1</a:t>
            </a:r>
            <a:r>
              <a:rPr lang="pt-BR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 31-33</a:t>
            </a:r>
            <a:endParaRPr lang="pt-BR" sz="36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65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EVANGELHO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400" b="1" dirty="0">
                <a:solidFill>
                  <a:srgbClr val="006600"/>
                </a:solidFill>
              </a:rPr>
              <a:t>III – PAULO DÁ TESTEMUNHO DE SUA CHAMADA </a:t>
            </a:r>
            <a:r>
              <a:rPr lang="pt-BR" sz="2400" b="1" dirty="0" smtClean="0">
                <a:solidFill>
                  <a:srgbClr val="006600"/>
                </a:solidFill>
              </a:rPr>
              <a:t>DIVINA           </a:t>
            </a:r>
            <a:r>
              <a:rPr lang="pt-BR" sz="2400" b="1" dirty="0" smtClean="0">
                <a:solidFill>
                  <a:srgbClr val="006600"/>
                </a:solidFill>
              </a:rPr>
              <a:t>2</a:t>
            </a:r>
          </a:p>
          <a:p>
            <a:pPr marL="0" lvl="0" indent="0" algn="just">
              <a:spcBef>
                <a:spcPct val="0"/>
              </a:spcBef>
              <a:buNone/>
              <a:defRPr/>
            </a:pPr>
            <a:endParaRPr lang="pt-BR" sz="1100" b="1" dirty="0">
              <a:solidFill>
                <a:srgbClr val="006600"/>
              </a:solidFill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1100" b="1" dirty="0" smtClean="0">
                <a:solidFill>
                  <a:srgbClr val="006600"/>
                </a:solidFill>
              </a:rPr>
              <a:t> </a:t>
            </a:r>
            <a:r>
              <a:rPr lang="pt-BR" sz="2800" b="1" dirty="0">
                <a:solidFill>
                  <a:srgbClr val="006600"/>
                </a:solidFill>
              </a:rPr>
              <a:t>	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Paulo menciona a vontade de Deus (“</a:t>
            </a:r>
            <a:r>
              <a:rPr lang="pt-BR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aprouve a Deus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”) em separá-lo e depois chamá-lo pela sua graça – ou seja, não havia merecimento em Paulo para tal. E isso ele destaca em seu testemunho de que era perseguidor da igreja, porém, agora anunciava o que antes tentara destruir (v. </a:t>
            </a:r>
            <a:r>
              <a:rPr lang="pt-BR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23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). Tal graça fora recebida não por uma ordenação humana, mas por um chamado específico. E Paulo, embora já fizesse parte do projeto de Deus, só teve conhecimento do fato quando Deus revelou Seu Filho nele (Paulo).</a:t>
            </a:r>
          </a:p>
        </p:txBody>
      </p:sp>
    </p:spTree>
    <p:extLst>
      <p:ext uri="{BB962C8B-B14F-4D97-AF65-F5344CB8AC3E}">
        <p14:creationId xmlns:p14="http://schemas.microsoft.com/office/powerpoint/2010/main" val="2746263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EVANGELHO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78112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pt-BR" sz="2400" b="1" dirty="0">
                <a:solidFill>
                  <a:srgbClr val="006600"/>
                </a:solidFill>
              </a:rPr>
              <a:t>III – PAULO DÁ TESTEMUNHO DE SUA CHAMADA </a:t>
            </a:r>
            <a:r>
              <a:rPr lang="pt-BR" sz="2400" b="1" dirty="0" smtClean="0">
                <a:solidFill>
                  <a:srgbClr val="006600"/>
                </a:solidFill>
              </a:rPr>
              <a:t>DIVINA</a:t>
            </a:r>
            <a:r>
              <a:rPr lang="pt-BR" sz="2400" b="1" dirty="0">
                <a:solidFill>
                  <a:srgbClr val="006600"/>
                </a:solidFill>
              </a:rPr>
              <a:t> </a:t>
            </a:r>
            <a:r>
              <a:rPr lang="pt-BR" sz="2400" b="1" dirty="0" smtClean="0">
                <a:solidFill>
                  <a:srgbClr val="006600"/>
                </a:solidFill>
              </a:rPr>
              <a:t> </a:t>
            </a:r>
            <a:r>
              <a:rPr lang="pt-BR" sz="2400" b="1" dirty="0" smtClean="0">
                <a:solidFill>
                  <a:srgbClr val="006600"/>
                </a:solidFill>
              </a:rPr>
              <a:t>    3 </a:t>
            </a:r>
            <a:endParaRPr lang="pt-BR" sz="2400" b="1" dirty="0" smtClean="0">
              <a:solidFill>
                <a:srgbClr val="006600"/>
              </a:solidFill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800" b="1" dirty="0" smtClean="0">
                <a:solidFill>
                  <a:srgbClr val="006600"/>
                </a:solidFill>
              </a:rPr>
              <a:t>	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Portanto, Paulo esclarece aos gálatas que não consultou carne e sangue, mas foi logo obedecendo à vontade de Deus. E exorta então os irmãos a que permaneçam neste evangelho – a revelação do Filho pelo Pai – e não aceitem aqueles que primeiro não reconheciam o seu apostolado e, segundo, deturpavam, transtornavam a mensagem do evangelho da graça de Cristo, levando a comunidade a um jugo pesado de um legalismo religioso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.		</a:t>
            </a:r>
            <a:endParaRPr lang="pt-BR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9286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40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40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2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2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b="1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52528"/>
          </a:xfrm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t-BR" sz="4400" b="1" dirty="0" smtClean="0">
                <a:solidFill>
                  <a:srgbClr val="006600"/>
                </a:solidFill>
              </a:rPr>
              <a:t>   </a:t>
            </a:r>
            <a:r>
              <a:rPr lang="pt-BR" b="1" dirty="0" smtClean="0">
                <a:solidFill>
                  <a:srgbClr val="006600"/>
                </a:solidFill>
              </a:rPr>
              <a:t>Conclusão</a:t>
            </a:r>
            <a:endParaRPr lang="pt-BR" sz="1800" b="1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endParaRPr lang="pt-BR" sz="10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pt-BR" sz="28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dirty="0">
                <a:latin typeface="Arial" pitchFamily="34" charset="0"/>
                <a:cs typeface="Arial" pitchFamily="34" charset="0"/>
              </a:rPr>
              <a:t>É portador do verdadeiro evangelho aquele que teve a revelação de Jesus Cristo concedida pelo Pai. Este não está mais preso a velhas ordenanças, ao legalismo religioso, mas, pelo contrário, está livre para servir a Deus com alegria. Mas deve permanecer firme no evangelho que recebeu e não dar ouvidos a muitos que tentam deturpar o evangelho e inquietar a comunidade dos cristãos, induzindo muitos a uma vida sem experiência com Deus e apegada a preceitos humanos.</a:t>
            </a:r>
            <a:endParaRPr lang="pt-BR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638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</a:t>
            </a:r>
            <a:r>
              <a:rPr lang="pt-BR" sz="3200" dirty="0" smtClean="0">
                <a:solidFill>
                  <a:srgbClr val="7030A0"/>
                </a:solidFill>
                <a:latin typeface="Arial Black" pitchFamily="34" charset="0"/>
              </a:rPr>
              <a:t>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1700808"/>
            <a:ext cx="8064896" cy="4381947"/>
          </a:xfrm>
          <a:ln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t-BR" sz="2000" dirty="0"/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pt-BR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3600" b="1" dirty="0">
                <a:solidFill>
                  <a:srgbClr val="006600"/>
                </a:solidFill>
              </a:rPr>
              <a:t>- Introdução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endParaRPr lang="pt-BR" sz="1700" b="1" dirty="0">
              <a:solidFill>
                <a:srgbClr val="006600"/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I – EXISTE APENAS UM EVANGELHO</a:t>
            </a:r>
            <a:r>
              <a:rPr lang="pt-BR" sz="3300" b="1" dirty="0">
                <a:solidFill>
                  <a:srgbClr val="006600"/>
                </a:solidFill>
              </a:rPr>
              <a:t>	</a:t>
            </a:r>
            <a:r>
              <a:rPr lang="pt-BR" sz="3300" b="1" dirty="0" smtClean="0">
                <a:solidFill>
                  <a:srgbClr val="006600"/>
                </a:solidFill>
              </a:rPr>
              <a:t>							</a:t>
            </a:r>
            <a:r>
              <a:rPr lang="pt-BR" sz="3000" dirty="0" smtClean="0">
                <a:solidFill>
                  <a:srgbClr val="006600"/>
                </a:solidFill>
              </a:rPr>
              <a:t>(vv. </a:t>
            </a:r>
            <a:r>
              <a:rPr lang="pt-BR" sz="3000" dirty="0">
                <a:solidFill>
                  <a:srgbClr val="006600"/>
                </a:solidFill>
              </a:rPr>
              <a:t>6-9)</a:t>
            </a:r>
            <a:endParaRPr lang="pt-BR" sz="3000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II – O VERDADEIRO EVANGELHO É </a:t>
            </a:r>
            <a:r>
              <a:rPr lang="pt-BR" sz="3000" b="1" dirty="0" smtClean="0">
                <a:solidFill>
                  <a:srgbClr val="006600"/>
                </a:solidFill>
              </a:rPr>
              <a:t>O PRÓPRIO</a:t>
            </a: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	</a:t>
            </a:r>
            <a:r>
              <a:rPr lang="pt-BR" sz="3000" b="1" dirty="0" smtClean="0">
                <a:solidFill>
                  <a:srgbClr val="006600"/>
                </a:solidFill>
              </a:rPr>
              <a:t>CRISTO 			</a:t>
            </a:r>
            <a:r>
              <a:rPr lang="pt-BR" sz="3000" dirty="0" smtClean="0">
                <a:solidFill>
                  <a:srgbClr val="006600"/>
                </a:solidFill>
              </a:rPr>
              <a:t>(vv. </a:t>
            </a:r>
            <a:r>
              <a:rPr lang="pt-BR" sz="3000" dirty="0">
                <a:solidFill>
                  <a:srgbClr val="006600"/>
                </a:solidFill>
              </a:rPr>
              <a:t>10-12)</a:t>
            </a:r>
            <a:endParaRPr lang="pt-BR" sz="3000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III – PAULO DÁ TESTEMUNHO DE SUA CHAMADA </a:t>
            </a:r>
            <a:endParaRPr lang="pt-BR" sz="3000" b="1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	</a:t>
            </a:r>
            <a:r>
              <a:rPr lang="pt-BR" sz="3000" b="1" dirty="0" smtClean="0">
                <a:solidFill>
                  <a:srgbClr val="006600"/>
                </a:solidFill>
              </a:rPr>
              <a:t>DIVINA 			</a:t>
            </a:r>
            <a:r>
              <a:rPr lang="pt-BR" sz="3000" dirty="0" smtClean="0">
                <a:solidFill>
                  <a:srgbClr val="006600"/>
                </a:solidFill>
              </a:rPr>
              <a:t>(vv. </a:t>
            </a:r>
            <a:r>
              <a:rPr lang="pt-BR" sz="3000" dirty="0">
                <a:solidFill>
                  <a:srgbClr val="006600"/>
                </a:solidFill>
              </a:rPr>
              <a:t>13-24)</a:t>
            </a:r>
            <a:endParaRPr lang="pt-BR" sz="3000" dirty="0" smtClean="0">
              <a:solidFill>
                <a:srgbClr val="006600"/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pt-BR" sz="4300" dirty="0">
                <a:solidFill>
                  <a:srgbClr val="006600"/>
                </a:solidFill>
                <a:cs typeface="Arial" pitchFamily="34" charset="0"/>
              </a:rPr>
              <a:t>	</a:t>
            </a:r>
            <a:r>
              <a:rPr lang="pt-BR" sz="3500" b="1" dirty="0">
                <a:solidFill>
                  <a:srgbClr val="006600"/>
                </a:solidFill>
              </a:rPr>
              <a:t>- Conclusão</a:t>
            </a:r>
          </a:p>
        </p:txBody>
      </p:sp>
    </p:spTree>
    <p:extLst>
      <p:ext uri="{BB962C8B-B14F-4D97-AF65-F5344CB8AC3E}">
        <p14:creationId xmlns:p14="http://schemas.microsoft.com/office/powerpoint/2010/main" val="215054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EVANGELHO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45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lvl="0" indent="0" algn="just">
              <a:spcBef>
                <a:spcPct val="0"/>
              </a:spcBef>
              <a:buNone/>
              <a:defRPr/>
            </a:pPr>
            <a:endParaRPr lang="pt-BR" altLang="pt-BR" sz="11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endParaRPr lang="pt-BR" altLang="pt-BR" sz="1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altLang="pt-BR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Texto </a:t>
            </a:r>
            <a:r>
              <a:rPr lang="pt-BR" altLang="pt-BR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Áureo: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pt-BR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endParaRPr lang="pt-BR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1066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solidFill>
                  <a:prstClr val="black"/>
                </a:solidFill>
                <a:latin typeface="Arial" charset="0"/>
                <a:cs typeface="Arial" charset="0"/>
              </a:rPr>
              <a:t> 	</a:t>
            </a:r>
            <a:r>
              <a:rPr lang="pt-BR" sz="3600" dirty="0" smtClean="0">
                <a:solidFill>
                  <a:srgbClr val="00000A"/>
                </a:solidFill>
                <a:effectLst/>
                <a:latin typeface="Times New Roman"/>
                <a:ea typeface="Calibri"/>
                <a:cs typeface="Calibri"/>
              </a:rPr>
              <a:t>“</a:t>
            </a:r>
            <a:r>
              <a:rPr lang="pt-BR" sz="3600" dirty="0">
                <a:solidFill>
                  <a:srgbClr val="0000CC"/>
                </a:solidFill>
                <a:highlight>
                  <a:srgbClr val="FFFFFF"/>
                </a:highlight>
                <a:latin typeface="Arial" pitchFamily="34" charset="0"/>
                <a:ea typeface="Calibri"/>
                <a:cs typeface="Arial" pitchFamily="34" charset="0"/>
              </a:rPr>
              <a:t>Porque não recebi, nem aprendi de homem algum, mas pela revelação de Jesus Cristo.</a:t>
            </a:r>
            <a:r>
              <a:rPr lang="pt-BR" sz="3600" dirty="0" smtClean="0">
                <a:highlight>
                  <a:srgbClr val="FFFFFF"/>
                </a:highlight>
                <a:latin typeface="Times New Roman"/>
                <a:ea typeface="Calibri"/>
                <a:cs typeface="Arial" pitchFamily="34" charset="0"/>
              </a:rPr>
              <a:t>”</a:t>
            </a:r>
            <a:endParaRPr lang="pt-BR" sz="3600" dirty="0">
              <a:solidFill>
                <a:srgbClr val="00000A"/>
              </a:solidFill>
              <a:ea typeface="Calibri"/>
              <a:cs typeface="Calibri"/>
            </a:endParaRPr>
          </a:p>
          <a:p>
            <a:pPr marL="114300" lvl="0" indent="0" algn="just" fontAlgn="base">
              <a:spcBef>
                <a:spcPct val="0"/>
              </a:spcBef>
              <a:spcAft>
                <a:spcPct val="0"/>
              </a:spcAft>
              <a:buClr>
                <a:srgbClr val="DBD7CB"/>
              </a:buClr>
              <a:buNone/>
              <a:defRPr/>
            </a:pPr>
            <a:r>
              <a:rPr lang="pt-BR" sz="4000" b="1" i="1" dirty="0">
                <a:solidFill>
                  <a:prstClr val="black"/>
                </a:solidFill>
                <a:latin typeface="Arial" charset="0"/>
                <a:cs typeface="Arial" charset="0"/>
              </a:rPr>
              <a:t>					</a:t>
            </a:r>
            <a:r>
              <a:rPr lang="pt-BR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(</a:t>
            </a:r>
            <a:r>
              <a:rPr lang="pt-BR" sz="400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Gl</a:t>
            </a:r>
            <a:r>
              <a:rPr lang="pt-BR" sz="3600" dirty="0" smtClean="0">
                <a:solidFill>
                  <a:srgbClr val="0000CC"/>
                </a:solidFill>
                <a:highlight>
                  <a:srgbClr val="FFFFFF"/>
                </a:highlight>
                <a:latin typeface="Arial" pitchFamily="34" charset="0"/>
                <a:ea typeface="Calibri"/>
                <a:cs typeface="Arial" pitchFamily="34" charset="0"/>
              </a:rPr>
              <a:t> 1.12</a:t>
            </a:r>
            <a:r>
              <a:rPr lang="pt-BR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)</a:t>
            </a:r>
            <a:endParaRPr lang="pt-BR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6668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920" y="2564904"/>
            <a:ext cx="1481752" cy="2844316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EBD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2º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TRIM.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sz="3900" b="1" i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2021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755577" y="518390"/>
            <a:ext cx="7956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>CARTA  AOS  GÁLATAS</a:t>
            </a:r>
            <a:endParaRPr lang="pt-BR" sz="40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592" y="1260556"/>
            <a:ext cx="7386408" cy="5663145"/>
          </a:xfrm>
          <a:prstGeom prst="rect">
            <a:avLst/>
          </a:prstGeom>
        </p:spPr>
      </p:pic>
      <p:sp>
        <p:nvSpPr>
          <p:cNvPr id="6" name="Seta para Baixo 5"/>
          <p:cNvSpPr/>
          <p:nvPr/>
        </p:nvSpPr>
        <p:spPr>
          <a:xfrm>
            <a:off x="6012160" y="1260556"/>
            <a:ext cx="504057" cy="812214"/>
          </a:xfrm>
          <a:prstGeom prst="down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0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73654" y="2348880"/>
            <a:ext cx="8208912" cy="1296144"/>
          </a:xfrm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342900" lvl="0" indent="-342900" fontAlgn="base">
              <a:spcAft>
                <a:spcPct val="0"/>
              </a:spcAft>
              <a:defRPr/>
            </a:pPr>
            <a:endParaRPr lang="pt-BR" sz="3600" b="1" i="1" dirty="0" smtClean="0">
              <a:solidFill>
                <a:srgbClr val="00B050"/>
              </a:solidFill>
              <a:cs typeface="Arial" charset="0"/>
            </a:endParaRP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pt-BR" b="1" i="1" dirty="0" smtClean="0">
                <a:solidFill>
                  <a:srgbClr val="00B050"/>
                </a:solidFill>
                <a:cs typeface="Arial" charset="0"/>
              </a:rPr>
              <a:t>LIÇÃO 02</a:t>
            </a:r>
            <a:r>
              <a:rPr lang="pt-BR" b="1" i="1" dirty="0">
                <a:solidFill>
                  <a:srgbClr val="00B050"/>
                </a:solidFill>
                <a:cs typeface="Arial" charset="0"/>
              </a:rPr>
              <a:t>:  A SINGULARIDADE DO EVANGELHO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531346" y="1082220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36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4000" dirty="0">
                <a:solidFill>
                  <a:srgbClr val="7030A0"/>
                </a:solidFill>
                <a:latin typeface="Arial Black" pitchFamily="34" charset="0"/>
              </a:rPr>
              <a:t>  </a:t>
            </a:r>
            <a:r>
              <a:rPr lang="pt-BR" sz="4000" dirty="0" smtClean="0">
                <a:solidFill>
                  <a:srgbClr val="7030A0"/>
                </a:solidFill>
                <a:latin typeface="Arial Black" pitchFamily="34" charset="0"/>
              </a:rPr>
              <a:t>GÁLATAS</a:t>
            </a:r>
            <a:endParaRPr lang="pt-BR" sz="40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3568" y="4941168"/>
            <a:ext cx="7752379" cy="770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4B6D2"/>
              </a:buClr>
            </a:pPr>
            <a:r>
              <a:rPr lang="pt-BR" sz="3600" b="1" dirty="0" smtClean="0">
                <a:solidFill>
                  <a:srgbClr val="000000"/>
                </a:solidFill>
                <a:latin typeface="Book Antiqua" pitchFamily="18" charset="0"/>
              </a:rPr>
              <a:t>Classes de Jovens e Adultos da EBD</a:t>
            </a:r>
          </a:p>
        </p:txBody>
      </p:sp>
    </p:spTree>
    <p:extLst>
      <p:ext uri="{BB962C8B-B14F-4D97-AF65-F5344CB8AC3E}">
        <p14:creationId xmlns:p14="http://schemas.microsoft.com/office/powerpoint/2010/main" val="168695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8"/>
          </a:xfrm>
        </p:spPr>
        <p:txBody>
          <a:bodyPr>
            <a:norm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31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31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100" b="1" i="1" dirty="0">
              <a:solidFill>
                <a:srgbClr val="00B050"/>
              </a:solidFill>
              <a:ea typeface="+mn-ea"/>
              <a:cs typeface="Arial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140969"/>
            <a:ext cx="8229600" cy="2232248"/>
          </a:xfrm>
          <a:ln>
            <a:solidFill>
              <a:srgbClr val="00B050"/>
            </a:solidFill>
          </a:ln>
        </p:spPr>
        <p:txBody>
          <a:bodyPr/>
          <a:lstStyle/>
          <a:p>
            <a:endParaRPr lang="pt-BR" dirty="0"/>
          </a:p>
          <a:p>
            <a:pPr marL="0" indent="0" algn="ctr">
              <a:buNone/>
            </a:pPr>
            <a:r>
              <a:rPr lang="pt-B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Leitura Bíblica: </a:t>
            </a:r>
            <a:r>
              <a:rPr lang="pt-BR" sz="4800" dirty="0" smtClean="0">
                <a:solidFill>
                  <a:srgbClr val="0000CC"/>
                </a:solidFill>
              </a:rPr>
              <a:t> Gálatas  1.6-24</a:t>
            </a:r>
            <a:endParaRPr lang="pt-BR" sz="4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5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EVANGELHO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5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lvl="0" indent="0" algn="just">
              <a:spcBef>
                <a:spcPct val="0"/>
              </a:spcBef>
              <a:buNone/>
              <a:defRPr/>
            </a:pPr>
            <a:endParaRPr lang="pt-BR" altLang="pt-BR" sz="1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altLang="pt-BR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Texto </a:t>
            </a:r>
            <a:r>
              <a:rPr lang="pt-BR" altLang="pt-BR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Áureo: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pt-BR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endParaRPr lang="pt-BR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1066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solidFill>
                  <a:prstClr val="black"/>
                </a:solidFill>
                <a:latin typeface="Arial" charset="0"/>
                <a:cs typeface="Arial" charset="0"/>
              </a:rPr>
              <a:t> 	</a:t>
            </a:r>
            <a:r>
              <a:rPr lang="pt-BR" sz="3600" dirty="0" smtClean="0">
                <a:solidFill>
                  <a:srgbClr val="00000A"/>
                </a:solidFill>
                <a:effectLst/>
                <a:latin typeface="Times New Roman"/>
                <a:ea typeface="Calibri"/>
                <a:cs typeface="Calibri"/>
              </a:rPr>
              <a:t>“</a:t>
            </a:r>
            <a:r>
              <a:rPr lang="pt-BR" sz="3600" dirty="0">
                <a:solidFill>
                  <a:srgbClr val="0000CC"/>
                </a:solidFill>
                <a:highlight>
                  <a:srgbClr val="FFFFFF"/>
                </a:highlight>
                <a:latin typeface="Arial" pitchFamily="34" charset="0"/>
                <a:ea typeface="Calibri"/>
                <a:cs typeface="Arial" pitchFamily="34" charset="0"/>
              </a:rPr>
              <a:t>Porque não recebi, nem aprendi de homem algum, mas pela revelação de Jesus Cristo.</a:t>
            </a:r>
            <a:r>
              <a:rPr lang="pt-BR" sz="3600" dirty="0" smtClean="0">
                <a:highlight>
                  <a:srgbClr val="FFFFFF"/>
                </a:highlight>
                <a:latin typeface="Times New Roman"/>
                <a:ea typeface="Calibri"/>
                <a:cs typeface="Arial" pitchFamily="34" charset="0"/>
              </a:rPr>
              <a:t>”</a:t>
            </a:r>
            <a:endParaRPr lang="pt-BR" sz="3600" dirty="0">
              <a:solidFill>
                <a:srgbClr val="00000A"/>
              </a:solidFill>
              <a:ea typeface="Calibri"/>
              <a:cs typeface="Calibri"/>
            </a:endParaRPr>
          </a:p>
          <a:p>
            <a:pPr marL="114300" lvl="0" indent="0" algn="just" fontAlgn="base">
              <a:spcBef>
                <a:spcPct val="0"/>
              </a:spcBef>
              <a:spcAft>
                <a:spcPct val="0"/>
              </a:spcAft>
              <a:buClr>
                <a:srgbClr val="DBD7CB"/>
              </a:buClr>
              <a:buNone/>
              <a:defRPr/>
            </a:pPr>
            <a:r>
              <a:rPr lang="pt-BR" sz="4000" b="1" i="1" dirty="0">
                <a:solidFill>
                  <a:prstClr val="black"/>
                </a:solidFill>
                <a:latin typeface="Arial" charset="0"/>
                <a:cs typeface="Arial" charset="0"/>
              </a:rPr>
              <a:t>					</a:t>
            </a:r>
            <a:r>
              <a:rPr lang="pt-BR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(</a:t>
            </a:r>
            <a:r>
              <a:rPr lang="pt-BR" sz="400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Gl</a:t>
            </a:r>
            <a:r>
              <a:rPr lang="pt-BR" sz="3600" dirty="0" smtClean="0">
                <a:solidFill>
                  <a:srgbClr val="0000CC"/>
                </a:solidFill>
                <a:highlight>
                  <a:srgbClr val="FFFFFF"/>
                </a:highlight>
                <a:latin typeface="Arial" pitchFamily="34" charset="0"/>
                <a:ea typeface="Calibri"/>
                <a:cs typeface="Arial" pitchFamily="34" charset="0"/>
              </a:rPr>
              <a:t> 1.12</a:t>
            </a:r>
            <a:r>
              <a:rPr lang="pt-BR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)</a:t>
            </a:r>
            <a:endParaRPr lang="pt-BR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7851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</a:t>
            </a:r>
            <a:r>
              <a:rPr lang="pt-BR" sz="3200" dirty="0" smtClean="0">
                <a:solidFill>
                  <a:srgbClr val="7030A0"/>
                </a:solidFill>
                <a:latin typeface="Arial Black" pitchFamily="34" charset="0"/>
              </a:rPr>
              <a:t>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1700808"/>
            <a:ext cx="8064896" cy="4237936"/>
          </a:xfrm>
          <a:ln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t-BR" sz="2000" dirty="0"/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pt-BR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3600" b="1" dirty="0">
                <a:solidFill>
                  <a:srgbClr val="006600"/>
                </a:solidFill>
              </a:rPr>
              <a:t>- Introdução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endParaRPr lang="pt-BR" sz="1700" b="1" dirty="0">
              <a:solidFill>
                <a:srgbClr val="006600"/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I – EXISTE APENAS UM EVANGELHO</a:t>
            </a:r>
            <a:r>
              <a:rPr lang="pt-BR" sz="3300" b="1" dirty="0">
                <a:solidFill>
                  <a:srgbClr val="006600"/>
                </a:solidFill>
              </a:rPr>
              <a:t>	</a:t>
            </a:r>
            <a:r>
              <a:rPr lang="pt-BR" sz="3300" b="1" dirty="0" smtClean="0">
                <a:solidFill>
                  <a:srgbClr val="006600"/>
                </a:solidFill>
              </a:rPr>
              <a:t>							</a:t>
            </a:r>
            <a:r>
              <a:rPr lang="pt-BR" sz="3000" dirty="0" smtClean="0">
                <a:solidFill>
                  <a:srgbClr val="006600"/>
                </a:solidFill>
              </a:rPr>
              <a:t>(vv. </a:t>
            </a:r>
            <a:r>
              <a:rPr lang="pt-BR" sz="3000" dirty="0">
                <a:solidFill>
                  <a:srgbClr val="006600"/>
                </a:solidFill>
              </a:rPr>
              <a:t>6-9)</a:t>
            </a:r>
            <a:endParaRPr lang="pt-BR" sz="3000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II – O VERDADEIRO EVANGELHO É </a:t>
            </a:r>
            <a:r>
              <a:rPr lang="pt-BR" sz="3000" b="1" dirty="0" smtClean="0">
                <a:solidFill>
                  <a:srgbClr val="006600"/>
                </a:solidFill>
              </a:rPr>
              <a:t>O PRÓPRIO</a:t>
            </a: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	</a:t>
            </a:r>
            <a:r>
              <a:rPr lang="pt-BR" sz="3000" b="1" dirty="0" smtClean="0">
                <a:solidFill>
                  <a:srgbClr val="006600"/>
                </a:solidFill>
              </a:rPr>
              <a:t>CRISTO 			</a:t>
            </a:r>
            <a:r>
              <a:rPr lang="pt-BR" sz="3000" dirty="0" smtClean="0">
                <a:solidFill>
                  <a:srgbClr val="006600"/>
                </a:solidFill>
              </a:rPr>
              <a:t>(vv. </a:t>
            </a:r>
            <a:r>
              <a:rPr lang="pt-BR" sz="3000" dirty="0">
                <a:solidFill>
                  <a:srgbClr val="006600"/>
                </a:solidFill>
              </a:rPr>
              <a:t>10-12)</a:t>
            </a:r>
            <a:endParaRPr lang="pt-BR" sz="3000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III – PAULO DÁ TESTEMUNHO DE SUA CHAMADA </a:t>
            </a:r>
            <a:endParaRPr lang="pt-BR" sz="3000" b="1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6600"/>
                </a:solidFill>
              </a:rPr>
              <a:t>	</a:t>
            </a:r>
            <a:r>
              <a:rPr lang="pt-BR" sz="3000" b="1" dirty="0" smtClean="0">
                <a:solidFill>
                  <a:srgbClr val="006600"/>
                </a:solidFill>
              </a:rPr>
              <a:t>DIVINA 			</a:t>
            </a:r>
            <a:r>
              <a:rPr lang="pt-BR" sz="3000" dirty="0" smtClean="0">
                <a:solidFill>
                  <a:srgbClr val="006600"/>
                </a:solidFill>
              </a:rPr>
              <a:t>(vv. </a:t>
            </a:r>
            <a:r>
              <a:rPr lang="pt-BR" sz="3000" dirty="0">
                <a:solidFill>
                  <a:srgbClr val="006600"/>
                </a:solidFill>
              </a:rPr>
              <a:t>13-24)</a:t>
            </a:r>
            <a:endParaRPr lang="pt-BR" sz="3000" dirty="0" smtClean="0">
              <a:solidFill>
                <a:srgbClr val="006600"/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pt-BR" sz="4300" dirty="0">
                <a:solidFill>
                  <a:srgbClr val="006600"/>
                </a:solidFill>
                <a:cs typeface="Arial" pitchFamily="34" charset="0"/>
              </a:rPr>
              <a:t>	</a:t>
            </a:r>
            <a:r>
              <a:rPr lang="pt-BR" sz="3500" b="1" dirty="0">
                <a:solidFill>
                  <a:srgbClr val="006600"/>
                </a:solidFill>
              </a:rPr>
              <a:t>- Conclusão</a:t>
            </a:r>
          </a:p>
        </p:txBody>
      </p:sp>
    </p:spTree>
    <p:extLst>
      <p:ext uri="{BB962C8B-B14F-4D97-AF65-F5344CB8AC3E}">
        <p14:creationId xmlns:p14="http://schemas.microsoft.com/office/powerpoint/2010/main" val="27031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2900" b="1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9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pt-BR" sz="2400" b="1" dirty="0" smtClean="0">
                <a:solidFill>
                  <a:srgbClr val="EEECE1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pt-BR" sz="3500" b="1" dirty="0">
                <a:solidFill>
                  <a:srgbClr val="006600"/>
                </a:solidFill>
              </a:rPr>
              <a:t>Introdução</a:t>
            </a:r>
            <a:r>
              <a:rPr lang="pt-BR" sz="2400" b="1" dirty="0" smtClean="0">
                <a:solidFill>
                  <a:srgbClr val="EEECE1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						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pt-BR" sz="1200" b="1" dirty="0">
              <a:ln w="12700" cmpd="sng">
                <a:solidFill>
                  <a:schemeClr val="tx1"/>
                </a:solidFill>
              </a:ln>
              <a:solidFill>
                <a:srgbClr val="EEECE1">
                  <a:lumMod val="25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pt-BR" sz="2400" dirty="0">
                <a:solidFill>
                  <a:prstClr val="black"/>
                </a:solidFill>
                <a:latin typeface="Arial" charset="0"/>
                <a:cs typeface="Arial" charset="0"/>
              </a:rPr>
              <a:t>	</a:t>
            </a:r>
            <a:r>
              <a:rPr lang="pt-BR" sz="2800" dirty="0">
                <a:solidFill>
                  <a:prstClr val="black"/>
                </a:solidFill>
                <a:latin typeface="Arial" charset="0"/>
                <a:cs typeface="Arial" charset="0"/>
              </a:rPr>
              <a:t>Nesta segunda lição será mostrado que existe apenas um evangelho cuja essência é divina, e qualquer outro evangelho que aparecer será de origem humana. O verdadeiro evangelho busca sempre a glória de Deus Pai e de Seu Filho Jesus Cristo, enquanto o outro busca os méritos humanos e a glória do homem. Quem tem a verdadeira chamada pela revelação de Cristo Jesus deve obedecer a este princípio.</a:t>
            </a:r>
          </a:p>
        </p:txBody>
      </p:sp>
    </p:spTree>
    <p:extLst>
      <p:ext uri="{BB962C8B-B14F-4D97-AF65-F5344CB8AC3E}">
        <p14:creationId xmlns:p14="http://schemas.microsoft.com/office/powerpoint/2010/main" val="27031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pt-BR" sz="2400" b="1" dirty="0">
                <a:solidFill>
                  <a:srgbClr val="006600"/>
                </a:solidFill>
              </a:rPr>
              <a:t>I – EXISTE APENAS UM </a:t>
            </a:r>
            <a:r>
              <a:rPr lang="pt-BR" sz="2400" b="1" dirty="0" smtClean="0">
                <a:solidFill>
                  <a:srgbClr val="006600"/>
                </a:solidFill>
              </a:rPr>
              <a:t>EVANGELHO		</a:t>
            </a:r>
            <a:r>
              <a:rPr lang="pt-BR" sz="28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</a:t>
            </a:r>
            <a:endParaRPr lang="pt-BR" sz="10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0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</a:t>
            </a:r>
            <a:r>
              <a:rPr lang="pt-BR" sz="20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	</a:t>
            </a:r>
            <a:r>
              <a:rPr lang="pt-BR" sz="2800" dirty="0" smtClean="0">
                <a:solidFill>
                  <a:srgbClr val="006600"/>
                </a:solidFill>
              </a:rPr>
              <a:t>(</a:t>
            </a:r>
            <a:r>
              <a:rPr lang="pt-BR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pt-BR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6-9</a:t>
            </a:r>
            <a:r>
              <a:rPr lang="pt-BR" sz="28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0" lvl="0" indent="0" algn="just">
              <a:spcBef>
                <a:spcPct val="0"/>
              </a:spcBef>
              <a:buNone/>
              <a:defRPr/>
            </a:pPr>
            <a:endParaRPr lang="pt-BR" sz="11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spcBef>
                <a:spcPct val="0"/>
              </a:spcBef>
              <a:buNone/>
              <a:defRPr/>
            </a:pPr>
            <a:r>
              <a:rPr lang="pt-BR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  Maravilho-me de que tão depressa passásseis daquele que vos chamou à graça de Cristo para outro evangelho,  7  o qual não é outro, mas há alguns que vos inquietam e querem transtornar o evangelho de Cristo.  8  Mas, ainda que nós mesmos ou um anjo do céu vos anuncie outro evangelho além do que </a:t>
            </a:r>
            <a:r>
              <a:rPr lang="pt-BR" sz="2800" i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já</a:t>
            </a:r>
            <a:r>
              <a:rPr lang="pt-BR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vos tenho anunciado, seja anátema.  9  Assim como já </a:t>
            </a:r>
            <a:r>
              <a:rPr lang="pt-BR" sz="28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vo-lo</a:t>
            </a:r>
            <a:r>
              <a:rPr lang="pt-BR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dissemos, agora de novo também </a:t>
            </a:r>
            <a:r>
              <a:rPr lang="pt-BR" sz="28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vo-lo</a:t>
            </a:r>
            <a:r>
              <a:rPr lang="pt-BR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digo: se alguém vos anunciar outro evangelho além do que </a:t>
            </a:r>
            <a:r>
              <a:rPr lang="pt-BR" sz="2800" i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já</a:t>
            </a:r>
            <a:r>
              <a:rPr lang="pt-BR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recebestes, seja anátema.</a:t>
            </a:r>
            <a:endParaRPr lang="pt-BR" sz="2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3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CARTA  </a:t>
            </a:r>
            <a:r>
              <a:rPr lang="pt-BR" sz="2800" dirty="0">
                <a:solidFill>
                  <a:srgbClr val="7030A0"/>
                </a:solidFill>
                <a:latin typeface="Arial Black" pitchFamily="34" charset="0"/>
              </a:rPr>
              <a:t>AOS</a:t>
            </a:r>
            <a:r>
              <a:rPr lang="pt-BR" sz="3200" dirty="0">
                <a:solidFill>
                  <a:srgbClr val="7030A0"/>
                </a:solidFill>
                <a:latin typeface="Arial Black" pitchFamily="34" charset="0"/>
              </a:rPr>
              <a:t>  GÁLATAS</a:t>
            </a:r>
            <a:r>
              <a:rPr lang="pt-BR" sz="3600" dirty="0">
                <a:solidFill>
                  <a:srgbClr val="00B0F0"/>
                </a:solidFill>
                <a:latin typeface="Arial Black" pitchFamily="34" charset="0"/>
              </a:rPr>
              <a:t/>
            </a:r>
            <a:br>
              <a:rPr lang="pt-BR" sz="3600" dirty="0">
                <a:solidFill>
                  <a:srgbClr val="00B0F0"/>
                </a:solidFill>
                <a:latin typeface="Arial Black" pitchFamily="34" charset="0"/>
              </a:rPr>
            </a:br>
            <a:r>
              <a:rPr lang="pt-BR" sz="2900" b="1" i="1" dirty="0">
                <a:solidFill>
                  <a:srgbClr val="00B050"/>
                </a:solidFill>
                <a:cs typeface="Arial" charset="0"/>
              </a:rPr>
              <a:t>LIÇÃO 02:  A SINGULARIDADE DO </a:t>
            </a:r>
            <a:r>
              <a:rPr lang="pt-BR" sz="2900" b="1" i="1" dirty="0" smtClean="0">
                <a:solidFill>
                  <a:srgbClr val="00B050"/>
                </a:solidFill>
                <a:cs typeface="Arial" charset="0"/>
              </a:rPr>
              <a:t>EVANGELHO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pt-BR" sz="2400" b="1" dirty="0">
                <a:solidFill>
                  <a:srgbClr val="006600"/>
                </a:solidFill>
              </a:rPr>
              <a:t>I – EXISTE APENAS UM </a:t>
            </a:r>
            <a:r>
              <a:rPr lang="pt-BR" sz="2400" b="1" dirty="0" smtClean="0">
                <a:solidFill>
                  <a:srgbClr val="006600"/>
                </a:solidFill>
              </a:rPr>
              <a:t>EVANGELHO		</a:t>
            </a:r>
            <a:r>
              <a:rPr lang="pt-BR" sz="28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    </a:t>
            </a:r>
            <a:r>
              <a:rPr lang="pt-BR" sz="2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1</a:t>
            </a:r>
          </a:p>
          <a:p>
            <a:pPr marL="0" lvl="0" indent="0">
              <a:buNone/>
            </a:pPr>
            <a:endParaRPr lang="pt-BR" sz="10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0" lvl="0" indent="0" algn="just">
              <a:buNone/>
            </a:pPr>
            <a:r>
              <a:rPr lang="pt-BR" sz="20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	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Paulo 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exorta 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os gálatas a respeito do abandono tão rápido de Deus; a expressão: “</a:t>
            </a:r>
            <a:r>
              <a:rPr lang="pt-BR" sz="2600" dirty="0">
                <a:solidFill>
                  <a:srgbClr val="0000CC"/>
                </a:solidFill>
                <a:latin typeface="Arial" charset="0"/>
                <a:cs typeface="Arial" charset="0"/>
              </a:rPr>
              <a:t>tão depressa passásseis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...” 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no 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uso 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militar 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quer dizer “desertar”, “abandonar a guerra” – ou seja, os gálatas estavam desertando do exército de Deus para se unir ao dos homens. “</a:t>
            </a:r>
            <a:r>
              <a:rPr lang="pt-BR" sz="2600" dirty="0">
                <a:solidFill>
                  <a:srgbClr val="0000CC"/>
                </a:solidFill>
                <a:latin typeface="Arial" charset="0"/>
                <a:cs typeface="Arial" charset="0"/>
              </a:rPr>
              <a:t>Aquele que vos chamou</a:t>
            </a:r>
            <a:r>
              <a:rPr lang="pt-BR" sz="2600" dirty="0">
                <a:solidFill>
                  <a:prstClr val="black"/>
                </a:solidFill>
                <a:latin typeface="Arial" charset="0"/>
                <a:cs typeface="Arial" charset="0"/>
              </a:rPr>
              <a:t>” é referente a Deus, que os havia chamado à graça de Cristo, e ele diz isto para enfatizar que a obra realizada entre eles começara com Deus e acabara em Cristo sem intervenção humana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.		(</a:t>
            </a:r>
            <a:r>
              <a:rPr lang="pt-BR" sz="26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2 </a:t>
            </a:r>
            <a:r>
              <a:rPr lang="pt-BR" sz="260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Tm</a:t>
            </a:r>
            <a:r>
              <a:rPr lang="pt-BR" sz="26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2.4</a:t>
            </a:r>
            <a:r>
              <a:rPr lang="pt-BR" sz="2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)</a:t>
            </a:r>
            <a:endParaRPr lang="pt-BR" sz="26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1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</TotalTime>
  <Words>264</Words>
  <Application>Microsoft Office PowerPoint</Application>
  <PresentationFormat>Apresentação na tela (4:3)</PresentationFormat>
  <Paragraphs>151</Paragraphs>
  <Slides>29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29</vt:i4>
      </vt:variant>
    </vt:vector>
  </HeadingPairs>
  <TitlesOfParts>
    <vt:vector size="31" baseType="lpstr">
      <vt:lpstr>Tema do Office</vt:lpstr>
      <vt:lpstr>1_Tema do Office</vt:lpstr>
      <vt:lpstr>Apresentação do PowerPoint</vt:lpstr>
      <vt:lpstr>Apresentação do PowerPoint</vt:lpstr>
      <vt:lpstr>Apresentação do PowerPoint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Apresentação do PowerPoint</vt:lpstr>
      <vt:lpstr>CARTA  AOS  GÁLATAS LIÇÃO 02:  A SINGULARIDADE DO EVANGELHO</vt:lpstr>
      <vt:lpstr>CARTA  AOS  GÁLATAS LIÇÃO 02:  A SINGULARIDADE DO EVANGELHO</vt:lpstr>
      <vt:lpstr>Apresentação do PowerPoint</vt:lpstr>
      <vt:lpstr>CARTA  AOS  GÁLATAS LIÇÃO 02:  A SINGULARIDADE DO EVANGELHO</vt:lpstr>
      <vt:lpstr>CARTA  AOS  GÁLATAS LIÇÃO 02:  A SINGULARIDADE DO EVANGELHO</vt:lpstr>
      <vt:lpstr>Apresentação do PowerPoint</vt:lpstr>
      <vt:lpstr>CARTA  AOS  GÁLATAS LIÇÃO 02:  A SINGULARIDADE DO EVANGELHO</vt:lpstr>
      <vt:lpstr>Apresentação do PowerPoint</vt:lpstr>
      <vt:lpstr>CARTA  AOS  GÁLATAS LIÇÃO 02:  A SINGULARIDADE DO EVANGELHO</vt:lpstr>
      <vt:lpstr>Apresentação do PowerPoint</vt:lpstr>
      <vt:lpstr>CARTA  AOS  GÁLATAS LIÇÃO 02:  A SINGULARIDADE DO EVANGELHO</vt:lpstr>
      <vt:lpstr>CARTA  AOS  GÁLATAS LIÇÃO 02:  A SINGULARIDADE DO EVANGELHO</vt:lpstr>
      <vt:lpstr>Apresentação do PowerPoint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CARTA  AOS  GÁLATAS LIÇÃO 02:  A SINGULARIDADE DO EVANGELHO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PARÁBOLAS</dc:title>
  <dc:creator>I.G.V</dc:creator>
  <cp:lastModifiedBy>I.G.V</cp:lastModifiedBy>
  <cp:revision>163</cp:revision>
  <dcterms:created xsi:type="dcterms:W3CDTF">2017-03-28T13:10:15Z</dcterms:created>
  <dcterms:modified xsi:type="dcterms:W3CDTF">2021-04-06T20:18:21Z</dcterms:modified>
</cp:coreProperties>
</file>