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8"/>
  </p:notesMasterIdLst>
  <p:sldIdLst>
    <p:sldId id="342" r:id="rId3"/>
    <p:sldId id="296" r:id="rId4"/>
    <p:sldId id="259" r:id="rId5"/>
    <p:sldId id="257" r:id="rId6"/>
    <p:sldId id="260" r:id="rId7"/>
    <p:sldId id="262" r:id="rId8"/>
    <p:sldId id="263" r:id="rId9"/>
    <p:sldId id="370" r:id="rId10"/>
    <p:sldId id="368" r:id="rId11"/>
    <p:sldId id="367" r:id="rId12"/>
    <p:sldId id="361" r:id="rId13"/>
    <p:sldId id="264" r:id="rId14"/>
    <p:sldId id="369" r:id="rId15"/>
    <p:sldId id="323" r:id="rId16"/>
    <p:sldId id="324" r:id="rId17"/>
    <p:sldId id="377" r:id="rId18"/>
    <p:sldId id="378" r:id="rId19"/>
    <p:sldId id="379" r:id="rId20"/>
    <p:sldId id="362" r:id="rId21"/>
    <p:sldId id="267" r:id="rId22"/>
    <p:sldId id="336" r:id="rId23"/>
    <p:sldId id="327" r:id="rId24"/>
    <p:sldId id="337" r:id="rId25"/>
    <p:sldId id="329" r:id="rId26"/>
    <p:sldId id="338" r:id="rId27"/>
    <p:sldId id="363" r:id="rId28"/>
    <p:sldId id="366" r:id="rId29"/>
    <p:sldId id="333" r:id="rId30"/>
    <p:sldId id="348" r:id="rId31"/>
    <p:sldId id="351" r:id="rId32"/>
    <p:sldId id="364" r:id="rId33"/>
    <p:sldId id="313" r:id="rId34"/>
    <p:sldId id="365" r:id="rId35"/>
    <p:sldId id="373" r:id="rId36"/>
    <p:sldId id="376" r:id="rId3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C9BF2-DC0F-4452-ABF8-F28AC5D4A9F9}" type="datetimeFigureOut">
              <a:rPr lang="pt-BR" smtClean="0"/>
              <a:t>30/03/2021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A1916-7331-4A11-846C-A049D8C2756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41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pt-BR" b="1" baseline="0" dirty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383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	</a:t>
            </a:r>
            <a:r>
              <a:rPr lang="pt-BR" sz="1200" dirty="0" smtClean="0">
                <a:effectLst/>
                <a:latin typeface="Georgia"/>
                <a:ea typeface="Times New Roman"/>
                <a:cs typeface="Times New Roman"/>
              </a:rPr>
              <a:t>mesmo Cristo era invocado por outros apenas como forma de desprezar e rejeitar o trabalho desses homens 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>
                <a:solidFill>
                  <a:prstClr val="black"/>
                </a:solidFill>
              </a:rPr>
              <a:pPr/>
              <a:t>29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0720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– os gregos, que buscavam sabedoria, a consideravam uma loucura; e os judeus, que pediam um sinal, a viam como um escândalo 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>
                <a:solidFill>
                  <a:prstClr val="black"/>
                </a:solidFill>
              </a:rPr>
              <a:pPr/>
              <a:t>30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0720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1" dirty="0" smtClean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32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6670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pt-BR" b="1" baseline="0" dirty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2009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Para obter o seu sustento, trabalhava fazendo tendas junto com </a:t>
            </a:r>
            <a:r>
              <a:rPr kumimoji="0" lang="pt-BR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Áquila</a:t>
            </a: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, um judeu convertido a Cristo.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			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840479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 smtClean="0">
                <a:latin typeface="Arial" pitchFamily="34" charset="0"/>
                <a:cs typeface="Arial" pitchFamily="34" charset="0"/>
              </a:rPr>
              <a:t>Esta era também uma forma de preparar os irmãos para que recebessem de bom grado as correções que se seguiriam ao longo da epístola.</a:t>
            </a:r>
            <a:endParaRPr lang="pt-BR" sz="1200" b="1" dirty="0" smtClean="0">
              <a:solidFill>
                <a:srgbClr val="0066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010640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			</a:t>
            </a:r>
            <a:endParaRPr lang="pt-BR" b="1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88368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			</a:t>
            </a:r>
            <a:endParaRPr lang="pt-BR" b="1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1072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41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30/03/2021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572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30/03/2021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447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54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54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30/03/2021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942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43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BDED7-3619-4D72-B584-9996C867A486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30/03/2021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F8220-65C2-40B5-818F-7CE44B36D019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9269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58769-3F99-4291-9957-A71A6C5EC418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30/03/2021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A8017-91A4-41EB-A819-8CB9212AA2EB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081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D4148-DCF6-4FF5-AE02-DB3C6BB30AEE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30/03/2021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EF22E-C6D1-4668-A34E-91C29206475D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772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F7693-816C-4DFD-988E-99602FEE40D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30/03/2021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88E1B-DAF5-470E-8375-0A0BE55829AE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776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F1265-0B35-411B-92AE-F12DB610EE10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30/03/2021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C409-452C-43D6-AB42-50459BA24069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0944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7FEAA-2753-4920-A698-717C29E4232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30/03/2021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68E93-799C-42CE-8C23-4C942DB56B2B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2436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35DFF-A1CA-474C-BCEC-2CBC697FDCF0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30/03/2021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8CFC4-CE83-475D-84F6-EEEB1BB8A49D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2616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6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3591C-9A01-4CE3-8644-6F3EA16AA13C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30/03/2021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37BDE-7151-4C8C-825B-EB0047B370DA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037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30/03/2021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0285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7F679-3621-44C5-A6BB-C47A5A67D30F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30/03/2021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DC34D-F07D-4C62-850E-383568E63299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699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64A16-4713-467A-9482-0AC412C4A2DB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30/03/2021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A2C30-781E-4513-B2F4-F0C218904AA8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561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56"/>
            <a:ext cx="27432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56"/>
            <a:ext cx="80772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8FB7F-BC90-44DA-93F8-FD95B1F95301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30/03/2021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4B3DB-24F1-4DEE-9EB6-BB885BDCBF3F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007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1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30/03/2021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459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30/03/2021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0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30/03/2021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6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30/03/2021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02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30/03/2021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100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30/03/2021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52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30/03/2021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158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7B21-5B4F-430E-8779-9B4706A37A3E}" type="datetimeFigureOut">
              <a:rPr lang="pt-BR" smtClean="0"/>
              <a:t>30/03/2021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6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05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2B80EC-42B7-4717-A25D-98B72976DD0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30/03/2021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005438-3D44-4C1C-AEA1-63DF5BC57F28}" type="slidenum">
              <a:rPr lang="pt-BR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62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2"/>
          <p:cNvSpPr txBox="1">
            <a:spLocks/>
          </p:cNvSpPr>
          <p:nvPr/>
        </p:nvSpPr>
        <p:spPr bwMode="auto">
          <a:xfrm>
            <a:off x="694076" y="2276872"/>
            <a:ext cx="7755731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defTabSz="449263" eaLnBrk="1" hangingPunct="1">
              <a:lnSpc>
                <a:spcPct val="93000"/>
              </a:lnSpc>
              <a:defRPr/>
            </a:pPr>
            <a:r>
              <a:rPr lang="en-GB" sz="4000" dirty="0" smtClean="0">
                <a:solidFill>
                  <a:srgbClr val="000099"/>
                </a:solidFill>
                <a:latin typeface="Arial"/>
                <a:cs typeface="Arial"/>
              </a:rPr>
              <a:t>ESCOLA BÍBLICA DOMINICAL</a:t>
            </a:r>
            <a:endParaRPr lang="en-GB" sz="4000" dirty="0">
              <a:solidFill>
                <a:srgbClr val="000099"/>
              </a:solidFill>
              <a:latin typeface="Arial"/>
              <a:cs typeface="Arial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078235" y="4293096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4B6D2"/>
              </a:buClr>
              <a:defRPr/>
            </a:pPr>
            <a:r>
              <a:rPr lang="pt-BR" sz="4800" b="1" dirty="0" smtClean="0">
                <a:solidFill>
                  <a:srgbClr val="993300"/>
                </a:solidFill>
                <a:latin typeface="Book Antiqua"/>
                <a:cs typeface="Arial" charset="0"/>
              </a:rPr>
              <a:t>2° </a:t>
            </a:r>
            <a:r>
              <a:rPr lang="pt-BR" sz="4800" b="1" dirty="0">
                <a:solidFill>
                  <a:srgbClr val="993300"/>
                </a:solidFill>
                <a:latin typeface="Book Antiqua"/>
                <a:cs typeface="Arial" charset="0"/>
              </a:rPr>
              <a:t>TRIMESTRE  DE  </a:t>
            </a:r>
            <a:r>
              <a:rPr lang="pt-BR" sz="4800" b="1" dirty="0" smtClean="0">
                <a:solidFill>
                  <a:srgbClr val="993300"/>
                </a:solidFill>
                <a:latin typeface="Book Antiqua"/>
                <a:cs typeface="Arial" charset="0"/>
              </a:rPr>
              <a:t>2021</a:t>
            </a:r>
            <a:endParaRPr lang="pt-BR" sz="4800" b="1" dirty="0">
              <a:solidFill>
                <a:srgbClr val="993300"/>
              </a:solidFill>
              <a:latin typeface="Book Antiqu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87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755577" y="202191"/>
            <a:ext cx="7956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chemeClr val="bg1"/>
                </a:solidFill>
                <a:latin typeface="Arial Black" pitchFamily="34" charset="0"/>
              </a:rPr>
              <a:t>G A L Á C I A</a:t>
            </a:r>
            <a:endParaRPr lang="pt-BR" sz="2800" dirty="0">
              <a:solidFill>
                <a:schemeClr val="bg1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17" t="11300" b="41393"/>
          <a:stretch/>
        </p:blipFill>
        <p:spPr>
          <a:xfrm>
            <a:off x="-33212" y="0"/>
            <a:ext cx="9177212" cy="6858000"/>
          </a:xfrm>
          <a:prstGeom prst="rect">
            <a:avLst/>
          </a:prstGeom>
        </p:spPr>
      </p:pic>
      <p:sp>
        <p:nvSpPr>
          <p:cNvPr id="4" name="Seta para Baixo 3"/>
          <p:cNvSpPr/>
          <p:nvPr/>
        </p:nvSpPr>
        <p:spPr>
          <a:xfrm>
            <a:off x="4733765" y="132160"/>
            <a:ext cx="486307" cy="628956"/>
          </a:xfrm>
          <a:prstGeom prst="down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60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01: O  EVANGELHO  NA  </a:t>
            </a:r>
            <a:r>
              <a:rPr lang="pt-BR" sz="2900" b="1" i="1" dirty="0" smtClean="0">
                <a:solidFill>
                  <a:srgbClr val="00B050"/>
                </a:solidFill>
                <a:cs typeface="Arial" charset="0"/>
              </a:rPr>
              <a:t>GALÁCIA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7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600" b="1" dirty="0">
                <a:solidFill>
                  <a:srgbClr val="FF0000"/>
                </a:solidFill>
              </a:rPr>
              <a:t>I – OS PRIMEIROS PASSOS DO </a:t>
            </a:r>
            <a:r>
              <a:rPr lang="pt-BR" sz="3600" b="1" dirty="0" smtClean="0">
                <a:solidFill>
                  <a:srgbClr val="FF0000"/>
                </a:solidFill>
              </a:rPr>
              <a:t>EVANGELHO </a:t>
            </a:r>
          </a:p>
          <a:p>
            <a:pPr marL="0" indent="0">
              <a:buNone/>
            </a:pPr>
            <a:r>
              <a:rPr lang="pt-BR" sz="3600" b="1" dirty="0">
                <a:solidFill>
                  <a:srgbClr val="FF0000"/>
                </a:solidFill>
              </a:rPr>
              <a:t>	</a:t>
            </a:r>
            <a:r>
              <a:rPr lang="pt-BR" sz="3600" b="1" dirty="0" smtClean="0">
                <a:solidFill>
                  <a:srgbClr val="FF0000"/>
                </a:solidFill>
              </a:rPr>
              <a:t>	NA GALÁCIA</a:t>
            </a:r>
          </a:p>
          <a:p>
            <a:pPr marL="0" indent="0">
              <a:buNone/>
            </a:pPr>
            <a:endParaRPr lang="pt-BR" sz="12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600" b="1" dirty="0">
                <a:solidFill>
                  <a:srgbClr val="006600"/>
                </a:solidFill>
              </a:rPr>
              <a:t>II – PROPÓSITO DA </a:t>
            </a:r>
            <a:r>
              <a:rPr lang="pt-BR" sz="3600" b="1" dirty="0" smtClean="0">
                <a:solidFill>
                  <a:srgbClr val="006600"/>
                </a:solidFill>
              </a:rPr>
              <a:t>CARTA</a:t>
            </a:r>
          </a:p>
          <a:p>
            <a:pPr marL="0" indent="0">
              <a:buNone/>
            </a:pPr>
            <a:endParaRPr lang="pt-BR" sz="17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600" b="1" dirty="0">
                <a:solidFill>
                  <a:srgbClr val="006600"/>
                </a:solidFill>
              </a:rPr>
              <a:t>III – PREFÁCIO E </a:t>
            </a:r>
            <a:r>
              <a:rPr lang="pt-BR" sz="3600" b="1" dirty="0" smtClean="0">
                <a:solidFill>
                  <a:srgbClr val="006600"/>
                </a:solidFill>
              </a:rPr>
              <a:t>SAUDAÇÃO</a:t>
            </a:r>
          </a:p>
          <a:p>
            <a:pPr marL="0" indent="0">
              <a:buNone/>
            </a:pPr>
            <a:endParaRPr lang="pt-BR" sz="16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14576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01: O  EVANGELHO  NA  </a:t>
            </a:r>
            <a:r>
              <a:rPr lang="pt-BR" sz="2900" b="1" i="1" dirty="0" smtClean="0">
                <a:solidFill>
                  <a:srgbClr val="00B050"/>
                </a:solidFill>
                <a:cs typeface="Arial" charset="0"/>
              </a:rPr>
              <a:t>GALÁCIA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40560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OS PRIMEIROS PASSOS DO </a:t>
            </a:r>
            <a:r>
              <a:rPr lang="pt-BR" sz="2400" b="1" dirty="0" smtClean="0">
                <a:solidFill>
                  <a:srgbClr val="006600"/>
                </a:solidFill>
              </a:rPr>
              <a:t>EVANGELHO NA GALÁCIA</a:t>
            </a:r>
            <a:r>
              <a:rPr lang="pt-BR" sz="28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    </a:t>
            </a:r>
            <a:r>
              <a:rPr lang="pt-BR" sz="18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1</a:t>
            </a:r>
          </a:p>
          <a:p>
            <a:pPr marL="0" lvl="0" indent="0">
              <a:buNone/>
            </a:pPr>
            <a:endParaRPr lang="pt-BR" sz="10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600" dirty="0">
                <a:solidFill>
                  <a:prstClr val="black"/>
                </a:solidFill>
                <a:latin typeface="Arial" charset="0"/>
                <a:cs typeface="Arial" charset="0"/>
              </a:rPr>
              <a:t>A epístola aos Gálatas é uma preciosa fonte de informação sobre os primeiros passos do evangelho na </a:t>
            </a:r>
            <a:r>
              <a:rPr lang="pt-BR" sz="2600" dirty="0" err="1" smtClean="0">
                <a:solidFill>
                  <a:prstClr val="black"/>
                </a:solidFill>
                <a:latin typeface="Arial" charset="0"/>
                <a:cs typeface="Arial" charset="0"/>
              </a:rPr>
              <a:t>Galácia</a:t>
            </a:r>
            <a:r>
              <a:rPr lang="pt-BR" sz="2600" dirty="0">
                <a:solidFill>
                  <a:prstClr val="black"/>
                </a:solidFill>
                <a:latin typeface="Arial" charset="0"/>
                <a:cs typeface="Arial" charset="0"/>
              </a:rPr>
              <a:t>. Graças a ela, sabemos da atividade desenvolvida por Paulo em uma região que cobria grande parte da zona central da Ásia Menor e que, desde o séc. I a.C., estava anexada ao Império Romano com a categoria de “província”. Naquele tempo, a </a:t>
            </a:r>
            <a:r>
              <a:rPr lang="pt-BR" sz="2600" dirty="0" err="1" smtClean="0">
                <a:solidFill>
                  <a:prstClr val="black"/>
                </a:solidFill>
                <a:latin typeface="Arial" charset="0"/>
                <a:cs typeface="Arial" charset="0"/>
              </a:rPr>
              <a:t>Galácia</a:t>
            </a:r>
            <a:r>
              <a:rPr lang="pt-BR" sz="26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pt-BR" sz="2600" dirty="0">
                <a:solidFill>
                  <a:prstClr val="black"/>
                </a:solidFill>
                <a:latin typeface="Arial" charset="0"/>
                <a:cs typeface="Arial" charset="0"/>
              </a:rPr>
              <a:t>era povoada pelas antigas tribos celtas (ou “</a:t>
            </a:r>
            <a:r>
              <a:rPr lang="pt-BR" sz="2600" dirty="0" err="1">
                <a:solidFill>
                  <a:prstClr val="black"/>
                </a:solidFill>
                <a:latin typeface="Arial" charset="0"/>
                <a:cs typeface="Arial" charset="0"/>
              </a:rPr>
              <a:t>gálas</a:t>
            </a:r>
            <a:r>
              <a:rPr lang="pt-BR" sz="2600" dirty="0">
                <a:solidFill>
                  <a:prstClr val="black"/>
                </a:solidFill>
                <a:latin typeface="Arial" charset="0"/>
                <a:cs typeface="Arial" charset="0"/>
              </a:rPr>
              <a:t>”), de onde procede o nome do país para o qual três séculos antes haviam emigrado do centro da Europa. Algumas delas chegaram até à Ásia Menor, estabeleceram-se e logo se espalharam pelos antigos territórios compreendidos nos limites da atual Turquia.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9420"/>
            <a:ext cx="9324528" cy="7200800"/>
          </a:xfrm>
          <a:prstGeom prst="rect">
            <a:avLst/>
          </a:prstGeom>
        </p:spPr>
      </p:pic>
      <p:sp>
        <p:nvSpPr>
          <p:cNvPr id="4" name="Seta para Baixo 3"/>
          <p:cNvSpPr/>
          <p:nvPr/>
        </p:nvSpPr>
        <p:spPr>
          <a:xfrm>
            <a:off x="7884368" y="0"/>
            <a:ext cx="504057" cy="1268760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19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01: O  EVANGELHO  NA  </a:t>
            </a:r>
            <a:r>
              <a:rPr lang="pt-BR" sz="2900" b="1" i="1" dirty="0" smtClean="0">
                <a:solidFill>
                  <a:srgbClr val="00B050"/>
                </a:solidFill>
                <a:cs typeface="Arial" charset="0"/>
              </a:rPr>
              <a:t>GALÁCIA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40560"/>
          </a:xfrm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OS PRIMEIROS PASSOS DO EVANGELHO NA </a:t>
            </a:r>
            <a:r>
              <a:rPr lang="pt-BR" sz="2400" b="1" dirty="0" smtClean="0">
                <a:solidFill>
                  <a:srgbClr val="006600"/>
                </a:solidFill>
              </a:rPr>
              <a:t>GALÁCIA</a:t>
            </a:r>
            <a:r>
              <a:rPr lang="pt-BR" sz="2400" b="1" dirty="0">
                <a:solidFill>
                  <a:srgbClr val="006600"/>
                </a:solidFill>
              </a:rPr>
              <a:t>	    </a:t>
            </a:r>
            <a:r>
              <a:rPr lang="pt-BR" sz="2400" b="1" dirty="0" smtClean="0">
                <a:solidFill>
                  <a:srgbClr val="006600"/>
                </a:solidFill>
              </a:rPr>
              <a:t>2</a:t>
            </a:r>
            <a:endParaRPr lang="pt-BR" sz="2400" b="1" dirty="0">
              <a:solidFill>
                <a:srgbClr val="006600"/>
              </a:solidFill>
            </a:endParaRPr>
          </a:p>
          <a:p>
            <a:pPr marL="0" lvl="0" indent="0">
              <a:buNone/>
            </a:pPr>
            <a:endParaRPr lang="pt-BR" sz="10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600" dirty="0">
                <a:solidFill>
                  <a:prstClr val="black"/>
                </a:solidFill>
                <a:latin typeface="Arial" charset="0"/>
                <a:cs typeface="Arial" charset="0"/>
              </a:rPr>
              <a:t>Fora da epístola, </a:t>
            </a:r>
            <a:r>
              <a:rPr lang="pt-BR" sz="2600" dirty="0" err="1" smtClean="0">
                <a:solidFill>
                  <a:prstClr val="black"/>
                </a:solidFill>
                <a:latin typeface="Arial" charset="0"/>
                <a:cs typeface="Arial" charset="0"/>
              </a:rPr>
              <a:t>Galácia</a:t>
            </a:r>
            <a:r>
              <a:rPr lang="pt-BR" sz="26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pt-BR" sz="2600" dirty="0">
                <a:solidFill>
                  <a:prstClr val="black"/>
                </a:solidFill>
                <a:latin typeface="Arial" charset="0"/>
                <a:cs typeface="Arial" charset="0"/>
              </a:rPr>
              <a:t>é mencionada apenas cinco vezes no Novo </a:t>
            </a:r>
            <a:r>
              <a:rPr lang="pt-BR" sz="26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Testamento. </a:t>
            </a:r>
            <a:r>
              <a:rPr lang="pt-BR" sz="2600" dirty="0">
                <a:solidFill>
                  <a:prstClr val="black"/>
                </a:solidFill>
                <a:latin typeface="Arial" charset="0"/>
                <a:cs typeface="Arial" charset="0"/>
              </a:rPr>
              <a:t>É bem difícil precisar a região desta província porque naquela época havia muitas mudanças administrativas nas regiões romanas. Determinadas cidades ora estavam anexadas a uma província, ora em outra. Contudo, o mais importante é que o evangelho foi anunciado nesta região. E não há dúvidas de que Paulo fundou um certo número de pequenas comunidades cristãs dispersas por toda a província. Para essas igrejas redigiu a epístola. É a única carta de Paulo que não é endereçada a uma pessoa ou igreja, mas a um grupo de igrejas de uma determinada região – a </a:t>
            </a:r>
            <a:r>
              <a:rPr lang="pt-BR" sz="2600" dirty="0" err="1" smtClean="0">
                <a:solidFill>
                  <a:prstClr val="black"/>
                </a:solidFill>
                <a:latin typeface="Arial" charset="0"/>
                <a:cs typeface="Arial" charset="0"/>
              </a:rPr>
              <a:t>Galácia</a:t>
            </a:r>
            <a:r>
              <a:rPr lang="pt-BR" sz="2600" dirty="0">
                <a:solidFill>
                  <a:prstClr val="black"/>
                </a:solidFill>
                <a:latin typeface="Arial" charset="0"/>
                <a:cs typeface="Arial" charset="0"/>
              </a:rPr>
              <a:t>. Essa comunidade era formada por crentes, que na sua maioria ou, possivelmente, na sua totalidade, procediam do paganismo (</a:t>
            </a:r>
            <a:r>
              <a:rPr lang="pt-BR" sz="2600" dirty="0" err="1">
                <a:solidFill>
                  <a:srgbClr val="0000CC"/>
                </a:solidFill>
                <a:latin typeface="Arial" charset="0"/>
                <a:cs typeface="Arial" charset="0"/>
              </a:rPr>
              <a:t>Gl</a:t>
            </a:r>
            <a:r>
              <a:rPr lang="pt-BR" sz="2600" dirty="0">
                <a:solidFill>
                  <a:srgbClr val="0000CC"/>
                </a:solidFill>
                <a:latin typeface="Arial" charset="0"/>
                <a:cs typeface="Arial" charset="0"/>
              </a:rPr>
              <a:t> 4.8</a:t>
            </a:r>
            <a:r>
              <a:rPr lang="pt-BR" sz="26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).	</a:t>
            </a:r>
            <a:r>
              <a:rPr lang="pt-BR" sz="1300" dirty="0">
                <a:solidFill>
                  <a:prstClr val="black"/>
                </a:solidFill>
                <a:latin typeface="Arial" charset="0"/>
                <a:cs typeface="Arial" charset="0"/>
              </a:rPr>
              <a:t>(</a:t>
            </a:r>
            <a:r>
              <a:rPr lang="pt-BR" sz="1300" dirty="0">
                <a:solidFill>
                  <a:srgbClr val="0000CC"/>
                </a:solidFill>
                <a:latin typeface="Arial" charset="0"/>
                <a:cs typeface="Arial" charset="0"/>
              </a:rPr>
              <a:t>At 16.6; 18.23; 1 </a:t>
            </a:r>
            <a:r>
              <a:rPr lang="pt-BR" sz="1300" dirty="0" err="1">
                <a:solidFill>
                  <a:srgbClr val="0000CC"/>
                </a:solidFill>
                <a:latin typeface="Arial" charset="0"/>
                <a:cs typeface="Arial" charset="0"/>
              </a:rPr>
              <a:t>Co</a:t>
            </a:r>
            <a:r>
              <a:rPr lang="pt-BR" sz="1300" dirty="0">
                <a:solidFill>
                  <a:srgbClr val="0000CC"/>
                </a:solidFill>
                <a:latin typeface="Arial" charset="0"/>
                <a:cs typeface="Arial" charset="0"/>
              </a:rPr>
              <a:t> 16.1; 2 </a:t>
            </a:r>
            <a:r>
              <a:rPr lang="pt-BR" sz="1300" dirty="0" err="1">
                <a:solidFill>
                  <a:srgbClr val="0000CC"/>
                </a:solidFill>
                <a:latin typeface="Arial" charset="0"/>
                <a:cs typeface="Arial" charset="0"/>
              </a:rPr>
              <a:t>Tm</a:t>
            </a:r>
            <a:r>
              <a:rPr lang="pt-BR" sz="1300" dirty="0">
                <a:solidFill>
                  <a:srgbClr val="0000CC"/>
                </a:solidFill>
                <a:latin typeface="Arial" charset="0"/>
                <a:cs typeface="Arial" charset="0"/>
              </a:rPr>
              <a:t> 4.10; 1 </a:t>
            </a:r>
            <a:r>
              <a:rPr lang="pt-BR" sz="1300" dirty="0" err="1">
                <a:solidFill>
                  <a:srgbClr val="0000CC"/>
                </a:solidFill>
                <a:latin typeface="Arial" charset="0"/>
                <a:cs typeface="Arial" charset="0"/>
              </a:rPr>
              <a:t>Pe</a:t>
            </a:r>
            <a:r>
              <a:rPr lang="pt-BR" sz="1300" dirty="0">
                <a:solidFill>
                  <a:srgbClr val="0000CC"/>
                </a:solidFill>
                <a:latin typeface="Arial" charset="0"/>
                <a:cs typeface="Arial" charset="0"/>
              </a:rPr>
              <a:t> 1.1</a:t>
            </a:r>
            <a:r>
              <a:rPr lang="pt-BR" sz="1300" dirty="0">
                <a:solidFill>
                  <a:prstClr val="black"/>
                </a:solidFill>
                <a:latin typeface="Arial" charset="0"/>
                <a:cs typeface="Arial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9491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328592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1600" dirty="0" smtClean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pt-BR" sz="28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At </a:t>
            </a:r>
            <a:r>
              <a:rPr lang="pt-BR" sz="2800" dirty="0">
                <a:solidFill>
                  <a:srgbClr val="0000CC"/>
                </a:solidFill>
                <a:latin typeface="Arial" charset="0"/>
                <a:cs typeface="Arial" charset="0"/>
              </a:rPr>
              <a:t>16</a:t>
            </a:r>
            <a:r>
              <a:rPr lang="pt-BR" sz="28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.  6  *</a:t>
            </a:r>
          </a:p>
          <a:p>
            <a:pPr marL="0" indent="0" algn="ctr">
              <a:buNone/>
            </a:pPr>
            <a:endParaRPr lang="pt-BR" sz="2800" dirty="0" smtClean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pt-BR" sz="28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At </a:t>
            </a:r>
            <a:r>
              <a:rPr lang="pt-BR" sz="2800" dirty="0">
                <a:solidFill>
                  <a:srgbClr val="0000CC"/>
                </a:solidFill>
                <a:latin typeface="Arial" charset="0"/>
                <a:cs typeface="Arial" charset="0"/>
              </a:rPr>
              <a:t>18</a:t>
            </a:r>
            <a:r>
              <a:rPr lang="pt-BR" sz="28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.  23  *</a:t>
            </a:r>
          </a:p>
          <a:p>
            <a:pPr marL="0" indent="0" algn="ctr">
              <a:buNone/>
            </a:pPr>
            <a:endParaRPr lang="pt-BR" sz="2800" dirty="0" smtClean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pt-BR" sz="28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1 </a:t>
            </a:r>
            <a:r>
              <a:rPr lang="pt-BR" sz="2800" dirty="0" err="1">
                <a:solidFill>
                  <a:srgbClr val="0000CC"/>
                </a:solidFill>
                <a:latin typeface="Arial" charset="0"/>
                <a:cs typeface="Arial" charset="0"/>
              </a:rPr>
              <a:t>Co</a:t>
            </a:r>
            <a:r>
              <a:rPr lang="pt-BR" sz="2800" dirty="0">
                <a:solidFill>
                  <a:srgbClr val="0000CC"/>
                </a:solidFill>
                <a:latin typeface="Arial" charset="0"/>
                <a:cs typeface="Arial" charset="0"/>
              </a:rPr>
              <a:t> 16</a:t>
            </a:r>
            <a:r>
              <a:rPr lang="pt-BR" sz="28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.  1</a:t>
            </a:r>
          </a:p>
          <a:p>
            <a:pPr marL="0" indent="0" algn="ctr">
              <a:buNone/>
            </a:pPr>
            <a:endParaRPr lang="pt-BR" sz="2800" dirty="0" smtClean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pt-BR" sz="28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2 </a:t>
            </a:r>
            <a:r>
              <a:rPr lang="pt-BR" sz="2800" dirty="0" err="1">
                <a:solidFill>
                  <a:srgbClr val="0000CC"/>
                </a:solidFill>
                <a:latin typeface="Arial" charset="0"/>
                <a:cs typeface="Arial" charset="0"/>
              </a:rPr>
              <a:t>Tm</a:t>
            </a:r>
            <a:r>
              <a:rPr lang="pt-BR" sz="2800" dirty="0">
                <a:solidFill>
                  <a:srgbClr val="0000CC"/>
                </a:solidFill>
                <a:latin typeface="Arial" charset="0"/>
                <a:cs typeface="Arial" charset="0"/>
              </a:rPr>
              <a:t> 4</a:t>
            </a:r>
            <a:r>
              <a:rPr lang="pt-BR" sz="28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.  10</a:t>
            </a:r>
          </a:p>
          <a:p>
            <a:pPr marL="0" indent="0" algn="ctr">
              <a:buNone/>
            </a:pPr>
            <a:endParaRPr lang="pt-BR" sz="2800" dirty="0" smtClean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pt-BR" sz="28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1 </a:t>
            </a:r>
            <a:r>
              <a:rPr lang="pt-BR" sz="2800" dirty="0" err="1">
                <a:solidFill>
                  <a:srgbClr val="0000CC"/>
                </a:solidFill>
                <a:latin typeface="Arial" charset="0"/>
                <a:cs typeface="Arial" charset="0"/>
              </a:rPr>
              <a:t>Pe</a:t>
            </a:r>
            <a:r>
              <a:rPr lang="pt-BR" sz="2800" dirty="0">
                <a:solidFill>
                  <a:srgbClr val="0000CC"/>
                </a:solidFill>
                <a:latin typeface="Arial" charset="0"/>
                <a:cs typeface="Arial" charset="0"/>
              </a:rPr>
              <a:t> 1</a:t>
            </a:r>
            <a:r>
              <a:rPr lang="pt-BR" sz="28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.  1</a:t>
            </a:r>
            <a:endParaRPr lang="pt-BR" sz="28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00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755577" y="202191"/>
            <a:ext cx="7956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G A L Á C I A</a:t>
            </a:r>
            <a:endParaRPr kumimoji="0" lang="pt-BR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2" descr="E:\IGVafons\Livros NT\ATOS\1 VIAGEM ZO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7" y="1"/>
            <a:ext cx="9505056" cy="6957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ta para a Direita 4"/>
          <p:cNvSpPr/>
          <p:nvPr/>
        </p:nvSpPr>
        <p:spPr>
          <a:xfrm flipH="1">
            <a:off x="4923654" y="657088"/>
            <a:ext cx="648072" cy="45518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3131840" y="548681"/>
            <a:ext cx="16561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G A L Á C I A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-2412776" y="5229200"/>
            <a:ext cx="16561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1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5950244" y="202191"/>
            <a:ext cx="32817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PRIMEIRA VIAGEM MISSIONÁRIA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092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755577" y="202191"/>
            <a:ext cx="7956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G A L Á C I A</a:t>
            </a:r>
            <a:endParaRPr kumimoji="0" lang="pt-BR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5085"/>
            <a:ext cx="9144000" cy="6392227"/>
          </a:xfrm>
          <a:prstGeom prst="rect">
            <a:avLst/>
          </a:prstGeom>
        </p:spPr>
      </p:pic>
      <p:sp>
        <p:nvSpPr>
          <p:cNvPr id="3" name="Seta para a Direita 2"/>
          <p:cNvSpPr/>
          <p:nvPr/>
        </p:nvSpPr>
        <p:spPr>
          <a:xfrm flipH="1">
            <a:off x="6293789" y="1485826"/>
            <a:ext cx="458335" cy="202473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4733765" y="1396563"/>
            <a:ext cx="15757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G A L Á C I A</a:t>
            </a: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3756887" y="860933"/>
            <a:ext cx="5171089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Atos 15.40,41; Atos 16.1,2,6,8</a:t>
            </a: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208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755577" y="202191"/>
            <a:ext cx="7956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G A L Á C I A</a:t>
            </a:r>
            <a:endParaRPr kumimoji="0" lang="pt-BR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396"/>
            <a:ext cx="9144000" cy="6869395"/>
          </a:xfrm>
          <a:prstGeom prst="rect">
            <a:avLst/>
          </a:prstGeom>
        </p:spPr>
      </p:pic>
      <p:sp>
        <p:nvSpPr>
          <p:cNvPr id="3" name="Seta para a Direita 2"/>
          <p:cNvSpPr/>
          <p:nvPr/>
        </p:nvSpPr>
        <p:spPr>
          <a:xfrm flipH="1">
            <a:off x="5940152" y="1590045"/>
            <a:ext cx="458335" cy="202473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4364361" y="1590045"/>
            <a:ext cx="15757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G A L Á C I A</a:t>
            </a:r>
            <a:endParaRPr kumimoji="0" lang="pt-B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699921" y="294524"/>
            <a:ext cx="3744416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Atos 18.22,23; Atos 19.1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050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01: O  EVANGELHO  NA  </a:t>
            </a:r>
            <a:r>
              <a:rPr lang="pt-BR" sz="2900" b="1" i="1" dirty="0" smtClean="0">
                <a:solidFill>
                  <a:srgbClr val="00B050"/>
                </a:solidFill>
                <a:cs typeface="Arial" charset="0"/>
              </a:rPr>
              <a:t>GALÁCIA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7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600" b="1" dirty="0">
                <a:solidFill>
                  <a:srgbClr val="006600"/>
                </a:solidFill>
              </a:rPr>
              <a:t>I – OS PRIMEIROS PASSOS DO </a:t>
            </a:r>
            <a:r>
              <a:rPr lang="pt-BR" sz="3600" b="1" dirty="0" smtClean="0">
                <a:solidFill>
                  <a:srgbClr val="006600"/>
                </a:solidFill>
              </a:rPr>
              <a:t>EVANGELHO </a:t>
            </a:r>
          </a:p>
          <a:p>
            <a:pPr marL="0" indent="0">
              <a:buNone/>
            </a:pPr>
            <a:r>
              <a:rPr lang="pt-BR" sz="3600" b="1" dirty="0">
                <a:solidFill>
                  <a:srgbClr val="006600"/>
                </a:solidFill>
              </a:rPr>
              <a:t>	</a:t>
            </a:r>
            <a:r>
              <a:rPr lang="pt-BR" sz="3600" b="1" dirty="0" smtClean="0">
                <a:solidFill>
                  <a:srgbClr val="006600"/>
                </a:solidFill>
              </a:rPr>
              <a:t>	NA GALÁCIA</a:t>
            </a:r>
          </a:p>
          <a:p>
            <a:pPr marL="0" indent="0">
              <a:buNone/>
            </a:pPr>
            <a:endParaRPr lang="pt-BR" sz="12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600" b="1" dirty="0">
                <a:solidFill>
                  <a:srgbClr val="FF0000"/>
                </a:solidFill>
              </a:rPr>
              <a:t>II – PROPÓSITO DA </a:t>
            </a:r>
            <a:r>
              <a:rPr lang="pt-BR" sz="3600" b="1" dirty="0" smtClean="0">
                <a:solidFill>
                  <a:srgbClr val="FF0000"/>
                </a:solidFill>
              </a:rPr>
              <a:t>CARTA</a:t>
            </a:r>
          </a:p>
          <a:p>
            <a:pPr marL="0" indent="0">
              <a:buNone/>
            </a:pPr>
            <a:endParaRPr lang="pt-BR" sz="17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600" b="1" dirty="0">
                <a:solidFill>
                  <a:srgbClr val="006600"/>
                </a:solidFill>
              </a:rPr>
              <a:t>III – PREFÁCIO E </a:t>
            </a:r>
            <a:r>
              <a:rPr lang="pt-BR" sz="3600" b="1" dirty="0" smtClean="0">
                <a:solidFill>
                  <a:srgbClr val="006600"/>
                </a:solidFill>
              </a:rPr>
              <a:t>SAUDAÇÃO</a:t>
            </a:r>
          </a:p>
          <a:p>
            <a:pPr marL="0" indent="0">
              <a:buNone/>
            </a:pPr>
            <a:endParaRPr lang="pt-BR" sz="16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58334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920" y="2564904"/>
            <a:ext cx="1619672" cy="2844316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2º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TRIM.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2021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755577" y="518390"/>
            <a:ext cx="7956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CARTA  AOS  GÁLATAS</a:t>
            </a:r>
            <a:endParaRPr lang="pt-BR" sz="40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592" y="1260556"/>
            <a:ext cx="7386408" cy="5663145"/>
          </a:xfrm>
          <a:prstGeom prst="rect">
            <a:avLst/>
          </a:prstGeom>
        </p:spPr>
      </p:pic>
      <p:sp>
        <p:nvSpPr>
          <p:cNvPr id="6" name="Seta para Baixo 5"/>
          <p:cNvSpPr/>
          <p:nvPr/>
        </p:nvSpPr>
        <p:spPr>
          <a:xfrm>
            <a:off x="6012160" y="1260556"/>
            <a:ext cx="504057" cy="812214"/>
          </a:xfrm>
          <a:prstGeom prst="downArrow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1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01: </a:t>
            </a:r>
            <a:r>
              <a:rPr lang="pt-BR" sz="3200" b="1" i="1" dirty="0" smtClean="0">
                <a:solidFill>
                  <a:srgbClr val="00B050"/>
                </a:solidFill>
                <a:cs typeface="Arial" charset="0"/>
              </a:rPr>
              <a:t> O  </a:t>
            </a: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EVANGELHO  NA  </a:t>
            </a:r>
            <a:r>
              <a:rPr lang="pt-BR" sz="3200" b="1" i="1" dirty="0" smtClean="0">
                <a:solidFill>
                  <a:srgbClr val="00B050"/>
                </a:solidFill>
                <a:cs typeface="Arial" charset="0"/>
              </a:rPr>
              <a:t>GALÁCIA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II – PROPÓSITO DA </a:t>
            </a:r>
            <a:r>
              <a:rPr lang="pt-BR" sz="2800" b="1" dirty="0" smtClean="0">
                <a:solidFill>
                  <a:srgbClr val="006600"/>
                </a:solidFill>
              </a:rPr>
              <a:t>CARTA				     </a:t>
            </a:r>
            <a:r>
              <a:rPr lang="pt-BR" sz="1800" b="1" dirty="0" smtClean="0">
                <a:solidFill>
                  <a:srgbClr val="006600"/>
                </a:solidFill>
              </a:rPr>
              <a:t>1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28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	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Os crentes da </a:t>
            </a:r>
            <a:r>
              <a:rPr lang="pt-BR" sz="2800" dirty="0" err="1" smtClean="0">
                <a:latin typeface="Arial" pitchFamily="34" charset="0"/>
                <a:cs typeface="Arial" pitchFamily="34" charset="0"/>
              </a:rPr>
              <a:t>Galácia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, em princípio, mostraram uma grande satisfação pelo evangelho; e, durante um tempo, haviam vivido a fé com a mesma alegria e confiança com que também haviam recebido a presença do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apóstolo.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Mas, não muito depois, aquela alegria e fervor parecia ter se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esfriado,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o que coincidiu com o surgimento de vários problemas doutrinários entre eles. Por isso, Paulo se sentiu movido a escrever esta carta, na qual, por um lado reprova a fé frágil dos gálatas e, por outro, denuncia as atividades de certos “</a:t>
            </a:r>
            <a:r>
              <a:rPr lang="pt-BR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falsos irmãos que se tinham entremetido e secretamente entraram a espiar a nossa liberdade que temos em Cristo Jesus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” (</a:t>
            </a:r>
            <a:r>
              <a:rPr lang="pt-BR" sz="28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Gl</a:t>
            </a:r>
            <a:r>
              <a:rPr lang="pt-BR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2.4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).		</a:t>
            </a:r>
            <a:r>
              <a:rPr lang="pt-BR" sz="13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pt-BR" sz="13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Gl</a:t>
            </a:r>
            <a:r>
              <a:rPr lang="pt-BR" sz="13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13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4.13-15; </a:t>
            </a:r>
            <a:r>
              <a:rPr lang="pt-BR" sz="13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Gl</a:t>
            </a:r>
            <a:r>
              <a:rPr lang="pt-BR" sz="13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5.7</a:t>
            </a:r>
            <a:r>
              <a:rPr lang="pt-BR" sz="13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  <a:endParaRPr lang="pt-BR" sz="13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9" y="2348880"/>
            <a:ext cx="7848872" cy="2376264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2000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dirty="0" err="1" smtClean="0">
                <a:solidFill>
                  <a:srgbClr val="0000CC"/>
                </a:solidFill>
              </a:rPr>
              <a:t>Gl</a:t>
            </a:r>
            <a:r>
              <a:rPr lang="pt-BR" dirty="0" smtClean="0">
                <a:solidFill>
                  <a:srgbClr val="0000CC"/>
                </a:solidFill>
              </a:rPr>
              <a:t> 4.  13-15</a:t>
            </a:r>
          </a:p>
          <a:p>
            <a:pPr marL="0" indent="0">
              <a:buNone/>
            </a:pPr>
            <a:endParaRPr lang="pt-BR" sz="2000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dirty="0" err="1" smtClean="0">
                <a:solidFill>
                  <a:srgbClr val="0000CC"/>
                </a:solidFill>
              </a:rPr>
              <a:t>Gl</a:t>
            </a:r>
            <a:r>
              <a:rPr lang="pt-BR" dirty="0" smtClean="0">
                <a:solidFill>
                  <a:srgbClr val="0000CC"/>
                </a:solidFill>
              </a:rPr>
              <a:t> </a:t>
            </a:r>
            <a:r>
              <a:rPr lang="pt-BR" dirty="0">
                <a:solidFill>
                  <a:srgbClr val="0000CC"/>
                </a:solidFill>
              </a:rPr>
              <a:t>5</a:t>
            </a:r>
            <a:r>
              <a:rPr lang="pt-BR" dirty="0" smtClean="0">
                <a:solidFill>
                  <a:srgbClr val="0000CC"/>
                </a:solidFill>
              </a:rPr>
              <a:t>.  7</a:t>
            </a:r>
            <a:endParaRPr lang="pt-BR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49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01: O  EVANGELHO  NA  </a:t>
            </a:r>
            <a:r>
              <a:rPr lang="pt-BR" sz="3200" b="1" i="1" dirty="0" smtClean="0">
                <a:solidFill>
                  <a:srgbClr val="00B050"/>
                </a:solidFill>
                <a:cs typeface="Arial" charset="0"/>
              </a:rPr>
              <a:t>GALÁCIA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II – PROPÓSITO DA </a:t>
            </a:r>
            <a:r>
              <a:rPr lang="pt-BR" sz="2800" b="1" dirty="0" smtClean="0">
                <a:solidFill>
                  <a:srgbClr val="006600"/>
                </a:solidFill>
              </a:rPr>
              <a:t>CARTA				</a:t>
            </a:r>
            <a:r>
              <a:rPr lang="pt-BR" sz="2400" b="1" dirty="0" smtClean="0">
                <a:solidFill>
                  <a:srgbClr val="006600"/>
                </a:solidFill>
              </a:rPr>
              <a:t>     2</a:t>
            </a:r>
            <a:endParaRPr lang="pt-BR" sz="24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3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	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Com essas e outras expressões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duras,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o apóstolo se refere a alguns grupos de origem judaica que percorriam igrejas recém-formadas e as confundiam com ensinamentos alheios e inclusive opostos ao evangelho e que, além disso, atacavam a autoridade e a legitimidade de seu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apostolado.	 </a:t>
            </a:r>
            <a:r>
              <a:rPr lang="pt-BR" sz="1100" dirty="0">
                <a:latin typeface="Arial" pitchFamily="34" charset="0"/>
                <a:cs typeface="Arial" pitchFamily="34" charset="0"/>
              </a:rPr>
              <a:t>(cf. </a:t>
            </a:r>
            <a:r>
              <a:rPr lang="pt-BR" sz="11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Gl</a:t>
            </a:r>
            <a:r>
              <a:rPr lang="pt-BR" sz="11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1.8-9; 5.10, 12; 6.12, 13; </a:t>
            </a:r>
            <a:r>
              <a:rPr lang="pt-BR" sz="11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Gl</a:t>
            </a:r>
            <a:r>
              <a:rPr lang="pt-BR" sz="11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11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1.10-12</a:t>
            </a:r>
            <a:r>
              <a:rPr lang="pt-BR" sz="1100" dirty="0" smtClean="0">
                <a:latin typeface="Arial" pitchFamily="34" charset="0"/>
                <a:cs typeface="Arial" pitchFamily="34" charset="0"/>
              </a:rPr>
              <a:t>)</a:t>
            </a:r>
            <a:endParaRPr lang="pt-BR" sz="11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2939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1772816"/>
            <a:ext cx="7848872" cy="4392488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2800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28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Gl</a:t>
            </a:r>
            <a:r>
              <a:rPr lang="pt-BR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1</a:t>
            </a:r>
            <a:r>
              <a:rPr lang="pt-BR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8-9</a:t>
            </a:r>
          </a:p>
          <a:p>
            <a:pPr marL="0" indent="0" algn="ctr">
              <a:buNone/>
            </a:pPr>
            <a:endParaRPr lang="pt-BR" sz="28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pt-BR" sz="28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Gl</a:t>
            </a:r>
            <a:r>
              <a:rPr lang="pt-BR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pt-BR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10</a:t>
            </a:r>
            <a:r>
              <a:rPr lang="pt-BR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t-BR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12</a:t>
            </a:r>
          </a:p>
          <a:p>
            <a:pPr marL="0" indent="0" algn="ctr">
              <a:buNone/>
            </a:pPr>
            <a:endParaRPr lang="pt-BR" sz="28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pt-BR" sz="28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Gl</a:t>
            </a:r>
            <a:r>
              <a:rPr lang="pt-BR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pt-BR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12</a:t>
            </a:r>
            <a:r>
              <a:rPr lang="pt-BR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t-BR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13</a:t>
            </a:r>
          </a:p>
          <a:p>
            <a:pPr marL="0" indent="0" algn="ctr">
              <a:buNone/>
            </a:pPr>
            <a:endParaRPr lang="pt-BR" sz="28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pt-BR" sz="28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Gl</a:t>
            </a:r>
            <a:r>
              <a:rPr lang="pt-BR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pt-BR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10-12</a:t>
            </a:r>
            <a:endParaRPr lang="pt-BR" sz="2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49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01: O  EVANGELHO  NA  </a:t>
            </a:r>
            <a:r>
              <a:rPr lang="pt-BR" sz="3200" b="1" i="1" dirty="0" smtClean="0">
                <a:solidFill>
                  <a:srgbClr val="00B050"/>
                </a:solidFill>
                <a:cs typeface="Arial" charset="0"/>
              </a:rPr>
              <a:t>GALÁCIA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II – PROPÓSITO DA </a:t>
            </a:r>
            <a:r>
              <a:rPr lang="pt-BR" sz="2800" b="1" dirty="0" smtClean="0">
                <a:solidFill>
                  <a:srgbClr val="006600"/>
                </a:solidFill>
              </a:rPr>
              <a:t>CARTA				     </a:t>
            </a:r>
            <a:r>
              <a:rPr lang="pt-BR" sz="1800" b="1" dirty="0" smtClean="0">
                <a:solidFill>
                  <a:srgbClr val="006600"/>
                </a:solidFill>
              </a:rPr>
              <a:t>3</a:t>
            </a:r>
            <a:endParaRPr lang="pt-BR" sz="18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4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	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Os que Paulo chama de “</a:t>
            </a:r>
            <a:r>
              <a:rPr lang="pt-BR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falsos irmãos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” tentavam convencer os gálatas de que o evangelho de Jesus Cristo, para ser perfeito, teria de ser submetido à Lei de Moisés e serem mantidas em vigor determinadas práticas próprias do judaísmo, principalmente a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circuncisão.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Eram, pois, judaizantes, os quais, pretendendo perpetuar a vigência de normas que em Cristo se tornaram superadas, impulsionavam os crentes para que se afastassem da “</a:t>
            </a:r>
            <a:r>
              <a:rPr lang="pt-BR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verdade do evangelho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” (</a:t>
            </a:r>
            <a:r>
              <a:rPr lang="pt-BR" sz="28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Gl</a:t>
            </a:r>
            <a:r>
              <a:rPr lang="pt-BR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2.5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), que é fundamento da liberdade concedida por Cristo.		</a:t>
            </a:r>
            <a:r>
              <a:rPr lang="pt-BR" sz="1200" dirty="0">
                <a:latin typeface="Arial" pitchFamily="34" charset="0"/>
                <a:cs typeface="Arial" pitchFamily="34" charset="0"/>
              </a:rPr>
              <a:t>(</a:t>
            </a:r>
            <a:r>
              <a:rPr lang="pt-BR" sz="12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Gl</a:t>
            </a:r>
            <a:r>
              <a:rPr lang="pt-BR" sz="12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3.11-14; 5.1-6</a:t>
            </a:r>
            <a:r>
              <a:rPr lang="pt-BR" sz="1200" dirty="0">
                <a:latin typeface="Arial" pitchFamily="34" charset="0"/>
                <a:cs typeface="Arial" pitchFamily="34" charset="0"/>
              </a:rPr>
              <a:t>)</a:t>
            </a:r>
            <a:endParaRPr lang="pt-BR" sz="12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2939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9" y="2564904"/>
            <a:ext cx="7848872" cy="2520280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2400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dirty="0" err="1" smtClean="0">
                <a:solidFill>
                  <a:srgbClr val="0000CC"/>
                </a:solidFill>
              </a:rPr>
              <a:t>Gl</a:t>
            </a:r>
            <a:r>
              <a:rPr lang="pt-BR" dirty="0" smtClean="0">
                <a:solidFill>
                  <a:srgbClr val="0000CC"/>
                </a:solidFill>
              </a:rPr>
              <a:t> </a:t>
            </a:r>
            <a:r>
              <a:rPr lang="pt-BR" dirty="0">
                <a:solidFill>
                  <a:srgbClr val="0000CC"/>
                </a:solidFill>
              </a:rPr>
              <a:t>3</a:t>
            </a:r>
            <a:r>
              <a:rPr lang="pt-BR" dirty="0" smtClean="0">
                <a:solidFill>
                  <a:srgbClr val="0000CC"/>
                </a:solidFill>
              </a:rPr>
              <a:t>.  11-14</a:t>
            </a:r>
          </a:p>
          <a:p>
            <a:pPr marL="0" indent="0" algn="ctr">
              <a:buNone/>
            </a:pPr>
            <a:endParaRPr lang="pt-BR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dirty="0" err="1" smtClean="0">
                <a:solidFill>
                  <a:srgbClr val="0000CC"/>
                </a:solidFill>
              </a:rPr>
              <a:t>Gl</a:t>
            </a:r>
            <a:r>
              <a:rPr lang="pt-BR" dirty="0" smtClean="0">
                <a:solidFill>
                  <a:srgbClr val="0000CC"/>
                </a:solidFill>
              </a:rPr>
              <a:t> </a:t>
            </a:r>
            <a:r>
              <a:rPr lang="pt-BR" dirty="0">
                <a:solidFill>
                  <a:srgbClr val="0000CC"/>
                </a:solidFill>
              </a:rPr>
              <a:t>5</a:t>
            </a:r>
            <a:r>
              <a:rPr lang="pt-BR" dirty="0" smtClean="0">
                <a:solidFill>
                  <a:srgbClr val="0000CC"/>
                </a:solidFill>
              </a:rPr>
              <a:t>.  1-6</a:t>
            </a:r>
            <a:endParaRPr lang="pt-BR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49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01: </a:t>
            </a:r>
            <a:r>
              <a:rPr lang="pt-BR" sz="2900" b="1" i="1" dirty="0" smtClean="0">
                <a:solidFill>
                  <a:srgbClr val="00B050"/>
                </a:solidFill>
                <a:cs typeface="Arial" charset="0"/>
              </a:rPr>
              <a:t> O  </a:t>
            </a: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EVANGELHO  NA  </a:t>
            </a:r>
            <a:r>
              <a:rPr lang="pt-BR" sz="2900" b="1" i="1" dirty="0" smtClean="0">
                <a:solidFill>
                  <a:srgbClr val="00B050"/>
                </a:solidFill>
                <a:cs typeface="Arial" charset="0"/>
              </a:rPr>
              <a:t>GALÁCIA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7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600" b="1" dirty="0">
                <a:solidFill>
                  <a:srgbClr val="006600"/>
                </a:solidFill>
              </a:rPr>
              <a:t>I – OS PRIMEIROS PASSOS DO </a:t>
            </a:r>
            <a:r>
              <a:rPr lang="pt-BR" sz="3600" b="1" dirty="0" smtClean="0">
                <a:solidFill>
                  <a:srgbClr val="006600"/>
                </a:solidFill>
              </a:rPr>
              <a:t>EVANGELHO </a:t>
            </a:r>
          </a:p>
          <a:p>
            <a:pPr marL="0" indent="0">
              <a:buNone/>
            </a:pPr>
            <a:r>
              <a:rPr lang="pt-BR" sz="3600" b="1" dirty="0">
                <a:solidFill>
                  <a:srgbClr val="006600"/>
                </a:solidFill>
              </a:rPr>
              <a:t>	</a:t>
            </a:r>
            <a:r>
              <a:rPr lang="pt-BR" sz="3600" b="1" dirty="0" smtClean="0">
                <a:solidFill>
                  <a:srgbClr val="006600"/>
                </a:solidFill>
              </a:rPr>
              <a:t>	NA GALÁCIA</a:t>
            </a:r>
          </a:p>
          <a:p>
            <a:pPr marL="0" indent="0">
              <a:buNone/>
            </a:pPr>
            <a:endParaRPr lang="pt-BR" sz="12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600" b="1" dirty="0">
                <a:solidFill>
                  <a:srgbClr val="006600"/>
                </a:solidFill>
              </a:rPr>
              <a:t>II – PROPÓSITO DA </a:t>
            </a:r>
            <a:r>
              <a:rPr lang="pt-BR" sz="3600" b="1" dirty="0" smtClean="0">
                <a:solidFill>
                  <a:srgbClr val="006600"/>
                </a:solidFill>
              </a:rPr>
              <a:t>CARTA</a:t>
            </a:r>
          </a:p>
          <a:p>
            <a:pPr marL="0" indent="0">
              <a:buNone/>
            </a:pPr>
            <a:endParaRPr lang="pt-BR" sz="17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600" b="1" dirty="0">
                <a:solidFill>
                  <a:srgbClr val="FF0000"/>
                </a:solidFill>
              </a:rPr>
              <a:t>III – PREFÁCIO E </a:t>
            </a:r>
            <a:r>
              <a:rPr lang="pt-BR" sz="3600" b="1" dirty="0" smtClean="0">
                <a:solidFill>
                  <a:srgbClr val="FF0000"/>
                </a:solidFill>
              </a:rPr>
              <a:t>SAUDAÇÃO</a:t>
            </a:r>
          </a:p>
          <a:p>
            <a:pPr marL="0" indent="0">
              <a:buNone/>
            </a:pPr>
            <a:endParaRPr lang="pt-BR" sz="16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54856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01: </a:t>
            </a:r>
            <a:r>
              <a:rPr lang="pt-BR" sz="3200" b="1" i="1" dirty="0" smtClean="0">
                <a:solidFill>
                  <a:srgbClr val="00B050"/>
                </a:solidFill>
                <a:cs typeface="Arial" charset="0"/>
              </a:rPr>
              <a:t> O  </a:t>
            </a: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EVANGELHO  NA  </a:t>
            </a:r>
            <a:r>
              <a:rPr lang="pt-BR" sz="3200" b="1" i="1" dirty="0" smtClean="0">
                <a:solidFill>
                  <a:srgbClr val="00B050"/>
                </a:solidFill>
                <a:cs typeface="Arial" charset="0"/>
              </a:rPr>
              <a:t>GALÁCIA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III – PREFÁCIO E </a:t>
            </a:r>
            <a:r>
              <a:rPr lang="pt-BR" sz="2400" b="1" dirty="0" smtClean="0">
                <a:solidFill>
                  <a:srgbClr val="006600"/>
                </a:solidFill>
              </a:rPr>
              <a:t>SAUDAÇÃO		                 		 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2800" b="1" dirty="0" smtClean="0">
                <a:solidFill>
                  <a:srgbClr val="006600"/>
                </a:solidFill>
              </a:rPr>
              <a:t>			</a:t>
            </a:r>
            <a:r>
              <a:rPr lang="pt-BR" sz="2800" dirty="0" smtClean="0">
                <a:solidFill>
                  <a:srgbClr val="00B050"/>
                </a:solidFill>
              </a:rPr>
              <a:t>(</a:t>
            </a:r>
            <a:r>
              <a:rPr lang="pt-BR" sz="2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1. 1-5</a:t>
            </a:r>
            <a:r>
              <a:rPr lang="pt-BR" sz="2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pt-BR" sz="26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  Paulo, apóstolo (não da parte dos homens, nem por homem algum, mas por Jesus Cristo e por Deus Pai, que o ressuscitou dos mortos),  2  e todos os irmãos que estão comigo, às igrejas da </a:t>
            </a:r>
            <a:r>
              <a:rPr lang="pt-BR" sz="2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Galácia</a:t>
            </a:r>
            <a:r>
              <a:rPr lang="pt-BR" sz="2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:  3  graça e paz, da parte de Deus Pai e da de nosso Senhor Jesus Cristo,  4  o qual se deu a si mesmo por nossos pecados, para nos livrar do presente século mau, segundo a vontade de Deus, nosso Pai,  5  ao qual glória para todo o sempre. Amém!</a:t>
            </a:r>
          </a:p>
        </p:txBody>
      </p:sp>
    </p:spTree>
    <p:extLst>
      <p:ext uri="{BB962C8B-B14F-4D97-AF65-F5344CB8AC3E}">
        <p14:creationId xmlns:p14="http://schemas.microsoft.com/office/powerpoint/2010/main" val="4715978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01:  O  EVANGELHO  NA  </a:t>
            </a:r>
            <a:r>
              <a:rPr lang="pt-BR" sz="3200" b="1" i="1" dirty="0" smtClean="0">
                <a:solidFill>
                  <a:srgbClr val="00B050"/>
                </a:solidFill>
                <a:cs typeface="Arial" charset="0"/>
              </a:rPr>
              <a:t>GALÁCIA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III – PREFÁCIO E </a:t>
            </a:r>
            <a:r>
              <a:rPr lang="pt-BR" sz="2400" b="1" dirty="0" smtClean="0">
                <a:solidFill>
                  <a:srgbClr val="006600"/>
                </a:solidFill>
              </a:rPr>
              <a:t>SAUDAÇÃO		                 		1 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2600" dirty="0">
                <a:latin typeface="Arial" pitchFamily="34" charset="0"/>
                <a:cs typeface="Arial" pitchFamily="34" charset="0"/>
              </a:rPr>
              <a:t>Paulo inicia a epístola se identificando como apóstolo – que no caso tem dois sentidos. Primeiro, apóstolos eram aqueles que faziam parte dos escolhidos pelo Senhor e que foram testemunhas da sua ressurreição – esse era um grupo distinto que tinha autoridade para formação de parte do cânon do Novo Testamento. Segundo, a palavra apóstolo significava “</a:t>
            </a:r>
            <a:r>
              <a:rPr lang="pt-BR" sz="2600" i="1" dirty="0">
                <a:latin typeface="Arial" pitchFamily="34" charset="0"/>
                <a:cs typeface="Arial" pitchFamily="34" charset="0"/>
              </a:rPr>
              <a:t>uma pessoa enviada por alguém a outrem</a:t>
            </a:r>
            <a:r>
              <a:rPr lang="pt-BR" sz="2600" dirty="0">
                <a:latin typeface="Arial" pitchFamily="34" charset="0"/>
                <a:cs typeface="Arial" pitchFamily="34" charset="0"/>
              </a:rPr>
              <a:t>”. No caso, Paulo cumpre tanto um como outro critério e, portanto, o seu apostolado é legítimo, assim como sua mensagem.</a:t>
            </a:r>
          </a:p>
        </p:txBody>
      </p:sp>
    </p:spTree>
    <p:extLst>
      <p:ext uri="{BB962C8B-B14F-4D97-AF65-F5344CB8AC3E}">
        <p14:creationId xmlns:p14="http://schemas.microsoft.com/office/powerpoint/2010/main" val="13862939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01</a:t>
            </a:r>
            <a:r>
              <a:rPr lang="pt-BR" sz="3200" b="1" i="1" dirty="0" smtClean="0">
                <a:solidFill>
                  <a:srgbClr val="00B050"/>
                </a:solidFill>
                <a:cs typeface="Arial" charset="0"/>
              </a:rPr>
              <a:t>:  </a:t>
            </a: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O  EVANGELHO  NA  </a:t>
            </a:r>
            <a:r>
              <a:rPr lang="pt-BR" sz="3200" b="1" i="1" dirty="0" smtClean="0">
                <a:solidFill>
                  <a:srgbClr val="00B050"/>
                </a:solidFill>
                <a:cs typeface="Arial" charset="0"/>
              </a:rPr>
              <a:t>GALÁCIA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III – PREFÁCIO E </a:t>
            </a:r>
            <a:r>
              <a:rPr lang="pt-BR" sz="2400" b="1" dirty="0" smtClean="0">
                <a:solidFill>
                  <a:srgbClr val="006600"/>
                </a:solidFill>
              </a:rPr>
              <a:t>SAUDAÇÃO		                 		2 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A expressão “</a:t>
            </a:r>
            <a:r>
              <a:rPr lang="pt-BR" sz="2800" i="1" dirty="0">
                <a:latin typeface="Arial" pitchFamily="34" charset="0"/>
                <a:cs typeface="Arial" pitchFamily="34" charset="0"/>
              </a:rPr>
              <a:t>paz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”, utilizada no verso 3, não deve ser entendida sob a ótica do conceito comum que é ausência de guerra, mas do ponto de vista teológico que é segurança mesmo em meio às adversidades. A essência do evangelho é apresentada por Paulo de uma forma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sucinta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no prefácio da carta para então ser desenvolvida durante a carta. Isso porque a verdadeira paz provém de Deus e da parte de Jesus Cristo.</a:t>
            </a:r>
          </a:p>
        </p:txBody>
      </p:sp>
    </p:spTree>
    <p:extLst>
      <p:ext uri="{BB962C8B-B14F-4D97-AF65-F5344CB8AC3E}">
        <p14:creationId xmlns:p14="http://schemas.microsoft.com/office/powerpoint/2010/main" val="2746263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73654" y="2348880"/>
            <a:ext cx="8208912" cy="1296144"/>
          </a:xfrm>
        </p:spPr>
        <p:txBody>
          <a:bodyPr>
            <a:no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endParaRPr lang="pt-BR" sz="3600" b="1" i="1" dirty="0" smtClean="0">
              <a:solidFill>
                <a:srgbClr val="00B050"/>
              </a:solidFill>
              <a:cs typeface="Arial" charset="0"/>
            </a:endParaRP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 smtClean="0">
                <a:solidFill>
                  <a:srgbClr val="00B050"/>
                </a:solidFill>
                <a:cs typeface="Arial" charset="0"/>
              </a:rPr>
              <a:t>LIÇÃO </a:t>
            </a:r>
            <a:r>
              <a:rPr lang="pt-BR" sz="3600" b="1" i="1" dirty="0">
                <a:solidFill>
                  <a:srgbClr val="00B050"/>
                </a:solidFill>
                <a:cs typeface="Arial" charset="0"/>
              </a:rPr>
              <a:t>01: O  EVANGELHO  NA  </a:t>
            </a:r>
            <a:r>
              <a:rPr lang="pt-BR" sz="3600" b="1" i="1" dirty="0" smtClean="0">
                <a:solidFill>
                  <a:srgbClr val="00B050"/>
                </a:solidFill>
                <a:cs typeface="Arial" charset="0"/>
              </a:rPr>
              <a:t>GALÁCIA</a:t>
            </a:r>
            <a:endParaRPr lang="pt-BR" sz="3600" dirty="0"/>
          </a:p>
        </p:txBody>
      </p:sp>
      <p:sp>
        <p:nvSpPr>
          <p:cNvPr id="2" name="Retângulo 1"/>
          <p:cNvSpPr/>
          <p:nvPr/>
        </p:nvSpPr>
        <p:spPr>
          <a:xfrm>
            <a:off x="531346" y="1082220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40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endParaRPr lang="pt-BR" sz="40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3568" y="4941168"/>
            <a:ext cx="7752379" cy="7707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B6D2"/>
              </a:buClr>
            </a:pPr>
            <a:r>
              <a:rPr lang="pt-BR" sz="3600" b="1" dirty="0" smtClean="0">
                <a:solidFill>
                  <a:srgbClr val="000000"/>
                </a:solidFill>
                <a:latin typeface="Book Antiqua" pitchFamily="18" charset="0"/>
              </a:rPr>
              <a:t>Classes de Jovens e Adultos da EBD</a:t>
            </a:r>
          </a:p>
        </p:txBody>
      </p:sp>
    </p:spTree>
    <p:extLst>
      <p:ext uri="{BB962C8B-B14F-4D97-AF65-F5344CB8AC3E}">
        <p14:creationId xmlns:p14="http://schemas.microsoft.com/office/powerpoint/2010/main" val="168695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01:  O  EVANGELHO  NA  </a:t>
            </a:r>
            <a:r>
              <a:rPr lang="pt-BR" sz="3200" b="1" i="1" dirty="0" smtClean="0">
                <a:solidFill>
                  <a:srgbClr val="00B050"/>
                </a:solidFill>
                <a:cs typeface="Arial" charset="0"/>
              </a:rPr>
              <a:t>GALÁCIA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781122"/>
          </a:xfrm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600" b="1" dirty="0">
                <a:solidFill>
                  <a:srgbClr val="006600"/>
                </a:solidFill>
              </a:rPr>
              <a:t>III – PREFÁCIO E </a:t>
            </a:r>
            <a:r>
              <a:rPr lang="pt-BR" sz="2600" b="1" dirty="0" smtClean="0">
                <a:solidFill>
                  <a:srgbClr val="006600"/>
                </a:solidFill>
              </a:rPr>
              <a:t>SAUDAÇÃO</a:t>
            </a:r>
            <a:r>
              <a:rPr lang="pt-BR" sz="2600" b="1" dirty="0">
                <a:solidFill>
                  <a:srgbClr val="006600"/>
                </a:solidFill>
              </a:rPr>
              <a:t>	                 		</a:t>
            </a:r>
            <a:r>
              <a:rPr lang="pt-BR" sz="2600" b="1" dirty="0" smtClean="0">
                <a:solidFill>
                  <a:srgbClr val="006600"/>
                </a:solidFill>
              </a:rPr>
              <a:t>3 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	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Paulo é criterioso em qualificar as pessoas que menciona e não é por acaso, mas intencional. No final do verso 1, o “</a:t>
            </a:r>
            <a:r>
              <a:rPr lang="pt-BR" sz="2800" i="1" dirty="0">
                <a:latin typeface="Arial" pitchFamily="34" charset="0"/>
                <a:cs typeface="Arial" pitchFamily="34" charset="0"/>
              </a:rPr>
              <a:t>Pai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” é apresentado como quem ressuscitou o Filho dentre os mortos e, no verso 4, Jesus Cristo é aquele que se deu a Si mesmo pelos nossos pecados com um objetivo claro de nos “</a:t>
            </a:r>
            <a:r>
              <a:rPr lang="pt-BR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livrar do presente século mau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”. Toda a obra de Cristo estava segundo a vontade do Pai. Logo, aqui está a essência do evangelho. Se Cristo cumpriu a lei, ou seja, a vontade do Pai, então Ele é digno de receber toda a glória. Eis aqui o cerne da mensagem da carta – o homem não teve participação nenhuma e, portanto, não recebe louvor nenhum, é tudo graça. Tal mensagem chocava os judaizantes que queriam então deturpar essa mensagem entre os gentios, pois eles sempre buscavam a glória dos homens.</a:t>
            </a:r>
          </a:p>
        </p:txBody>
      </p:sp>
    </p:spTree>
    <p:extLst>
      <p:ext uri="{BB962C8B-B14F-4D97-AF65-F5344CB8AC3E}">
        <p14:creationId xmlns:p14="http://schemas.microsoft.com/office/powerpoint/2010/main" val="19459286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01: </a:t>
            </a:r>
            <a:r>
              <a:rPr lang="pt-BR" sz="2900" b="1" i="1" dirty="0" smtClean="0">
                <a:solidFill>
                  <a:srgbClr val="00B050"/>
                </a:solidFill>
                <a:cs typeface="Arial" charset="0"/>
              </a:rPr>
              <a:t>  </a:t>
            </a: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O  EVANGELHO  NA  </a:t>
            </a:r>
            <a:r>
              <a:rPr lang="pt-BR" sz="2900" b="1" i="1" dirty="0" smtClean="0">
                <a:solidFill>
                  <a:srgbClr val="00B050"/>
                </a:solidFill>
                <a:cs typeface="Arial" charset="0"/>
              </a:rPr>
              <a:t>GALÁCIA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7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600" b="1" dirty="0">
                <a:solidFill>
                  <a:srgbClr val="006600"/>
                </a:solidFill>
              </a:rPr>
              <a:t>I – OS PRIMEIROS PASSOS DO </a:t>
            </a:r>
            <a:r>
              <a:rPr lang="pt-BR" sz="3600" b="1" dirty="0" smtClean="0">
                <a:solidFill>
                  <a:srgbClr val="006600"/>
                </a:solidFill>
              </a:rPr>
              <a:t>EVANGELHO </a:t>
            </a:r>
          </a:p>
          <a:p>
            <a:pPr marL="0" indent="0">
              <a:buNone/>
            </a:pPr>
            <a:r>
              <a:rPr lang="pt-BR" sz="3600" b="1" dirty="0">
                <a:solidFill>
                  <a:srgbClr val="006600"/>
                </a:solidFill>
              </a:rPr>
              <a:t>	</a:t>
            </a:r>
            <a:r>
              <a:rPr lang="pt-BR" sz="3600" b="1" dirty="0" smtClean="0">
                <a:solidFill>
                  <a:srgbClr val="006600"/>
                </a:solidFill>
              </a:rPr>
              <a:t>	NA GALÁCIA</a:t>
            </a:r>
          </a:p>
          <a:p>
            <a:pPr marL="0" indent="0">
              <a:buNone/>
            </a:pPr>
            <a:endParaRPr lang="pt-BR" sz="12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600" b="1" dirty="0">
                <a:solidFill>
                  <a:srgbClr val="006600"/>
                </a:solidFill>
              </a:rPr>
              <a:t>II – PROPÓSITO DA </a:t>
            </a:r>
            <a:r>
              <a:rPr lang="pt-BR" sz="3600" b="1" dirty="0" smtClean="0">
                <a:solidFill>
                  <a:srgbClr val="006600"/>
                </a:solidFill>
              </a:rPr>
              <a:t>CARTA</a:t>
            </a:r>
          </a:p>
          <a:p>
            <a:pPr marL="0" indent="0">
              <a:buNone/>
            </a:pPr>
            <a:endParaRPr lang="pt-BR" sz="17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600" b="1" dirty="0">
                <a:solidFill>
                  <a:srgbClr val="006600"/>
                </a:solidFill>
              </a:rPr>
              <a:t>III – PREFÁCIO E </a:t>
            </a:r>
            <a:r>
              <a:rPr lang="pt-BR" sz="3600" b="1" dirty="0" smtClean="0">
                <a:solidFill>
                  <a:srgbClr val="006600"/>
                </a:solidFill>
              </a:rPr>
              <a:t>SAUDAÇÃO</a:t>
            </a:r>
          </a:p>
          <a:p>
            <a:pPr marL="0" indent="0">
              <a:buNone/>
            </a:pPr>
            <a:endParaRPr lang="pt-BR" sz="16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</a:t>
            </a:r>
            <a:r>
              <a:rPr lang="pt-BR" sz="4300" b="1" dirty="0">
                <a:solidFill>
                  <a:srgbClr val="FF0000"/>
                </a:solidFill>
              </a:rPr>
              <a:t>Conclusão</a:t>
            </a:r>
          </a:p>
        </p:txBody>
      </p:sp>
    </p:spTree>
    <p:extLst>
      <p:ext uri="{BB962C8B-B14F-4D97-AF65-F5344CB8AC3E}">
        <p14:creationId xmlns:p14="http://schemas.microsoft.com/office/powerpoint/2010/main" val="398838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40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40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01:  O  EVANGELHO  NA  </a:t>
            </a:r>
            <a:r>
              <a:rPr lang="pt-BR" sz="3200" b="1" i="1" dirty="0" smtClean="0">
                <a:solidFill>
                  <a:srgbClr val="00B050"/>
                </a:solidFill>
                <a:cs typeface="Arial" charset="0"/>
              </a:rPr>
              <a:t>GALÁCIA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752528"/>
          </a:xfrm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t-BR" sz="4400" b="1" dirty="0" smtClean="0">
                <a:solidFill>
                  <a:srgbClr val="006600"/>
                </a:solidFill>
              </a:rPr>
              <a:t>   </a:t>
            </a:r>
            <a:r>
              <a:rPr lang="pt-BR" b="1" dirty="0" smtClean="0">
                <a:solidFill>
                  <a:srgbClr val="006600"/>
                </a:solidFill>
              </a:rPr>
              <a:t>Conclusão</a:t>
            </a:r>
            <a:endParaRPr lang="pt-BR" sz="18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endParaRPr lang="pt-BR" sz="10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pt-BR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dirty="0">
                <a:latin typeface="Arial" pitchFamily="34" charset="0"/>
                <a:cs typeface="Arial" pitchFamily="34" charset="0"/>
              </a:rPr>
              <a:t>Esta lição se ocupou em apresentar alguns dados geográficos da região da </a:t>
            </a:r>
            <a:r>
              <a:rPr lang="pt-BR" dirty="0" err="1" smtClean="0">
                <a:latin typeface="Arial" pitchFamily="34" charset="0"/>
                <a:cs typeface="Arial" pitchFamily="34" charset="0"/>
              </a:rPr>
              <a:t>Galácia</a:t>
            </a:r>
            <a:r>
              <a:rPr lang="pt-BR" dirty="0">
                <a:latin typeface="Arial" pitchFamily="34" charset="0"/>
                <a:cs typeface="Arial" pitchFamily="34" charset="0"/>
              </a:rPr>
              <a:t>, assim como o propósito da carta. São informações importantes para a compreensão das lições seguintes. Além disso, consideramos a saudação de Paulo e um prefácio da carta destacando que o seu chamado apostólico – e, portanto, a sua mensagem – provinha do Pai e do Senhor Jesus Cristo. E a mensagem do evangelho que Paulo pregava buscava apresentar a Deus e ao Filho como autores da nossa salvação, excluindo assim qualquer mérito humano ou qualquer obra humana. Assim a glória sempre é de Deus Pai e de Seu Filho Jesus Cristo.</a:t>
            </a:r>
            <a:endParaRPr lang="pt-BR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6386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01:  O  EVANGELHO  NA  </a:t>
            </a:r>
            <a:r>
              <a:rPr lang="pt-BR" sz="2900" b="1" i="1" dirty="0" smtClean="0">
                <a:solidFill>
                  <a:srgbClr val="00B050"/>
                </a:solidFill>
                <a:cs typeface="Arial" charset="0"/>
              </a:rPr>
              <a:t>GALÁCIA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7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600" b="1" dirty="0">
                <a:solidFill>
                  <a:srgbClr val="006600"/>
                </a:solidFill>
              </a:rPr>
              <a:t>I – OS PRIMEIROS PASSOS DO </a:t>
            </a:r>
            <a:r>
              <a:rPr lang="pt-BR" sz="3600" b="1" dirty="0" smtClean="0">
                <a:solidFill>
                  <a:srgbClr val="006600"/>
                </a:solidFill>
              </a:rPr>
              <a:t>EVANGELHO </a:t>
            </a:r>
          </a:p>
          <a:p>
            <a:pPr marL="0" indent="0">
              <a:buNone/>
            </a:pPr>
            <a:r>
              <a:rPr lang="pt-BR" sz="3600" b="1" dirty="0">
                <a:solidFill>
                  <a:srgbClr val="006600"/>
                </a:solidFill>
              </a:rPr>
              <a:t>	</a:t>
            </a:r>
            <a:r>
              <a:rPr lang="pt-BR" sz="3600" b="1" dirty="0" smtClean="0">
                <a:solidFill>
                  <a:srgbClr val="006600"/>
                </a:solidFill>
              </a:rPr>
              <a:t>	NA GALÁCIA</a:t>
            </a:r>
          </a:p>
          <a:p>
            <a:pPr marL="0" indent="0">
              <a:buNone/>
            </a:pPr>
            <a:endParaRPr lang="pt-BR" sz="12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600" b="1" dirty="0">
                <a:solidFill>
                  <a:srgbClr val="006600"/>
                </a:solidFill>
              </a:rPr>
              <a:t>II – PROPÓSITO DA </a:t>
            </a:r>
            <a:r>
              <a:rPr lang="pt-BR" sz="3600" b="1" dirty="0" smtClean="0">
                <a:solidFill>
                  <a:srgbClr val="006600"/>
                </a:solidFill>
              </a:rPr>
              <a:t>CARTA</a:t>
            </a:r>
          </a:p>
          <a:p>
            <a:pPr marL="0" indent="0">
              <a:buNone/>
            </a:pPr>
            <a:endParaRPr lang="pt-BR" sz="17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600" b="1" dirty="0">
                <a:solidFill>
                  <a:srgbClr val="006600"/>
                </a:solidFill>
              </a:rPr>
              <a:t>III – PREFÁCIO E </a:t>
            </a:r>
            <a:r>
              <a:rPr lang="pt-BR" sz="3600" b="1" dirty="0" smtClean="0">
                <a:solidFill>
                  <a:srgbClr val="006600"/>
                </a:solidFill>
              </a:rPr>
              <a:t>SAUDAÇÃO</a:t>
            </a:r>
          </a:p>
          <a:p>
            <a:pPr marL="0" indent="0">
              <a:buNone/>
            </a:pPr>
            <a:endParaRPr lang="pt-BR" sz="16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112004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01: O  EVANGELHO  NA  </a:t>
            </a:r>
            <a:r>
              <a:rPr lang="pt-BR" sz="2900" b="1" i="1" dirty="0" smtClean="0">
                <a:solidFill>
                  <a:srgbClr val="00B050"/>
                </a:solidFill>
                <a:cs typeface="Arial" charset="0"/>
              </a:rPr>
              <a:t>GALÁCIA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</a:t>
            </a: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600" dirty="0" smtClean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6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Paulo, apóstolo (não da parte dos homens, nem por homem algum, mas por Jesus Cristo e por Deus Pai, que o ressuscitou dos 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mortos).</a:t>
            </a:r>
            <a:r>
              <a:rPr lang="pt-BR" sz="3600" dirty="0" smtClean="0">
                <a:highlight>
                  <a:srgbClr val="FFFFFF"/>
                </a:highlight>
                <a:latin typeface="Times New Roman"/>
                <a:ea typeface="Calibri"/>
                <a:cs typeface="Arial" pitchFamily="34" charset="0"/>
              </a:rPr>
              <a:t>”</a:t>
            </a:r>
            <a:endParaRPr lang="pt-BR" sz="3600" dirty="0">
              <a:solidFill>
                <a:srgbClr val="00000A"/>
              </a:solidFill>
              <a:ea typeface="Calibri"/>
              <a:cs typeface="Calibri"/>
            </a:endParaRPr>
          </a:p>
          <a:p>
            <a:pPr marL="114300" lvl="0" indent="0" algn="just" fontAlgn="base">
              <a:spcBef>
                <a:spcPct val="0"/>
              </a:spcBef>
              <a:spcAft>
                <a:spcPct val="0"/>
              </a:spcAft>
              <a:buClr>
                <a:srgbClr val="DBD7CB"/>
              </a:buClr>
              <a:buNone/>
              <a:defRPr/>
            </a:pP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	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40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Gl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1.1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9214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920" y="2564904"/>
            <a:ext cx="1619672" cy="2844316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2º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TRIM.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2021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755577" y="518390"/>
            <a:ext cx="7956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CARTA  AOS  GÁLATAS</a:t>
            </a:r>
            <a:endParaRPr lang="pt-BR" sz="40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592" y="1260556"/>
            <a:ext cx="7386408" cy="5663145"/>
          </a:xfrm>
          <a:prstGeom prst="rect">
            <a:avLst/>
          </a:prstGeom>
        </p:spPr>
      </p:pic>
      <p:sp>
        <p:nvSpPr>
          <p:cNvPr id="6" name="Seta para Baixo 5"/>
          <p:cNvSpPr/>
          <p:nvPr/>
        </p:nvSpPr>
        <p:spPr>
          <a:xfrm>
            <a:off x="6012160" y="1260556"/>
            <a:ext cx="504057" cy="812214"/>
          </a:xfrm>
          <a:prstGeom prst="downArrow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0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01: O  EVANGELHO  NA  GALÁCIA</a:t>
            </a:r>
            <a:endParaRPr lang="pt-BR" sz="31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/>
          </a:p>
          <a:p>
            <a:pPr marL="0" indent="0" algn="ctr">
              <a:buNone/>
            </a:pP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Leitura Bíblica: </a:t>
            </a:r>
            <a:r>
              <a:rPr lang="pt-BR" sz="4800" dirty="0" smtClean="0">
                <a:solidFill>
                  <a:srgbClr val="0000CC"/>
                </a:solidFill>
              </a:rPr>
              <a:t> Gálatas  1.1-5</a:t>
            </a:r>
            <a:endParaRPr lang="pt-BR" sz="48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5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01: O  EVANGELHO  NA  </a:t>
            </a:r>
            <a:r>
              <a:rPr lang="pt-BR" sz="2900" b="1" i="1" dirty="0" smtClean="0">
                <a:solidFill>
                  <a:srgbClr val="00B050"/>
                </a:solidFill>
                <a:cs typeface="Arial" charset="0"/>
              </a:rPr>
              <a:t>GALÁCIA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</a:t>
            </a: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600" dirty="0" smtClean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6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Paulo, apóstolo (não da parte dos homens, nem por homem algum, mas por Jesus Cristo e por Deus Pai, que o ressuscitou dos 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mortos).</a:t>
            </a:r>
            <a:r>
              <a:rPr lang="pt-BR" sz="3600" dirty="0" smtClean="0">
                <a:highlight>
                  <a:srgbClr val="FFFFFF"/>
                </a:highlight>
                <a:latin typeface="Times New Roman"/>
                <a:ea typeface="Calibri"/>
                <a:cs typeface="Arial" pitchFamily="34" charset="0"/>
              </a:rPr>
              <a:t>”</a:t>
            </a:r>
            <a:endParaRPr lang="pt-BR" sz="3600" dirty="0">
              <a:solidFill>
                <a:srgbClr val="00000A"/>
              </a:solidFill>
              <a:ea typeface="Calibri"/>
              <a:cs typeface="Calibri"/>
            </a:endParaRPr>
          </a:p>
          <a:p>
            <a:pPr marL="114300" lvl="0" indent="0" algn="just" fontAlgn="base">
              <a:spcBef>
                <a:spcPct val="0"/>
              </a:spcBef>
              <a:spcAft>
                <a:spcPct val="0"/>
              </a:spcAft>
              <a:buClr>
                <a:srgbClr val="DBD7CB"/>
              </a:buClr>
              <a:buNone/>
              <a:defRPr/>
            </a:pP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	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40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Gl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1.1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85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01: O  EVANGELHO  NA  </a:t>
            </a:r>
            <a:r>
              <a:rPr lang="pt-BR" sz="2900" b="1" i="1" dirty="0" smtClean="0">
                <a:solidFill>
                  <a:srgbClr val="00B050"/>
                </a:solidFill>
                <a:cs typeface="Arial" charset="0"/>
              </a:rPr>
              <a:t>GALÁCIA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7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600" b="1" dirty="0">
                <a:solidFill>
                  <a:srgbClr val="006600"/>
                </a:solidFill>
              </a:rPr>
              <a:t>I – OS PRIMEIROS PASSOS DO </a:t>
            </a:r>
            <a:r>
              <a:rPr lang="pt-BR" sz="3600" b="1" dirty="0" smtClean="0">
                <a:solidFill>
                  <a:srgbClr val="006600"/>
                </a:solidFill>
              </a:rPr>
              <a:t>EVANGELHO </a:t>
            </a:r>
          </a:p>
          <a:p>
            <a:pPr marL="0" indent="0">
              <a:buNone/>
            </a:pPr>
            <a:r>
              <a:rPr lang="pt-BR" sz="3600" b="1" dirty="0">
                <a:solidFill>
                  <a:srgbClr val="006600"/>
                </a:solidFill>
              </a:rPr>
              <a:t>	</a:t>
            </a:r>
            <a:r>
              <a:rPr lang="pt-BR" sz="3600" b="1" dirty="0" smtClean="0">
                <a:solidFill>
                  <a:srgbClr val="006600"/>
                </a:solidFill>
              </a:rPr>
              <a:t>	NA GALÁCIA</a:t>
            </a:r>
          </a:p>
          <a:p>
            <a:pPr marL="0" indent="0">
              <a:buNone/>
            </a:pPr>
            <a:endParaRPr lang="pt-BR" sz="12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600" b="1" dirty="0">
                <a:solidFill>
                  <a:srgbClr val="006600"/>
                </a:solidFill>
              </a:rPr>
              <a:t>II – PROPÓSITO DA </a:t>
            </a:r>
            <a:r>
              <a:rPr lang="pt-BR" sz="3600" b="1" dirty="0" smtClean="0">
                <a:solidFill>
                  <a:srgbClr val="006600"/>
                </a:solidFill>
              </a:rPr>
              <a:t>CARTA</a:t>
            </a:r>
          </a:p>
          <a:p>
            <a:pPr marL="0" indent="0">
              <a:buNone/>
            </a:pPr>
            <a:endParaRPr lang="pt-BR" sz="17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600" b="1" dirty="0">
                <a:solidFill>
                  <a:srgbClr val="006600"/>
                </a:solidFill>
              </a:rPr>
              <a:t>III – PREFÁCIO E </a:t>
            </a:r>
            <a:r>
              <a:rPr lang="pt-BR" sz="3600" b="1" dirty="0" smtClean="0">
                <a:solidFill>
                  <a:srgbClr val="006600"/>
                </a:solidFill>
              </a:rPr>
              <a:t>SAUDAÇÃO</a:t>
            </a:r>
          </a:p>
          <a:p>
            <a:pPr marL="0" indent="0">
              <a:buNone/>
            </a:pPr>
            <a:endParaRPr lang="pt-BR" sz="16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  </a:t>
            </a: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AOS</a:t>
            </a: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  GÁLATAS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900" b="1" i="1" dirty="0">
                <a:solidFill>
                  <a:srgbClr val="00B050"/>
                </a:solidFill>
                <a:cs typeface="Arial" charset="0"/>
              </a:rPr>
              <a:t>LIÇÃO 01: O  EVANGELHO  NA  </a:t>
            </a:r>
            <a:r>
              <a:rPr lang="pt-BR" sz="2900" b="1" i="1" dirty="0" smtClean="0">
                <a:solidFill>
                  <a:srgbClr val="00B050"/>
                </a:solidFill>
                <a:cs typeface="Arial" charset="0"/>
              </a:rPr>
              <a:t>GALÁCIA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9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b="1" dirty="0" smtClean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pt-BR" sz="3500" b="1" dirty="0">
                <a:solidFill>
                  <a:srgbClr val="006600"/>
                </a:solidFill>
              </a:rPr>
              <a:t>Introdução</a:t>
            </a:r>
            <a:r>
              <a:rPr lang="pt-BR" sz="2400" b="1" dirty="0" smtClean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						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pt-BR" sz="1200" b="1" dirty="0">
              <a:ln w="12700" cmpd="sng">
                <a:solidFill>
                  <a:schemeClr val="tx1"/>
                </a:solidFill>
              </a:ln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Neste trimestre o nosso estudo será sobre a carta de Paulo aos Gálatas. Na presente lição faremos uma introdução à carta, destacando a região em que está compreendida a </a:t>
            </a:r>
            <a:r>
              <a:rPr lang="pt-BR" sz="2800" dirty="0" err="1" smtClean="0">
                <a:solidFill>
                  <a:prstClr val="black"/>
                </a:solidFill>
                <a:latin typeface="Arial" charset="0"/>
                <a:cs typeface="Arial" charset="0"/>
              </a:rPr>
              <a:t>Galácia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, o propósito de Paulo ao escrever, assim como uma breve justificativa de seu apostolado e a legitimidade da sua mensagem, apresentando a verdadeira essência do evangelho.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IGVafons\geografia\glob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1313" y="-819150"/>
            <a:ext cx="9504363" cy="950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088" y="836712"/>
            <a:ext cx="591363" cy="1176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03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4" y="11086"/>
            <a:ext cx="9130145" cy="7306345"/>
          </a:xfrm>
          <a:prstGeom prst="rect">
            <a:avLst/>
          </a:prstGeom>
        </p:spPr>
      </p:pic>
      <p:sp>
        <p:nvSpPr>
          <p:cNvPr id="4" name="Seta para Baixo 3"/>
          <p:cNvSpPr/>
          <p:nvPr/>
        </p:nvSpPr>
        <p:spPr>
          <a:xfrm>
            <a:off x="6156177" y="764704"/>
            <a:ext cx="504056" cy="504056"/>
          </a:xfrm>
          <a:prstGeom prst="down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07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1483</TotalTime>
  <Words>2104</Words>
  <Application>Microsoft Office PowerPoint</Application>
  <PresentationFormat>Apresentação na tela (4:3)</PresentationFormat>
  <Paragraphs>203</Paragraphs>
  <Slides>35</Slides>
  <Notes>12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35</vt:i4>
      </vt:variant>
    </vt:vector>
  </HeadingPairs>
  <TitlesOfParts>
    <vt:vector size="43" baseType="lpstr">
      <vt:lpstr>Arial</vt:lpstr>
      <vt:lpstr>Arial Black</vt:lpstr>
      <vt:lpstr>Book Antiqua</vt:lpstr>
      <vt:lpstr>Calibri</vt:lpstr>
      <vt:lpstr>Georgia</vt:lpstr>
      <vt:lpstr>Times New Roman</vt:lpstr>
      <vt:lpstr>Tema do Office</vt:lpstr>
      <vt:lpstr>1_Tema do Office</vt:lpstr>
      <vt:lpstr>Apresentação do PowerPoint</vt:lpstr>
      <vt:lpstr>Apresentação do PowerPoint</vt:lpstr>
      <vt:lpstr>Apresentação do PowerPoint</vt:lpstr>
      <vt:lpstr>CARTA  AOS  GÁLATAS LIÇÃO 01: O  EVANGELHO  NA  GALÁCIA</vt:lpstr>
      <vt:lpstr>CARTA  AOS  GÁLATAS LIÇÃO 01: O  EVANGELHO  NA  GALÁCIA</vt:lpstr>
      <vt:lpstr>CARTA  AOS  GÁLATAS LIÇÃO 01: O  EVANGELHO  NA  GALÁCIA</vt:lpstr>
      <vt:lpstr>CARTA  AOS  GÁLATAS LIÇÃO 01: O  EVANGELHO  NA  GALÁCIA</vt:lpstr>
      <vt:lpstr>Apresentação do PowerPoint</vt:lpstr>
      <vt:lpstr>Apresentação do PowerPoint</vt:lpstr>
      <vt:lpstr>Apresentação do PowerPoint</vt:lpstr>
      <vt:lpstr>CARTA  AOS  GÁLATAS LIÇÃO 01: O  EVANGELHO  NA  GALÁCIA</vt:lpstr>
      <vt:lpstr>CARTA  AOS  GÁLATAS LIÇÃO 01: O  EVANGELHO  NA  GALÁCIA</vt:lpstr>
      <vt:lpstr>Apresentação do PowerPoint</vt:lpstr>
      <vt:lpstr>CARTA  AOS  GÁLATAS LIÇÃO 01: O  EVANGELHO  NA  GALÁCIA</vt:lpstr>
      <vt:lpstr>Apresentação do PowerPoint</vt:lpstr>
      <vt:lpstr>Apresentação do PowerPoint</vt:lpstr>
      <vt:lpstr>Apresentação do PowerPoint</vt:lpstr>
      <vt:lpstr>Apresentação do PowerPoint</vt:lpstr>
      <vt:lpstr>CARTA  AOS  GÁLATAS LIÇÃO 01: O  EVANGELHO  NA  GALÁCIA</vt:lpstr>
      <vt:lpstr>CARTA  AOS  GÁLATAS LIÇÃO 01:  O  EVANGELHO  NA  GALÁCIA</vt:lpstr>
      <vt:lpstr>Apresentação do PowerPoint</vt:lpstr>
      <vt:lpstr>CARTA  AOS  GÁLATAS LIÇÃO 01: O  EVANGELHO  NA  GALÁCIA</vt:lpstr>
      <vt:lpstr>Apresentação do PowerPoint</vt:lpstr>
      <vt:lpstr>CARTA  AOS  GÁLATAS LIÇÃO 01: O  EVANGELHO  NA  GALÁCIA</vt:lpstr>
      <vt:lpstr>Apresentação do PowerPoint</vt:lpstr>
      <vt:lpstr>CARTA  AOS  GÁLATAS LIÇÃO 01:  O  EVANGELHO  NA  GALÁCIA</vt:lpstr>
      <vt:lpstr>CARTA  AOS  GÁLATAS LIÇÃO 01:  O  EVANGELHO  NA  GALÁCIA</vt:lpstr>
      <vt:lpstr>CARTA  AOS  GÁLATAS LIÇÃO 01:  O  EVANGELHO  NA  GALÁCIA</vt:lpstr>
      <vt:lpstr>CARTA  AOS  GÁLATAS LIÇÃO 01:  O  EVANGELHO  NA  GALÁCIA</vt:lpstr>
      <vt:lpstr>CARTA  AOS  GÁLATAS LIÇÃO 01:  O  EVANGELHO  NA  GALÁCIA</vt:lpstr>
      <vt:lpstr>CARTA  AOS  GÁLATAS LIÇÃO 01:   O  EVANGELHO  NA  GALÁCIA</vt:lpstr>
      <vt:lpstr>CARTA  AOS  GÁLATAS LIÇÃO 01:  O  EVANGELHO  NA  GALÁCIA</vt:lpstr>
      <vt:lpstr>CARTA  AOS  GÁLATAS LIÇÃO 01:  O  EVANGELHO  NA  GALÁCIA</vt:lpstr>
      <vt:lpstr>CARTA  AOS  GÁLATAS LIÇÃO 01: O  EVANGELHO  NA  GALÁCIA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PARÁBOLAS</dc:title>
  <dc:creator>I.G.V</dc:creator>
  <cp:lastModifiedBy>Cássia</cp:lastModifiedBy>
  <cp:revision>141</cp:revision>
  <dcterms:created xsi:type="dcterms:W3CDTF">2017-03-28T13:10:15Z</dcterms:created>
  <dcterms:modified xsi:type="dcterms:W3CDTF">2021-03-30T17:30:28Z</dcterms:modified>
</cp:coreProperties>
</file>