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96" r:id="rId2"/>
    <p:sldId id="259" r:id="rId3"/>
    <p:sldId id="257" r:id="rId4"/>
    <p:sldId id="260" r:id="rId5"/>
    <p:sldId id="262" r:id="rId6"/>
    <p:sldId id="263" r:id="rId7"/>
    <p:sldId id="470" r:id="rId8"/>
    <p:sldId id="264" r:id="rId9"/>
    <p:sldId id="305" r:id="rId10"/>
    <p:sldId id="466" r:id="rId11"/>
    <p:sldId id="427" r:id="rId12"/>
    <p:sldId id="486" r:id="rId13"/>
    <p:sldId id="488" r:id="rId14"/>
    <p:sldId id="418" r:id="rId15"/>
    <p:sldId id="267" r:id="rId16"/>
    <p:sldId id="489" r:id="rId17"/>
    <p:sldId id="468" r:id="rId18"/>
    <p:sldId id="457" r:id="rId19"/>
    <p:sldId id="490" r:id="rId20"/>
    <p:sldId id="420" r:id="rId21"/>
    <p:sldId id="268" r:id="rId22"/>
    <p:sldId id="487" r:id="rId23"/>
    <p:sldId id="311" r:id="rId24"/>
    <p:sldId id="491" r:id="rId25"/>
    <p:sldId id="313" r:id="rId26"/>
    <p:sldId id="484" r:id="rId27"/>
    <p:sldId id="485" r:id="rId28"/>
    <p:sldId id="336" r:id="rId2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660"/>
  </p:normalViewPr>
  <p:slideViewPr>
    <p:cSldViewPr>
      <p:cViewPr varScale="1">
        <p:scale>
          <a:sx n="87" d="100"/>
          <a:sy n="87" d="100"/>
        </p:scale>
        <p:origin x="-147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C9BF2-DC0F-4452-ABF8-F28AC5D4A9F9}" type="datetimeFigureOut">
              <a:rPr lang="pt-BR" smtClean="0"/>
              <a:pPr/>
              <a:t>15/09/2020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A1916-7331-4A11-846C-A049D8C2756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741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dirty="0"/>
              <a:t>		</a:t>
            </a:r>
            <a:endParaRPr lang="pt-BR" b="1" baseline="0" dirty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2383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2116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6670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15/09/2020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572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15/09/2020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447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15/09/2020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942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15/09/2020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028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15/09/2020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459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15/09/2020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80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15/09/2020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6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15/09/2020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026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15/09/2020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100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15/09/2020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52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15/09/2020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158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7B21-5B4F-430E-8779-9B4706A37A3E}" type="datetimeFigureOut">
              <a:rPr lang="pt-BR" smtClean="0"/>
              <a:pPr/>
              <a:t>15/09/2020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205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9552" y="1011382"/>
            <a:ext cx="3114676" cy="2062040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3º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73561" y="4509120"/>
            <a:ext cx="7632848" cy="1446550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pt-BR" sz="4400" b="1" dirty="0">
                <a:solidFill>
                  <a:srgbClr val="7030A0"/>
                </a:solidFill>
              </a:rPr>
              <a:t>CARTAS PASTORAIS  A TIMÓTEO E A TITO</a:t>
            </a:r>
          </a:p>
        </p:txBody>
      </p:sp>
      <p:pic>
        <p:nvPicPr>
          <p:cNvPr id="5" name="Imagem 4" descr="E:\Afonso2020\EBD2020\EBD2020Trim3_Tm Tt\escriba-escrevente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5" r="23294" b="15880"/>
          <a:stretch/>
        </p:blipFill>
        <p:spPr bwMode="auto">
          <a:xfrm>
            <a:off x="3879304" y="980728"/>
            <a:ext cx="5273622" cy="29297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971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692696"/>
            <a:ext cx="7704856" cy="568863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l-PL" sz="2150" dirty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2 Co 5</a:t>
            </a:r>
            <a:r>
              <a:rPr lang="pl-PL" sz="2150" dirty="0" smtClean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.</a:t>
            </a:r>
            <a:r>
              <a:rPr lang="pt-BR" sz="2150" dirty="0" smtClean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 </a:t>
            </a:r>
            <a:r>
              <a:rPr lang="pt-BR" sz="2150" dirty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14  Porque o amor de Cristo nos constrange, julgando nós assim: que, se um morreu por todos, logo, todos morreram</a:t>
            </a:r>
            <a:r>
              <a:rPr lang="pt-BR" sz="2150" dirty="0" smtClean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.  15  </a:t>
            </a:r>
            <a:r>
              <a:rPr lang="pt-BR" sz="2150" dirty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E ele morreu por todos, para que os que vivem não vivam mais para si, mas para aquele que por eles morreu e ressuscitou</a:t>
            </a:r>
            <a:r>
              <a:rPr lang="pt-BR" sz="2150" dirty="0" smtClean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.  16 Assim </a:t>
            </a:r>
            <a:r>
              <a:rPr lang="pt-BR" sz="2150" dirty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que, daqui por diante, a ninguém conhecemos segundo a carne; e, ainda que também tenhamos conhecido Cristo segundo a carne, contudo, agora, já o não conhecemos desse modo</a:t>
            </a:r>
            <a:r>
              <a:rPr lang="pt-BR" sz="2150" dirty="0" smtClean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.  17  </a:t>
            </a:r>
            <a:r>
              <a:rPr lang="pt-BR" sz="2150" dirty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Assim que, se alguém está em Cristo, nova criatura é: as coisas velhas já passaram; eis que tudo se fez novo</a:t>
            </a:r>
            <a:r>
              <a:rPr lang="pt-BR" sz="2150" dirty="0" smtClean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.  18  </a:t>
            </a:r>
            <a:r>
              <a:rPr lang="pt-BR" sz="2150" dirty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E tudo isso provém de Deus, que nos reconciliou consigo mesmo por Jesus Cristo e nos deu o ministério da reconciliação</a:t>
            </a:r>
            <a:r>
              <a:rPr lang="pt-BR" sz="2150" dirty="0" smtClean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,  19  isto </a:t>
            </a:r>
            <a:r>
              <a:rPr lang="pt-BR" sz="2150" dirty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é, Deus estava em Cristo reconciliando consigo o mundo, não lhes imputando os seus pecados, e pôs em nós a palavra da reconciliação</a:t>
            </a:r>
            <a:r>
              <a:rPr lang="pt-BR" sz="2150" dirty="0" smtClean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.  20  </a:t>
            </a:r>
            <a:r>
              <a:rPr lang="pt-BR" sz="2150" dirty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De sorte que somos embaixadores da parte de Cristo, como se Deus por nós rogasse. Rogamos-vos, pois, da parte de Cristo que vos reconcilieis com Deus</a:t>
            </a:r>
            <a:r>
              <a:rPr lang="pt-BR" sz="2150" dirty="0" smtClean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.  21  </a:t>
            </a:r>
            <a:r>
              <a:rPr lang="pt-BR" sz="2150" dirty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Àquele que não conheceu pecado, o fez pecado por nós; para que, nele, fôssemos feitos justiça de Deus</a:t>
            </a:r>
            <a:r>
              <a:rPr lang="pt-BR" sz="2150" dirty="0" smtClean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.</a:t>
            </a:r>
            <a:endParaRPr lang="pt-BR" sz="2400" dirty="0">
              <a:solidFill>
                <a:srgbClr val="0000CC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66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2211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A TITO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12: A PUREZA DA DOUTRINA DE CRISTO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112568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000" b="1" dirty="0">
                <a:solidFill>
                  <a:srgbClr val="006600"/>
                </a:solidFill>
              </a:rPr>
              <a:t>I – A DOUTRINA É </a:t>
            </a:r>
            <a:r>
              <a:rPr lang="pt-BR" sz="2000" b="1" dirty="0" smtClean="0">
                <a:solidFill>
                  <a:srgbClr val="006600"/>
                </a:solidFill>
              </a:rPr>
              <a:t>PARA OS IDOSOS</a:t>
            </a:r>
          </a:p>
          <a:p>
            <a:pPr marL="0" lvl="0" indent="0" algn="just">
              <a:buNone/>
            </a:pPr>
            <a:r>
              <a:rPr lang="pt-BR" sz="24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4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3 </a:t>
            </a:r>
            <a:r>
              <a:rPr lang="pt-BR" sz="24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- </a:t>
            </a:r>
            <a:r>
              <a:rPr lang="pt-BR" sz="2400" dirty="0"/>
              <a:t>Ele </a:t>
            </a:r>
            <a:r>
              <a:rPr lang="pt-BR" sz="2400" dirty="0" smtClean="0"/>
              <a:t>então descreve </a:t>
            </a:r>
            <a:r>
              <a:rPr lang="pt-BR" sz="2400" dirty="0"/>
              <a:t>qual deve ser o aspecto marcante na conduta que convém aos idosos: confirmando os próprios ditames da natureza, </a:t>
            </a:r>
            <a:r>
              <a:rPr lang="pt-BR" sz="2400" dirty="0" smtClean="0"/>
              <a:t>que</a:t>
            </a:r>
            <a:r>
              <a:rPr lang="pt-BR" sz="2400" dirty="0"/>
              <a:t>, nessa fase da vida, o homem deve fazer jus às suas cãs vivendo de acordo com a experiência adquirida, especialmente à luz da justiça de </a:t>
            </a:r>
            <a:r>
              <a:rPr lang="pt-BR" sz="2400" dirty="0" smtClean="0"/>
              <a:t>Deus. </a:t>
            </a:r>
          </a:p>
          <a:p>
            <a:pPr marL="0" lvl="0" indent="0" algn="just">
              <a:buNone/>
            </a:pPr>
            <a:r>
              <a:rPr lang="pt-BR" sz="2400" dirty="0"/>
              <a:t>	</a:t>
            </a:r>
            <a:r>
              <a:rPr lang="pt-BR" sz="2400" dirty="0" smtClean="0"/>
              <a:t>Já </a:t>
            </a:r>
            <a:r>
              <a:rPr lang="pt-BR" sz="2400" dirty="0"/>
              <a:t>as mulheres idosas, além da característica comum à idade já destacada, que </a:t>
            </a:r>
            <a:r>
              <a:rPr lang="pt-BR" sz="2400" dirty="0" smtClean="0"/>
              <a:t>deve </a:t>
            </a:r>
            <a:r>
              <a:rPr lang="pt-BR" sz="2400" dirty="0"/>
              <a:t>ser suficiente para frear impulsos ou tentações a falas ociosas e levianas, também têm o dever de ensinar “</a:t>
            </a:r>
            <a:r>
              <a:rPr lang="pt-BR" sz="2400" dirty="0">
                <a:solidFill>
                  <a:srgbClr val="0000CC"/>
                </a:solidFill>
              </a:rPr>
              <a:t>às mulheres mais novas</a:t>
            </a:r>
            <a:r>
              <a:rPr lang="pt-BR" sz="2400" dirty="0"/>
              <a:t>”, principalmente pelo exemplo, a como se conduzirem de acordo com a vontade de Deus no trato com seus </a:t>
            </a:r>
            <a:r>
              <a:rPr lang="pt-BR" sz="2400" dirty="0" smtClean="0"/>
              <a:t>maridos e filhos, </a:t>
            </a:r>
            <a:r>
              <a:rPr lang="pt-BR" sz="2400" dirty="0"/>
              <a:t>a fim de alcançarem a felicidade de um relacionamento sólido de amor e respeito mútuo</a:t>
            </a:r>
            <a:r>
              <a:rPr lang="pt-BR" sz="2400" dirty="0" smtClean="0"/>
              <a:t>.</a:t>
            </a:r>
            <a:r>
              <a:rPr lang="pt-BR" sz="2200" dirty="0" smtClean="0"/>
              <a:t>	</a:t>
            </a:r>
            <a:r>
              <a:rPr lang="pt-BR" sz="1100" dirty="0"/>
              <a:t>(</a:t>
            </a:r>
            <a:r>
              <a:rPr lang="pt-BR" sz="1100" dirty="0" err="1">
                <a:solidFill>
                  <a:srgbClr val="0000CC"/>
                </a:solidFill>
              </a:rPr>
              <a:t>Pv</a:t>
            </a:r>
            <a:r>
              <a:rPr lang="pt-BR" sz="1100" dirty="0">
                <a:solidFill>
                  <a:srgbClr val="0000CC"/>
                </a:solidFill>
              </a:rPr>
              <a:t> </a:t>
            </a:r>
            <a:r>
              <a:rPr lang="pt-BR" sz="1100" dirty="0" smtClean="0">
                <a:solidFill>
                  <a:srgbClr val="0000CC"/>
                </a:solidFill>
              </a:rPr>
              <a:t>16.31</a:t>
            </a:r>
            <a:r>
              <a:rPr lang="pt-BR" sz="1100" dirty="0" smtClean="0"/>
              <a:t>)</a:t>
            </a:r>
            <a:endParaRPr lang="pt-BR" sz="1100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29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2132856"/>
            <a:ext cx="7704856" cy="237626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pt-BR" sz="1000" dirty="0" smtClean="0">
              <a:solidFill>
                <a:srgbClr val="0000CC"/>
              </a:solidFill>
            </a:endParaRP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4400" dirty="0" err="1" smtClean="0">
                <a:solidFill>
                  <a:srgbClr val="0000CC"/>
                </a:solidFill>
              </a:rPr>
              <a:t>Pv</a:t>
            </a:r>
            <a:r>
              <a:rPr lang="pt-BR" sz="4400" dirty="0" smtClean="0">
                <a:solidFill>
                  <a:srgbClr val="0000CC"/>
                </a:solidFill>
              </a:rPr>
              <a:t> 16. </a:t>
            </a:r>
            <a:r>
              <a:rPr lang="pt-BR" sz="4400" dirty="0">
                <a:solidFill>
                  <a:srgbClr val="0000CC"/>
                </a:solidFill>
              </a:rPr>
              <a:t>31 </a:t>
            </a:r>
            <a:r>
              <a:rPr lang="pt-BR" sz="4400" dirty="0" smtClean="0">
                <a:solidFill>
                  <a:srgbClr val="0000CC"/>
                </a:solidFill>
              </a:rPr>
              <a:t> </a:t>
            </a:r>
            <a:r>
              <a:rPr lang="pt-BR" sz="4400" dirty="0">
                <a:solidFill>
                  <a:srgbClr val="0000CC"/>
                </a:solidFill>
              </a:rPr>
              <a:t>Coroa de honra são as cãs, achando-se elas no caminho da justiça</a:t>
            </a:r>
            <a:r>
              <a:rPr lang="pt-BR" sz="4400" dirty="0" smtClean="0">
                <a:solidFill>
                  <a:srgbClr val="0000CC"/>
                </a:solidFill>
              </a:rPr>
              <a:t>.</a:t>
            </a:r>
            <a:r>
              <a:rPr lang="pt-BR" sz="4400" dirty="0">
                <a:solidFill>
                  <a:srgbClr val="0000CC"/>
                </a:solidFill>
              </a:rPr>
              <a:t>	</a:t>
            </a:r>
            <a:r>
              <a:rPr lang="pt-BR" sz="4400" dirty="0" smtClean="0">
                <a:solidFill>
                  <a:srgbClr val="0000CC"/>
                </a:solidFill>
              </a:rPr>
              <a:t>					</a:t>
            </a:r>
            <a:r>
              <a:rPr lang="pt-BR" sz="1400" dirty="0" err="1" smtClean="0">
                <a:solidFill>
                  <a:srgbClr val="0000CC"/>
                </a:solidFill>
              </a:rPr>
              <a:t>txt</a:t>
            </a:r>
            <a:endParaRPr lang="pt-BR" sz="14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40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692696"/>
            <a:ext cx="7560840" cy="554461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A DOUTRINA É PARA </a:t>
            </a:r>
            <a:r>
              <a:rPr lang="pt-BR" sz="2400" b="1" dirty="0" smtClean="0">
                <a:solidFill>
                  <a:srgbClr val="006600"/>
                </a:solidFill>
              </a:rPr>
              <a:t>OS IDOSOS</a:t>
            </a:r>
          </a:p>
          <a:p>
            <a:pPr marL="0" indent="0">
              <a:buNone/>
            </a:pPr>
            <a:r>
              <a:rPr lang="pt-BR" sz="2400" b="1" dirty="0" smtClean="0">
                <a:solidFill>
                  <a:srgbClr val="006600"/>
                </a:solidFill>
              </a:rPr>
              <a:t>	</a:t>
            </a:r>
            <a:r>
              <a:rPr lang="pt-BR" sz="2800" dirty="0" err="1" smtClean="0">
                <a:solidFill>
                  <a:srgbClr val="0000CC"/>
                </a:solidFill>
              </a:rPr>
              <a:t>Tt</a:t>
            </a:r>
            <a:r>
              <a:rPr lang="pt-BR" sz="2800" dirty="0" smtClean="0">
                <a:solidFill>
                  <a:srgbClr val="0000CC"/>
                </a:solidFill>
              </a:rPr>
              <a:t> 2. 1 Tu, porém, fala o que convém à sã doutrina.  2  Os velhos que sejam sóbrios, graves, prudentes, sãos na fé, na caridade e na paciência.  3  As mulheres idosas, semelhantemente, que sejam sérias no seu viver, como convém a santas, não caluniadoras, não dadas a muito vinho, mestras no bem,  4  para que ensinem as mulheres novas a serem prudentes, a amarem seus maridos, a amarem seus filhos,  5  a serem moderadas, castas, boas donas de casa, sujeitas a seu marido, a fim de que a palavra de Deus não seja blasfemada.</a:t>
            </a:r>
            <a:endParaRPr lang="pt-BR" sz="2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93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692696"/>
            <a:ext cx="7992888" cy="561662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200" b="1" dirty="0">
                <a:solidFill>
                  <a:srgbClr val="006600"/>
                </a:solidFill>
              </a:rPr>
              <a:t>II – A DOUTRINA É PARA JOVENS E </a:t>
            </a:r>
            <a:r>
              <a:rPr lang="pt-BR" sz="2200" b="1" dirty="0" smtClean="0">
                <a:solidFill>
                  <a:srgbClr val="006600"/>
                </a:solidFill>
              </a:rPr>
              <a:t>SERVOS</a:t>
            </a:r>
          </a:p>
          <a:p>
            <a:pPr marL="0" indent="0">
              <a:buNone/>
            </a:pPr>
            <a:endParaRPr lang="pt-BR" sz="11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200" b="1" dirty="0">
                <a:solidFill>
                  <a:srgbClr val="006600"/>
                </a:solidFill>
              </a:rPr>
              <a:t>	</a:t>
            </a:r>
            <a:r>
              <a:rPr lang="pt-BR" sz="2800" dirty="0" err="1" smtClean="0">
                <a:solidFill>
                  <a:srgbClr val="0000CC"/>
                </a:solidFill>
              </a:rPr>
              <a:t>Tt</a:t>
            </a:r>
            <a:r>
              <a:rPr lang="pt-BR" sz="2800" dirty="0" smtClean="0">
                <a:solidFill>
                  <a:srgbClr val="0000CC"/>
                </a:solidFill>
              </a:rPr>
              <a:t> 2. </a:t>
            </a:r>
            <a:r>
              <a:rPr lang="pt-BR" sz="2800" dirty="0">
                <a:solidFill>
                  <a:srgbClr val="0000CC"/>
                </a:solidFill>
              </a:rPr>
              <a:t>6  Exorta semelhantemente os jovens a que sejam moderados.  7  Em tudo, te dá por exemplo de boas obras; na doutrina, mostra </a:t>
            </a:r>
            <a:r>
              <a:rPr lang="pt-BR" sz="2800" dirty="0" err="1">
                <a:solidFill>
                  <a:srgbClr val="0000CC"/>
                </a:solidFill>
              </a:rPr>
              <a:t>incorrupção</a:t>
            </a:r>
            <a:r>
              <a:rPr lang="pt-BR" sz="2800" dirty="0">
                <a:solidFill>
                  <a:srgbClr val="0000CC"/>
                </a:solidFill>
              </a:rPr>
              <a:t>, gravidade, sinceridade,  8  linguagem sã e irrepreensível, para que o adversário se envergonhe, não tendo nenhum mal que dizer de nós.  9  Exorta os servos a que se sujeitem a seu senhor e em tudo agradem, não contradizendo,  10  não defraudando; antes, mostrando toda a boa lealdade, para que, em tudo, sejam ornamento da doutrina de Deus, nosso Salvador. </a:t>
            </a:r>
          </a:p>
        </p:txBody>
      </p:sp>
    </p:spTree>
    <p:extLst>
      <p:ext uri="{BB962C8B-B14F-4D97-AF65-F5344CB8AC3E}">
        <p14:creationId xmlns:p14="http://schemas.microsoft.com/office/powerpoint/2010/main" val="52197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24536"/>
          </a:xfrm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000" b="1" dirty="0">
                <a:solidFill>
                  <a:srgbClr val="006600"/>
                </a:solidFill>
              </a:rPr>
              <a:t>II – A DOUTRINA É PARA JOVENS E </a:t>
            </a:r>
            <a:r>
              <a:rPr lang="pt-BR" sz="2000" b="1" dirty="0" smtClean="0">
                <a:solidFill>
                  <a:srgbClr val="006600"/>
                </a:solidFill>
              </a:rPr>
              <a:t>SERVOS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100" b="1" dirty="0" smtClean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1000" b="1" dirty="0" smtClean="0">
                <a:solidFill>
                  <a:srgbClr val="006600"/>
                </a:solidFill>
              </a:rPr>
              <a:t>	</a:t>
            </a:r>
            <a:r>
              <a:rPr lang="pt-BR" sz="2600" dirty="0" smtClean="0"/>
              <a:t>1 - </a:t>
            </a:r>
            <a:r>
              <a:rPr lang="pt-BR" sz="2600" dirty="0"/>
              <a:t>Aos jovens, o apóstolo recomenda a moderação, como um resumo de tudo o que a sã doutrina recomenda àqueles que nessa idade desejam agradar a Deus em seus caminhos. </a:t>
            </a:r>
            <a:endParaRPr lang="pt-BR" sz="2600" dirty="0" smtClean="0"/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600" dirty="0"/>
              <a:t>	</a:t>
            </a:r>
            <a:r>
              <a:rPr lang="pt-BR" sz="2600" dirty="0" smtClean="0"/>
              <a:t>Nesta </a:t>
            </a:r>
            <a:r>
              <a:rPr lang="pt-BR" sz="2600" dirty="0"/>
              <a:t>oportunidade, ele se volta para Tito e o lembra de que não deveria apenas ensinar estas coisas, mas ser ele mesmo exemplo de boas obras – o que mais uma vez</a:t>
            </a:r>
            <a:r>
              <a:rPr lang="pt-BR" sz="2600" dirty="0" smtClean="0"/>
              <a:t>, </a:t>
            </a:r>
            <a:r>
              <a:rPr lang="pt-BR" sz="2600" dirty="0"/>
              <a:t>confirma que o evangelho não é uma ideologia ou um exercício mental sem implicações práticas; mas uma doutrina, que deve </a:t>
            </a:r>
            <a:r>
              <a:rPr lang="pt-BR" sz="2600" dirty="0" smtClean="0"/>
              <a:t>influenciar </a:t>
            </a:r>
            <a:r>
              <a:rPr lang="pt-BR" sz="2600" dirty="0"/>
              <a:t>diretamente todo nosso comportamento</a:t>
            </a:r>
            <a:r>
              <a:rPr lang="pt-BR" sz="2600" dirty="0" smtClean="0"/>
              <a:t>.       </a:t>
            </a:r>
            <a:r>
              <a:rPr lang="pt-BR" sz="1100" dirty="0" smtClean="0"/>
              <a:t> </a:t>
            </a:r>
            <a:r>
              <a:rPr lang="pt-BR" sz="1100" dirty="0"/>
              <a:t>(</a:t>
            </a:r>
            <a:r>
              <a:rPr lang="pt-BR" sz="1100" dirty="0" err="1">
                <a:solidFill>
                  <a:srgbClr val="0000CC"/>
                </a:solidFill>
              </a:rPr>
              <a:t>Mt</a:t>
            </a:r>
            <a:r>
              <a:rPr lang="pt-BR" sz="1100" dirty="0">
                <a:solidFill>
                  <a:srgbClr val="0000CC"/>
                </a:solidFill>
              </a:rPr>
              <a:t> </a:t>
            </a:r>
            <a:r>
              <a:rPr lang="pt-BR" sz="1100" dirty="0" smtClean="0">
                <a:solidFill>
                  <a:srgbClr val="0000CC"/>
                </a:solidFill>
              </a:rPr>
              <a:t>7.22-25</a:t>
            </a:r>
            <a:r>
              <a:rPr lang="pt-BR" sz="1100" dirty="0" smtClean="0"/>
              <a:t>)					</a:t>
            </a:r>
            <a:r>
              <a:rPr lang="pt-BR" sz="1600" dirty="0">
                <a:solidFill>
                  <a:srgbClr val="0000CC"/>
                </a:solidFill>
              </a:rPr>
              <a:t> </a:t>
            </a:r>
            <a:r>
              <a:rPr lang="pt-BR" sz="1600" dirty="0" err="1">
                <a:solidFill>
                  <a:srgbClr val="0000CC"/>
                </a:solidFill>
              </a:rPr>
              <a:t>txt</a:t>
            </a:r>
            <a:endParaRPr lang="pt-BR" sz="16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922113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A TITO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12: A PUREZA DA DOUTRINA DE CRISTO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268760"/>
            <a:ext cx="7992888" cy="410445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200" b="1" dirty="0">
                <a:solidFill>
                  <a:srgbClr val="006600"/>
                </a:solidFill>
              </a:rPr>
              <a:t>II – A DOUTRINA É PARA JOVENS E </a:t>
            </a:r>
            <a:r>
              <a:rPr lang="pt-BR" sz="2200" b="1" dirty="0" smtClean="0">
                <a:solidFill>
                  <a:srgbClr val="006600"/>
                </a:solidFill>
              </a:rPr>
              <a:t>SERVOS</a:t>
            </a:r>
          </a:p>
          <a:p>
            <a:pPr marL="0" indent="0">
              <a:buNone/>
            </a:pPr>
            <a:endParaRPr lang="pt-BR" sz="11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200" b="1" dirty="0">
                <a:solidFill>
                  <a:srgbClr val="006600"/>
                </a:solidFill>
              </a:rPr>
              <a:t>	</a:t>
            </a:r>
            <a:r>
              <a:rPr lang="pt-BR" sz="3600" dirty="0" err="1" smtClean="0">
                <a:solidFill>
                  <a:srgbClr val="0000CC"/>
                </a:solidFill>
              </a:rPr>
              <a:t>Tt</a:t>
            </a:r>
            <a:r>
              <a:rPr lang="pt-BR" sz="3600" dirty="0" smtClean="0">
                <a:solidFill>
                  <a:srgbClr val="0000CC"/>
                </a:solidFill>
              </a:rPr>
              <a:t> 2. 7  </a:t>
            </a:r>
            <a:r>
              <a:rPr lang="pt-BR" sz="3600" dirty="0">
                <a:solidFill>
                  <a:srgbClr val="0000CC"/>
                </a:solidFill>
              </a:rPr>
              <a:t>Em tudo, te dá por exemplo de boas obras; na doutrina, mostra </a:t>
            </a:r>
            <a:r>
              <a:rPr lang="pt-BR" sz="3600" dirty="0" err="1">
                <a:solidFill>
                  <a:srgbClr val="0000CC"/>
                </a:solidFill>
              </a:rPr>
              <a:t>incorrupção</a:t>
            </a:r>
            <a:r>
              <a:rPr lang="pt-BR" sz="3600" dirty="0">
                <a:solidFill>
                  <a:srgbClr val="0000CC"/>
                </a:solidFill>
              </a:rPr>
              <a:t>, gravidade, sinceridade,  8  linguagem sã e irrepreensível, para que o adversário se envergonhe, não tendo nenhum mal que dizer de nós.  </a:t>
            </a:r>
          </a:p>
        </p:txBody>
      </p:sp>
    </p:spTree>
    <p:extLst>
      <p:ext uri="{BB962C8B-B14F-4D97-AF65-F5344CB8AC3E}">
        <p14:creationId xmlns:p14="http://schemas.microsoft.com/office/powerpoint/2010/main" val="266797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908720"/>
            <a:ext cx="7704856" cy="525658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800" dirty="0" err="1">
                <a:solidFill>
                  <a:srgbClr val="0000CC"/>
                </a:solidFill>
              </a:rPr>
              <a:t>Mt</a:t>
            </a:r>
            <a:r>
              <a:rPr lang="pt-BR" sz="2800" dirty="0">
                <a:solidFill>
                  <a:srgbClr val="0000CC"/>
                </a:solidFill>
              </a:rPr>
              <a:t> 7</a:t>
            </a:r>
            <a:r>
              <a:rPr lang="pt-BR" sz="2800" dirty="0" smtClean="0">
                <a:solidFill>
                  <a:srgbClr val="0000CC"/>
                </a:solidFill>
              </a:rPr>
              <a:t>. </a:t>
            </a:r>
            <a:r>
              <a:rPr lang="pt-BR" sz="2800" dirty="0">
                <a:solidFill>
                  <a:srgbClr val="0000CC"/>
                </a:solidFill>
              </a:rPr>
              <a:t>22  Muitos me dirão naquele Dia: Senhor, Senhor, não profetizamos nós em teu nome? E, em teu nome, não expulsamos demônios? E, em teu nome, não fizemos muitas maravilhas</a:t>
            </a:r>
            <a:r>
              <a:rPr lang="pt-BR" sz="2800" dirty="0" smtClean="0">
                <a:solidFill>
                  <a:srgbClr val="0000CC"/>
                </a:solidFill>
              </a:rPr>
              <a:t>?  23  </a:t>
            </a:r>
            <a:r>
              <a:rPr lang="pt-BR" sz="2800" dirty="0">
                <a:solidFill>
                  <a:srgbClr val="0000CC"/>
                </a:solidFill>
              </a:rPr>
              <a:t>E, então, lhes direi abertamente: Nunca vos conheci; apartai-vos de mim, vós que praticais a </a:t>
            </a:r>
            <a:r>
              <a:rPr lang="pt-BR" sz="2800" dirty="0" err="1">
                <a:solidFill>
                  <a:srgbClr val="0000CC"/>
                </a:solidFill>
              </a:rPr>
              <a:t>iniqüidade</a:t>
            </a:r>
            <a:r>
              <a:rPr lang="pt-BR" sz="2800" dirty="0" smtClean="0">
                <a:solidFill>
                  <a:srgbClr val="0000CC"/>
                </a:solidFill>
              </a:rPr>
              <a:t>.  24  </a:t>
            </a:r>
            <a:r>
              <a:rPr lang="pt-BR" sz="2800" dirty="0">
                <a:solidFill>
                  <a:srgbClr val="0000CC"/>
                </a:solidFill>
              </a:rPr>
              <a:t>Todo aquele, pois, que escuta estas minhas palavras e as pratica, assemelhá-lo-ei ao homem prudente, que edificou a sua casa sobre a rocha</a:t>
            </a:r>
            <a:r>
              <a:rPr lang="pt-BR" sz="2800" dirty="0" smtClean="0">
                <a:solidFill>
                  <a:srgbClr val="0000CC"/>
                </a:solidFill>
              </a:rPr>
              <a:t>.  25  </a:t>
            </a:r>
            <a:r>
              <a:rPr lang="pt-BR" sz="2800" dirty="0">
                <a:solidFill>
                  <a:srgbClr val="0000CC"/>
                </a:solidFill>
              </a:rPr>
              <a:t>E desceu a chuva, e correram rios, e assopraram ventos, e combateram aquela casa, e não caiu, porque estava edificada sobre a rocha.</a:t>
            </a:r>
          </a:p>
        </p:txBody>
      </p:sp>
    </p:spTree>
    <p:extLst>
      <p:ext uri="{BB962C8B-B14F-4D97-AF65-F5344CB8AC3E}">
        <p14:creationId xmlns:p14="http://schemas.microsoft.com/office/powerpoint/2010/main" val="394835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000" b="1" dirty="0">
                <a:solidFill>
                  <a:srgbClr val="006600"/>
                </a:solidFill>
              </a:rPr>
              <a:t>II – A DOUTRINA É PARA JOVENS E </a:t>
            </a:r>
            <a:r>
              <a:rPr lang="pt-BR" sz="2000" b="1" dirty="0" smtClean="0">
                <a:solidFill>
                  <a:srgbClr val="006600"/>
                </a:solidFill>
              </a:rPr>
              <a:t>SERVOS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100" b="1" dirty="0" smtClean="0">
              <a:solidFill>
                <a:srgbClr val="006600"/>
              </a:solidFill>
            </a:endParaRPr>
          </a:p>
          <a:p>
            <a:pPr marL="0" indent="0" algn="just">
              <a:spcBef>
                <a:spcPct val="0"/>
              </a:spcBef>
              <a:buNone/>
              <a:defRPr/>
            </a:pPr>
            <a:r>
              <a:rPr lang="pt-BR" sz="1000" b="1" dirty="0" smtClean="0">
                <a:solidFill>
                  <a:srgbClr val="006600"/>
                </a:solidFill>
              </a:rPr>
              <a:t>	</a:t>
            </a:r>
            <a:r>
              <a:rPr lang="pt-BR" sz="2700" dirty="0" smtClean="0"/>
              <a:t>2 - </a:t>
            </a:r>
            <a:r>
              <a:rPr lang="pt-BR" sz="2700" dirty="0"/>
              <a:t>Ainda na linha destas exortações particulares, Paulo agora se dirige aos servos, ou escravos, recomendando a sujeição e lealdade para com os seus senhores. </a:t>
            </a:r>
            <a:r>
              <a:rPr lang="pt-BR" sz="2700" dirty="0" smtClean="0"/>
              <a:t>Esta </a:t>
            </a:r>
            <a:r>
              <a:rPr lang="pt-BR" sz="2700" dirty="0"/>
              <a:t>orientação também já </a:t>
            </a:r>
            <a:r>
              <a:rPr lang="pt-BR" sz="2700" dirty="0" smtClean="0"/>
              <a:t>foi estudada, </a:t>
            </a:r>
            <a:r>
              <a:rPr lang="pt-BR" sz="2700" dirty="0"/>
              <a:t>mas queremos destacar aqui </a:t>
            </a:r>
            <a:r>
              <a:rPr lang="pt-BR" sz="2700" dirty="0" smtClean="0"/>
              <a:t>o </a:t>
            </a:r>
            <a:r>
              <a:rPr lang="pt-BR" sz="2700" dirty="0"/>
              <a:t>que Paulo acrescenta: “</a:t>
            </a:r>
            <a:r>
              <a:rPr lang="pt-BR" sz="2700" dirty="0">
                <a:solidFill>
                  <a:srgbClr val="0000CC"/>
                </a:solidFill>
              </a:rPr>
              <a:t>para que, em tudo, sejam ornamento da doutrina de Deus, nosso Salvador</a:t>
            </a:r>
            <a:r>
              <a:rPr lang="pt-BR" sz="2700" dirty="0"/>
              <a:t>”. O apóstolo mais de uma vez expressa sua preocupação de que qualquer desvio de um comportamento santo e honesto diante de Deus e dos homens não sem razão poderá causar escândalo à </a:t>
            </a:r>
            <a:r>
              <a:rPr lang="pt-BR" sz="2700" dirty="0" smtClean="0"/>
              <a:t>doutrina.							</a:t>
            </a:r>
            <a:r>
              <a:rPr lang="pt-BR" sz="1600" dirty="0" err="1" smtClean="0">
                <a:solidFill>
                  <a:srgbClr val="0000CC"/>
                </a:solidFill>
              </a:rPr>
              <a:t>txt</a:t>
            </a:r>
            <a:endParaRPr lang="pt-BR" sz="1600" dirty="0">
              <a:solidFill>
                <a:srgbClr val="0000CC"/>
              </a:solidFill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850105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A TITO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12: A PUREZA DA DOUTRINA DE CRISTO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13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484784"/>
            <a:ext cx="7992888" cy="381642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200" b="1" dirty="0">
                <a:solidFill>
                  <a:srgbClr val="006600"/>
                </a:solidFill>
              </a:rPr>
              <a:t>II – A DOUTRINA É PARA JOVENS E </a:t>
            </a:r>
            <a:r>
              <a:rPr lang="pt-BR" sz="2200" b="1" dirty="0" smtClean="0">
                <a:solidFill>
                  <a:srgbClr val="006600"/>
                </a:solidFill>
              </a:rPr>
              <a:t>SERVOS</a:t>
            </a:r>
          </a:p>
          <a:p>
            <a:pPr marL="0" indent="0">
              <a:buNone/>
            </a:pPr>
            <a:endParaRPr lang="pt-BR" sz="11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200" b="1" dirty="0">
                <a:solidFill>
                  <a:srgbClr val="006600"/>
                </a:solidFill>
              </a:rPr>
              <a:t>	</a:t>
            </a:r>
            <a:r>
              <a:rPr lang="pt-BR" dirty="0" err="1" smtClean="0">
                <a:solidFill>
                  <a:srgbClr val="0000CC"/>
                </a:solidFill>
              </a:rPr>
              <a:t>Tt</a:t>
            </a:r>
            <a:r>
              <a:rPr lang="pt-BR" dirty="0" smtClean="0">
                <a:solidFill>
                  <a:srgbClr val="0000CC"/>
                </a:solidFill>
              </a:rPr>
              <a:t> 2.    </a:t>
            </a:r>
            <a:r>
              <a:rPr lang="pt-BR" dirty="0">
                <a:solidFill>
                  <a:srgbClr val="0000CC"/>
                </a:solidFill>
              </a:rPr>
              <a:t>9  Exorta os servos a que se sujeitem a seu senhor e em tudo agradem, não contradizendo,  10  não defraudando; antes, mostrando toda a boa lealdade, para que, em tudo, sejam ornamento da doutrina de Deus, nosso Salvador</a:t>
            </a:r>
            <a:r>
              <a:rPr lang="pt-BR" dirty="0" smtClean="0">
                <a:solidFill>
                  <a:srgbClr val="0000CC"/>
                </a:solidFill>
              </a:rPr>
              <a:t>.</a:t>
            </a:r>
            <a:r>
              <a:rPr lang="pt-BR" dirty="0">
                <a:solidFill>
                  <a:srgbClr val="0000CC"/>
                </a:solidFill>
              </a:rPr>
              <a:t>					 </a:t>
            </a:r>
            <a:r>
              <a:rPr lang="pt-BR" dirty="0" smtClean="0">
                <a:solidFill>
                  <a:srgbClr val="0000CC"/>
                </a:solidFill>
              </a:rPr>
              <a:t>	</a:t>
            </a:r>
            <a:endParaRPr lang="pt-BR" sz="16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16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08756" y="3429000"/>
            <a:ext cx="7607660" cy="936104"/>
          </a:xfrm>
        </p:spPr>
        <p:txBody>
          <a:bodyPr>
            <a:no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</a:t>
            </a: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12:  A </a:t>
            </a: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PUREZA DA DOUTRINA DE CRISTO</a:t>
            </a:r>
            <a:endParaRPr lang="pt-BR" sz="2800" b="1" i="1" dirty="0" smtClean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403648" y="1628800"/>
            <a:ext cx="6120680" cy="707886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CARTA </a:t>
            </a:r>
            <a:r>
              <a:rPr lang="pt-BR" sz="4000" dirty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A </a:t>
            </a:r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TITO</a:t>
            </a:r>
            <a:endParaRPr lang="pt-BR" sz="4000" dirty="0">
              <a:solidFill>
                <a:srgbClr val="7030A0"/>
              </a:solidFill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16" y="4869160"/>
            <a:ext cx="7510463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95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836712"/>
            <a:ext cx="7632848" cy="561662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300" b="1" cap="small" dirty="0">
                <a:solidFill>
                  <a:srgbClr val="006600"/>
                </a:solidFill>
                <a:cs typeface="Arial" charset="0"/>
              </a:rPr>
              <a:t>III – A DOUTRINA É PARA </a:t>
            </a:r>
            <a:r>
              <a:rPr lang="pt-BR" sz="2300" b="1" cap="small" dirty="0" smtClean="0">
                <a:solidFill>
                  <a:srgbClr val="006600"/>
                </a:solidFill>
                <a:cs typeface="Arial" charset="0"/>
              </a:rPr>
              <a:t>TODOS</a:t>
            </a:r>
          </a:p>
          <a:p>
            <a:pPr marL="0" lvl="0" indent="0">
              <a:buNone/>
            </a:pPr>
            <a:r>
              <a:rPr lang="pt-BR" sz="2200" b="1" cap="small" dirty="0">
                <a:solidFill>
                  <a:srgbClr val="006600"/>
                </a:solidFill>
                <a:cs typeface="Arial" charset="0"/>
              </a:rPr>
              <a:t>	</a:t>
            </a:r>
            <a:r>
              <a:rPr lang="pt-BR" sz="2800" dirty="0" err="1" smtClean="0">
                <a:solidFill>
                  <a:srgbClr val="0000CC"/>
                </a:solidFill>
              </a:rPr>
              <a:t>Tt</a:t>
            </a:r>
            <a:r>
              <a:rPr lang="pt-BR" sz="2800" dirty="0" smtClean="0">
                <a:solidFill>
                  <a:srgbClr val="0000CC"/>
                </a:solidFill>
              </a:rPr>
              <a:t> 2. </a:t>
            </a:r>
            <a:r>
              <a:rPr lang="pt-BR" sz="2800" dirty="0">
                <a:solidFill>
                  <a:srgbClr val="0000CC"/>
                </a:solidFill>
              </a:rPr>
              <a:t>11 Porque a graça de Deus se há manifestado, trazendo salvação a todos os homens,  12  ensinando-nos que, renunciando à impiedade e às concupiscências mundanas, vivamos neste presente século sóbria, justa e piamente,  13  aguardando a bem-aventurada esperança e o aparecimento da glória do grande Deus e nosso Senhor Jesus Cristo,  14  o qual se deu a si mesmo por nós, para nos remir de toda </a:t>
            </a:r>
            <a:r>
              <a:rPr lang="pt-BR" sz="2800" dirty="0" err="1">
                <a:solidFill>
                  <a:srgbClr val="0000CC"/>
                </a:solidFill>
              </a:rPr>
              <a:t>iniqüidade</a:t>
            </a:r>
            <a:r>
              <a:rPr lang="pt-BR" sz="2800" dirty="0">
                <a:solidFill>
                  <a:srgbClr val="0000CC"/>
                </a:solidFill>
              </a:rPr>
              <a:t> e purificar para si um povo seu especial, zeloso de boas obras.  15  Fala disto, e exorta, e repreende com toda a autoridade. Ninguém te despreze.</a:t>
            </a:r>
          </a:p>
        </p:txBody>
      </p:sp>
    </p:spTree>
    <p:extLst>
      <p:ext uri="{BB962C8B-B14F-4D97-AF65-F5344CB8AC3E}">
        <p14:creationId xmlns:p14="http://schemas.microsoft.com/office/powerpoint/2010/main" val="92391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>
            <a:normAutofit fontScale="250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9200" b="1" cap="small" dirty="0">
                <a:solidFill>
                  <a:srgbClr val="006600"/>
                </a:solidFill>
                <a:cs typeface="Arial" charset="0"/>
              </a:rPr>
              <a:t>III – A DOUTRINA É PARA TODOS</a:t>
            </a:r>
            <a:r>
              <a:rPr lang="pt-BR" sz="3400" b="1" cap="small" dirty="0" smtClean="0">
                <a:solidFill>
                  <a:srgbClr val="006600"/>
                </a:solidFill>
                <a:cs typeface="Arial" charset="0"/>
              </a:rPr>
              <a:t>	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8600" b="1" cap="small" dirty="0">
                <a:solidFill>
                  <a:srgbClr val="006600"/>
                </a:solidFill>
                <a:cs typeface="Arial" charset="0"/>
              </a:rPr>
              <a:t>	</a:t>
            </a:r>
            <a:r>
              <a:rPr lang="pt-BR" sz="8800" dirty="0" smtClean="0"/>
              <a:t>1 - </a:t>
            </a:r>
            <a:r>
              <a:rPr lang="pt-BR" sz="8800" dirty="0"/>
              <a:t>Enfim, o apóstolo apresenta, </a:t>
            </a:r>
            <a:r>
              <a:rPr lang="pt-BR" sz="8800" dirty="0" smtClean="0"/>
              <a:t>uma </a:t>
            </a:r>
            <a:r>
              <a:rPr lang="pt-BR" sz="8800" dirty="0"/>
              <a:t>explicação resumida, mas abrangente, do papel central da santificação pessoal na obra da salvação. Ele começa se referindo à manifestação de Cristo Jesus neste mundo e à consumação da Sua obra na cruz do Calvário, pela qual a abundante e maravilhosa graça de Deus se tornou conhecida </a:t>
            </a:r>
            <a:r>
              <a:rPr lang="pt-BR" sz="8800" dirty="0" smtClean="0"/>
              <a:t>pela </a:t>
            </a:r>
            <a:r>
              <a:rPr lang="pt-BR" sz="8800" dirty="0"/>
              <a:t>pregação do evangelho, </a:t>
            </a:r>
            <a:r>
              <a:rPr lang="pt-BR" sz="8800" dirty="0" smtClean="0"/>
              <a:t>a </a:t>
            </a:r>
            <a:r>
              <a:rPr lang="pt-BR" sz="8800" dirty="0"/>
              <a:t>todos os </a:t>
            </a:r>
            <a:r>
              <a:rPr lang="pt-BR" sz="8800" dirty="0" smtClean="0"/>
              <a:t>homens. </a:t>
            </a:r>
            <a:r>
              <a:rPr lang="pt-BR" sz="8800" dirty="0"/>
              <a:t>Ora, esta </a:t>
            </a:r>
            <a:r>
              <a:rPr lang="pt-BR" sz="8800" dirty="0" smtClean="0"/>
              <a:t>salvação ligada </a:t>
            </a:r>
            <a:r>
              <a:rPr lang="pt-BR" sz="8800" dirty="0"/>
              <a:t>à </a:t>
            </a:r>
            <a:r>
              <a:rPr lang="pt-BR" sz="8800" dirty="0" smtClean="0"/>
              <a:t>santificação, primeiro </a:t>
            </a:r>
            <a:r>
              <a:rPr lang="pt-BR" sz="8800" dirty="0"/>
              <a:t>nos ensina a renúncia à impiedade e às concupiscências mundanas – o verdadeiro arrependimento do pecado, que consiste não apenas em reconhecê-lo como tal, mas em abandoná-lo, </a:t>
            </a:r>
            <a:r>
              <a:rPr lang="pt-BR" sz="8800" dirty="0" smtClean="0"/>
              <a:t>enquanto </a:t>
            </a:r>
            <a:r>
              <a:rPr lang="pt-BR" sz="8800" dirty="0"/>
              <a:t>estivermos neste </a:t>
            </a:r>
            <a:r>
              <a:rPr lang="pt-BR" sz="8800" dirty="0" smtClean="0"/>
              <a:t>mundo; </a:t>
            </a:r>
            <a:r>
              <a:rPr lang="pt-BR" sz="8800" dirty="0"/>
              <a:t>segundo, essa mesma salvação também ensina o aspecto positivo da santificação, que consiste em viver neste presente século sóbria, justa e piamente – cumprir a vontade de Deus, andando em Espírito para não cedermos à vontade da </a:t>
            </a:r>
            <a:r>
              <a:rPr lang="pt-BR" sz="8800" dirty="0" smtClean="0"/>
              <a:t>carne. </a:t>
            </a:r>
            <a:r>
              <a:rPr lang="pt-BR" sz="8800" dirty="0"/>
              <a:t>Em terceiro lugar, o evangelho nos dá uma </a:t>
            </a:r>
            <a:r>
              <a:rPr lang="pt-BR" sz="8800" dirty="0" smtClean="0"/>
              <a:t>bem-aventurada </a:t>
            </a:r>
            <a:r>
              <a:rPr lang="pt-BR" sz="8800" dirty="0"/>
              <a:t>esperança de que o Senhor Jesus há de voltar para buscar um povo especial, zeloso de boas obras </a:t>
            </a:r>
            <a:r>
              <a:rPr lang="pt-BR" sz="8800" dirty="0" smtClean="0"/>
              <a:t>pelo </a:t>
            </a:r>
            <a:r>
              <a:rPr lang="pt-BR" sz="8800" dirty="0"/>
              <a:t>qual Ele </a:t>
            </a:r>
            <a:r>
              <a:rPr lang="pt-BR" sz="8800" dirty="0" smtClean="0"/>
              <a:t>morreu, remindo-o </a:t>
            </a:r>
            <a:r>
              <a:rPr lang="pt-BR" sz="8800" dirty="0"/>
              <a:t>de toda iniquidade e </a:t>
            </a:r>
            <a:r>
              <a:rPr lang="pt-BR" sz="8800" dirty="0" smtClean="0"/>
              <a:t>purificando-o.</a:t>
            </a:r>
            <a:r>
              <a:rPr lang="pt-BR" sz="8000" dirty="0"/>
              <a:t>	</a:t>
            </a:r>
            <a:r>
              <a:rPr lang="pt-BR" sz="8000" dirty="0" smtClean="0"/>
              <a:t>        </a:t>
            </a:r>
            <a:r>
              <a:rPr lang="pt-BR" sz="4400" dirty="0" smtClean="0"/>
              <a:t> (</a:t>
            </a:r>
            <a:r>
              <a:rPr lang="pt-BR" sz="4400" dirty="0" err="1">
                <a:solidFill>
                  <a:srgbClr val="0000CC"/>
                </a:solidFill>
              </a:rPr>
              <a:t>Jo</a:t>
            </a:r>
            <a:r>
              <a:rPr lang="pt-BR" sz="4400" dirty="0">
                <a:solidFill>
                  <a:srgbClr val="0000CC"/>
                </a:solidFill>
              </a:rPr>
              <a:t> </a:t>
            </a:r>
            <a:r>
              <a:rPr lang="pt-BR" sz="4400" dirty="0" smtClean="0">
                <a:solidFill>
                  <a:srgbClr val="0000CC"/>
                </a:solidFill>
              </a:rPr>
              <a:t>1.14; cf. </a:t>
            </a:r>
            <a:r>
              <a:rPr lang="pt-BR" sz="4400" dirty="0" err="1">
                <a:solidFill>
                  <a:srgbClr val="0000CC"/>
                </a:solidFill>
              </a:rPr>
              <a:t>Gl</a:t>
            </a:r>
            <a:r>
              <a:rPr lang="pt-BR" sz="4400" dirty="0">
                <a:solidFill>
                  <a:srgbClr val="0000CC"/>
                </a:solidFill>
              </a:rPr>
              <a:t> </a:t>
            </a:r>
            <a:r>
              <a:rPr lang="pt-BR" sz="4400" dirty="0" smtClean="0">
                <a:solidFill>
                  <a:srgbClr val="0000CC"/>
                </a:solidFill>
              </a:rPr>
              <a:t>5.16-18; </a:t>
            </a:r>
            <a:r>
              <a:rPr lang="pt-BR" sz="4400" dirty="0">
                <a:solidFill>
                  <a:srgbClr val="0000CC"/>
                </a:solidFill>
              </a:rPr>
              <a:t>1 </a:t>
            </a:r>
            <a:r>
              <a:rPr lang="pt-BR" sz="4400" dirty="0" err="1">
                <a:solidFill>
                  <a:srgbClr val="0000CC"/>
                </a:solidFill>
              </a:rPr>
              <a:t>Jo</a:t>
            </a:r>
            <a:r>
              <a:rPr lang="pt-BR" sz="4400" dirty="0">
                <a:solidFill>
                  <a:srgbClr val="0000CC"/>
                </a:solidFill>
              </a:rPr>
              <a:t> 3.1-3</a:t>
            </a:r>
            <a:r>
              <a:rPr lang="pt-BR" sz="4400" dirty="0" smtClean="0"/>
              <a:t>)</a:t>
            </a:r>
            <a:endParaRPr lang="pt-BR" sz="4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A TITO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12: A PUREZA DA DOUTRINA DE CRISTO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34290" y="764704"/>
            <a:ext cx="7654133" cy="554461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200" dirty="0" err="1" smtClean="0">
                <a:solidFill>
                  <a:srgbClr val="0000CC"/>
                </a:solidFill>
              </a:rPr>
              <a:t>Jo</a:t>
            </a:r>
            <a:r>
              <a:rPr lang="pt-BR" sz="2200" dirty="0" smtClean="0">
                <a:solidFill>
                  <a:srgbClr val="0000CC"/>
                </a:solidFill>
              </a:rPr>
              <a:t> </a:t>
            </a:r>
            <a:r>
              <a:rPr lang="pt-BR" sz="2200" dirty="0">
                <a:solidFill>
                  <a:srgbClr val="0000CC"/>
                </a:solidFill>
              </a:rPr>
              <a:t>1</a:t>
            </a:r>
            <a:r>
              <a:rPr lang="pt-BR" sz="2200" dirty="0" smtClean="0">
                <a:solidFill>
                  <a:srgbClr val="0000CC"/>
                </a:solidFill>
              </a:rPr>
              <a:t>. 14  </a:t>
            </a:r>
            <a:r>
              <a:rPr lang="pt-BR" sz="2200" dirty="0">
                <a:solidFill>
                  <a:srgbClr val="0000CC"/>
                </a:solidFill>
              </a:rPr>
              <a:t>E o Verbo se fez carne e habitou entre nós, e vimos a sua glória, como a glória do Unigênito do Pai, cheio de graça e de verdade.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300" dirty="0" err="1" smtClean="0">
                <a:solidFill>
                  <a:srgbClr val="7030A0"/>
                </a:solidFill>
              </a:rPr>
              <a:t>Gl</a:t>
            </a:r>
            <a:r>
              <a:rPr lang="pt-BR" sz="2300" dirty="0" smtClean="0">
                <a:solidFill>
                  <a:srgbClr val="7030A0"/>
                </a:solidFill>
              </a:rPr>
              <a:t> 5. </a:t>
            </a:r>
            <a:r>
              <a:rPr lang="pt-BR" sz="2300" dirty="0">
                <a:solidFill>
                  <a:srgbClr val="7030A0"/>
                </a:solidFill>
              </a:rPr>
              <a:t>16  Digo, porém: Andai em Espírito e não cumprireis a concupiscência da carne</a:t>
            </a:r>
            <a:r>
              <a:rPr lang="pt-BR" sz="2300" dirty="0" smtClean="0">
                <a:solidFill>
                  <a:srgbClr val="7030A0"/>
                </a:solidFill>
              </a:rPr>
              <a:t>.  17  </a:t>
            </a:r>
            <a:r>
              <a:rPr lang="pt-BR" sz="2300" dirty="0">
                <a:solidFill>
                  <a:srgbClr val="7030A0"/>
                </a:solidFill>
              </a:rPr>
              <a:t>Porque a carne cobiça contra o Espírito, e o Espírito, contra a carne; e estes opõem-se um ao outro; para que não façais o que quereis</a:t>
            </a:r>
            <a:r>
              <a:rPr lang="pt-BR" sz="2300" dirty="0" smtClean="0">
                <a:solidFill>
                  <a:srgbClr val="7030A0"/>
                </a:solidFill>
              </a:rPr>
              <a:t>.  18  </a:t>
            </a:r>
            <a:r>
              <a:rPr lang="pt-BR" sz="2300" dirty="0">
                <a:solidFill>
                  <a:srgbClr val="7030A0"/>
                </a:solidFill>
              </a:rPr>
              <a:t>Mas, se sois guiados pelo Espírito, não estais debaixo da lei.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200" dirty="0" smtClean="0">
                <a:solidFill>
                  <a:srgbClr val="0000CC"/>
                </a:solidFill>
              </a:rPr>
              <a:t>1 </a:t>
            </a:r>
            <a:r>
              <a:rPr lang="pt-BR" sz="2200" dirty="0" err="1">
                <a:solidFill>
                  <a:srgbClr val="0000CC"/>
                </a:solidFill>
              </a:rPr>
              <a:t>Jo</a:t>
            </a:r>
            <a:r>
              <a:rPr lang="pt-BR" sz="2200" dirty="0">
                <a:solidFill>
                  <a:srgbClr val="0000CC"/>
                </a:solidFill>
              </a:rPr>
              <a:t> 3</a:t>
            </a:r>
            <a:r>
              <a:rPr lang="pt-BR" sz="2200" dirty="0" smtClean="0">
                <a:solidFill>
                  <a:srgbClr val="0000CC"/>
                </a:solidFill>
              </a:rPr>
              <a:t>. </a:t>
            </a:r>
            <a:r>
              <a:rPr lang="pt-BR" sz="2200" dirty="0">
                <a:solidFill>
                  <a:srgbClr val="0000CC"/>
                </a:solidFill>
              </a:rPr>
              <a:t>1 </a:t>
            </a:r>
            <a:r>
              <a:rPr lang="pt-BR" sz="2200" dirty="0" smtClean="0">
                <a:solidFill>
                  <a:srgbClr val="0000CC"/>
                </a:solidFill>
              </a:rPr>
              <a:t>Vede </a:t>
            </a:r>
            <a:r>
              <a:rPr lang="pt-BR" sz="2200" dirty="0">
                <a:solidFill>
                  <a:srgbClr val="0000CC"/>
                </a:solidFill>
              </a:rPr>
              <a:t>quão grande caridade nos tem concedido o Pai: que fôssemos chamados filhos de Deus. Por isso, o mundo não nos conhece, porque não conhece a ele</a:t>
            </a:r>
            <a:r>
              <a:rPr lang="pt-BR" sz="2200" dirty="0" smtClean="0">
                <a:solidFill>
                  <a:srgbClr val="0000CC"/>
                </a:solidFill>
              </a:rPr>
              <a:t>.   2  </a:t>
            </a:r>
            <a:r>
              <a:rPr lang="pt-BR" sz="2200" dirty="0">
                <a:solidFill>
                  <a:srgbClr val="0000CC"/>
                </a:solidFill>
              </a:rPr>
              <a:t>Amados, agora somos filhos de Deus, e ainda não é manifesto o que havemos de ser. Mas sabemos que, quando ele se manifestar, seremos semelhantes a ele; porque assim como é o veremos</a:t>
            </a:r>
            <a:r>
              <a:rPr lang="pt-BR" sz="2200" dirty="0" smtClean="0">
                <a:solidFill>
                  <a:srgbClr val="0000CC"/>
                </a:solidFill>
              </a:rPr>
              <a:t>.  3  </a:t>
            </a:r>
            <a:r>
              <a:rPr lang="pt-BR" sz="2200" dirty="0">
                <a:solidFill>
                  <a:srgbClr val="0000CC"/>
                </a:solidFill>
              </a:rPr>
              <a:t>E qualquer que nele tem esta esperança purifica-se a si mesmo, como também ele é puro.</a:t>
            </a:r>
          </a:p>
        </p:txBody>
      </p:sp>
    </p:spTree>
    <p:extLst>
      <p:ext uri="{BB962C8B-B14F-4D97-AF65-F5344CB8AC3E}">
        <p14:creationId xmlns:p14="http://schemas.microsoft.com/office/powerpoint/2010/main" val="324957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36504"/>
          </a:xfrm>
        </p:spPr>
        <p:txBody>
          <a:bodyPr>
            <a:norm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400" b="1" cap="small" dirty="0">
                <a:solidFill>
                  <a:srgbClr val="006600"/>
                </a:solidFill>
                <a:cs typeface="Arial" charset="0"/>
              </a:rPr>
              <a:t>III – A DOUTRINA É PARA </a:t>
            </a:r>
            <a:r>
              <a:rPr lang="pt-BR" sz="2400" b="1" cap="small" dirty="0" smtClean="0">
                <a:solidFill>
                  <a:srgbClr val="006600"/>
                </a:solidFill>
                <a:cs typeface="Arial" charset="0"/>
              </a:rPr>
              <a:t>TODOS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1800" b="1" cap="small" dirty="0">
                <a:solidFill>
                  <a:srgbClr val="006600"/>
                </a:solidFill>
                <a:cs typeface="Arial" charset="0"/>
              </a:rPr>
              <a:t>	</a:t>
            </a:r>
            <a:r>
              <a:rPr lang="pt-BR" sz="2800" dirty="0"/>
              <a:t>2 - Chegando ao final deste capítulo, percebemos que Paulo conclui seu argumento. Tito, como representante do apóstolo em Creta, devia fazer aquilo que ele mesmo faria se pudesse estar ali: pregar o evangelho, o verdadeiro evangelho, que promove a santificação dos ouvintes, e a única fonte de autoridade e legitimidade para o ministério de qualquer </a:t>
            </a:r>
            <a:r>
              <a:rPr lang="pt-BR" sz="2800" dirty="0" smtClean="0"/>
              <a:t>obreiro.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sz="2800" dirty="0"/>
          </a:p>
          <a:p>
            <a:pPr marL="0" indent="0" algn="just">
              <a:spcBef>
                <a:spcPct val="0"/>
              </a:spcBef>
              <a:buNone/>
              <a:defRPr/>
            </a:pPr>
            <a:r>
              <a:rPr lang="pt-BR" sz="2800" dirty="0" smtClean="0"/>
              <a:t>								</a:t>
            </a:r>
            <a:r>
              <a:rPr lang="pt-BR" sz="1600" dirty="0" err="1" smtClean="0">
                <a:solidFill>
                  <a:srgbClr val="0000CC"/>
                </a:solidFill>
              </a:rPr>
              <a:t>txt</a:t>
            </a:r>
            <a:endParaRPr lang="pt-BR" sz="1600" dirty="0">
              <a:solidFill>
                <a:srgbClr val="0000CC"/>
              </a:solidFill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A TITO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12: A PUREZA DA DOUTRINA DE CRISTO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38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1700808"/>
            <a:ext cx="7632848" cy="280831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300" b="1" cap="small" dirty="0">
                <a:solidFill>
                  <a:srgbClr val="006600"/>
                </a:solidFill>
                <a:cs typeface="Arial" charset="0"/>
              </a:rPr>
              <a:t>III – A DOUTRINA É PARA </a:t>
            </a:r>
            <a:r>
              <a:rPr lang="pt-BR" sz="2300" b="1" cap="small" dirty="0" smtClean="0">
                <a:solidFill>
                  <a:srgbClr val="006600"/>
                </a:solidFill>
                <a:cs typeface="Arial" charset="0"/>
              </a:rPr>
              <a:t>TODOS</a:t>
            </a:r>
          </a:p>
          <a:p>
            <a:pPr marL="0" lvl="0" indent="0">
              <a:buNone/>
            </a:pPr>
            <a:endParaRPr lang="pt-BR" sz="11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buNone/>
            </a:pPr>
            <a:r>
              <a:rPr lang="pt-BR" sz="2200" b="1" cap="small" dirty="0">
                <a:solidFill>
                  <a:srgbClr val="006600"/>
                </a:solidFill>
                <a:cs typeface="Arial" charset="0"/>
              </a:rPr>
              <a:t>	</a:t>
            </a:r>
            <a:r>
              <a:rPr lang="pt-BR" sz="3600" dirty="0" err="1" smtClean="0">
                <a:solidFill>
                  <a:srgbClr val="0000CC"/>
                </a:solidFill>
              </a:rPr>
              <a:t>Tt</a:t>
            </a:r>
            <a:r>
              <a:rPr lang="pt-BR" sz="3600" dirty="0" smtClean="0">
                <a:solidFill>
                  <a:srgbClr val="0000CC"/>
                </a:solidFill>
              </a:rPr>
              <a:t> 2. 15  </a:t>
            </a:r>
            <a:r>
              <a:rPr lang="pt-BR" sz="3600" dirty="0">
                <a:solidFill>
                  <a:srgbClr val="0000CC"/>
                </a:solidFill>
              </a:rPr>
              <a:t>Fala disto, e exorta, e repreende com toda a autoridade. Ninguém te despreze.</a:t>
            </a:r>
          </a:p>
        </p:txBody>
      </p:sp>
    </p:spTree>
    <p:extLst>
      <p:ext uri="{BB962C8B-B14F-4D97-AF65-F5344CB8AC3E}">
        <p14:creationId xmlns:p14="http://schemas.microsoft.com/office/powerpoint/2010/main" val="299567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2348880"/>
            <a:ext cx="8085584" cy="4032448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pt-BR" sz="5100" b="1" dirty="0">
                <a:solidFill>
                  <a:srgbClr val="006600"/>
                </a:solidFill>
              </a:rPr>
              <a:t>   </a:t>
            </a:r>
            <a:r>
              <a:rPr lang="pt-BR" sz="5100" b="1" dirty="0" smtClean="0">
                <a:solidFill>
                  <a:srgbClr val="006600"/>
                </a:solidFill>
              </a:rPr>
              <a:t>Conclusão</a:t>
            </a:r>
          </a:p>
          <a:p>
            <a:pPr marL="0" indent="0" algn="just">
              <a:buNone/>
            </a:pPr>
            <a:r>
              <a:rPr lang="pt-BR" sz="2000" b="1" dirty="0">
                <a:solidFill>
                  <a:srgbClr val="006600"/>
                </a:solidFill>
              </a:rPr>
              <a:t>							</a:t>
            </a:r>
          </a:p>
          <a:p>
            <a:pPr marL="0" indent="0" algn="just">
              <a:buNone/>
            </a:pPr>
            <a:r>
              <a:rPr lang="pt-BR" sz="4400" b="1" dirty="0">
                <a:solidFill>
                  <a:srgbClr val="006600"/>
                </a:solidFill>
              </a:rPr>
              <a:t>	</a:t>
            </a:r>
            <a:r>
              <a:rPr lang="pt-BR" sz="5500" dirty="0"/>
              <a:t>A essência da doutrina cristã é a santificação, pois ela promove no coração dos pecadores arrependimento e conversão, e fortalece os fiéis com a esperança de um dia se encontrarem com Cristo, em Sua santidade gloriosa no céu, e de com Ele viverem por toda a eternidade, devendo aqui santificar seus corações e suas obras segundo a graça que nos dá diariamente.</a:t>
            </a:r>
            <a:endParaRPr lang="pt-BR" sz="5500" dirty="0">
              <a:cs typeface="Arial" pitchFamily="34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20880" cy="1354162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A TITO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12: A PUREZA DA DOUTRINA DE CRISTO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63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A TITO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12: A PUREZA DA DOUTRINA DE CRISTO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9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500" b="1" dirty="0">
                <a:solidFill>
                  <a:srgbClr val="006600"/>
                </a:solidFill>
              </a:rPr>
              <a:t>I – A DOUTRINA É </a:t>
            </a:r>
            <a:r>
              <a:rPr lang="pt-BR" sz="3500" b="1" dirty="0" smtClean="0">
                <a:solidFill>
                  <a:srgbClr val="006600"/>
                </a:solidFill>
              </a:rPr>
              <a:t>PARA OS IDOSOS</a:t>
            </a:r>
            <a:r>
              <a:rPr lang="pt-BR" b="1" dirty="0">
                <a:solidFill>
                  <a:srgbClr val="0066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1-5)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buNone/>
              <a:defRPr/>
            </a:pPr>
            <a:r>
              <a:rPr lang="pt-BR" sz="3100" b="1" dirty="0">
                <a:solidFill>
                  <a:srgbClr val="006600"/>
                </a:solidFill>
              </a:rPr>
              <a:t>II – A DOUTRINA É PARA JOVENS E SERVOS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          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6-10)</a:t>
            </a:r>
            <a:endParaRPr lang="pt-BR" sz="2800" b="1" dirty="0">
              <a:solidFill>
                <a:srgbClr val="006600"/>
              </a:solidFill>
            </a:endParaRPr>
          </a:p>
          <a:p>
            <a:pPr marL="0" indent="0">
              <a:buNone/>
              <a:defRPr/>
            </a:pPr>
            <a:r>
              <a:rPr lang="pt-BR" sz="3000" b="1" dirty="0">
                <a:solidFill>
                  <a:srgbClr val="006600"/>
                </a:solidFill>
              </a:rPr>
              <a:t>III – A DOUTRINA É PARA TODOS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11-15)</a:t>
            </a:r>
            <a:r>
              <a:rPr lang="pt-BR" sz="2800" b="1" dirty="0">
                <a:solidFill>
                  <a:srgbClr val="006600"/>
                </a:solidFill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41930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A TITO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12: A PUREZA DA DOUTRINA DE CRISTO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032448"/>
          </a:xfrm>
          <a:ln>
            <a:solidFill>
              <a:srgbClr val="C00000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sz="12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“</a:t>
            </a:r>
            <a:r>
              <a:rPr lang="pt-BR" dirty="0">
                <a:solidFill>
                  <a:srgbClr val="0000CC"/>
                </a:solidFill>
                <a:latin typeface="Arial" charset="0"/>
                <a:cs typeface="Arial" charset="0"/>
              </a:rPr>
              <a:t>Em tudo, te dá por exemplo de boas obras; na doutrina, mostra </a:t>
            </a:r>
            <a:r>
              <a:rPr lang="pt-BR" dirty="0" err="1">
                <a:solidFill>
                  <a:srgbClr val="0000CC"/>
                </a:solidFill>
                <a:latin typeface="Arial" charset="0"/>
                <a:cs typeface="Arial" charset="0"/>
              </a:rPr>
              <a:t>incorrupção</a:t>
            </a:r>
            <a:r>
              <a:rPr lang="pt-BR" dirty="0">
                <a:solidFill>
                  <a:srgbClr val="0000CC"/>
                </a:solidFill>
                <a:latin typeface="Arial" charset="0"/>
                <a:cs typeface="Arial" charset="0"/>
              </a:rPr>
              <a:t>, gravidade, sinceridade, linguagem sã e irrepreensível, para que o adversário se envergonhe, não tendo nenhum mal que dizer de nós. </a:t>
            </a:r>
            <a:r>
              <a:rPr lang="pt-BR" sz="3600" dirty="0" smtClean="0"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”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3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30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pt-BR" sz="3000" dirty="0" err="1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Tt</a:t>
            </a:r>
            <a:r>
              <a:rPr lang="pt-BR" sz="30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2. 7,8</a:t>
            </a:r>
            <a:r>
              <a:rPr lang="pt-BR" sz="3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3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0561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56996" y="1556792"/>
            <a:ext cx="3312368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3º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67679" y="4365104"/>
            <a:ext cx="7632848" cy="1446550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pt-BR" sz="4400" b="1" dirty="0">
                <a:solidFill>
                  <a:srgbClr val="7030A0"/>
                </a:solidFill>
              </a:rPr>
              <a:t>CARTAS PASTORAIS  A TIMÓTEO E A TITO</a:t>
            </a:r>
          </a:p>
        </p:txBody>
      </p:sp>
      <p:pic>
        <p:nvPicPr>
          <p:cNvPr id="5" name="Imagem 4" descr="E:\Afonso2020\EBD2020\EBD2020Trim3_Tm Tt\escriba-escrevente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5" r="23294" b="15880"/>
          <a:stretch/>
        </p:blipFill>
        <p:spPr bwMode="auto">
          <a:xfrm>
            <a:off x="3900399" y="1124744"/>
            <a:ext cx="5273622" cy="29297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8754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82154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CARTA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TITO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>LIÇÃO 12: A PUREZA DA DOUTRINA DE CRISTO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pPr marL="0" indent="0" algn="ctr">
              <a:buNone/>
            </a:pPr>
            <a:r>
              <a:rPr lang="pt-BR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Leitura Bíblica:   </a:t>
            </a:r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TITO 2. 1-15</a:t>
            </a:r>
            <a:endParaRPr lang="pt-BR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5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A TITO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12: A PUREZA DA DOUTRINA DE CRISTO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032448"/>
          </a:xfrm>
          <a:ln>
            <a:solidFill>
              <a:srgbClr val="C00000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sz="12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“</a:t>
            </a:r>
            <a:r>
              <a:rPr lang="pt-BR" dirty="0">
                <a:solidFill>
                  <a:srgbClr val="0000CC"/>
                </a:solidFill>
                <a:latin typeface="Arial" charset="0"/>
                <a:cs typeface="Arial" charset="0"/>
              </a:rPr>
              <a:t>Em tudo, te dá por exemplo de boas obras; na doutrina, mostra </a:t>
            </a:r>
            <a:r>
              <a:rPr lang="pt-BR" dirty="0" err="1">
                <a:solidFill>
                  <a:srgbClr val="0000CC"/>
                </a:solidFill>
                <a:latin typeface="Arial" charset="0"/>
                <a:cs typeface="Arial" charset="0"/>
              </a:rPr>
              <a:t>incorrupção</a:t>
            </a:r>
            <a:r>
              <a:rPr lang="pt-BR" dirty="0">
                <a:solidFill>
                  <a:srgbClr val="0000CC"/>
                </a:solidFill>
                <a:latin typeface="Arial" charset="0"/>
                <a:cs typeface="Arial" charset="0"/>
              </a:rPr>
              <a:t>, gravidade, sinceridade, linguagem sã e irrepreensível, para que o adversário se envergonhe, não tendo nenhum mal que dizer de nós. </a:t>
            </a:r>
            <a:r>
              <a:rPr lang="pt-BR" sz="3600" dirty="0" smtClean="0"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”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3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30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pt-BR" sz="3000" dirty="0" err="1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Tt</a:t>
            </a:r>
            <a:r>
              <a:rPr lang="pt-BR" sz="30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2. 7,8</a:t>
            </a:r>
            <a:r>
              <a:rPr lang="pt-BR" sz="3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3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85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A TITO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12: A PUREZA DA DOUTRINA DE CRISTO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9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500" b="1" dirty="0">
                <a:solidFill>
                  <a:srgbClr val="006600"/>
                </a:solidFill>
              </a:rPr>
              <a:t>I – A DOUTRINA É PARA OS IDOSOS</a:t>
            </a:r>
            <a:r>
              <a:rPr lang="pt-BR" b="1" dirty="0">
                <a:solidFill>
                  <a:srgbClr val="0066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1-5)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buNone/>
              <a:defRPr/>
            </a:pPr>
            <a:r>
              <a:rPr lang="pt-BR" sz="3100" b="1" dirty="0">
                <a:solidFill>
                  <a:srgbClr val="006600"/>
                </a:solidFill>
              </a:rPr>
              <a:t>II – A DOUTRINA É PARA JOVENS E SERVOS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          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6-10)</a:t>
            </a:r>
            <a:endParaRPr lang="pt-BR" sz="2800" b="1" dirty="0">
              <a:solidFill>
                <a:srgbClr val="006600"/>
              </a:solidFill>
            </a:endParaRPr>
          </a:p>
          <a:p>
            <a:pPr marL="0" indent="0">
              <a:buNone/>
              <a:defRPr/>
            </a:pPr>
            <a:r>
              <a:rPr lang="pt-BR" sz="3000" b="1" dirty="0">
                <a:solidFill>
                  <a:srgbClr val="006600"/>
                </a:solidFill>
              </a:rPr>
              <a:t>III – A DOUTRINA É PARA TODOS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11-15)</a:t>
            </a:r>
            <a:r>
              <a:rPr lang="pt-BR" sz="2800" b="1" dirty="0">
                <a:solidFill>
                  <a:srgbClr val="006600"/>
                </a:solidFill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A TITO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12: A PUREZA DA DOUTRINA DE CRISTO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>
            <a:normAutofit fontScale="550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b="1" dirty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pt-BR" sz="3800" b="1" dirty="0" smtClean="0">
                <a:solidFill>
                  <a:srgbClr val="006600"/>
                </a:solidFill>
              </a:rPr>
              <a:t>Introdução</a:t>
            </a:r>
            <a:r>
              <a:rPr lang="pt-BR" sz="2400" b="1" dirty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						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pt-BR" sz="1400" b="1" dirty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500" dirty="0">
                <a:solidFill>
                  <a:prstClr val="black"/>
                </a:solidFill>
                <a:latin typeface="Arial" charset="0"/>
                <a:cs typeface="Arial" charset="0"/>
              </a:rPr>
              <a:t>Prosseguindo neste breve estudo da epístola a Tito, analisaremos algumas orientações e conselhos do apóstolo ao seu discípulo e cooperador no desempenho da sua missão de “</a:t>
            </a:r>
            <a:r>
              <a:rPr lang="pt-BR" sz="4500" dirty="0">
                <a:solidFill>
                  <a:srgbClr val="0000CC"/>
                </a:solidFill>
                <a:latin typeface="Arial" charset="0"/>
                <a:cs typeface="Arial" charset="0"/>
              </a:rPr>
              <a:t>por em boa ordem</a:t>
            </a:r>
            <a:r>
              <a:rPr lang="pt-BR" sz="4500" dirty="0">
                <a:solidFill>
                  <a:prstClr val="black"/>
                </a:solidFill>
                <a:latin typeface="Arial" charset="0"/>
                <a:cs typeface="Arial" charset="0"/>
              </a:rPr>
              <a:t>” as coisas que ainda restavam nas igrejas de Creta. E como essa obra consistia na promoção da boa e pura palavra de Deus e na sua aplicação a todos os aspectos da vida em comunidade e individual dos fiéis, Tito precisava saber não apenas como orientar os irmãos, de acordo com suas diferentes necessidades, a se conformarem à pureza da sã doutrina, mas também demonstrar pelo exemplo que essa conformidade é a própria essência da vida cristã.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692696"/>
            <a:ext cx="7560840" cy="554461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A DOUTRINA É PARA </a:t>
            </a:r>
            <a:r>
              <a:rPr lang="pt-BR" sz="2400" b="1" dirty="0" smtClean="0">
                <a:solidFill>
                  <a:srgbClr val="006600"/>
                </a:solidFill>
              </a:rPr>
              <a:t>OS IDOSOS</a:t>
            </a:r>
          </a:p>
          <a:p>
            <a:pPr marL="0" indent="0">
              <a:buNone/>
            </a:pPr>
            <a:r>
              <a:rPr lang="pt-BR" sz="2400" b="1" dirty="0" smtClean="0">
                <a:solidFill>
                  <a:srgbClr val="006600"/>
                </a:solidFill>
              </a:rPr>
              <a:t>	</a:t>
            </a:r>
            <a:r>
              <a:rPr lang="pt-BR" sz="2800" dirty="0" err="1" smtClean="0">
                <a:solidFill>
                  <a:srgbClr val="0000CC"/>
                </a:solidFill>
              </a:rPr>
              <a:t>Tt</a:t>
            </a:r>
            <a:r>
              <a:rPr lang="pt-BR" sz="2800" dirty="0" smtClean="0">
                <a:solidFill>
                  <a:srgbClr val="0000CC"/>
                </a:solidFill>
              </a:rPr>
              <a:t> 2. 1 Tu, porém, fala o que convém à sã doutrina.  2  Os velhos que sejam sóbrios, graves, prudentes, sãos na fé, na caridade e na paciência.  3  As mulheres idosas, semelhantemente, que sejam sérias no seu viver, como convém a santas, não caluniadoras, não dadas a muito vinho, mestras no bem,  4  para que ensinem as mulheres novas a serem prudentes, a amarem seus maridos, a amarem seus filhos,  5  a serem moderadas, castas, boas donas de casa, sujeitas a seu marido, a fim de que a palavra de Deus não seja blasfemada.</a:t>
            </a:r>
            <a:endParaRPr lang="pt-BR" sz="2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39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3"/>
            <a:ext cx="8229600" cy="936103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A TITO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12: A PUREZA DA DOUTRINA DE CRISTO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60040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A DOUTRINA É </a:t>
            </a:r>
            <a:r>
              <a:rPr lang="pt-BR" sz="2400" b="1" dirty="0" smtClean="0">
                <a:solidFill>
                  <a:srgbClr val="006600"/>
                </a:solidFill>
              </a:rPr>
              <a:t>PARA OS IDOSOS</a:t>
            </a:r>
          </a:p>
          <a:p>
            <a:pPr marL="0" lvl="0" indent="0">
              <a:buNone/>
            </a:pPr>
            <a:endParaRPr lang="pt-BR" sz="1000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8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1 - </a:t>
            </a:r>
            <a:r>
              <a:rPr lang="pt-BR" sz="28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O </a:t>
            </a:r>
            <a:r>
              <a:rPr lang="pt-BR" sz="28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apóstolo orienta sobre como alguns grupos em particular deveriam pautar sua conduta de acordo com a doutrina e, oportunamente, insere exortações dirigidas especialmente a Tito, antes de finalmente englobar todos os fiéis nas considerações dos últimos cinco versos deste capítulo. </a:t>
            </a:r>
            <a:r>
              <a:rPr lang="pt-BR" sz="235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endParaRPr lang="pt-BR" sz="11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A TITO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12: A PUREZA DA DOUTRINA DE CRISTO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04056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200" b="1" dirty="0">
                <a:solidFill>
                  <a:srgbClr val="006600"/>
                </a:solidFill>
              </a:rPr>
              <a:t>I – A DOUTRINA É </a:t>
            </a:r>
            <a:r>
              <a:rPr lang="pt-BR" sz="2200" b="1" dirty="0" smtClean="0">
                <a:solidFill>
                  <a:srgbClr val="006600"/>
                </a:solidFill>
              </a:rPr>
              <a:t>PARA OS IDOSOS</a:t>
            </a:r>
            <a:r>
              <a:rPr lang="pt-BR" sz="22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endParaRPr lang="pt-BR" sz="2200" dirty="0" smtClea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75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2 </a:t>
            </a:r>
            <a:r>
              <a:rPr lang="pt-BR" sz="275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- Assim, tendo alertado sobre o perigo da falsa santidade dos judaizantes – baseada em abstinências da carne que, na realidade, encobriam o coração malicioso desses falsos </a:t>
            </a:r>
            <a:r>
              <a:rPr lang="pt-BR" sz="275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mestres </a:t>
            </a:r>
            <a:r>
              <a:rPr lang="pt-BR" sz="275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– o apóstolo exorta Tito a falar o que convém à sã doutrina. Somente a doutrina de Cristo promove a </a:t>
            </a:r>
            <a:r>
              <a:rPr lang="pt-BR" sz="2750" dirty="0" err="1">
                <a:solidFill>
                  <a:prstClr val="black"/>
                </a:solidFill>
                <a:latin typeface="Calibri" pitchFamily="34" charset="0"/>
                <a:cs typeface="Arial" charset="0"/>
              </a:rPr>
              <a:t>vedadeira</a:t>
            </a:r>
            <a:r>
              <a:rPr lang="pt-BR" sz="275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 santidade – aquela que começa no coração, constrangendo o homem no seu mais íntimo a cumprir a vontade de Deus, em quebrantamento e gratidão pelo perdão dos seus pecados graças à misericórdia de Deus manifestada em Cristo </a:t>
            </a:r>
            <a:r>
              <a:rPr lang="pt-BR" sz="275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Jesus.</a:t>
            </a:r>
            <a:r>
              <a:rPr lang="pt-BR" sz="28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 </a:t>
            </a:r>
            <a:r>
              <a:rPr lang="pt-BR" sz="11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(</a:t>
            </a:r>
            <a:r>
              <a:rPr lang="pt-BR" sz="1100" dirty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2 </a:t>
            </a:r>
            <a:r>
              <a:rPr lang="pt-BR" sz="1100" dirty="0" err="1">
                <a:solidFill>
                  <a:srgbClr val="0000CC"/>
                </a:solidFill>
                <a:latin typeface="Calibri" pitchFamily="34" charset="0"/>
                <a:cs typeface="Arial" charset="0"/>
              </a:rPr>
              <a:t>Co</a:t>
            </a:r>
            <a:r>
              <a:rPr lang="pt-BR" sz="1100" dirty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 </a:t>
            </a:r>
            <a:r>
              <a:rPr lang="pt-BR" sz="1100" dirty="0" smtClean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5.14-15</a:t>
            </a:r>
            <a:r>
              <a:rPr lang="pt-BR" sz="11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)</a:t>
            </a:r>
            <a:endParaRPr lang="pt-BR" sz="1100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54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3225</TotalTime>
  <Words>784</Words>
  <Application>Microsoft Office PowerPoint</Application>
  <PresentationFormat>Apresentação na tela (4:3)</PresentationFormat>
  <Paragraphs>111</Paragraphs>
  <Slides>28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28</vt:i4>
      </vt:variant>
    </vt:vector>
  </HeadingPairs>
  <TitlesOfParts>
    <vt:vector size="29" baseType="lpstr">
      <vt:lpstr>Tema do Office</vt:lpstr>
      <vt:lpstr>Apresentação do PowerPoint</vt:lpstr>
      <vt:lpstr>Apresentação do PowerPoint</vt:lpstr>
      <vt:lpstr>CARTA A TITO LIÇÃO 12: A PUREZA DA DOUTRINA DE CRISTO</vt:lpstr>
      <vt:lpstr>CARTA A TITO LIÇÃO 12: A PUREZA DA DOUTRINA DE CRISTO</vt:lpstr>
      <vt:lpstr>CARTA A TITO LIÇÃO 12: A PUREZA DA DOUTRINA DE CRISTO</vt:lpstr>
      <vt:lpstr>CARTA A TITO LIÇÃO 12: A PUREZA DA DOUTRINA DE CRISTO</vt:lpstr>
      <vt:lpstr>Apresentação do PowerPoint</vt:lpstr>
      <vt:lpstr>CARTA A TITO LIÇÃO 12: A PUREZA DA DOUTRINA DE CRISTO</vt:lpstr>
      <vt:lpstr>CARTA A TITO LIÇÃO 12: A PUREZA DA DOUTRINA DE CRISTO</vt:lpstr>
      <vt:lpstr>Apresentação do PowerPoint</vt:lpstr>
      <vt:lpstr>CARTA A TITO LIÇÃO 12: A PUREZA DA DOUTRINA DE CRISTO</vt:lpstr>
      <vt:lpstr>Apresentação do PowerPoint</vt:lpstr>
      <vt:lpstr>Apresentação do PowerPoint</vt:lpstr>
      <vt:lpstr>Apresentação do PowerPoint</vt:lpstr>
      <vt:lpstr>CARTA A TITO LIÇÃO 12: A PUREZA DA DOUTRINA DE CRISTO</vt:lpstr>
      <vt:lpstr>Apresentação do PowerPoint</vt:lpstr>
      <vt:lpstr>Apresentação do PowerPoint</vt:lpstr>
      <vt:lpstr>CARTA A TITO LIÇÃO 12: A PUREZA DA DOUTRINA DE CRISTO</vt:lpstr>
      <vt:lpstr>Apresentação do PowerPoint</vt:lpstr>
      <vt:lpstr>Apresentação do PowerPoint</vt:lpstr>
      <vt:lpstr>CARTA A TITO LIÇÃO 12: A PUREZA DA DOUTRINA DE CRISTO</vt:lpstr>
      <vt:lpstr>Apresentação do PowerPoint</vt:lpstr>
      <vt:lpstr>CARTA A TITO LIÇÃO 12: A PUREZA DA DOUTRINA DE CRISTO</vt:lpstr>
      <vt:lpstr>Apresentação do PowerPoint</vt:lpstr>
      <vt:lpstr>CARTA A TITO LIÇÃO 12: A PUREZA DA DOUTRINA DE CRISTO</vt:lpstr>
      <vt:lpstr>CARTA A TITO LIÇÃO 12: A PUREZA DA DOUTRINA DE CRISTO</vt:lpstr>
      <vt:lpstr>CARTA A TITO LIÇÃO 12: A PUREZA DA DOUTRINA DE CRISTO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PARÁBOLAS</dc:title>
  <dc:creator>I.G.V</dc:creator>
  <cp:lastModifiedBy>I.G.V</cp:lastModifiedBy>
  <cp:revision>322</cp:revision>
  <dcterms:created xsi:type="dcterms:W3CDTF">2017-03-28T13:10:15Z</dcterms:created>
  <dcterms:modified xsi:type="dcterms:W3CDTF">2020-09-16T00:51:57Z</dcterms:modified>
</cp:coreProperties>
</file>