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6" r:id="rId2"/>
    <p:sldId id="259" r:id="rId3"/>
    <p:sldId id="257" r:id="rId4"/>
    <p:sldId id="414" r:id="rId5"/>
    <p:sldId id="260" r:id="rId6"/>
    <p:sldId id="262" r:id="rId7"/>
    <p:sldId id="263" r:id="rId8"/>
    <p:sldId id="406" r:id="rId9"/>
    <p:sldId id="415" r:id="rId10"/>
    <p:sldId id="264" r:id="rId11"/>
    <p:sldId id="416" r:id="rId12"/>
    <p:sldId id="305" r:id="rId13"/>
    <p:sldId id="417" r:id="rId14"/>
    <p:sldId id="407" r:id="rId15"/>
    <p:sldId id="418" r:id="rId16"/>
    <p:sldId id="267" r:id="rId17"/>
    <p:sldId id="419" r:id="rId18"/>
    <p:sldId id="310" r:id="rId19"/>
    <p:sldId id="408" r:id="rId20"/>
    <p:sldId id="420" r:id="rId21"/>
    <p:sldId id="268" r:id="rId22"/>
    <p:sldId id="311" r:id="rId23"/>
    <p:sldId id="409" r:id="rId24"/>
    <p:sldId id="313" r:id="rId25"/>
    <p:sldId id="410" r:id="rId26"/>
    <p:sldId id="411" r:id="rId27"/>
    <p:sldId id="336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11/08/2020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1368151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650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 A LEMBRANÇA DE UM OBREIRO FIEL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Enquanto a primeira epístola a Timóteo foi escrita de um lugar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incerto;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 segunda, podemos dizer com plena segurança que foi escrita em Roma, local onde o apóstolo havia permanecido durante dois anos em “prisão domiciliar”. Lembremos que, enquanto estava preso na Judéia,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próprio apóstolo havia feito uso do seu direito de cidadão romano de ser ouvido e julgado pelo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imperador. Seja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como for, aqui temos o apóstolo mais uma vez aguardando para ser ouvido por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César,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na companhia apenas de Lucas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e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desejando ansiosamente ver seu amado filho na fé, Timóteo, antes da sua partida deste mundo, que ele sabia estava bem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próxima.</a:t>
            </a:r>
            <a:r>
              <a:rPr lang="pt-BR" sz="225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1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(cf. 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At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28.30-31; 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2 </a:t>
            </a:r>
            <a:r>
              <a:rPr lang="pt-BR" sz="1100" dirty="0" err="1">
                <a:solidFill>
                  <a:srgbClr val="0000CC"/>
                </a:solidFill>
                <a:latin typeface="Calibri" pitchFamily="34" charset="0"/>
                <a:cs typeface="Arial" charset="0"/>
              </a:rPr>
              <a:t>Tm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4.16-17</a:t>
            </a:r>
            <a:r>
              <a:rPr lang="pt-BR" sz="1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)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A LEMBRANÇA DE UM OBREIRO </a:t>
            </a:r>
            <a:r>
              <a:rPr lang="pt-BR" sz="2400" b="1" dirty="0" smtClean="0">
                <a:solidFill>
                  <a:srgbClr val="006600"/>
                </a:solidFill>
              </a:rPr>
              <a:t>FIEL</a:t>
            </a:r>
          </a:p>
          <a:p>
            <a:pPr marL="0" indent="0">
              <a:buNone/>
            </a:pPr>
            <a:r>
              <a:rPr lang="pt-BR" sz="2600" dirty="0">
                <a:solidFill>
                  <a:srgbClr val="0000CC"/>
                </a:solidFill>
              </a:rPr>
              <a:t>2 </a:t>
            </a:r>
            <a:r>
              <a:rPr lang="pt-BR" sz="2600" dirty="0" err="1">
                <a:solidFill>
                  <a:srgbClr val="0000CC"/>
                </a:solidFill>
              </a:rPr>
              <a:t>Tm</a:t>
            </a:r>
            <a:r>
              <a:rPr lang="pt-BR" sz="2600" dirty="0">
                <a:solidFill>
                  <a:srgbClr val="0000CC"/>
                </a:solidFill>
              </a:rPr>
              <a:t> 1. 1  Paulo, apóstolo de Jesus Cristo, pela vontade de Deus, segundo a promessa da vida que está em Cristo Jesus,  2  a Timóteo, meu amado filho: graça, misericórdia e paz, da parte de Deus Pai, e da de Cristo Jesus, Senhor nosso.  3  Dou graças a Deus, a quem, desde os meus antepassados, sirvo com uma consciência pura, porque sem cessar faço memória de ti nas minhas orações, noite e dia;  4  desejando muito ver-te, lembrando-me das tuas lágrimas, para me encher de gozo;  5  trazendo à memória a fé não fingida que em ti há, a qual habitou primeiro em tua avó </a:t>
            </a:r>
            <a:r>
              <a:rPr lang="pt-BR" sz="2600" dirty="0" err="1">
                <a:solidFill>
                  <a:srgbClr val="0000CC"/>
                </a:solidFill>
              </a:rPr>
              <a:t>Lóide</a:t>
            </a:r>
            <a:r>
              <a:rPr lang="pt-BR" sz="2600" dirty="0">
                <a:solidFill>
                  <a:srgbClr val="0000CC"/>
                </a:solidFill>
              </a:rPr>
              <a:t> e em tua mãe Eunice, e estou certo de que também habita em ti.</a:t>
            </a:r>
          </a:p>
        </p:txBody>
      </p:sp>
    </p:spTree>
    <p:extLst>
      <p:ext uri="{BB962C8B-B14F-4D97-AF65-F5344CB8AC3E}">
        <p14:creationId xmlns:p14="http://schemas.microsoft.com/office/powerpoint/2010/main" val="3366493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 A LEMBRANÇA DE UM OBREIRO </a:t>
            </a:r>
            <a:r>
              <a:rPr lang="pt-BR" sz="2000" b="1" dirty="0" smtClean="0">
                <a:solidFill>
                  <a:srgbClr val="006600"/>
                </a:solidFill>
              </a:rPr>
              <a:t>FIEL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3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2 - </a:t>
            </a:r>
            <a:r>
              <a:rPr lang="pt-BR" sz="2300" dirty="0"/>
              <a:t>Após a saudação, o apóstolo </a:t>
            </a:r>
            <a:r>
              <a:rPr lang="pt-BR" sz="2300" dirty="0" smtClean="0"/>
              <a:t>expressa </a:t>
            </a:r>
            <a:r>
              <a:rPr lang="pt-BR" sz="2300" dirty="0"/>
              <a:t>seus sentimentos de saudade da alegria que lhe trazia </a:t>
            </a:r>
            <a:r>
              <a:rPr lang="pt-BR" sz="2300" dirty="0" smtClean="0"/>
              <a:t>Timóteo</a:t>
            </a:r>
            <a:r>
              <a:rPr lang="pt-BR" sz="2300" dirty="0"/>
              <a:t>, pela fé verdadeira que este manifestava através de suas lágrimas, que podem estar relacionadas a </a:t>
            </a:r>
            <a:r>
              <a:rPr lang="pt-BR" sz="2300" dirty="0" smtClean="0"/>
              <a:t>um </a:t>
            </a:r>
            <a:r>
              <a:rPr lang="pt-BR" sz="2300" dirty="0"/>
              <a:t>cuidado sincero no coração daquele jovem obreiro – como os interesses da igreja de </a:t>
            </a:r>
            <a:r>
              <a:rPr lang="pt-BR" sz="2300" dirty="0" smtClean="0"/>
              <a:t>Deus </a:t>
            </a:r>
            <a:r>
              <a:rPr lang="pt-BR" sz="2300" dirty="0"/>
              <a:t>ou mesmo seu apego com o próprio apóstolo. Paulo também o compara, de certa forma, consigo mesmo, pois, assim como o apóstolo havia servido a Deus com uma consciência pura desde os seus </a:t>
            </a:r>
            <a:r>
              <a:rPr lang="pt-BR" sz="2300" dirty="0" smtClean="0"/>
              <a:t>antepassados; </a:t>
            </a:r>
            <a:r>
              <a:rPr lang="pt-BR" sz="2300" dirty="0"/>
              <a:t>do mesmo modo, Timóteo havia sido criado na fé judaica desde a sua meninice e, com a chegada do evangelho, a fé em Cristo Jesus havia habitado primeiramente em sua avó e sua mãe, para então se manifestar nele, com bom testemunho de toda a </a:t>
            </a:r>
            <a:r>
              <a:rPr lang="pt-BR" sz="2300" dirty="0" smtClean="0"/>
              <a:t>igreja.</a:t>
            </a:r>
            <a:r>
              <a:rPr lang="pt-BR" sz="2000" dirty="0" smtClean="0"/>
              <a:t>		</a:t>
            </a:r>
            <a:r>
              <a:rPr lang="pt-BR" sz="1100" dirty="0" smtClean="0"/>
              <a:t>(</a:t>
            </a:r>
            <a:r>
              <a:rPr lang="pt-BR" sz="1100" dirty="0">
                <a:solidFill>
                  <a:srgbClr val="0000CC"/>
                </a:solidFill>
              </a:rPr>
              <a:t>At </a:t>
            </a:r>
            <a:r>
              <a:rPr lang="pt-BR" sz="1100" dirty="0" smtClean="0">
                <a:solidFill>
                  <a:srgbClr val="0000CC"/>
                </a:solidFill>
              </a:rPr>
              <a:t>26.4-7; </a:t>
            </a:r>
            <a:r>
              <a:rPr lang="pt-BR" sz="1100" dirty="0" err="1" smtClean="0">
                <a:solidFill>
                  <a:srgbClr val="0000CC"/>
                </a:solidFill>
              </a:rPr>
              <a:t>Fp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2.19-22</a:t>
            </a:r>
            <a:r>
              <a:rPr lang="pt-BR" sz="1100" dirty="0" smtClean="0">
                <a:solidFill>
                  <a:srgbClr val="0000CC"/>
                </a:solidFill>
              </a:rPr>
              <a:t>; 1 </a:t>
            </a:r>
            <a:r>
              <a:rPr lang="pt-BR" sz="1100" dirty="0" err="1">
                <a:solidFill>
                  <a:srgbClr val="0000CC"/>
                </a:solidFill>
              </a:rPr>
              <a:t>Tm</a:t>
            </a:r>
            <a:r>
              <a:rPr lang="pt-BR" sz="1100" dirty="0">
                <a:solidFill>
                  <a:srgbClr val="0000CC"/>
                </a:solidFill>
              </a:rPr>
              <a:t> 6.12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548680"/>
            <a:ext cx="7848872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srgbClr val="0000CC"/>
                </a:solidFill>
              </a:rPr>
              <a:t>At </a:t>
            </a:r>
            <a:r>
              <a:rPr lang="pt-BR" sz="2400" dirty="0" smtClean="0">
                <a:solidFill>
                  <a:srgbClr val="0000CC"/>
                </a:solidFill>
              </a:rPr>
              <a:t>26. </a:t>
            </a:r>
            <a:r>
              <a:rPr lang="pt-BR" sz="2400" dirty="0">
                <a:solidFill>
                  <a:srgbClr val="0000CC"/>
                </a:solidFill>
              </a:rPr>
              <a:t>4  A minha vida, pois, desde a mocidade, qual haja sido, desde o princípio, em Jerusalém, entre os da minha nação, todos os judeus a sabem</a:t>
            </a:r>
            <a:r>
              <a:rPr lang="pt-BR" sz="2400" dirty="0" smtClean="0">
                <a:solidFill>
                  <a:srgbClr val="0000CC"/>
                </a:solidFill>
              </a:rPr>
              <a:t>.  5  </a:t>
            </a:r>
            <a:r>
              <a:rPr lang="pt-BR" sz="2400" dirty="0">
                <a:solidFill>
                  <a:srgbClr val="0000CC"/>
                </a:solidFill>
              </a:rPr>
              <a:t>Sabendo de mim, desde o princípio (se o quiserem testificar), que, conforme a mais severa seita da nossa religião, vivi fariseu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 err="1" smtClean="0">
                <a:solidFill>
                  <a:srgbClr val="7030A0"/>
                </a:solidFill>
              </a:rPr>
              <a:t>Fp</a:t>
            </a:r>
            <a:r>
              <a:rPr lang="pt-BR" sz="2400" dirty="0" smtClean="0">
                <a:solidFill>
                  <a:srgbClr val="7030A0"/>
                </a:solidFill>
              </a:rPr>
              <a:t> </a:t>
            </a:r>
            <a:r>
              <a:rPr lang="pt-BR" sz="2400" dirty="0">
                <a:solidFill>
                  <a:srgbClr val="7030A0"/>
                </a:solidFill>
              </a:rPr>
              <a:t>2</a:t>
            </a:r>
            <a:r>
              <a:rPr lang="pt-BR" sz="2400" dirty="0" smtClean="0">
                <a:solidFill>
                  <a:srgbClr val="7030A0"/>
                </a:solidFill>
              </a:rPr>
              <a:t>. </a:t>
            </a:r>
            <a:r>
              <a:rPr lang="pt-BR" sz="2400" dirty="0">
                <a:solidFill>
                  <a:srgbClr val="7030A0"/>
                </a:solidFill>
              </a:rPr>
              <a:t>19  E espero, no Senhor Jesus, que em breve vos mandarei Timóteo, para que também eu esteja de bom ânimo, sabendo dos vossos negócios</a:t>
            </a:r>
            <a:r>
              <a:rPr lang="pt-BR" sz="2400" dirty="0" smtClean="0">
                <a:solidFill>
                  <a:srgbClr val="7030A0"/>
                </a:solidFill>
              </a:rPr>
              <a:t>.  20  </a:t>
            </a:r>
            <a:r>
              <a:rPr lang="pt-BR" sz="2400" dirty="0">
                <a:solidFill>
                  <a:srgbClr val="7030A0"/>
                </a:solidFill>
              </a:rPr>
              <a:t>Porque a ninguém tenho de igual sentimento, que sinceramente cuide do vosso estado</a:t>
            </a:r>
            <a:r>
              <a:rPr lang="pt-BR" sz="2400" dirty="0" smtClean="0">
                <a:solidFill>
                  <a:srgbClr val="7030A0"/>
                </a:solidFill>
              </a:rPr>
              <a:t>;  21  </a:t>
            </a:r>
            <a:r>
              <a:rPr lang="pt-BR" sz="2400" dirty="0">
                <a:solidFill>
                  <a:srgbClr val="7030A0"/>
                </a:solidFill>
              </a:rPr>
              <a:t>porque todos buscam o que é seu e não o que é de Cristo Jesus</a:t>
            </a:r>
            <a:r>
              <a:rPr lang="pt-BR" sz="2400" dirty="0" smtClean="0">
                <a:solidFill>
                  <a:srgbClr val="7030A0"/>
                </a:solidFill>
              </a:rPr>
              <a:t>.  22  </a:t>
            </a:r>
            <a:r>
              <a:rPr lang="pt-BR" sz="2400" dirty="0">
                <a:solidFill>
                  <a:srgbClr val="7030A0"/>
                </a:solidFill>
              </a:rPr>
              <a:t>Mas bem sabeis qual a sua experiência, e que serviu comigo no evangelho, como filho ao pai.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 smtClean="0">
                <a:solidFill>
                  <a:srgbClr val="0000CC"/>
                </a:solidFill>
              </a:rPr>
              <a:t>1 </a:t>
            </a:r>
            <a:r>
              <a:rPr lang="pt-BR" sz="2400" dirty="0" err="1">
                <a:solidFill>
                  <a:srgbClr val="0000CC"/>
                </a:solidFill>
              </a:rPr>
              <a:t>Tm</a:t>
            </a:r>
            <a:r>
              <a:rPr lang="pt-BR" sz="2400" dirty="0">
                <a:solidFill>
                  <a:srgbClr val="0000CC"/>
                </a:solidFill>
              </a:rPr>
              <a:t> 6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12  Milita a boa milícia da fé, toma posse da vida eterna, para a qual também foste chamado, tendo já feito boa confissão diante de muitas testemunhas.</a:t>
            </a:r>
            <a:endParaRPr lang="pt-BR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336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FF00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227788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620688"/>
            <a:ext cx="7992888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CORAGEM PARA PADECER PELO </a:t>
            </a:r>
            <a:r>
              <a:rPr lang="pt-BR" sz="2200" b="1" dirty="0" smtClean="0">
                <a:solidFill>
                  <a:srgbClr val="006600"/>
                </a:solidFill>
              </a:rPr>
              <a:t>EVANGELHO</a:t>
            </a:r>
          </a:p>
          <a:p>
            <a:pPr marL="0" indent="0">
              <a:buNone/>
            </a:pPr>
            <a:r>
              <a:rPr lang="pt-BR" sz="2200" dirty="0" smtClean="0">
                <a:solidFill>
                  <a:srgbClr val="0000CC"/>
                </a:solidFill>
              </a:rPr>
              <a:t>2 </a:t>
            </a:r>
            <a:r>
              <a:rPr lang="pt-BR" sz="2200" dirty="0" err="1">
                <a:solidFill>
                  <a:srgbClr val="0000CC"/>
                </a:solidFill>
              </a:rPr>
              <a:t>Tm</a:t>
            </a:r>
            <a:r>
              <a:rPr lang="pt-BR" sz="2200" dirty="0">
                <a:solidFill>
                  <a:srgbClr val="0000CC"/>
                </a:solidFill>
              </a:rPr>
              <a:t> </a:t>
            </a:r>
            <a:r>
              <a:rPr lang="pt-BR" sz="2200" dirty="0" smtClean="0">
                <a:solidFill>
                  <a:srgbClr val="0000CC"/>
                </a:solidFill>
              </a:rPr>
              <a:t>1. </a:t>
            </a:r>
            <a:r>
              <a:rPr lang="pt-BR" sz="2200" dirty="0">
                <a:solidFill>
                  <a:srgbClr val="0000CC"/>
                </a:solidFill>
              </a:rPr>
              <a:t>6  Por este motivo, te lembro que despertes o dom de Deus, que existe em ti pela imposição das minhas mãos.  7  Porque Deus não nos deu o espírito de temor, mas de fortaleza, e de amor, e de moderação.  8  Portanto, não te envergonhes do testemunho de nosso Senhor, nem de mim, que sou prisioneiro seu; antes, participa das   </a:t>
            </a:r>
            <a:r>
              <a:rPr lang="pt-BR" sz="2200" dirty="0" err="1">
                <a:solidFill>
                  <a:srgbClr val="0000CC"/>
                </a:solidFill>
              </a:rPr>
              <a:t>flições</a:t>
            </a:r>
            <a:r>
              <a:rPr lang="pt-BR" sz="2200" dirty="0">
                <a:solidFill>
                  <a:srgbClr val="0000CC"/>
                </a:solidFill>
              </a:rPr>
              <a:t> do evangelho, segundo o poder de Deus,  9  que nos salvou e chamou com uma santa vocação; não segundo as nossas obras, mas segundo o seu próprio propósito e graça que nos foi dada em Cristo Jesus, antes dos tempos dos séculos,  10  e que é manifesta, agora, pela aparição de nosso Salvador Jesus Cristo, o qual aboliu a morte e trouxe à luz a vida e a </a:t>
            </a:r>
            <a:r>
              <a:rPr lang="pt-BR" sz="2200" dirty="0" err="1">
                <a:solidFill>
                  <a:srgbClr val="0000CC"/>
                </a:solidFill>
              </a:rPr>
              <a:t>incorrupção</a:t>
            </a:r>
            <a:r>
              <a:rPr lang="pt-BR" sz="2200" dirty="0">
                <a:solidFill>
                  <a:srgbClr val="0000CC"/>
                </a:solidFill>
              </a:rPr>
              <a:t>, pelo evangelho,  11  para o que fui constituído pregador, e apóstolo, e doutor dos gentios; </a:t>
            </a:r>
            <a:r>
              <a:rPr lang="pt-BR" sz="2200" dirty="0" smtClean="0">
                <a:solidFill>
                  <a:srgbClr val="0000CC"/>
                </a:solidFill>
              </a:rPr>
              <a:t>12  </a:t>
            </a:r>
            <a:r>
              <a:rPr lang="pt-BR" sz="2200" dirty="0">
                <a:solidFill>
                  <a:srgbClr val="0000CC"/>
                </a:solidFill>
              </a:rPr>
              <a:t>por cuja causa padeço também isto, mas não me envergonho, porque eu sei em quem tenho crido e estou certo de que é poderoso para guardar o meu depósito até àquele Dia. </a:t>
            </a:r>
          </a:p>
        </p:txBody>
      </p:sp>
    </p:spTree>
    <p:extLst>
      <p:ext uri="{BB962C8B-B14F-4D97-AF65-F5344CB8AC3E}">
        <p14:creationId xmlns:p14="http://schemas.microsoft.com/office/powerpoint/2010/main" val="521977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45432"/>
            <a:ext cx="8229600" cy="4635896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1000" b="1" dirty="0">
                <a:solidFill>
                  <a:srgbClr val="006600"/>
                </a:solidFill>
              </a:rPr>
              <a:t>	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>
                <a:solidFill>
                  <a:srgbClr val="006600"/>
                </a:solidFill>
              </a:rPr>
              <a:t>	</a:t>
            </a:r>
            <a:r>
              <a:rPr lang="pt-BR" sz="2200" dirty="0"/>
              <a:t>1 - </a:t>
            </a:r>
            <a:r>
              <a:rPr lang="pt-BR" sz="2200" dirty="0" smtClean="0"/>
              <a:t>Paulo </a:t>
            </a:r>
            <a:r>
              <a:rPr lang="pt-BR" sz="2200" dirty="0"/>
              <a:t>tinha pouco tempo e talvez esta fosse a última vez que poderia escrever ao seu filho na fé, antes de vê-lo mais uma vez. Então, o melhor uso </a:t>
            </a:r>
            <a:r>
              <a:rPr lang="pt-BR" sz="2200" dirty="0" smtClean="0"/>
              <a:t>da </a:t>
            </a:r>
            <a:r>
              <a:rPr lang="pt-BR" sz="2200" dirty="0"/>
              <a:t>oportunidade era exortando-o, pois dificuldades o jovem Timóteo certamente continuava encontrando em seu ministério. Notamos que não é a primeira vez que o apóstolo o instrui a exercer seu ministério sem reservas ou </a:t>
            </a:r>
            <a:r>
              <a:rPr lang="pt-BR" sz="2200" dirty="0" smtClean="0"/>
              <a:t>receios. Paulo </a:t>
            </a:r>
            <a:r>
              <a:rPr lang="pt-BR" sz="2200" dirty="0"/>
              <a:t>o lembra não apenas </a:t>
            </a:r>
            <a:r>
              <a:rPr lang="pt-BR" sz="2200" dirty="0" smtClean="0"/>
              <a:t>da chamada </a:t>
            </a:r>
            <a:r>
              <a:rPr lang="pt-BR" sz="2200" dirty="0"/>
              <a:t>por Deus, mas também que o espírito do evangelho não tinha nada que ver com timidez, vergonha ou medo: “</a:t>
            </a:r>
            <a:r>
              <a:rPr lang="pt-BR" sz="2200" dirty="0">
                <a:solidFill>
                  <a:srgbClr val="0000CC"/>
                </a:solidFill>
              </a:rPr>
              <a:t>Porque Deus não nos deu o espírito de temor, mas de fortaleza, e de amor, e de moderação</a:t>
            </a:r>
            <a:r>
              <a:rPr lang="pt-BR" sz="2200" dirty="0"/>
              <a:t>”. Fortaleza aqui é o mesmo que coragem para confessar a Cristo Jesus diante das maiores adversidades e </a:t>
            </a:r>
            <a:r>
              <a:rPr lang="pt-BR" sz="2200" dirty="0" smtClean="0"/>
              <a:t>oposições. </a:t>
            </a:r>
            <a:r>
              <a:rPr lang="pt-BR" sz="2200" dirty="0"/>
              <a:t>Por outro lado, notemos </a:t>
            </a:r>
            <a:r>
              <a:rPr lang="pt-BR" sz="2200" dirty="0" smtClean="0"/>
              <a:t>que </a:t>
            </a:r>
            <a:r>
              <a:rPr lang="pt-BR" sz="2200" dirty="0"/>
              <a:t>essa coragem não é </a:t>
            </a:r>
            <a:r>
              <a:rPr lang="pt-BR" sz="2200" dirty="0" smtClean="0"/>
              <a:t>fanatismo, </a:t>
            </a:r>
            <a:r>
              <a:rPr lang="pt-BR" sz="2200" dirty="0"/>
              <a:t>mas é equilibrada pelo amor e pela moderação</a:t>
            </a:r>
            <a:r>
              <a:rPr lang="pt-BR" sz="2200" dirty="0" smtClean="0"/>
              <a:t>.</a:t>
            </a:r>
            <a:r>
              <a:rPr lang="pt-BR" sz="2000" dirty="0" smtClean="0"/>
              <a:t>	</a:t>
            </a:r>
            <a:r>
              <a:rPr lang="pt-BR" sz="1100" dirty="0"/>
              <a:t>(cf. </a:t>
            </a:r>
            <a:r>
              <a:rPr lang="pt-BR" sz="1100" dirty="0" smtClean="0"/>
              <a:t> </a:t>
            </a:r>
            <a:r>
              <a:rPr lang="pt-BR" sz="1100" dirty="0">
                <a:solidFill>
                  <a:srgbClr val="0000CC"/>
                </a:solidFill>
              </a:rPr>
              <a:t>1 </a:t>
            </a:r>
            <a:r>
              <a:rPr lang="pt-BR" sz="1100" dirty="0" err="1">
                <a:solidFill>
                  <a:srgbClr val="0000CC"/>
                </a:solidFill>
              </a:rPr>
              <a:t>Tm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4.12-14; </a:t>
            </a:r>
            <a:r>
              <a:rPr lang="pt-BR" sz="1100" dirty="0" err="1" smtClean="0">
                <a:solidFill>
                  <a:srgbClr val="0000CC"/>
                </a:solidFill>
              </a:rPr>
              <a:t>Mt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10.28-33</a:t>
            </a:r>
            <a:r>
              <a:rPr lang="pt-BR" sz="1100" dirty="0" smtClean="0"/>
              <a:t>)</a:t>
            </a:r>
            <a:endParaRPr lang="pt-BR" sz="1100" b="1" dirty="0">
              <a:solidFill>
                <a:srgbClr val="006600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21014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548680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>
                <a:solidFill>
                  <a:srgbClr val="0000CC"/>
                </a:solidFill>
              </a:rPr>
              <a:t>1 </a:t>
            </a:r>
            <a:r>
              <a:rPr lang="pt-BR" sz="2300" dirty="0" err="1">
                <a:solidFill>
                  <a:srgbClr val="0000CC"/>
                </a:solidFill>
              </a:rPr>
              <a:t>Tm</a:t>
            </a:r>
            <a:r>
              <a:rPr lang="pt-BR" sz="2300" dirty="0">
                <a:solidFill>
                  <a:srgbClr val="0000CC"/>
                </a:solidFill>
              </a:rPr>
              <a:t> 4</a:t>
            </a:r>
            <a:r>
              <a:rPr lang="pt-BR" sz="2300" dirty="0" smtClean="0">
                <a:solidFill>
                  <a:srgbClr val="0000CC"/>
                </a:solidFill>
              </a:rPr>
              <a:t>. </a:t>
            </a:r>
            <a:r>
              <a:rPr lang="pt-BR" sz="2300" dirty="0">
                <a:solidFill>
                  <a:srgbClr val="0000CC"/>
                </a:solidFill>
              </a:rPr>
              <a:t>12  Ninguém despreze a tua mocidade; mas sê o exemplo dos fiéis, na palavra, no trato, na caridade, no espírito, na fé, na pureza</a:t>
            </a:r>
            <a:r>
              <a:rPr lang="pt-BR" sz="2300" dirty="0" smtClean="0">
                <a:solidFill>
                  <a:srgbClr val="0000CC"/>
                </a:solidFill>
              </a:rPr>
              <a:t>.  13  </a:t>
            </a:r>
            <a:r>
              <a:rPr lang="pt-BR" sz="2300" dirty="0">
                <a:solidFill>
                  <a:srgbClr val="0000CC"/>
                </a:solidFill>
              </a:rPr>
              <a:t>Persiste em ler, exortar e ensinar, até que eu vá</a:t>
            </a:r>
            <a:r>
              <a:rPr lang="pt-BR" sz="2300" dirty="0" smtClean="0">
                <a:solidFill>
                  <a:srgbClr val="0000CC"/>
                </a:solidFill>
              </a:rPr>
              <a:t>.  14  </a:t>
            </a:r>
            <a:r>
              <a:rPr lang="pt-BR" sz="2300" dirty="0">
                <a:solidFill>
                  <a:srgbClr val="0000CC"/>
                </a:solidFill>
              </a:rPr>
              <a:t>Não desprezes o dom que há em ti, o qual te foi dado por profecia, com a imposição das mãos do presbitério</a:t>
            </a:r>
            <a:r>
              <a:rPr lang="pt-BR" sz="2300" dirty="0" smtClean="0">
                <a:solidFill>
                  <a:srgbClr val="0000CC"/>
                </a:solidFill>
              </a:rPr>
              <a:t>.</a:t>
            </a:r>
            <a:endParaRPr lang="pt-BR" sz="23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 err="1" smtClean="0">
                <a:solidFill>
                  <a:srgbClr val="7030A0"/>
                </a:solidFill>
              </a:rPr>
              <a:t>Mt</a:t>
            </a:r>
            <a:r>
              <a:rPr lang="pt-BR" sz="2300" dirty="0" smtClean="0">
                <a:solidFill>
                  <a:srgbClr val="7030A0"/>
                </a:solidFill>
              </a:rPr>
              <a:t> </a:t>
            </a:r>
            <a:r>
              <a:rPr lang="pt-BR" sz="2300" dirty="0">
                <a:solidFill>
                  <a:srgbClr val="7030A0"/>
                </a:solidFill>
              </a:rPr>
              <a:t>10</a:t>
            </a:r>
            <a:r>
              <a:rPr lang="pt-BR" sz="2300" dirty="0" smtClean="0">
                <a:solidFill>
                  <a:srgbClr val="7030A0"/>
                </a:solidFill>
              </a:rPr>
              <a:t>. </a:t>
            </a:r>
            <a:r>
              <a:rPr lang="pt-BR" sz="2300" dirty="0">
                <a:solidFill>
                  <a:srgbClr val="7030A0"/>
                </a:solidFill>
              </a:rPr>
              <a:t>28  E não temais os que matam o corpo e não podem matar a alma; temei, antes, aquele que pode fazer perecer no inferno a alma e o corpo</a:t>
            </a:r>
            <a:r>
              <a:rPr lang="pt-BR" sz="2300" dirty="0" smtClean="0">
                <a:solidFill>
                  <a:srgbClr val="7030A0"/>
                </a:solidFill>
              </a:rPr>
              <a:t>.  29  </a:t>
            </a:r>
            <a:r>
              <a:rPr lang="pt-BR" sz="2300" dirty="0">
                <a:solidFill>
                  <a:srgbClr val="7030A0"/>
                </a:solidFill>
              </a:rPr>
              <a:t>Não se vendem dois passarinhos por um </a:t>
            </a:r>
            <a:r>
              <a:rPr lang="pt-BR" sz="2300" dirty="0" err="1">
                <a:solidFill>
                  <a:srgbClr val="7030A0"/>
                </a:solidFill>
              </a:rPr>
              <a:t>ceitil</a:t>
            </a:r>
            <a:r>
              <a:rPr lang="pt-BR" sz="2300" dirty="0">
                <a:solidFill>
                  <a:srgbClr val="7030A0"/>
                </a:solidFill>
              </a:rPr>
              <a:t>? E nenhum deles cairá em terra sem a vontade de vosso Pai</a:t>
            </a:r>
            <a:r>
              <a:rPr lang="pt-BR" sz="2300" dirty="0" smtClean="0">
                <a:solidFill>
                  <a:srgbClr val="7030A0"/>
                </a:solidFill>
              </a:rPr>
              <a:t>.  30  </a:t>
            </a:r>
            <a:r>
              <a:rPr lang="pt-BR" sz="2300" dirty="0">
                <a:solidFill>
                  <a:srgbClr val="7030A0"/>
                </a:solidFill>
              </a:rPr>
              <a:t>E até mesmo os cabelos da vossa cabeça estão todos contados</a:t>
            </a:r>
            <a:r>
              <a:rPr lang="pt-BR" sz="2300" dirty="0" smtClean="0">
                <a:solidFill>
                  <a:srgbClr val="7030A0"/>
                </a:solidFill>
              </a:rPr>
              <a:t>.  31  </a:t>
            </a:r>
            <a:r>
              <a:rPr lang="pt-BR" sz="2300" dirty="0">
                <a:solidFill>
                  <a:srgbClr val="7030A0"/>
                </a:solidFill>
              </a:rPr>
              <a:t>Não temais, pois; mais valeis vós do que muitos passarinhos</a:t>
            </a:r>
            <a:r>
              <a:rPr lang="pt-BR" sz="2300" dirty="0" smtClean="0">
                <a:solidFill>
                  <a:srgbClr val="7030A0"/>
                </a:solidFill>
              </a:rPr>
              <a:t>.  32  </a:t>
            </a:r>
            <a:r>
              <a:rPr lang="pt-BR" sz="2300" dirty="0">
                <a:solidFill>
                  <a:srgbClr val="7030A0"/>
                </a:solidFill>
              </a:rPr>
              <a:t>Portanto, qualquer que me confessar diante dos homens, eu o confessarei diante de meu Pai, que está nos céus</a:t>
            </a:r>
            <a:r>
              <a:rPr lang="pt-BR" sz="2300" dirty="0" smtClean="0">
                <a:solidFill>
                  <a:srgbClr val="7030A0"/>
                </a:solidFill>
              </a:rPr>
              <a:t>.  33  </a:t>
            </a:r>
            <a:r>
              <a:rPr lang="pt-BR" sz="2300" dirty="0">
                <a:solidFill>
                  <a:srgbClr val="7030A0"/>
                </a:solidFill>
              </a:rPr>
              <a:t>Mas qualquer que me negar diante dos homens, eu o negarei também diante de meu Pai, que está nos </a:t>
            </a:r>
            <a:r>
              <a:rPr lang="pt-BR" sz="2300" dirty="0" smtClean="0">
                <a:solidFill>
                  <a:srgbClr val="7030A0"/>
                </a:solidFill>
              </a:rPr>
              <a:t>céus</a:t>
            </a:r>
            <a:endParaRPr lang="pt-BR" sz="23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254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25355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CORAGEM PARA PADECER PELO EVANGELHO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100" b="1" dirty="0">
                <a:solidFill>
                  <a:srgbClr val="006600"/>
                </a:solidFill>
              </a:rPr>
              <a:t>	</a:t>
            </a:r>
            <a:r>
              <a:rPr lang="pt-BR" sz="1800" dirty="0"/>
              <a:t>2-  O apóstolo podia estar tendo em vista o agravamento das perseguições contra os </a:t>
            </a:r>
            <a:r>
              <a:rPr lang="pt-BR" sz="1800" dirty="0" smtClean="0"/>
              <a:t>cristãos, </a:t>
            </a:r>
            <a:r>
              <a:rPr lang="pt-BR" sz="1800" dirty="0"/>
              <a:t>pois este é um assunto de que não havia tratado na primeira epístola, e agora como que “convida” Timóteo a participar das aflições do evangelho e a não se envergonhar do testemunho de Cristo. Assim como o próprio Paulo, o </a:t>
            </a:r>
            <a:r>
              <a:rPr lang="pt-BR" sz="1800" dirty="0" smtClean="0"/>
              <a:t>seu </a:t>
            </a:r>
            <a:r>
              <a:rPr lang="pt-BR" sz="1800" dirty="0"/>
              <a:t>amado filho </a:t>
            </a:r>
            <a:r>
              <a:rPr lang="pt-BR" sz="1800" dirty="0" smtClean="0"/>
              <a:t>deveria </a:t>
            </a:r>
            <a:r>
              <a:rPr lang="pt-BR" sz="1800" dirty="0"/>
              <a:t>estar disposto a </a:t>
            </a:r>
            <a:r>
              <a:rPr lang="pt-BR" sz="1800" dirty="0" smtClean="0"/>
              <a:t>padecer </a:t>
            </a:r>
            <a:r>
              <a:rPr lang="pt-BR" sz="1800" dirty="0"/>
              <a:t>toda adversidade. Destacamos, nas palavras do apóstolo, três aspectos do poder que a esperança da fé evangélica representa para os fiéis: primeiro, o chamado do evangelho é superior a qualquer outro propósito desta </a:t>
            </a:r>
            <a:r>
              <a:rPr lang="pt-BR" sz="1800" dirty="0" smtClean="0"/>
              <a:t>vida </a:t>
            </a:r>
            <a:r>
              <a:rPr lang="pt-BR" sz="1800" dirty="0"/>
              <a:t>e, portanto, justifica qualquer adversidade que possamos enfrentar por sua causa; segundo, </a:t>
            </a:r>
            <a:r>
              <a:rPr lang="pt-BR" sz="1800" dirty="0" smtClean="0"/>
              <a:t>a obra </a:t>
            </a:r>
            <a:r>
              <a:rPr lang="pt-BR" sz="1800" dirty="0"/>
              <a:t>da nossa </a:t>
            </a:r>
            <a:r>
              <a:rPr lang="pt-BR" sz="1800" dirty="0" smtClean="0"/>
              <a:t>salvação é um </a:t>
            </a:r>
            <a:r>
              <a:rPr lang="pt-BR" sz="1800" dirty="0"/>
              <a:t>desígnio eterno traçado por </a:t>
            </a:r>
            <a:r>
              <a:rPr lang="pt-BR" sz="1800" dirty="0" smtClean="0"/>
              <a:t>Deus </a:t>
            </a:r>
            <a:r>
              <a:rPr lang="pt-BR" sz="1800" dirty="0"/>
              <a:t>e que, por isso, não pode </a:t>
            </a:r>
            <a:r>
              <a:rPr lang="pt-BR" sz="1800" dirty="0" smtClean="0"/>
              <a:t>falhar; </a:t>
            </a:r>
            <a:r>
              <a:rPr lang="pt-BR" sz="1800" dirty="0"/>
              <a:t>e terceiro, a prova clara e cabal disso é que </a:t>
            </a:r>
            <a:r>
              <a:rPr lang="pt-BR" sz="1800" dirty="0" err="1"/>
              <a:t>aqu’Ele</a:t>
            </a:r>
            <a:r>
              <a:rPr lang="pt-BR" sz="1800" dirty="0"/>
              <a:t> em quem esse propósito foi traçado já se manifestou e nos deu a certeza de que </a:t>
            </a:r>
            <a:r>
              <a:rPr lang="pt-BR" sz="1800" dirty="0" smtClean="0"/>
              <a:t>nem </a:t>
            </a:r>
            <a:r>
              <a:rPr lang="pt-BR" sz="1800" dirty="0"/>
              <a:t>mesmo a morte, impedirá o seu cumprimento, pois Ele “</a:t>
            </a:r>
            <a:r>
              <a:rPr lang="pt-BR" sz="1800" dirty="0">
                <a:solidFill>
                  <a:srgbClr val="0000CC"/>
                </a:solidFill>
              </a:rPr>
              <a:t>aboliu a morte e trouxe à luz a vida e a </a:t>
            </a:r>
            <a:r>
              <a:rPr lang="pt-BR" sz="1800" dirty="0" err="1">
                <a:solidFill>
                  <a:srgbClr val="0000CC"/>
                </a:solidFill>
              </a:rPr>
              <a:t>incorrupção</a:t>
            </a:r>
            <a:r>
              <a:rPr lang="pt-BR" sz="1800" dirty="0">
                <a:solidFill>
                  <a:srgbClr val="0000CC"/>
                </a:solidFill>
              </a:rPr>
              <a:t>, pelo evangelho</a:t>
            </a:r>
            <a:r>
              <a:rPr lang="pt-BR" sz="1800" dirty="0"/>
              <a:t>”. Assim, </a:t>
            </a:r>
            <a:r>
              <a:rPr lang="pt-BR" sz="1800" dirty="0" smtClean="0"/>
              <a:t>como </a:t>
            </a:r>
            <a:r>
              <a:rPr lang="pt-BR" sz="1800" dirty="0"/>
              <a:t>o apóstolo, Timóteo podia dizer: “</a:t>
            </a:r>
            <a:r>
              <a:rPr lang="pt-BR" sz="1800" dirty="0">
                <a:solidFill>
                  <a:srgbClr val="0000CC"/>
                </a:solidFill>
              </a:rPr>
              <a:t>eu sei em quem tenho crido e estou certo de que é poderoso para guardar o meu depósito até àquele dia</a:t>
            </a:r>
            <a:r>
              <a:rPr lang="pt-BR" sz="1800" dirty="0"/>
              <a:t>”.</a:t>
            </a:r>
            <a:endParaRPr lang="pt-BR" sz="1800" b="1" dirty="0">
              <a:solidFill>
                <a:srgbClr val="0000CC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FF00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133551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7: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FIDELIDADE NO MINISTÉRIO EM TEMPOS DE AFLIÇÃO</a:t>
            </a:r>
            <a:endParaRPr lang="pt-BR" sz="2800" b="1" i="1" dirty="0" smtClean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548680"/>
            <a:ext cx="7416824" cy="59046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EXORTAÇÕES E CONSIDERAÇÕES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DIVERSAS</a:t>
            </a:r>
          </a:p>
          <a:p>
            <a:pPr marL="0" lvl="0" indent="0">
              <a:buNone/>
            </a:pPr>
            <a:r>
              <a:rPr lang="pt-BR" sz="2700" dirty="0" smtClean="0">
                <a:solidFill>
                  <a:srgbClr val="0000CC"/>
                </a:solidFill>
              </a:rPr>
              <a:t>2 </a:t>
            </a:r>
            <a:r>
              <a:rPr lang="pt-BR" sz="2700" dirty="0" err="1">
                <a:solidFill>
                  <a:srgbClr val="0000CC"/>
                </a:solidFill>
              </a:rPr>
              <a:t>Tm</a:t>
            </a:r>
            <a:r>
              <a:rPr lang="pt-BR" sz="2700" dirty="0">
                <a:solidFill>
                  <a:srgbClr val="0000CC"/>
                </a:solidFill>
              </a:rPr>
              <a:t> </a:t>
            </a:r>
            <a:r>
              <a:rPr lang="pt-BR" sz="2700" dirty="0" smtClean="0">
                <a:solidFill>
                  <a:srgbClr val="0000CC"/>
                </a:solidFill>
              </a:rPr>
              <a:t>1. </a:t>
            </a:r>
            <a:r>
              <a:rPr lang="pt-BR" sz="2700" dirty="0">
                <a:solidFill>
                  <a:srgbClr val="0000CC"/>
                </a:solidFill>
              </a:rPr>
              <a:t>13  Conserva o modelo das sãs palavras que de mim tens ouvido, na fé e na caridade que há em Cristo Jesus.  14  Guarda o bom depósito pelo Espírito Santo que habita em nós.  15  Bem sabes isto: que os que estão na Ásia todos se apartaram de mim; entre os quais foram </a:t>
            </a:r>
            <a:r>
              <a:rPr lang="pt-BR" sz="2700" dirty="0" err="1">
                <a:solidFill>
                  <a:srgbClr val="0000CC"/>
                </a:solidFill>
              </a:rPr>
              <a:t>Fígelo</a:t>
            </a:r>
            <a:r>
              <a:rPr lang="pt-BR" sz="2700" dirty="0">
                <a:solidFill>
                  <a:srgbClr val="0000CC"/>
                </a:solidFill>
              </a:rPr>
              <a:t> e Hermógenes.  16  O Senhor conceda misericórdia à casa de </a:t>
            </a:r>
            <a:r>
              <a:rPr lang="pt-BR" sz="2700" dirty="0" err="1">
                <a:solidFill>
                  <a:srgbClr val="0000CC"/>
                </a:solidFill>
              </a:rPr>
              <a:t>Onesíforo</a:t>
            </a:r>
            <a:r>
              <a:rPr lang="pt-BR" sz="2700" dirty="0">
                <a:solidFill>
                  <a:srgbClr val="0000CC"/>
                </a:solidFill>
              </a:rPr>
              <a:t>, porque muitas vezes me recreou e não se envergonhou das minhas cadeias;  17  antes, vindo ele a Roma, com muito cuidado me procurou e me achou.  18  O Senhor lhe conceda que, naquele Dia, ache misericórdia diante do Senhor. E, quanto me ajudou em Éfeso, melhor o sabes tu.</a:t>
            </a:r>
          </a:p>
        </p:txBody>
      </p:sp>
    </p:spTree>
    <p:extLst>
      <p:ext uri="{BB962C8B-B14F-4D97-AF65-F5344CB8AC3E}">
        <p14:creationId xmlns:p14="http://schemas.microsoft.com/office/powerpoint/2010/main" val="923910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>
            <a:normAutofit fontScale="32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6800" b="1" cap="small" dirty="0">
                <a:solidFill>
                  <a:srgbClr val="006600"/>
                </a:solidFill>
                <a:cs typeface="Arial" charset="0"/>
              </a:rPr>
              <a:t>III – EXORTAÇÕES E CONSIDERAÇÕES DIVERSAS	</a:t>
            </a:r>
            <a:endParaRPr lang="pt-BR" sz="6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86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8600" dirty="0" smtClean="0"/>
              <a:t>1 - </a:t>
            </a:r>
            <a:r>
              <a:rPr lang="pt-BR" sz="8600" dirty="0"/>
              <a:t>Como já havia feito na primeira epístola, Paulo volta a exortar Timóteo a conservar a sã doutrina em um coração sincero – em outras palavras, em uma consciência pura diante de Deus pela obediência sincera à palavra divina. A expressão seguinte parece ser uma forma figurada de dizer a mesma coisa, pois o bom depósito que nos foi confiado é, precisamente, o evangelho, a palavra de Cristo e a esperança da vida eterna, cujo verdadeiro guardião é o Espírito Santo, que opera em nós a graça de Deus necessária para que possamos obedecer à Sua palavra em </a:t>
            </a:r>
            <a:r>
              <a:rPr lang="pt-BR" sz="8600" dirty="0" smtClean="0"/>
              <a:t>sinceridade.</a:t>
            </a:r>
            <a:r>
              <a:rPr lang="pt-BR" sz="8300" dirty="0" smtClean="0"/>
              <a:t>	 	</a:t>
            </a:r>
            <a:endParaRPr lang="pt-BR" sz="3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4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5500" b="1" cap="small" dirty="0">
                <a:solidFill>
                  <a:srgbClr val="006600"/>
                </a:solidFill>
                <a:cs typeface="Arial" charset="0"/>
              </a:rPr>
              <a:t>III – EXORTAÇÕES E CONSIDERAÇÕES DIVERSAS</a:t>
            </a:r>
            <a:r>
              <a:rPr lang="pt-BR" sz="1400" b="1" cap="small" dirty="0">
                <a:solidFill>
                  <a:srgbClr val="006600"/>
                </a:solidFill>
                <a:cs typeface="Arial" charset="0"/>
              </a:rPr>
              <a:t>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51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6500" dirty="0"/>
              <a:t>2 - Ainda tendo em vista a exortação à coragem ante as aflições sofridas pelo nome de Cristo Jesus e o testemunho pessoal das prisões, Paulo apresenta dois casos opostos para nossa consideração: aqueles que haviam se afastado dele, pela vergonha de se identificar com a causa pela qual estava preso: “</a:t>
            </a:r>
            <a:r>
              <a:rPr lang="pt-BR" sz="6500" dirty="0">
                <a:solidFill>
                  <a:srgbClr val="0000CC"/>
                </a:solidFill>
              </a:rPr>
              <a:t>os que estão na Ásia, todos se apartaram de mim; entre os quais foram </a:t>
            </a:r>
            <a:r>
              <a:rPr lang="pt-BR" sz="6500" dirty="0" err="1">
                <a:solidFill>
                  <a:srgbClr val="0000CC"/>
                </a:solidFill>
              </a:rPr>
              <a:t>Fígelo</a:t>
            </a:r>
            <a:r>
              <a:rPr lang="pt-BR" sz="6500" dirty="0">
                <a:solidFill>
                  <a:srgbClr val="0000CC"/>
                </a:solidFill>
              </a:rPr>
              <a:t> e Hermógenes</a:t>
            </a:r>
            <a:r>
              <a:rPr lang="pt-BR" sz="6500" dirty="0"/>
              <a:t>”. E, por outro lado, aqueles que haviam se aproximado ainda mais do apóstolo, considerando suas cadeias como um claro testemunho da sua fidelidade para com Deus: “</a:t>
            </a:r>
            <a:r>
              <a:rPr lang="pt-BR" sz="6500" dirty="0">
                <a:solidFill>
                  <a:srgbClr val="0000CC"/>
                </a:solidFill>
              </a:rPr>
              <a:t>O Senhor conceda misericórdia à casa de </a:t>
            </a:r>
            <a:r>
              <a:rPr lang="pt-BR" sz="6500" dirty="0" err="1">
                <a:solidFill>
                  <a:srgbClr val="0000CC"/>
                </a:solidFill>
              </a:rPr>
              <a:t>Onesíforo</a:t>
            </a:r>
            <a:r>
              <a:rPr lang="pt-BR" sz="6500" dirty="0">
                <a:solidFill>
                  <a:srgbClr val="0000CC"/>
                </a:solidFill>
              </a:rPr>
              <a:t>, porque muitas vezes me recreou e não se envergonhou das minhas cadeias</a:t>
            </a:r>
            <a:r>
              <a:rPr lang="pt-BR" sz="6500" dirty="0"/>
              <a:t>”.</a:t>
            </a:r>
            <a:endParaRPr lang="pt-BR" sz="6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</a:t>
            </a:r>
            <a:r>
              <a:rPr lang="pt-BR" sz="48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14351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100" dirty="0"/>
              <a:t>Estejamos atentos às heresias e distorções do evangelho que se introduzem no meio da igreja para levar os incautos à apostasia; mas também não nos esqueçamos da oposição e incompreensão do mundo, e estejamos atentos para que não nos acovardemos nem deixemos de confessar todo o evangelho, ainda que sob as mais severas ameaças e adversidades.</a:t>
            </a:r>
            <a:endParaRPr lang="pt-BR" sz="51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89115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i="1" dirty="0">
                <a:solidFill>
                  <a:srgbClr val="0000CC"/>
                </a:solidFill>
              </a:rPr>
              <a:t>Porque Deus não nos deu o espírito de temor, mas de fortaleza, e de amor, e de </a:t>
            </a:r>
            <a:r>
              <a:rPr lang="pt-BR" i="1" dirty="0" smtClean="0">
                <a:solidFill>
                  <a:srgbClr val="0000CC"/>
                </a:solidFill>
              </a:rPr>
              <a:t>moderação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1. 7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81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7: FIDELIDADE NO MINISTÉRIO EM TEMPOS DE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AFLIÇÃO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 1-18 </a:t>
            </a:r>
            <a:endParaRPr lang="pt-BR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75854" y="692696"/>
            <a:ext cx="7540561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1500" dirty="0" smtClean="0">
                <a:solidFill>
                  <a:srgbClr val="0000CC"/>
                </a:solidFill>
              </a:rPr>
              <a:t>2 </a:t>
            </a:r>
            <a:r>
              <a:rPr lang="pt-BR" sz="1500" dirty="0" err="1">
                <a:solidFill>
                  <a:srgbClr val="0000CC"/>
                </a:solidFill>
              </a:rPr>
              <a:t>Tm</a:t>
            </a:r>
            <a:r>
              <a:rPr lang="pt-BR" sz="1500" dirty="0">
                <a:solidFill>
                  <a:srgbClr val="0000CC"/>
                </a:solidFill>
              </a:rPr>
              <a:t> </a:t>
            </a:r>
            <a:r>
              <a:rPr lang="pt-BR" sz="1500" dirty="0" smtClean="0">
                <a:solidFill>
                  <a:srgbClr val="0000CC"/>
                </a:solidFill>
              </a:rPr>
              <a:t>1. </a:t>
            </a:r>
            <a:r>
              <a:rPr lang="pt-BR" sz="1500" dirty="0">
                <a:solidFill>
                  <a:srgbClr val="0000CC"/>
                </a:solidFill>
              </a:rPr>
              <a:t>1 </a:t>
            </a:r>
            <a:r>
              <a:rPr lang="pt-BR" sz="1500" dirty="0" smtClean="0">
                <a:solidFill>
                  <a:srgbClr val="0000CC"/>
                </a:solidFill>
              </a:rPr>
              <a:t> </a:t>
            </a:r>
            <a:r>
              <a:rPr lang="pt-BR" sz="1500" dirty="0">
                <a:solidFill>
                  <a:srgbClr val="0000CC"/>
                </a:solidFill>
              </a:rPr>
              <a:t>Paulo, apóstolo de Jesus Cristo, pela vontade de Deus, segundo a promessa da vida que está em Cristo Jesus</a:t>
            </a:r>
            <a:r>
              <a:rPr lang="pt-BR" sz="1500" dirty="0" smtClean="0">
                <a:solidFill>
                  <a:srgbClr val="0000CC"/>
                </a:solidFill>
              </a:rPr>
              <a:t>,  2  </a:t>
            </a:r>
            <a:r>
              <a:rPr lang="pt-BR" sz="1500" dirty="0">
                <a:solidFill>
                  <a:srgbClr val="0000CC"/>
                </a:solidFill>
              </a:rPr>
              <a:t>a Timóteo, meu amado filho: graça, misericórdia e paz, da parte de Deus Pai, e da de Cristo Jesus, Senhor nosso</a:t>
            </a:r>
            <a:r>
              <a:rPr lang="pt-BR" sz="1500" dirty="0" smtClean="0">
                <a:solidFill>
                  <a:srgbClr val="0000CC"/>
                </a:solidFill>
              </a:rPr>
              <a:t>.  3  </a:t>
            </a:r>
            <a:r>
              <a:rPr lang="pt-BR" sz="1500" dirty="0">
                <a:solidFill>
                  <a:srgbClr val="0000CC"/>
                </a:solidFill>
              </a:rPr>
              <a:t>Dou graças a Deus, a quem, desde os meus antepassados, sirvo com uma consciência pura, porque sem cessar faço memória de ti nas minhas orações, noite e dia</a:t>
            </a:r>
            <a:r>
              <a:rPr lang="pt-BR" sz="1500" dirty="0" smtClean="0">
                <a:solidFill>
                  <a:srgbClr val="0000CC"/>
                </a:solidFill>
              </a:rPr>
              <a:t>;  4  </a:t>
            </a:r>
            <a:r>
              <a:rPr lang="pt-BR" sz="1500" dirty="0">
                <a:solidFill>
                  <a:srgbClr val="0000CC"/>
                </a:solidFill>
              </a:rPr>
              <a:t>desejando muito ver-te, lembrando-me das tuas lágrimas, para me encher de gozo</a:t>
            </a:r>
            <a:r>
              <a:rPr lang="pt-BR" sz="1500" dirty="0" smtClean="0">
                <a:solidFill>
                  <a:srgbClr val="0000CC"/>
                </a:solidFill>
              </a:rPr>
              <a:t>;  5  </a:t>
            </a:r>
            <a:r>
              <a:rPr lang="pt-BR" sz="1500" dirty="0">
                <a:solidFill>
                  <a:srgbClr val="0000CC"/>
                </a:solidFill>
              </a:rPr>
              <a:t>trazendo à memória a fé não fingida que em ti há, a qual habitou primeiro em tua avó </a:t>
            </a:r>
            <a:r>
              <a:rPr lang="pt-BR" sz="1500" dirty="0" err="1">
                <a:solidFill>
                  <a:srgbClr val="0000CC"/>
                </a:solidFill>
              </a:rPr>
              <a:t>Lóide</a:t>
            </a:r>
            <a:r>
              <a:rPr lang="pt-BR" sz="1500" dirty="0">
                <a:solidFill>
                  <a:srgbClr val="0000CC"/>
                </a:solidFill>
              </a:rPr>
              <a:t> e em tua mãe Eunice, e estou certo de que também habita em ti</a:t>
            </a:r>
            <a:r>
              <a:rPr lang="pt-BR" sz="1500" dirty="0" smtClean="0">
                <a:solidFill>
                  <a:srgbClr val="0000CC"/>
                </a:solidFill>
              </a:rPr>
              <a:t>.  6  </a:t>
            </a:r>
            <a:r>
              <a:rPr lang="pt-BR" sz="1500" dirty="0">
                <a:solidFill>
                  <a:srgbClr val="0000CC"/>
                </a:solidFill>
              </a:rPr>
              <a:t>Por este motivo, te lembro que despertes o dom de Deus, que existe em ti pela imposição das minhas mãos</a:t>
            </a:r>
            <a:r>
              <a:rPr lang="pt-BR" sz="1500" dirty="0" smtClean="0">
                <a:solidFill>
                  <a:srgbClr val="0000CC"/>
                </a:solidFill>
              </a:rPr>
              <a:t>.  7  </a:t>
            </a:r>
            <a:r>
              <a:rPr lang="pt-BR" sz="1500" dirty="0">
                <a:solidFill>
                  <a:srgbClr val="0000CC"/>
                </a:solidFill>
              </a:rPr>
              <a:t>Porque Deus não nos deu o espírito de temor, mas de fortaleza, e de amor, e de moderação</a:t>
            </a:r>
            <a:r>
              <a:rPr lang="pt-BR" sz="1500" dirty="0" smtClean="0">
                <a:solidFill>
                  <a:srgbClr val="0000CC"/>
                </a:solidFill>
              </a:rPr>
              <a:t>.  8  </a:t>
            </a:r>
            <a:r>
              <a:rPr lang="pt-BR" sz="1500" dirty="0">
                <a:solidFill>
                  <a:srgbClr val="0000CC"/>
                </a:solidFill>
              </a:rPr>
              <a:t>Portanto, não te envergonhes do testemunho de nosso Senhor, nem de mim, que sou prisioneiro seu; antes, participa das </a:t>
            </a:r>
            <a:r>
              <a:rPr lang="pt-BR" sz="1500" dirty="0" smtClean="0">
                <a:solidFill>
                  <a:srgbClr val="0000CC"/>
                </a:solidFill>
              </a:rPr>
              <a:t>  </a:t>
            </a:r>
            <a:r>
              <a:rPr lang="pt-BR" sz="1500" dirty="0" err="1" smtClean="0">
                <a:solidFill>
                  <a:srgbClr val="0000CC"/>
                </a:solidFill>
              </a:rPr>
              <a:t>flições</a:t>
            </a:r>
            <a:r>
              <a:rPr lang="pt-BR" sz="1500" dirty="0" smtClean="0">
                <a:solidFill>
                  <a:srgbClr val="0000CC"/>
                </a:solidFill>
              </a:rPr>
              <a:t> </a:t>
            </a:r>
            <a:r>
              <a:rPr lang="pt-BR" sz="1500" dirty="0">
                <a:solidFill>
                  <a:srgbClr val="0000CC"/>
                </a:solidFill>
              </a:rPr>
              <a:t>do evangelho, segundo o poder de Deus</a:t>
            </a:r>
            <a:r>
              <a:rPr lang="pt-BR" sz="1500" dirty="0" smtClean="0">
                <a:solidFill>
                  <a:srgbClr val="0000CC"/>
                </a:solidFill>
              </a:rPr>
              <a:t>,  9  </a:t>
            </a:r>
            <a:r>
              <a:rPr lang="pt-BR" sz="1500" dirty="0">
                <a:solidFill>
                  <a:srgbClr val="0000CC"/>
                </a:solidFill>
              </a:rPr>
              <a:t>que nos salvou e chamou com uma santa vocação; não segundo as nossas obras, mas segundo o seu próprio propósito e graça que nos foi dada em Cristo Jesus, antes dos tempos dos séculos</a:t>
            </a:r>
            <a:r>
              <a:rPr lang="pt-BR" sz="1500" dirty="0" smtClean="0">
                <a:solidFill>
                  <a:srgbClr val="0000CC"/>
                </a:solidFill>
              </a:rPr>
              <a:t>,  10  </a:t>
            </a:r>
            <a:r>
              <a:rPr lang="pt-BR" sz="1500" dirty="0">
                <a:solidFill>
                  <a:srgbClr val="0000CC"/>
                </a:solidFill>
              </a:rPr>
              <a:t>e que é manifesta, agora, pela aparição de nosso Salvador Jesus Cristo, o qual aboliu a morte e trouxe à luz a vida e a </a:t>
            </a:r>
            <a:r>
              <a:rPr lang="pt-BR" sz="1500" dirty="0" err="1">
                <a:solidFill>
                  <a:srgbClr val="0000CC"/>
                </a:solidFill>
              </a:rPr>
              <a:t>incorrupção</a:t>
            </a:r>
            <a:r>
              <a:rPr lang="pt-BR" sz="1500" dirty="0">
                <a:solidFill>
                  <a:srgbClr val="0000CC"/>
                </a:solidFill>
              </a:rPr>
              <a:t>, pelo evangelho</a:t>
            </a:r>
            <a:r>
              <a:rPr lang="pt-BR" sz="1500" dirty="0" smtClean="0">
                <a:solidFill>
                  <a:srgbClr val="0000CC"/>
                </a:solidFill>
              </a:rPr>
              <a:t>,  11  </a:t>
            </a:r>
            <a:r>
              <a:rPr lang="pt-BR" sz="1500" dirty="0">
                <a:solidFill>
                  <a:srgbClr val="0000CC"/>
                </a:solidFill>
              </a:rPr>
              <a:t>para o que fui constituído pregador, e apóstolo, e doutor dos gentios</a:t>
            </a:r>
            <a:r>
              <a:rPr lang="pt-BR" sz="1500" dirty="0" smtClean="0">
                <a:solidFill>
                  <a:srgbClr val="0000CC"/>
                </a:solidFill>
              </a:rPr>
              <a:t>;  12  </a:t>
            </a:r>
            <a:r>
              <a:rPr lang="pt-BR" sz="1500" dirty="0">
                <a:solidFill>
                  <a:srgbClr val="0000CC"/>
                </a:solidFill>
              </a:rPr>
              <a:t>por cuja causa padeço também isto, mas não me envergonho, porque eu sei em quem tenho crido e estou certo de que é poderoso para guardar o meu depósito até àquele Dia</a:t>
            </a:r>
            <a:r>
              <a:rPr lang="pt-BR" sz="1500" dirty="0" smtClean="0">
                <a:solidFill>
                  <a:srgbClr val="0000CC"/>
                </a:solidFill>
              </a:rPr>
              <a:t>.  13  </a:t>
            </a:r>
            <a:r>
              <a:rPr lang="pt-BR" sz="1500" dirty="0">
                <a:solidFill>
                  <a:srgbClr val="0000CC"/>
                </a:solidFill>
              </a:rPr>
              <a:t>Conserva o modelo das sãs palavras que de mim tens ouvido, na fé e na caridade que há em Cristo Jesus</a:t>
            </a:r>
            <a:r>
              <a:rPr lang="pt-BR" sz="1500" dirty="0" smtClean="0">
                <a:solidFill>
                  <a:srgbClr val="0000CC"/>
                </a:solidFill>
              </a:rPr>
              <a:t>.  14  </a:t>
            </a:r>
            <a:r>
              <a:rPr lang="pt-BR" sz="1500" dirty="0">
                <a:solidFill>
                  <a:srgbClr val="0000CC"/>
                </a:solidFill>
              </a:rPr>
              <a:t>Guarda o bom depósito pelo Espírito Santo que habita em nós</a:t>
            </a:r>
            <a:r>
              <a:rPr lang="pt-BR" sz="1500" dirty="0" smtClean="0">
                <a:solidFill>
                  <a:srgbClr val="0000CC"/>
                </a:solidFill>
              </a:rPr>
              <a:t>.  15  </a:t>
            </a:r>
            <a:r>
              <a:rPr lang="pt-BR" sz="1500" dirty="0">
                <a:solidFill>
                  <a:srgbClr val="0000CC"/>
                </a:solidFill>
              </a:rPr>
              <a:t>Bem sabes isto: que os que estão na Ásia todos se apartaram de mim; entre os quais foram </a:t>
            </a:r>
            <a:r>
              <a:rPr lang="pt-BR" sz="1500" dirty="0" err="1">
                <a:solidFill>
                  <a:srgbClr val="0000CC"/>
                </a:solidFill>
              </a:rPr>
              <a:t>Fígelo</a:t>
            </a:r>
            <a:r>
              <a:rPr lang="pt-BR" sz="1500" dirty="0">
                <a:solidFill>
                  <a:srgbClr val="0000CC"/>
                </a:solidFill>
              </a:rPr>
              <a:t> e Hermógenes</a:t>
            </a:r>
            <a:r>
              <a:rPr lang="pt-BR" sz="1500" dirty="0" smtClean="0">
                <a:solidFill>
                  <a:srgbClr val="0000CC"/>
                </a:solidFill>
              </a:rPr>
              <a:t>.  16  </a:t>
            </a:r>
            <a:r>
              <a:rPr lang="pt-BR" sz="1500" dirty="0">
                <a:solidFill>
                  <a:srgbClr val="0000CC"/>
                </a:solidFill>
              </a:rPr>
              <a:t>O Senhor conceda misericórdia à casa de </a:t>
            </a:r>
            <a:r>
              <a:rPr lang="pt-BR" sz="1500" dirty="0" err="1">
                <a:solidFill>
                  <a:srgbClr val="0000CC"/>
                </a:solidFill>
              </a:rPr>
              <a:t>Onesíforo</a:t>
            </a:r>
            <a:r>
              <a:rPr lang="pt-BR" sz="1500" dirty="0">
                <a:solidFill>
                  <a:srgbClr val="0000CC"/>
                </a:solidFill>
              </a:rPr>
              <a:t>, porque muitas vezes me recreou e não se envergonhou das minhas cadeias</a:t>
            </a:r>
            <a:r>
              <a:rPr lang="pt-BR" sz="1500" dirty="0" smtClean="0">
                <a:solidFill>
                  <a:srgbClr val="0000CC"/>
                </a:solidFill>
              </a:rPr>
              <a:t>;  17  </a:t>
            </a:r>
            <a:r>
              <a:rPr lang="pt-BR" sz="1500" dirty="0">
                <a:solidFill>
                  <a:srgbClr val="0000CC"/>
                </a:solidFill>
              </a:rPr>
              <a:t>antes, vindo ele a Roma, com muito cuidado me procurou e me achou</a:t>
            </a:r>
            <a:r>
              <a:rPr lang="pt-BR" sz="1500" dirty="0" smtClean="0">
                <a:solidFill>
                  <a:srgbClr val="0000CC"/>
                </a:solidFill>
              </a:rPr>
              <a:t>.  18  </a:t>
            </a:r>
            <a:r>
              <a:rPr lang="pt-BR" sz="1500" dirty="0">
                <a:solidFill>
                  <a:srgbClr val="0000CC"/>
                </a:solidFill>
              </a:rPr>
              <a:t>O Senhor lhe conceda que, naquele Dia, ache misericórdia diante do Senhor. E, quanto me ajudou em Éfeso, melhor o sabes tu</a:t>
            </a:r>
            <a:r>
              <a:rPr lang="pt-BR" sz="1500" dirty="0" smtClean="0">
                <a:solidFill>
                  <a:srgbClr val="0000CC"/>
                </a:solidFill>
              </a:rPr>
              <a:t>.</a:t>
            </a:r>
            <a:endParaRPr lang="pt-BR" sz="15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5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i="1" dirty="0">
                <a:solidFill>
                  <a:srgbClr val="0000CC"/>
                </a:solidFill>
              </a:rPr>
              <a:t>Porque Deus não nos deu o espírito de temor, mas de fortaleza, e de amor, e de </a:t>
            </a:r>
            <a:r>
              <a:rPr lang="pt-BR" i="1" dirty="0" smtClean="0">
                <a:solidFill>
                  <a:srgbClr val="0000CC"/>
                </a:solidFill>
              </a:rPr>
              <a:t>moderação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1. 7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7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Na lição de hoje iniciaremos o estudo da segunda epístola de Paulo a Timóteo. Esta é uma carta que se distingue da primeira tanto pelas circunstâncias em que foi escrita – aqui, Paulo está preso em Roma, antevendo sua breve partida deste mundo – como, por isso mesmo, pelas considerações finais do apóstolo sobre o seu próprio ministério e suas últimas palavras ao seu amado filho Timóteo. É um texto cheio de exortações quanto aos desafios que encontraremos em nossa jornada neste mundo e, ao mesmo tempo, cheio de esperança quanto à gloriosa recompensa para aqueles que forem fiéis até o fim.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7: FIDELIDADE NO MINISTÉRIO EM TEMPOS DE AFLIÇÃO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 A LEMBRANÇA DE UM OBREIRO FIEL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 – CORAGEM PARA PADECER PELO EVANGELHO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6-12)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EXORTAÇÕES E CONSIDERAÇÕES DIVERSAS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13-18)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374487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A LEMBRANÇA DE UM OBREIRO </a:t>
            </a:r>
            <a:r>
              <a:rPr lang="pt-BR" sz="2400" b="1" dirty="0" smtClean="0">
                <a:solidFill>
                  <a:srgbClr val="006600"/>
                </a:solidFill>
              </a:rPr>
              <a:t>FIEL</a:t>
            </a:r>
          </a:p>
          <a:p>
            <a:pPr marL="0" indent="0">
              <a:buNone/>
            </a:pPr>
            <a:r>
              <a:rPr lang="pt-BR" sz="2600" dirty="0">
                <a:solidFill>
                  <a:srgbClr val="0000CC"/>
                </a:solidFill>
              </a:rPr>
              <a:t>2 </a:t>
            </a:r>
            <a:r>
              <a:rPr lang="pt-BR" sz="2600" dirty="0" err="1">
                <a:solidFill>
                  <a:srgbClr val="0000CC"/>
                </a:solidFill>
              </a:rPr>
              <a:t>Tm</a:t>
            </a:r>
            <a:r>
              <a:rPr lang="pt-BR" sz="2600" dirty="0">
                <a:solidFill>
                  <a:srgbClr val="0000CC"/>
                </a:solidFill>
              </a:rPr>
              <a:t> 1. 1  Paulo, apóstolo de Jesus Cristo, pela vontade de Deus, segundo a promessa da vida que está em Cristo Jesus,  2  a Timóteo, meu amado filho: graça, misericórdia e paz, da parte de Deus Pai, e da de Cristo Jesus, Senhor nosso.  3  Dou graças a Deus, a quem, desde os meus antepassados, sirvo com uma consciência pura, porque sem cessar faço memória de ti nas minhas orações, noite e dia;  4  desejando muito ver-te, lembrando-me das tuas lágrimas, para me encher de gozo;  5  trazendo à memória a fé não fingida que em ti há, a qual habitou primeiro em tua avó </a:t>
            </a:r>
            <a:r>
              <a:rPr lang="pt-BR" sz="2600" dirty="0" err="1">
                <a:solidFill>
                  <a:srgbClr val="0000CC"/>
                </a:solidFill>
              </a:rPr>
              <a:t>Lóide</a:t>
            </a:r>
            <a:r>
              <a:rPr lang="pt-BR" sz="2600" dirty="0">
                <a:solidFill>
                  <a:srgbClr val="0000CC"/>
                </a:solidFill>
              </a:rPr>
              <a:t> e em tua mãe Eunice, e estou certo de que também habita em ti.</a:t>
            </a:r>
          </a:p>
        </p:txBody>
      </p:sp>
    </p:spTree>
    <p:extLst>
      <p:ext uri="{BB962C8B-B14F-4D97-AF65-F5344CB8AC3E}">
        <p14:creationId xmlns:p14="http://schemas.microsoft.com/office/powerpoint/2010/main" val="33664934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</TotalTime>
  <Words>1693</Words>
  <Application>Microsoft Office PowerPoint</Application>
  <PresentationFormat>Apresentação na tela (4:3)</PresentationFormat>
  <Paragraphs>122</Paragraphs>
  <Slides>27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Apresentação do PowerPoint</vt:lpstr>
      <vt:lpstr>Apresentação do PowerPoint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CARTAS A TIMÓTEO LIÇÃO 7: FIDELIDADE NO MINISTÉRIO EM TEMPOS DE AFLIÇÃO</vt:lpstr>
      <vt:lpstr>Apresentação do PowerPoint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CARTAS A TIMÓTEO LIÇÃO 7: FIDELIDADE NO MINISTÉRIO EM TEMPOS DE AFLIÇÃO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228</cp:revision>
  <dcterms:created xsi:type="dcterms:W3CDTF">2017-03-28T13:10:15Z</dcterms:created>
  <dcterms:modified xsi:type="dcterms:W3CDTF">2020-08-11T23:43:30Z</dcterms:modified>
</cp:coreProperties>
</file>