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6" r:id="rId2"/>
    <p:sldId id="259" r:id="rId3"/>
    <p:sldId id="257" r:id="rId4"/>
    <p:sldId id="279" r:id="rId5"/>
    <p:sldId id="260" r:id="rId6"/>
    <p:sldId id="262" r:id="rId7"/>
    <p:sldId id="263" r:id="rId8"/>
    <p:sldId id="347" r:id="rId9"/>
    <p:sldId id="264" r:id="rId10"/>
    <p:sldId id="343" r:id="rId11"/>
    <p:sldId id="305" r:id="rId12"/>
    <p:sldId id="306" r:id="rId13"/>
    <p:sldId id="348" r:id="rId14"/>
    <p:sldId id="267" r:id="rId15"/>
    <p:sldId id="310" r:id="rId16"/>
    <p:sldId id="374" r:id="rId17"/>
    <p:sldId id="349" r:id="rId18"/>
    <p:sldId id="268" r:id="rId19"/>
    <p:sldId id="311" r:id="rId20"/>
    <p:sldId id="313" r:id="rId21"/>
    <p:sldId id="372" r:id="rId22"/>
    <p:sldId id="373" r:id="rId23"/>
    <p:sldId id="336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pPr/>
              <a:t>21/07/2020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39552" y="1007638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73561" y="4509120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879304" y="980728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71600" y="764704"/>
            <a:ext cx="7272808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400" dirty="0">
                <a:solidFill>
                  <a:srgbClr val="0000CC"/>
                </a:solidFill>
              </a:rPr>
              <a:t>At </a:t>
            </a:r>
            <a:r>
              <a:rPr lang="da-DK" sz="2400" dirty="0" smtClean="0">
                <a:solidFill>
                  <a:srgbClr val="0000CC"/>
                </a:solidFill>
              </a:rPr>
              <a:t>20.  29-30</a:t>
            </a:r>
          </a:p>
          <a:p>
            <a:pPr marL="0" indent="0">
              <a:buNone/>
            </a:pPr>
            <a:endParaRPr lang="da-DK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2400" dirty="0" smtClean="0">
                <a:solidFill>
                  <a:srgbClr val="0000CC"/>
                </a:solidFill>
              </a:rPr>
              <a:t>2 </a:t>
            </a:r>
            <a:r>
              <a:rPr lang="da-DK" sz="2400" dirty="0">
                <a:solidFill>
                  <a:srgbClr val="0000CC"/>
                </a:solidFill>
              </a:rPr>
              <a:t>Tm </a:t>
            </a:r>
            <a:r>
              <a:rPr lang="da-DK" sz="2400" dirty="0" smtClean="0">
                <a:solidFill>
                  <a:srgbClr val="0000CC"/>
                </a:solidFill>
              </a:rPr>
              <a:t>3.  1</a:t>
            </a:r>
          </a:p>
          <a:p>
            <a:pPr marL="0" indent="0">
              <a:buNone/>
            </a:pPr>
            <a:endParaRPr lang="da-DK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2400" dirty="0" smtClean="0">
                <a:solidFill>
                  <a:srgbClr val="0000CC"/>
                </a:solidFill>
              </a:rPr>
              <a:t>2 Tm 4.  3</a:t>
            </a:r>
          </a:p>
          <a:p>
            <a:pPr marL="0" indent="0">
              <a:buNone/>
            </a:pPr>
            <a:endParaRPr lang="da-DK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2400" dirty="0" smtClean="0">
                <a:solidFill>
                  <a:srgbClr val="0000CC"/>
                </a:solidFill>
              </a:rPr>
              <a:t>1 </a:t>
            </a:r>
            <a:r>
              <a:rPr lang="da-DK" sz="2400" dirty="0">
                <a:solidFill>
                  <a:srgbClr val="0000CC"/>
                </a:solidFill>
              </a:rPr>
              <a:t>Jo </a:t>
            </a:r>
            <a:r>
              <a:rPr lang="da-DK" sz="2400" dirty="0" smtClean="0">
                <a:solidFill>
                  <a:srgbClr val="0000CC"/>
                </a:solidFill>
              </a:rPr>
              <a:t>2.  18</a:t>
            </a:r>
          </a:p>
          <a:p>
            <a:pPr marL="0" indent="0">
              <a:buNone/>
            </a:pPr>
            <a:endParaRPr lang="da-DK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sz="2400" dirty="0" smtClean="0">
                <a:solidFill>
                  <a:srgbClr val="0000CC"/>
                </a:solidFill>
              </a:rPr>
              <a:t>2 </a:t>
            </a:r>
            <a:r>
              <a:rPr lang="da-DK" sz="2400" dirty="0">
                <a:solidFill>
                  <a:srgbClr val="0000CC"/>
                </a:solidFill>
              </a:rPr>
              <a:t>Pe 3</a:t>
            </a:r>
            <a:r>
              <a:rPr lang="da-DK" sz="2400" dirty="0" smtClean="0">
                <a:solidFill>
                  <a:srgbClr val="0000CC"/>
                </a:solidFill>
              </a:rPr>
              <a:t>.  1-4</a:t>
            </a:r>
            <a:endParaRPr lang="pt-BR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52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82453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200" b="1" dirty="0" smtClean="0">
                <a:solidFill>
                  <a:srgbClr val="006600"/>
                </a:solidFill>
              </a:rPr>
              <a:t>I –  A APOSTASIA NO FIM DOS TEMPOS</a:t>
            </a: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1000" b="1" dirty="0">
                <a:solidFill>
                  <a:srgbClr val="006600"/>
                </a:solidFill>
              </a:rPr>
              <a:t>	</a:t>
            </a:r>
            <a:r>
              <a:rPr lang="pt-BR" sz="1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 marL="0" lvl="0" indent="0" algn="just">
              <a:buNone/>
            </a:pP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7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 </a:t>
            </a:r>
            <a:r>
              <a:rPr lang="pt-BR" sz="27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-</a:t>
            </a:r>
            <a:r>
              <a:rPr lang="pt-BR" sz="2700" dirty="0" smtClean="0"/>
              <a:t> Aos obreiros desviados, Paulo </a:t>
            </a:r>
            <a:r>
              <a:rPr lang="pt-BR" sz="2700" dirty="0"/>
              <a:t>os </a:t>
            </a:r>
            <a:r>
              <a:rPr lang="pt-BR" sz="2700" dirty="0" smtClean="0"/>
              <a:t>chamou, </a:t>
            </a:r>
            <a:r>
              <a:rPr lang="pt-BR" sz="2700" dirty="0"/>
              <a:t>em outro </a:t>
            </a:r>
            <a:r>
              <a:rPr lang="pt-BR" sz="2700" dirty="0" smtClean="0"/>
              <a:t>lugar, </a:t>
            </a:r>
            <a:r>
              <a:rPr lang="pt-BR" sz="2700" dirty="0"/>
              <a:t>de emissários de </a:t>
            </a:r>
            <a:r>
              <a:rPr lang="pt-BR" sz="2700" dirty="0" smtClean="0"/>
              <a:t>Satanás, apresentando </a:t>
            </a:r>
            <a:r>
              <a:rPr lang="pt-BR" sz="2700" dirty="0"/>
              <a:t>seus ensinos </a:t>
            </a:r>
            <a:r>
              <a:rPr lang="pt-BR" sz="2700" dirty="0" smtClean="0"/>
              <a:t>sob </a:t>
            </a:r>
            <a:r>
              <a:rPr lang="pt-BR" sz="2700" dirty="0"/>
              <a:t>algum pretexto aparentemente piedoso ou humilde, mas, na realidade, suas palavras só produzem nos ouvintes satisfação carnal e um falso senso de </a:t>
            </a:r>
            <a:r>
              <a:rPr lang="pt-BR" sz="2700" dirty="0" smtClean="0"/>
              <a:t>salvação. O citado: </a:t>
            </a:r>
            <a:r>
              <a:rPr lang="pt-BR" sz="2700" dirty="0"/>
              <a:t>“</a:t>
            </a:r>
            <a:r>
              <a:rPr lang="pt-BR" sz="2700" dirty="0">
                <a:solidFill>
                  <a:srgbClr val="0000CC"/>
                </a:solidFill>
              </a:rPr>
              <a:t>proibindo o casamento e ordenando a abstinência dos manjares</a:t>
            </a:r>
            <a:r>
              <a:rPr lang="pt-BR" sz="2700" dirty="0"/>
              <a:t>”, são proibições relacionadas a algumas das </a:t>
            </a:r>
            <a:r>
              <a:rPr lang="pt-BR" sz="2700" dirty="0" smtClean="0"/>
              <a:t>dádivas </a:t>
            </a:r>
            <a:r>
              <a:rPr lang="pt-BR" sz="2700" dirty="0"/>
              <a:t>de Deus ao homem para esta vida, e que, se os infiéis abusam, </a:t>
            </a:r>
            <a:r>
              <a:rPr lang="pt-BR" sz="2700" dirty="0" smtClean="0"/>
              <a:t>mas os </a:t>
            </a:r>
            <a:r>
              <a:rPr lang="pt-BR" sz="2700" dirty="0"/>
              <a:t>fiéis sabem “usar delas com ações de graças</a:t>
            </a:r>
            <a:r>
              <a:rPr lang="pt-BR" sz="2700" dirty="0" smtClean="0"/>
              <a:t>”.</a:t>
            </a:r>
            <a:r>
              <a:rPr lang="pt-BR" sz="2400" dirty="0" smtClean="0"/>
              <a:t>	</a:t>
            </a:r>
            <a:r>
              <a:rPr lang="pt-BR" sz="2000" dirty="0" smtClean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(</a:t>
            </a:r>
            <a:r>
              <a:rPr lang="pt-BR" sz="1100" dirty="0" err="1" smtClean="0">
                <a:solidFill>
                  <a:srgbClr val="0000CC"/>
                </a:solidFill>
              </a:rPr>
              <a:t>Ec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9.7-9; </a:t>
            </a:r>
            <a:r>
              <a:rPr lang="pt-BR" sz="1100" dirty="0" err="1">
                <a:solidFill>
                  <a:srgbClr val="0000CC"/>
                </a:solidFill>
              </a:rPr>
              <a:t>Rm</a:t>
            </a:r>
            <a:r>
              <a:rPr lang="pt-BR" sz="1100" dirty="0">
                <a:solidFill>
                  <a:srgbClr val="0000CC"/>
                </a:solidFill>
              </a:rPr>
              <a:t> 14.6-8). </a:t>
            </a:r>
            <a:r>
              <a:rPr lang="pt-BR" sz="1100" dirty="0" smtClean="0">
                <a:solidFill>
                  <a:srgbClr val="0000CC"/>
                </a:solidFill>
              </a:rPr>
              <a:t>(</a:t>
            </a:r>
            <a:r>
              <a:rPr lang="pt-BR" sz="1100" dirty="0" err="1" smtClean="0">
                <a:solidFill>
                  <a:srgbClr val="0000CC"/>
                </a:solidFill>
              </a:rPr>
              <a:t>Tt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1.15).</a:t>
            </a:r>
            <a:endParaRPr lang="pt-BR" sz="11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700808"/>
            <a:ext cx="7704856" cy="417646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rgbClr val="0000CC"/>
                </a:solidFill>
              </a:rPr>
              <a:t> </a:t>
            </a:r>
            <a:r>
              <a:rPr lang="en-US" sz="2800" dirty="0" err="1" smtClean="0">
                <a:solidFill>
                  <a:srgbClr val="0000CC"/>
                </a:solidFill>
              </a:rPr>
              <a:t>Ec</a:t>
            </a:r>
            <a:r>
              <a:rPr lang="en-US" sz="2800" dirty="0" smtClean="0">
                <a:solidFill>
                  <a:srgbClr val="0000CC"/>
                </a:solidFill>
              </a:rPr>
              <a:t> 9.  7-9</a:t>
            </a:r>
          </a:p>
          <a:p>
            <a:pPr marL="0" indent="0">
              <a:buNone/>
            </a:pPr>
            <a:endParaRPr lang="en-US" sz="28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CC"/>
                </a:solidFill>
              </a:rPr>
              <a:t>Rm 14.  6-8</a:t>
            </a:r>
          </a:p>
          <a:p>
            <a:pPr marL="0" indent="0">
              <a:buNone/>
            </a:pPr>
            <a:endParaRPr lang="en-US" sz="28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00CC"/>
                </a:solidFill>
              </a:rPr>
              <a:t>Tt 1.  15</a:t>
            </a:r>
            <a:endParaRPr lang="en-US" sz="28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4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836712"/>
            <a:ext cx="7416824" cy="532859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dirty="0">
                <a:solidFill>
                  <a:srgbClr val="006600"/>
                </a:solidFill>
              </a:rPr>
              <a:t>II – O EXERCÍCIO DA </a:t>
            </a:r>
            <a:r>
              <a:rPr lang="pt-BR" sz="2400" dirty="0" smtClean="0">
                <a:solidFill>
                  <a:srgbClr val="006600"/>
                </a:solidFill>
              </a:rPr>
              <a:t>PIEDADE</a:t>
            </a:r>
          </a:p>
          <a:p>
            <a:pPr marL="0" indent="0">
              <a:buNone/>
            </a:pPr>
            <a:r>
              <a:rPr lang="pt-BR" sz="2600" dirty="0" smtClean="0">
                <a:solidFill>
                  <a:srgbClr val="0000CC"/>
                </a:solidFill>
              </a:rPr>
              <a:t>1 </a:t>
            </a:r>
            <a:r>
              <a:rPr lang="pt-BR" sz="2600" dirty="0" err="1">
                <a:solidFill>
                  <a:srgbClr val="0000CC"/>
                </a:solidFill>
              </a:rPr>
              <a:t>Tm</a:t>
            </a:r>
            <a:r>
              <a:rPr lang="pt-BR" sz="2600" dirty="0">
                <a:solidFill>
                  <a:srgbClr val="0000CC"/>
                </a:solidFill>
              </a:rPr>
              <a:t> </a:t>
            </a:r>
            <a:r>
              <a:rPr lang="pt-BR" sz="2600" dirty="0" smtClean="0">
                <a:solidFill>
                  <a:srgbClr val="0000CC"/>
                </a:solidFill>
              </a:rPr>
              <a:t>4. </a:t>
            </a:r>
            <a:r>
              <a:rPr lang="pt-BR" sz="2600" dirty="0">
                <a:solidFill>
                  <a:srgbClr val="0000CC"/>
                </a:solidFill>
              </a:rPr>
              <a:t>6  Propondo estas coisas aos irmãos, serás bom ministro de Jesus Cristo, criado com as palavras da fé e da boa doutrina que tens seguido.   7  Mas rejeita as fábulas profanas e de velhas e exercita-te a ti mesmo em piedade.  8  Porque o exercício corporal para pouco aproveita, mas a piedade para tudo é proveitosa, tendo a promessa da vida presente e da que há de vir.  9  Esta palavra é fiel e digna de toda a aceitação.  10  Porque para isto trabalhamos e lutamos, pois esperamos no Deus vivo, que é o Salvador de todos os homens, principalmente dos fiéis.</a:t>
            </a:r>
          </a:p>
        </p:txBody>
      </p:sp>
    </p:spTree>
    <p:extLst>
      <p:ext uri="{BB962C8B-B14F-4D97-AF65-F5344CB8AC3E}">
        <p14:creationId xmlns:p14="http://schemas.microsoft.com/office/powerpoint/2010/main" val="3527640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08512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200" b="1" dirty="0">
                <a:solidFill>
                  <a:srgbClr val="006600"/>
                </a:solidFill>
              </a:rPr>
              <a:t>II – O EXERCÍCIO DA </a:t>
            </a:r>
            <a:r>
              <a:rPr lang="pt-BR" sz="2200" b="1" dirty="0" smtClean="0">
                <a:solidFill>
                  <a:srgbClr val="006600"/>
                </a:solidFill>
              </a:rPr>
              <a:t>PIEDADE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			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	</a:t>
            </a:r>
            <a:r>
              <a:rPr lang="pt-BR" sz="2800" dirty="0"/>
              <a:t>1 - A sã doutrina </a:t>
            </a:r>
            <a:r>
              <a:rPr lang="pt-BR" sz="2800" dirty="0" smtClean="0"/>
              <a:t>poderá </a:t>
            </a:r>
            <a:r>
              <a:rPr lang="pt-BR" sz="2800" dirty="0"/>
              <a:t>ser preservada na </a:t>
            </a:r>
            <a:r>
              <a:rPr lang="pt-BR" sz="2800" dirty="0" smtClean="0"/>
              <a:t>igreja, </a:t>
            </a:r>
            <a:r>
              <a:rPr lang="pt-BR" sz="2800" dirty="0" smtClean="0"/>
              <a:t>através </a:t>
            </a:r>
            <a:r>
              <a:rPr lang="pt-BR" sz="2800" dirty="0"/>
              <a:t>de constante vigilância e esforço ativo dos fiéis – principalmente dos seus obreiros. E esse cuidado se traduz, seja no ensino da sã doutrina: “</a:t>
            </a:r>
            <a:r>
              <a:rPr lang="pt-BR" sz="2800" dirty="0">
                <a:solidFill>
                  <a:srgbClr val="0000CC"/>
                </a:solidFill>
              </a:rPr>
              <a:t>propondo estas coisas aos irmãos</a:t>
            </a:r>
            <a:r>
              <a:rPr lang="pt-BR" sz="2800" dirty="0"/>
              <a:t>”, seja na exposição e refutação da heresia: “</a:t>
            </a:r>
            <a:r>
              <a:rPr lang="pt-BR" sz="2800" dirty="0">
                <a:solidFill>
                  <a:srgbClr val="0000CC"/>
                </a:solidFill>
              </a:rPr>
              <a:t>mas rejeita as fábulas profanas e de velhas</a:t>
            </a:r>
            <a:r>
              <a:rPr lang="pt-BR" sz="2800" dirty="0"/>
              <a:t>”. 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425355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O EXERCÍCIO DA </a:t>
            </a:r>
            <a:r>
              <a:rPr lang="pt-BR" sz="2400" b="1" dirty="0" smtClean="0">
                <a:solidFill>
                  <a:srgbClr val="006600"/>
                </a:solidFill>
              </a:rPr>
              <a:t>PIEDADE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000" b="1" dirty="0">
                <a:solidFill>
                  <a:srgbClr val="006600"/>
                </a:solidFill>
              </a:rPr>
              <a:t>	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>
                <a:solidFill>
                  <a:srgbClr val="006600"/>
                </a:solidFill>
              </a:rPr>
              <a:t>	</a:t>
            </a:r>
            <a:r>
              <a:rPr lang="pt-BR" sz="2600" dirty="0"/>
              <a:t>2-  Ao invés de envolver-se no emaranhado de contendas e </a:t>
            </a:r>
            <a:r>
              <a:rPr lang="pt-BR" sz="2600" dirty="0" smtClean="0"/>
              <a:t>hipóteses, </a:t>
            </a:r>
            <a:r>
              <a:rPr lang="pt-BR" sz="2600" dirty="0"/>
              <a:t>Timóteo devia exercitar-se em piedade. Aqui o apóstolo faz uma </a:t>
            </a:r>
            <a:r>
              <a:rPr lang="pt-BR" sz="2600" dirty="0" smtClean="0"/>
              <a:t>comparação, </a:t>
            </a:r>
            <a:r>
              <a:rPr lang="pt-BR" sz="2600" dirty="0"/>
              <a:t>a dedicação e o esforço constantes exigidos pela chamada divina – particularmente ministerial – comparando-se ao quanto é requerido dos participantes de uma competição </a:t>
            </a:r>
            <a:r>
              <a:rPr lang="pt-BR" sz="2600" dirty="0" smtClean="0"/>
              <a:t>física. 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600" dirty="0"/>
              <a:t>	</a:t>
            </a:r>
            <a:r>
              <a:rPr lang="pt-BR" sz="2600" dirty="0" smtClean="0"/>
              <a:t> </a:t>
            </a:r>
            <a:r>
              <a:rPr lang="pt-BR" sz="2600" dirty="0"/>
              <a:t>Esta </a:t>
            </a:r>
            <a:r>
              <a:rPr lang="pt-BR" sz="2600" dirty="0" smtClean="0"/>
              <a:t>é a </a:t>
            </a:r>
            <a:r>
              <a:rPr lang="pt-BR" sz="2600" dirty="0"/>
              <a:t>comparação </a:t>
            </a:r>
            <a:r>
              <a:rPr lang="pt-BR" sz="2600" dirty="0" smtClean="0"/>
              <a:t>confirma </a:t>
            </a:r>
            <a:r>
              <a:rPr lang="pt-BR" sz="2600" dirty="0"/>
              <a:t>ser verdadeira à </a:t>
            </a:r>
            <a:r>
              <a:rPr lang="pt-BR" sz="2600" dirty="0" smtClean="0"/>
              <a:t>luz </a:t>
            </a:r>
            <a:r>
              <a:rPr lang="pt-BR" sz="2600" dirty="0"/>
              <a:t>da experiência sua e de Timóteo: “</a:t>
            </a:r>
            <a:r>
              <a:rPr lang="pt-BR" sz="2600" dirty="0">
                <a:solidFill>
                  <a:srgbClr val="0000CC"/>
                </a:solidFill>
              </a:rPr>
              <a:t>Porque para isto trabalhamos e lutamos</a:t>
            </a:r>
            <a:r>
              <a:rPr lang="pt-BR" sz="2600" dirty="0" smtClean="0"/>
              <a:t>”.</a:t>
            </a:r>
            <a:r>
              <a:rPr lang="pt-BR" sz="2000" dirty="0" smtClean="0"/>
              <a:t>	</a:t>
            </a:r>
            <a:r>
              <a:rPr lang="pt-BR" sz="1100" dirty="0" smtClean="0"/>
              <a:t> (cf</a:t>
            </a:r>
            <a:r>
              <a:rPr lang="pt-BR" sz="1100" dirty="0"/>
              <a:t>. </a:t>
            </a:r>
            <a:r>
              <a:rPr lang="pt-BR" sz="1100" dirty="0">
                <a:solidFill>
                  <a:srgbClr val="0000CC"/>
                </a:solidFill>
              </a:rPr>
              <a:t>2 </a:t>
            </a:r>
            <a:r>
              <a:rPr lang="pt-BR" sz="1100" dirty="0" err="1">
                <a:solidFill>
                  <a:srgbClr val="0000CC"/>
                </a:solidFill>
              </a:rPr>
              <a:t>Tm</a:t>
            </a:r>
            <a:r>
              <a:rPr lang="pt-BR" sz="1100" dirty="0">
                <a:solidFill>
                  <a:srgbClr val="0000CC"/>
                </a:solidFill>
              </a:rPr>
              <a:t> 1.12; 2.4-5</a:t>
            </a:r>
            <a:r>
              <a:rPr lang="pt-BR" sz="1100" dirty="0"/>
              <a:t>).</a:t>
            </a:r>
            <a:endParaRPr lang="pt-BR" sz="1100" b="1" dirty="0">
              <a:solidFill>
                <a:srgbClr val="0000CC"/>
              </a:solidFill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124744"/>
            <a:ext cx="7416824" cy="5040560"/>
          </a:xfrm>
          <a:ln>
            <a:solidFill>
              <a:srgbClr val="0000CC"/>
            </a:solidFill>
          </a:ln>
        </p:spPr>
        <p:txBody>
          <a:bodyPr>
            <a:norm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l-PL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 Tm </a:t>
            </a:r>
            <a:r>
              <a:rPr lang="pl-PL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pl-PL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pt-BR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pt-BR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pt-BR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Tm</a:t>
            </a:r>
            <a:r>
              <a:rPr lang="pl-PL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pl-PL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pt-BR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pl-PL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4-5</a:t>
            </a:r>
            <a:endParaRPr lang="pt-BR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362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20688"/>
            <a:ext cx="7560840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cap="small" dirty="0">
                <a:solidFill>
                  <a:srgbClr val="006600"/>
                </a:solidFill>
                <a:cs typeface="Arial" charset="0"/>
              </a:rPr>
              <a:t>III – Orientações Particulares</a:t>
            </a:r>
            <a:endParaRPr lang="pt-BR" sz="2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buNone/>
            </a:pPr>
            <a:endParaRPr lang="pt-BR" sz="800" dirty="0">
              <a:solidFill>
                <a:srgbClr val="0000CC"/>
              </a:solidFill>
            </a:endParaRPr>
          </a:p>
          <a:p>
            <a:pPr marL="0" lvl="0" indent="0">
              <a:buNone/>
            </a:pPr>
            <a:r>
              <a:rPr lang="pt-BR" sz="2700" dirty="0">
                <a:solidFill>
                  <a:srgbClr val="0000CC"/>
                </a:solidFill>
              </a:rPr>
              <a:t>1 </a:t>
            </a:r>
            <a:r>
              <a:rPr lang="pt-BR" sz="2700" dirty="0" err="1">
                <a:solidFill>
                  <a:srgbClr val="0000CC"/>
                </a:solidFill>
              </a:rPr>
              <a:t>Tm</a:t>
            </a:r>
            <a:r>
              <a:rPr lang="pt-BR" sz="2700" dirty="0">
                <a:solidFill>
                  <a:srgbClr val="0000CC"/>
                </a:solidFill>
              </a:rPr>
              <a:t> </a:t>
            </a:r>
            <a:r>
              <a:rPr lang="pt-BR" sz="2700" dirty="0" smtClean="0">
                <a:solidFill>
                  <a:srgbClr val="0000CC"/>
                </a:solidFill>
              </a:rPr>
              <a:t>4. </a:t>
            </a:r>
            <a:r>
              <a:rPr lang="pt-BR" sz="2700" dirty="0">
                <a:solidFill>
                  <a:srgbClr val="0000CC"/>
                </a:solidFill>
              </a:rPr>
              <a:t>11  Manda estas coisas e ensina-as.  12  Ninguém despreze a tua mocidade; mas sê o exemplo dos fiéis, na palavra, no trato, na caridade, no espírito, na fé, na pureza.  13  Persiste em ler, exortar e ensinar, até que eu vá.  14  Não desprezes o dom que há em ti, o qual te foi dado por profecia, com a imposição das mãos do presbitério.  15  Medita estas coisas, ocupa-te nelas, para que o teu aproveitamento seja manifesto a todos.  16  Tem cuidado de ti mesmo e da doutrina; persevera nestas coisas; porque, fazendo isto, te salvarás, tanto a ti mesmo como aos que te ouvem</a:t>
            </a:r>
            <a:r>
              <a:rPr lang="pt-BR" sz="2700" dirty="0" smtClean="0">
                <a:solidFill>
                  <a:srgbClr val="0000CC"/>
                </a:solidFill>
              </a:rPr>
              <a:t>.</a:t>
            </a:r>
            <a:endParaRPr lang="pt-BR" sz="27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374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rmAutofit fontScale="4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5100" b="1" cap="small" dirty="0">
                <a:solidFill>
                  <a:srgbClr val="006600"/>
                </a:solidFill>
                <a:cs typeface="Arial" charset="0"/>
              </a:rPr>
              <a:t>III – Orientações Particulares</a:t>
            </a:r>
            <a:r>
              <a:rPr lang="pt-BR" sz="4000" b="1" cap="small" dirty="0">
                <a:solidFill>
                  <a:srgbClr val="006600"/>
                </a:solidFill>
                <a:cs typeface="Arial" charset="0"/>
              </a:rPr>
              <a:t>	</a:t>
            </a:r>
            <a:endParaRPr lang="pt-BR" sz="40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400" b="1" cap="small" dirty="0">
                <a:solidFill>
                  <a:srgbClr val="006600"/>
                </a:solidFill>
                <a:cs typeface="Arial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400" b="1" cap="small" dirty="0">
                <a:solidFill>
                  <a:srgbClr val="006600"/>
                </a:solidFill>
                <a:cs typeface="Arial" charset="0"/>
              </a:rPr>
              <a:t>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5700" dirty="0"/>
              <a:t>1 - As recomendações acima aplicavam-se não apenas a Timóteo, mas a todos os </a:t>
            </a:r>
            <a:r>
              <a:rPr lang="pt-BR" sz="5700" dirty="0" smtClean="0"/>
              <a:t>fiéis </a:t>
            </a:r>
            <a:r>
              <a:rPr lang="pt-BR" sz="5700" dirty="0"/>
              <a:t>das </a:t>
            </a:r>
            <a:r>
              <a:rPr lang="pt-BR" sz="5700" dirty="0" smtClean="0"/>
              <a:t>igrejas, </a:t>
            </a:r>
            <a:r>
              <a:rPr lang="pt-BR" sz="5700" dirty="0"/>
              <a:t>por isso ele devia mandá-las e ensiná-las. Paulo ainda o exorta a não permitir que sua autoridade e capacidade fossem medidas pela sua idade jovial e aparente inexperiência, mas pelo seu exemplo de cristão, de ministro do evangelho: “</a:t>
            </a:r>
            <a:r>
              <a:rPr lang="pt-BR" sz="5700" dirty="0">
                <a:solidFill>
                  <a:srgbClr val="0000CC"/>
                </a:solidFill>
              </a:rPr>
              <a:t>na palavra, no trato, no amor, no espírito, na fé, na pureza</a:t>
            </a:r>
            <a:r>
              <a:rPr lang="pt-BR" sz="5700" dirty="0"/>
              <a:t>”. </a:t>
            </a:r>
            <a:endParaRPr lang="pt-BR" sz="5700" dirty="0" smtClean="0"/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5700" dirty="0"/>
              <a:t>	</a:t>
            </a:r>
            <a:r>
              <a:rPr lang="pt-BR" sz="5700" dirty="0" smtClean="0"/>
              <a:t>Timóteo </a:t>
            </a:r>
            <a:r>
              <a:rPr lang="pt-BR" sz="5700" dirty="0"/>
              <a:t>também devia sempre se lembrar das evidências do seu chamado divino, de onde poderia extrair grande incentivo e confiança para prosseguir sua obra.</a:t>
            </a:r>
            <a:endParaRPr lang="pt-BR" sz="57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80520"/>
          </a:xfrm>
        </p:spPr>
        <p:txBody>
          <a:bodyPr>
            <a:normAutofit fontScale="7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600" b="1" cap="small" dirty="0">
                <a:solidFill>
                  <a:srgbClr val="006600"/>
                </a:solidFill>
                <a:cs typeface="Arial" charset="0"/>
              </a:rPr>
              <a:t>III – Orientações Particulares	</a:t>
            </a:r>
            <a:endParaRPr lang="pt-BR" sz="36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400" b="1" cap="small" dirty="0">
                <a:solidFill>
                  <a:srgbClr val="006600"/>
                </a:solidFill>
                <a:cs typeface="Arial" charset="0"/>
              </a:rPr>
              <a:t>	</a:t>
            </a: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900" b="1" cap="small" dirty="0">
                <a:solidFill>
                  <a:srgbClr val="006600"/>
                </a:solidFill>
                <a:cs typeface="Arial" charset="0"/>
              </a:rPr>
              <a:t>	</a:t>
            </a:r>
            <a:r>
              <a:rPr lang="pt-BR" sz="4300" dirty="0"/>
              <a:t>2 - Quanto às exortações finais, queremos destacar a grande repercussão de um ministério fiel e dedicado: “</a:t>
            </a:r>
            <a:r>
              <a:rPr lang="pt-BR" sz="4300" dirty="0">
                <a:solidFill>
                  <a:srgbClr val="0000CC"/>
                </a:solidFill>
              </a:rPr>
              <a:t>para que o teu aproveitamento seja manifesto a todos</a:t>
            </a:r>
            <a:r>
              <a:rPr lang="pt-BR" sz="4300" dirty="0"/>
              <a:t>”, pois o obreiro fiel obtém reconhecimento da igreja, ao mesmo tempo em que traz aos fiéis maior segurança quanto à sua idoneidade e chamada divina; “</a:t>
            </a:r>
            <a:r>
              <a:rPr lang="pt-BR" sz="4300" dirty="0">
                <a:solidFill>
                  <a:srgbClr val="0000CC"/>
                </a:solidFill>
              </a:rPr>
              <a:t>fazendo isto, te salvarás, tanto a ti mesmo como aos que te </a:t>
            </a:r>
            <a:r>
              <a:rPr lang="pt-BR" sz="4300" dirty="0" smtClean="0">
                <a:solidFill>
                  <a:srgbClr val="0000CC"/>
                </a:solidFill>
              </a:rPr>
              <a:t>ouvem</a:t>
            </a:r>
            <a:r>
              <a:rPr lang="pt-BR" sz="4300" dirty="0" smtClean="0"/>
              <a:t>.</a:t>
            </a:r>
            <a:endParaRPr lang="pt-BR" sz="43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08756" y="3429000"/>
            <a:ext cx="7607660" cy="936104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b="1" i="1" dirty="0" smtClean="0">
                <a:solidFill>
                  <a:srgbClr val="00B050"/>
                </a:solidFill>
                <a:cs typeface="Arial" charset="0"/>
              </a:rPr>
              <a:t>4:  FIDELIDADE NO MINISTÉRIO EM TEMPOS DE APOSTASIA</a:t>
            </a:r>
            <a:endParaRPr lang="pt-BR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CARTAS A TIMÓTEO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16" y="4869160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4032448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pt-BR" sz="5100" b="1" dirty="0">
                <a:solidFill>
                  <a:srgbClr val="006600"/>
                </a:solidFill>
              </a:rPr>
              <a:t>   </a:t>
            </a:r>
            <a:r>
              <a:rPr lang="pt-BR" sz="5100" b="1" dirty="0" smtClean="0">
                <a:solidFill>
                  <a:srgbClr val="006600"/>
                </a:solidFill>
              </a:rPr>
              <a:t>Conclusão</a:t>
            </a:r>
          </a:p>
          <a:p>
            <a:pPr marL="0" indent="0" algn="just">
              <a:buNone/>
            </a:pPr>
            <a:r>
              <a:rPr lang="pt-BR" sz="2000" b="1" dirty="0">
                <a:solidFill>
                  <a:srgbClr val="006600"/>
                </a:solidFill>
              </a:rPr>
              <a:t>							</a:t>
            </a:r>
          </a:p>
          <a:p>
            <a:pPr marL="0" indent="0" algn="just">
              <a:buNone/>
            </a:pPr>
            <a:r>
              <a:rPr lang="pt-BR" sz="4400" b="1" dirty="0">
                <a:solidFill>
                  <a:srgbClr val="006600"/>
                </a:solidFill>
              </a:rPr>
              <a:t>	</a:t>
            </a:r>
            <a:r>
              <a:rPr lang="pt-BR" sz="5100" dirty="0"/>
              <a:t>Convém que ocorram na igreja apostasias e todo tipo de perversão incompatível com a sua natureza divina, mas o zelo e a dedicação de obreiros verdadeiramente comprometidos com o Senhor são defesas poderosas contra esses males, garantindo que a igreja não sofra maiores prejuízos e nem seja impedida de cumprir a sua missão.</a:t>
            </a:r>
            <a:endParaRPr lang="pt-BR" sz="5100" dirty="0">
              <a:cs typeface="Arial" pitchFamily="34" charset="0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40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b="1" dirty="0" smtClean="0">
                <a:solidFill>
                  <a:srgbClr val="006600"/>
                </a:solidFill>
              </a:rPr>
              <a:t>I –  A APOSTASIA NO FIM DOS TEMPOS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500" b="1" dirty="0" smtClean="0">
                <a:solidFill>
                  <a:srgbClr val="006600"/>
                </a:solidFill>
              </a:rPr>
              <a:t>II – O EXERCÍCIO DA PIEDADE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6-10)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b="1" dirty="0" smtClean="0">
                <a:solidFill>
                  <a:srgbClr val="006600"/>
                </a:solidFill>
              </a:rPr>
              <a:t>III – ORIENTAÇÕES PARTICULARES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11-16</a:t>
            </a:r>
            <a:r>
              <a:rPr lang="pt-BR" sz="3000" b="1" dirty="0">
                <a:solidFill>
                  <a:srgbClr val="006600"/>
                </a:solidFill>
              </a:rPr>
              <a:t>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43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949842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sz="3600" dirty="0" smtClean="0">
                <a:solidFill>
                  <a:srgbClr val="0000CC"/>
                </a:solidFill>
              </a:rPr>
              <a:t>Tem cuidado de ti mesmo e da doutrina; persevera nestas coisas; porque, fazendo isto, te salvarás, tanto a ti mesmo como aos que te ouvem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</a:t>
            </a:r>
            <a:r>
              <a:rPr lang="pt-BR" sz="3000" b="1" dirty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1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4. 16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154506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56996" y="1556792"/>
            <a:ext cx="3312368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3º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4365104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pt-BR" sz="4400" b="1" dirty="0">
                <a:solidFill>
                  <a:srgbClr val="7030A0"/>
                </a:solidFill>
              </a:rPr>
              <a:t>CARTAS PASTORAIS  A TIMÓTEO E A TITO</a:t>
            </a:r>
          </a:p>
        </p:txBody>
      </p:sp>
      <p:pic>
        <p:nvPicPr>
          <p:cNvPr id="5" name="Imagem 4" descr="E:\Afonso2020\EBD2020\EBD2020Trim3_Tm Tt\escriba-escrevent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5" r="23294" b="15880"/>
          <a:stretch/>
        </p:blipFill>
        <p:spPr bwMode="auto">
          <a:xfrm>
            <a:off x="3900399" y="1124744"/>
            <a:ext cx="5273622" cy="29297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8215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3600" dirty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36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36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1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31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pPr marL="0" indent="0" algn="ctr">
              <a:buNone/>
            </a:pPr>
            <a:r>
              <a:rPr lang="pt-BR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sz="36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pt-BR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36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TIMÓTEO </a:t>
            </a:r>
            <a:r>
              <a:rPr lang="pt-BR" sz="3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4. 1-16 </a:t>
            </a:r>
            <a:endParaRPr lang="pt-BR" sz="36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20688"/>
            <a:ext cx="7560840" cy="590465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1700" dirty="0" smtClean="0">
                <a:solidFill>
                  <a:srgbClr val="0000CC"/>
                </a:solidFill>
              </a:rPr>
              <a:t>1 </a:t>
            </a:r>
            <a:r>
              <a:rPr lang="pt-BR" sz="1700" dirty="0" err="1">
                <a:solidFill>
                  <a:srgbClr val="0000CC"/>
                </a:solidFill>
              </a:rPr>
              <a:t>Tm</a:t>
            </a:r>
            <a:r>
              <a:rPr lang="pt-BR" sz="1700" dirty="0">
                <a:solidFill>
                  <a:srgbClr val="0000CC"/>
                </a:solidFill>
              </a:rPr>
              <a:t> </a:t>
            </a:r>
            <a:r>
              <a:rPr lang="pt-BR" sz="1700" dirty="0" smtClean="0">
                <a:solidFill>
                  <a:srgbClr val="0000CC"/>
                </a:solidFill>
              </a:rPr>
              <a:t>4. 1  Mas </a:t>
            </a:r>
            <a:r>
              <a:rPr lang="pt-BR" sz="1700" dirty="0">
                <a:solidFill>
                  <a:srgbClr val="0000CC"/>
                </a:solidFill>
              </a:rPr>
              <a:t>o Espírito expressamente diz que, nos últimos tempos, apostatarão alguns da fé, dando ouvidos a espíritos enganadores e a doutrinas de demônios</a:t>
            </a:r>
            <a:r>
              <a:rPr lang="pt-BR" sz="1700" dirty="0" smtClean="0">
                <a:solidFill>
                  <a:srgbClr val="0000CC"/>
                </a:solidFill>
              </a:rPr>
              <a:t>,  2  </a:t>
            </a:r>
            <a:r>
              <a:rPr lang="pt-BR" sz="1700" dirty="0">
                <a:solidFill>
                  <a:srgbClr val="0000CC"/>
                </a:solidFill>
              </a:rPr>
              <a:t>pela hipocrisia de homens que falam mentiras, tendo cauterizada a sua própria consciência</a:t>
            </a:r>
            <a:r>
              <a:rPr lang="pt-BR" sz="1700" dirty="0" smtClean="0">
                <a:solidFill>
                  <a:srgbClr val="0000CC"/>
                </a:solidFill>
              </a:rPr>
              <a:t>,  3  </a:t>
            </a:r>
            <a:r>
              <a:rPr lang="pt-BR" sz="1700" dirty="0">
                <a:solidFill>
                  <a:srgbClr val="0000CC"/>
                </a:solidFill>
              </a:rPr>
              <a:t>proibindo o casamento e ordenando a abstinência dos manjares que Deus criou para os fiéis e para os que conhecem a verdade, a fim de usarem deles com ações de graças</a:t>
            </a:r>
            <a:r>
              <a:rPr lang="pt-BR" sz="1700" dirty="0" smtClean="0">
                <a:solidFill>
                  <a:srgbClr val="0000CC"/>
                </a:solidFill>
              </a:rPr>
              <a:t>;  4  </a:t>
            </a:r>
            <a:r>
              <a:rPr lang="pt-BR" sz="1700" dirty="0">
                <a:solidFill>
                  <a:srgbClr val="0000CC"/>
                </a:solidFill>
              </a:rPr>
              <a:t>porque toda criatura de Deus é boa, e não há nada que rejeitar, sendo recebido com ações de graças</a:t>
            </a:r>
            <a:r>
              <a:rPr lang="pt-BR" sz="1700" dirty="0" smtClean="0">
                <a:solidFill>
                  <a:srgbClr val="0000CC"/>
                </a:solidFill>
              </a:rPr>
              <a:t>,  5  </a:t>
            </a:r>
            <a:r>
              <a:rPr lang="pt-BR" sz="1700" dirty="0">
                <a:solidFill>
                  <a:srgbClr val="0000CC"/>
                </a:solidFill>
              </a:rPr>
              <a:t>porque, pela palavra de Deus e pela oração, é santificada</a:t>
            </a:r>
            <a:r>
              <a:rPr lang="pt-BR" sz="1700" dirty="0" smtClean="0">
                <a:solidFill>
                  <a:srgbClr val="0000CC"/>
                </a:solidFill>
              </a:rPr>
              <a:t>.  6  </a:t>
            </a:r>
            <a:r>
              <a:rPr lang="pt-BR" sz="1700" dirty="0">
                <a:solidFill>
                  <a:srgbClr val="0000CC"/>
                </a:solidFill>
              </a:rPr>
              <a:t>Propondo estas coisas aos irmãos, serás bom ministro de Jesus Cristo, criado com as palavras da fé e da boa doutrina que tens seguido</a:t>
            </a:r>
            <a:r>
              <a:rPr lang="pt-BR" sz="1700" dirty="0" smtClean="0">
                <a:solidFill>
                  <a:srgbClr val="0000CC"/>
                </a:solidFill>
              </a:rPr>
              <a:t>.   7  </a:t>
            </a:r>
            <a:r>
              <a:rPr lang="pt-BR" sz="1700" dirty="0">
                <a:solidFill>
                  <a:srgbClr val="0000CC"/>
                </a:solidFill>
              </a:rPr>
              <a:t>Mas rejeita as fábulas profanas e de velhas e exercita-te a ti mesmo em piedade</a:t>
            </a:r>
            <a:r>
              <a:rPr lang="pt-BR" sz="1700" dirty="0" smtClean="0">
                <a:solidFill>
                  <a:srgbClr val="0000CC"/>
                </a:solidFill>
              </a:rPr>
              <a:t>.  8  </a:t>
            </a:r>
            <a:r>
              <a:rPr lang="pt-BR" sz="1700" dirty="0">
                <a:solidFill>
                  <a:srgbClr val="0000CC"/>
                </a:solidFill>
              </a:rPr>
              <a:t>Porque o exercício corporal para pouco aproveita, mas a piedade para tudo é proveitosa, tendo a promessa da vida presente e da que há de vir</a:t>
            </a:r>
            <a:r>
              <a:rPr lang="pt-BR" sz="1700" dirty="0" smtClean="0">
                <a:solidFill>
                  <a:srgbClr val="0000CC"/>
                </a:solidFill>
              </a:rPr>
              <a:t>.  9  </a:t>
            </a:r>
            <a:r>
              <a:rPr lang="pt-BR" sz="1700" dirty="0">
                <a:solidFill>
                  <a:srgbClr val="0000CC"/>
                </a:solidFill>
              </a:rPr>
              <a:t>Esta palavra é fiel e digna de toda a aceitação</a:t>
            </a:r>
            <a:r>
              <a:rPr lang="pt-BR" sz="1700" dirty="0" smtClean="0">
                <a:solidFill>
                  <a:srgbClr val="0000CC"/>
                </a:solidFill>
              </a:rPr>
              <a:t>.  10  </a:t>
            </a:r>
            <a:r>
              <a:rPr lang="pt-BR" sz="1700" dirty="0">
                <a:solidFill>
                  <a:srgbClr val="0000CC"/>
                </a:solidFill>
              </a:rPr>
              <a:t>Porque para isto trabalhamos e lutamos, pois esperamos no Deus vivo, que é o Salvador de todos os homens, principalmente dos fiéis</a:t>
            </a:r>
            <a:r>
              <a:rPr lang="pt-BR" sz="1700" dirty="0" smtClean="0">
                <a:solidFill>
                  <a:srgbClr val="0000CC"/>
                </a:solidFill>
              </a:rPr>
              <a:t>.  11  </a:t>
            </a:r>
            <a:r>
              <a:rPr lang="pt-BR" sz="1700" dirty="0">
                <a:solidFill>
                  <a:srgbClr val="0000CC"/>
                </a:solidFill>
              </a:rPr>
              <a:t>Manda estas coisas e ensina-as</a:t>
            </a:r>
            <a:r>
              <a:rPr lang="pt-BR" sz="1700" dirty="0" smtClean="0">
                <a:solidFill>
                  <a:srgbClr val="0000CC"/>
                </a:solidFill>
              </a:rPr>
              <a:t>.  12  </a:t>
            </a:r>
            <a:r>
              <a:rPr lang="pt-BR" sz="1700" dirty="0">
                <a:solidFill>
                  <a:srgbClr val="0000CC"/>
                </a:solidFill>
              </a:rPr>
              <a:t>Ninguém despreze a tua mocidade; mas sê o exemplo dos fiéis, na palavra, no trato, na caridade, no espírito, na fé, na pureza</a:t>
            </a:r>
            <a:r>
              <a:rPr lang="pt-BR" sz="1700" dirty="0" smtClean="0">
                <a:solidFill>
                  <a:srgbClr val="0000CC"/>
                </a:solidFill>
              </a:rPr>
              <a:t>.  13  </a:t>
            </a:r>
            <a:r>
              <a:rPr lang="pt-BR" sz="1700" dirty="0">
                <a:solidFill>
                  <a:srgbClr val="0000CC"/>
                </a:solidFill>
              </a:rPr>
              <a:t>Persiste em ler, exortar e ensinar, até que eu vá</a:t>
            </a:r>
            <a:r>
              <a:rPr lang="pt-BR" sz="1700" dirty="0" smtClean="0">
                <a:solidFill>
                  <a:srgbClr val="0000CC"/>
                </a:solidFill>
              </a:rPr>
              <a:t>.  14  </a:t>
            </a:r>
            <a:r>
              <a:rPr lang="pt-BR" sz="1700" dirty="0">
                <a:solidFill>
                  <a:srgbClr val="0000CC"/>
                </a:solidFill>
              </a:rPr>
              <a:t>Não desprezes o dom que há em ti, o qual te foi dado por profecia, com a imposição das mãos do presbitério</a:t>
            </a:r>
            <a:r>
              <a:rPr lang="pt-BR" sz="1700" dirty="0" smtClean="0">
                <a:solidFill>
                  <a:srgbClr val="0000CC"/>
                </a:solidFill>
              </a:rPr>
              <a:t>.  15  </a:t>
            </a:r>
            <a:r>
              <a:rPr lang="pt-BR" sz="1700" dirty="0">
                <a:solidFill>
                  <a:srgbClr val="0000CC"/>
                </a:solidFill>
              </a:rPr>
              <a:t>Medita estas coisas, ocupa-te nelas, para que o teu aproveitamento seja manifesto a todos</a:t>
            </a:r>
            <a:r>
              <a:rPr lang="pt-BR" sz="1700" dirty="0" smtClean="0">
                <a:solidFill>
                  <a:srgbClr val="0000CC"/>
                </a:solidFill>
              </a:rPr>
              <a:t>.  16  </a:t>
            </a:r>
            <a:r>
              <a:rPr lang="pt-BR" sz="1700" dirty="0">
                <a:solidFill>
                  <a:srgbClr val="0000CC"/>
                </a:solidFill>
              </a:rPr>
              <a:t>Tem cuidado de ti mesmo e da doutrina; persevera nestas coisas; porque, fazendo isto, te salvarás, tanto a ti mesmo como aos que te ouvem</a:t>
            </a:r>
            <a:r>
              <a:rPr lang="pt-BR" sz="1700" dirty="0" smtClean="0">
                <a:solidFill>
                  <a:srgbClr val="0000CC"/>
                </a:solidFill>
              </a:rPr>
              <a:t>. </a:t>
            </a:r>
            <a:endParaRPr lang="pt-BR" sz="17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4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“</a:t>
            </a:r>
            <a:r>
              <a:rPr lang="pt-BR" sz="3600" dirty="0" smtClean="0">
                <a:solidFill>
                  <a:srgbClr val="0000CC"/>
                </a:solidFill>
              </a:rPr>
              <a:t>Tem cuidado de ti mesmo e da doutrina; persevera nestas coisas; porque, fazendo isto, te salvarás, tanto a ti mesmo como aos que te ouvem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.</a:t>
            </a:r>
            <a:r>
              <a:rPr lang="pt-BR" sz="3600" dirty="0" smtClean="0"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”</a:t>
            </a:r>
            <a:r>
              <a:rPr lang="pt-BR" sz="36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	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</a:t>
            </a:r>
            <a:r>
              <a:rPr lang="pt-BR" sz="3000" b="1" dirty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1 </a:t>
            </a:r>
            <a:r>
              <a:rPr lang="pt-BR" sz="3000" dirty="0" err="1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Tm</a:t>
            </a:r>
            <a:r>
              <a:rPr lang="pt-BR" sz="30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pt-BR" sz="3000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4. 16</a:t>
            </a:r>
            <a:r>
              <a:rPr lang="pt-BR" sz="3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3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556792"/>
            <a:ext cx="8064896" cy="43819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4000" b="1" dirty="0">
                <a:solidFill>
                  <a:srgbClr val="006600"/>
                </a:solidFill>
              </a:rPr>
              <a:t>- Introdução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7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b="1" dirty="0" smtClean="0">
                <a:solidFill>
                  <a:srgbClr val="006600"/>
                </a:solidFill>
              </a:rPr>
              <a:t>I –  A APOSTASIA NO FIM DOS TEMPOS</a:t>
            </a:r>
            <a:r>
              <a:rPr lang="pt-BR" b="1" dirty="0">
                <a:solidFill>
                  <a:srgbClr val="006600"/>
                </a:solidFill>
              </a:rPr>
              <a:t>			</a:t>
            </a:r>
            <a:r>
              <a:rPr lang="pt-BR" b="1" dirty="0" smtClean="0">
                <a:solidFill>
                  <a:srgbClr val="006600"/>
                </a:solidFill>
              </a:rPr>
              <a:t>		</a:t>
            </a:r>
            <a:r>
              <a:rPr lang="pt-BR" sz="2800" b="1" dirty="0" smtClean="0">
                <a:solidFill>
                  <a:srgbClr val="006600"/>
                </a:solidFill>
              </a:rPr>
              <a:t>(</a:t>
            </a:r>
            <a:r>
              <a:rPr lang="pt-BR" sz="2800" b="1" dirty="0">
                <a:solidFill>
                  <a:srgbClr val="006600"/>
                </a:solidFill>
              </a:rPr>
              <a:t>VV. </a:t>
            </a:r>
            <a:r>
              <a:rPr lang="pt-BR" sz="2800" b="1" dirty="0" smtClean="0">
                <a:solidFill>
                  <a:srgbClr val="006600"/>
                </a:solidFill>
              </a:rPr>
              <a:t>1-5)</a:t>
            </a:r>
            <a:endParaRPr lang="pt-BR" sz="2800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500" b="1" dirty="0" smtClean="0">
                <a:solidFill>
                  <a:srgbClr val="006600"/>
                </a:solidFill>
              </a:rPr>
              <a:t>II – O EXERCÍCIO DA PIEDADE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6-10)</a:t>
            </a:r>
            <a:endParaRPr lang="pt-BR" sz="3000" b="1" cap="small" dirty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b="1" dirty="0" smtClean="0">
                <a:solidFill>
                  <a:srgbClr val="006600"/>
                </a:solidFill>
              </a:rPr>
              <a:t>III – ORIENTAÇÕES PARTICULARES</a:t>
            </a:r>
            <a:r>
              <a:rPr lang="pt-BR" sz="3600" b="1" dirty="0">
                <a:solidFill>
                  <a:srgbClr val="006600"/>
                </a:solidFill>
              </a:rPr>
              <a:t>					</a:t>
            </a:r>
            <a:r>
              <a:rPr lang="pt-BR" sz="3600" b="1" dirty="0" smtClean="0">
                <a:solidFill>
                  <a:srgbClr val="006600"/>
                </a:solidFill>
              </a:rPr>
              <a:t>	</a:t>
            </a:r>
            <a:r>
              <a:rPr lang="pt-BR" sz="3000" b="1" dirty="0" smtClean="0">
                <a:solidFill>
                  <a:srgbClr val="006600"/>
                </a:solidFill>
              </a:rPr>
              <a:t>(</a:t>
            </a:r>
            <a:r>
              <a:rPr lang="pt-BR" sz="3000" b="1" dirty="0">
                <a:solidFill>
                  <a:srgbClr val="006600"/>
                </a:solidFill>
              </a:rPr>
              <a:t>VV. </a:t>
            </a:r>
            <a:r>
              <a:rPr lang="pt-BR" sz="3000" b="1" dirty="0" smtClean="0">
                <a:solidFill>
                  <a:srgbClr val="006600"/>
                </a:solidFill>
              </a:rPr>
              <a:t>11-16</a:t>
            </a:r>
            <a:r>
              <a:rPr lang="pt-BR" sz="3000" b="1" dirty="0">
                <a:solidFill>
                  <a:srgbClr val="006600"/>
                </a:solidFill>
              </a:rPr>
              <a:t>)</a:t>
            </a:r>
            <a:r>
              <a:rPr lang="pt-BR" sz="1700" dirty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300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sz="4300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 lnSpcReduction="1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endParaRPr lang="pt-BR" sz="24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3500" b="1" dirty="0" smtClean="0">
                <a:solidFill>
                  <a:srgbClr val="006600"/>
                </a:solidFill>
              </a:rPr>
              <a:t>Introdução</a:t>
            </a:r>
            <a:r>
              <a:rPr lang="pt-BR" sz="2400" b="1" dirty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						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4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3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Nesta </a:t>
            </a:r>
            <a:r>
              <a:rPr lang="pt-BR" sz="3000" dirty="0">
                <a:solidFill>
                  <a:prstClr val="black"/>
                </a:solidFill>
                <a:latin typeface="Arial" charset="0"/>
                <a:cs typeface="Arial" charset="0"/>
              </a:rPr>
              <a:t>lição veremos como o apóstolo previne seu amado filho na fé contra os caminhos errôneos que muitos tomariam por influência de líderes </a:t>
            </a:r>
            <a:r>
              <a:rPr lang="pt-BR" sz="3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decaídos </a:t>
            </a:r>
            <a:r>
              <a:rPr lang="pt-BR" sz="3000" dirty="0">
                <a:solidFill>
                  <a:prstClr val="black"/>
                </a:solidFill>
                <a:latin typeface="Arial" charset="0"/>
                <a:cs typeface="Arial" charset="0"/>
              </a:rPr>
              <a:t>da graça; ao mesmo tempo em que o exorta a perseverar no seu chamado diante de Deus, cuidando tanto do progresso espiritual </a:t>
            </a:r>
            <a:r>
              <a:rPr lang="pt-BR" sz="30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próprio </a:t>
            </a:r>
            <a:r>
              <a:rPr lang="pt-BR" sz="3000" dirty="0">
                <a:solidFill>
                  <a:prstClr val="black"/>
                </a:solidFill>
                <a:latin typeface="Arial" charset="0"/>
                <a:cs typeface="Arial" charset="0"/>
              </a:rPr>
              <a:t>como daqueles que estavam à sua volta e sob sua influência.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 A APOSTASIA NO FIM DOS TEMPOS </a:t>
            </a:r>
            <a:endParaRPr lang="pt-BR" sz="2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pt-BR" sz="2700" dirty="0" smtClean="0">
                <a:solidFill>
                  <a:srgbClr val="0000CC"/>
                </a:solidFill>
              </a:rPr>
              <a:t>1 </a:t>
            </a:r>
            <a:r>
              <a:rPr lang="pt-BR" sz="2700" dirty="0" err="1">
                <a:solidFill>
                  <a:srgbClr val="0000CC"/>
                </a:solidFill>
              </a:rPr>
              <a:t>Tm</a:t>
            </a:r>
            <a:r>
              <a:rPr lang="pt-BR" sz="2700" dirty="0">
                <a:solidFill>
                  <a:srgbClr val="0000CC"/>
                </a:solidFill>
              </a:rPr>
              <a:t> </a:t>
            </a:r>
            <a:r>
              <a:rPr lang="pt-BR" sz="2700" dirty="0" smtClean="0">
                <a:solidFill>
                  <a:srgbClr val="0000CC"/>
                </a:solidFill>
              </a:rPr>
              <a:t>4. </a:t>
            </a:r>
            <a:r>
              <a:rPr lang="pt-BR" sz="2700" dirty="0">
                <a:solidFill>
                  <a:srgbClr val="0000CC"/>
                </a:solidFill>
              </a:rPr>
              <a:t>1  Mas o Espírito expressamente diz que, nos últimos tempos, apostatarão alguns da fé, dando ouvidos a espíritos enganadores e a doutrinas de demônios,  2  pela hipocrisia de homens que falam mentiras, tendo cauterizada a sua própria consciência,  3  proibindo o casamento e ordenando a abstinência dos manjares que Deus criou para os fiéis e para os que conhecem a verdade, a fim de usarem deles com ações de graças;  4  porque toda criatura de Deus é boa, e não há nada que rejeitar, sendo recebido com ações de graças,  5  porque, pela palavra de Deus e pela oração, é santificada.</a:t>
            </a:r>
          </a:p>
        </p:txBody>
      </p:sp>
    </p:spTree>
    <p:extLst>
      <p:ext uri="{BB962C8B-B14F-4D97-AF65-F5344CB8AC3E}">
        <p14:creationId xmlns:p14="http://schemas.microsoft.com/office/powerpoint/2010/main" val="2256080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77071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600" dirty="0" smtClean="0">
                <a:solidFill>
                  <a:srgbClr val="7030A0"/>
                </a:solidFill>
                <a:latin typeface="Arial Black" pitchFamily="34" charset="0"/>
              </a:rPr>
              <a:t>Cartas A Timóteo</a:t>
            </a:r>
            <a:r>
              <a:rPr lang="pt-BR" sz="26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6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600" b="1" i="1" dirty="0" smtClean="0">
                <a:solidFill>
                  <a:srgbClr val="00B050"/>
                </a:solidFill>
                <a:cs typeface="Arial" charset="0"/>
              </a:rPr>
              <a:t>Lição 4:  Fidelidade No Ministério Em Tempos De Apostasia</a:t>
            </a:r>
            <a:endParaRPr lang="pt-BR" sz="2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2453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 smtClean="0">
                <a:solidFill>
                  <a:srgbClr val="006600"/>
                </a:solidFill>
              </a:rPr>
              <a:t>I –  A APOSTASIA NO FIM DOS TEMPOS</a:t>
            </a:r>
            <a:r>
              <a:rPr lang="pt-BR" sz="2000" b="1" dirty="0">
                <a:solidFill>
                  <a:srgbClr val="006600"/>
                </a:solidFill>
              </a:rPr>
              <a:t>		</a:t>
            </a: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    </a:t>
            </a:r>
          </a:p>
          <a:p>
            <a:pPr marL="0" lvl="0" indent="0" algn="just">
              <a:buNone/>
            </a:pPr>
            <a:r>
              <a:rPr lang="pt-BR" sz="2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4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1 - 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N</a:t>
            </a:r>
            <a:r>
              <a:rPr lang="pt-BR" sz="2400" dirty="0" smtClean="0"/>
              <a:t>a </a:t>
            </a:r>
            <a:r>
              <a:rPr lang="pt-BR" sz="2400" dirty="0"/>
              <a:t>lição </a:t>
            </a:r>
            <a:r>
              <a:rPr lang="pt-BR" sz="2400" dirty="0" smtClean="0"/>
              <a:t>passada, </a:t>
            </a:r>
            <a:r>
              <a:rPr lang="pt-BR" sz="2400" dirty="0"/>
              <a:t>o apóstolo Paulo considerava </a:t>
            </a:r>
            <a:r>
              <a:rPr lang="pt-BR" sz="2400" dirty="0" smtClean="0"/>
              <a:t>a </a:t>
            </a:r>
            <a:r>
              <a:rPr lang="pt-BR" sz="2400" dirty="0" smtClean="0"/>
              <a:t>igreja, </a:t>
            </a:r>
            <a:r>
              <a:rPr lang="pt-BR" sz="2400" dirty="0" smtClean="0"/>
              <a:t>“</a:t>
            </a:r>
            <a:r>
              <a:rPr lang="pt-BR" sz="2400" dirty="0" smtClean="0">
                <a:solidFill>
                  <a:srgbClr val="0000CC"/>
                </a:solidFill>
              </a:rPr>
              <a:t>coluna </a:t>
            </a:r>
            <a:r>
              <a:rPr lang="pt-BR" sz="2400" dirty="0" smtClean="0">
                <a:solidFill>
                  <a:srgbClr val="0000CC"/>
                </a:solidFill>
              </a:rPr>
              <a:t>e firmeza da verdade</a:t>
            </a:r>
            <a:r>
              <a:rPr lang="pt-BR" sz="2400" dirty="0" smtClean="0"/>
              <a:t>”. E esta verdade do </a:t>
            </a:r>
            <a:r>
              <a:rPr lang="pt-BR" sz="2400" dirty="0"/>
              <a:t>grandioso mistério de </a:t>
            </a:r>
            <a:r>
              <a:rPr lang="pt-BR" sz="2400" dirty="0" smtClean="0"/>
              <a:t>Cristo, </a:t>
            </a:r>
            <a:r>
              <a:rPr lang="pt-BR" sz="2400" dirty="0"/>
              <a:t>por mais notória, incontestável e imutável que </a:t>
            </a:r>
            <a:r>
              <a:rPr lang="pt-BR" sz="2400" dirty="0" smtClean="0"/>
              <a:t>seja, </a:t>
            </a:r>
            <a:r>
              <a:rPr lang="pt-BR" sz="2400" dirty="0"/>
              <a:t>a igreja </a:t>
            </a:r>
            <a:r>
              <a:rPr lang="pt-BR" sz="2400" dirty="0" smtClean="0"/>
              <a:t>não </a:t>
            </a:r>
            <a:r>
              <a:rPr lang="pt-BR" sz="2400" dirty="0"/>
              <a:t>pode presumir que sua pregação sempre será pura e perfeita, ou que seus membros sempre serão íntegros e fiéis. Daí a </a:t>
            </a:r>
            <a:r>
              <a:rPr lang="pt-BR" sz="2400" dirty="0" smtClean="0"/>
              <a:t>advertência: </a:t>
            </a:r>
            <a:r>
              <a:rPr lang="pt-BR" sz="2400" dirty="0"/>
              <a:t>“</a:t>
            </a:r>
            <a:r>
              <a:rPr lang="pt-BR" sz="2400" dirty="0">
                <a:solidFill>
                  <a:srgbClr val="0000CC"/>
                </a:solidFill>
              </a:rPr>
              <a:t>Mas o Espírito expressamente diz que, nos últimos tempos, apostatarão alguns da fé</a:t>
            </a:r>
            <a:r>
              <a:rPr lang="pt-BR" sz="2400" dirty="0"/>
              <a:t>”. O mesmo Espírito que havia revelado o mistério da </a:t>
            </a:r>
            <a:r>
              <a:rPr lang="pt-BR" sz="2400" dirty="0" smtClean="0"/>
              <a:t>salvação, </a:t>
            </a:r>
            <a:r>
              <a:rPr lang="pt-BR" sz="2400" dirty="0"/>
              <a:t>também o fez em relação a um “</a:t>
            </a:r>
            <a:r>
              <a:rPr lang="pt-BR" sz="2400" dirty="0">
                <a:solidFill>
                  <a:srgbClr val="0000CC"/>
                </a:solidFill>
              </a:rPr>
              <a:t>mistério da iniquidade</a:t>
            </a:r>
            <a:r>
              <a:rPr lang="pt-BR" sz="2400" dirty="0"/>
              <a:t>”, uma atuação diabólica que se manifestaria nas igrejas na forma do abandono da </a:t>
            </a:r>
            <a:r>
              <a:rPr lang="pt-BR" sz="2400" dirty="0" smtClean="0"/>
              <a:t>fé, </a:t>
            </a:r>
            <a:r>
              <a:rPr lang="pt-BR" sz="2400" dirty="0"/>
              <a:t>ou da corrupção da sã </a:t>
            </a:r>
            <a:r>
              <a:rPr lang="pt-BR" sz="2400" dirty="0" smtClean="0"/>
              <a:t>doutrina. 	</a:t>
            </a:r>
            <a:r>
              <a:rPr lang="pt-BR" sz="2000" dirty="0" smtClean="0"/>
              <a:t>	 </a:t>
            </a:r>
            <a:r>
              <a:rPr lang="pt-BR" sz="1100" dirty="0" smtClean="0"/>
              <a:t>(</a:t>
            </a:r>
            <a:r>
              <a:rPr lang="pt-BR" sz="1100" dirty="0" smtClean="0">
                <a:solidFill>
                  <a:srgbClr val="0000CC"/>
                </a:solidFill>
              </a:rPr>
              <a:t>At </a:t>
            </a:r>
            <a:r>
              <a:rPr lang="pt-BR" sz="1100" dirty="0">
                <a:solidFill>
                  <a:srgbClr val="0000CC"/>
                </a:solidFill>
              </a:rPr>
              <a:t>20.29-30; 2 </a:t>
            </a:r>
            <a:r>
              <a:rPr lang="pt-BR" sz="1100" dirty="0" err="1">
                <a:solidFill>
                  <a:srgbClr val="0000CC"/>
                </a:solidFill>
              </a:rPr>
              <a:t>Tm</a:t>
            </a:r>
            <a:r>
              <a:rPr lang="pt-BR" sz="1100" dirty="0">
                <a:solidFill>
                  <a:srgbClr val="0000CC"/>
                </a:solidFill>
              </a:rPr>
              <a:t> 3.1; 4.3; 2 </a:t>
            </a:r>
            <a:r>
              <a:rPr lang="pt-BR" sz="1100" dirty="0" err="1">
                <a:solidFill>
                  <a:srgbClr val="0000CC"/>
                </a:solidFill>
              </a:rPr>
              <a:t>Ts</a:t>
            </a:r>
            <a:r>
              <a:rPr lang="pt-BR" sz="1100" dirty="0">
                <a:solidFill>
                  <a:srgbClr val="0000CC"/>
                </a:solidFill>
              </a:rPr>
              <a:t> 2.1-7; 1 </a:t>
            </a:r>
            <a:r>
              <a:rPr lang="pt-BR" sz="1100" dirty="0" err="1">
                <a:solidFill>
                  <a:srgbClr val="0000CC"/>
                </a:solidFill>
              </a:rPr>
              <a:t>Jo</a:t>
            </a:r>
            <a:r>
              <a:rPr lang="pt-BR" sz="1100" dirty="0">
                <a:solidFill>
                  <a:srgbClr val="0000CC"/>
                </a:solidFill>
              </a:rPr>
              <a:t> 2.18; 2 </a:t>
            </a:r>
            <a:r>
              <a:rPr lang="pt-BR" sz="1100" dirty="0" err="1">
                <a:solidFill>
                  <a:srgbClr val="0000CC"/>
                </a:solidFill>
              </a:rPr>
              <a:t>Pe</a:t>
            </a:r>
            <a:r>
              <a:rPr lang="pt-BR" sz="1100" dirty="0">
                <a:solidFill>
                  <a:srgbClr val="0000CC"/>
                </a:solidFill>
              </a:rPr>
              <a:t> 3.1-4</a:t>
            </a:r>
            <a:r>
              <a:rPr lang="pt-BR" sz="1100" dirty="0" smtClean="0"/>
              <a:t>)</a:t>
            </a:r>
            <a:endParaRPr lang="pt-BR" sz="1100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</TotalTime>
  <Words>2045</Words>
  <Application>Microsoft Office PowerPoint</Application>
  <PresentationFormat>Apresentação na tela (4:3)</PresentationFormat>
  <Paragraphs>110</Paragraphs>
  <Slides>23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7" baseType="lpstr">
      <vt:lpstr>Arial</vt:lpstr>
      <vt:lpstr>Arial Black</vt:lpstr>
      <vt:lpstr>Calibri</vt:lpstr>
      <vt:lpstr>Tema do Office</vt:lpstr>
      <vt:lpstr>Apresentação do PowerPoint</vt:lpstr>
      <vt:lpstr>Apresentação do PowerPoint</vt:lpstr>
      <vt:lpstr>CARTAS A TIMÓTEO LIÇÃO 4:  FIDELIDADE NO MINISTÉRIO EM TEMPOS DE APOSTASIA</vt:lpstr>
      <vt:lpstr>Apresentação do PowerPoint</vt:lpstr>
      <vt:lpstr>CARTAS A TIMÓTEO LIÇÃO 4:  FIDELIDADE NO MINISTÉRIO EM TEMPOS DE APOSTASIA</vt:lpstr>
      <vt:lpstr>CARTAS A TIMÓTEO LIÇÃO 4:  FIDELIDADE NO MINISTÉRIO EM TEMPOS DE APOSTASIA</vt:lpstr>
      <vt:lpstr>CARTAS A TIMÓTEO LIÇÃO 4:  FIDELIDADE NO MINISTÉRIO EM TEMPOS DE APOSTASIA</vt:lpstr>
      <vt:lpstr>Apresentação do PowerPoint</vt:lpstr>
      <vt:lpstr>Cartas A Timóteo Lição 4:  Fidelidade No Ministério Em Tempos De Apostasia</vt:lpstr>
      <vt:lpstr>Apresentação do PowerPoint</vt:lpstr>
      <vt:lpstr>CARTAS A TIMÓTEO LIÇÃO 4:  FIDELIDADE NO MINISTÉRIO EM TEMPOS DE APOSTASIA</vt:lpstr>
      <vt:lpstr>Apresentação do PowerPoint</vt:lpstr>
      <vt:lpstr>Apresentação do PowerPoint</vt:lpstr>
      <vt:lpstr>CARTAS A TIMÓTEO LIÇÃO 4:  FIDELIDADE NO MINISTÉRIO EM TEMPOS DE APOSTASIA</vt:lpstr>
      <vt:lpstr>CARTAS A TIMÓTEO LIÇÃO 4:  FIDELIDADE NO MINISTÉRIO EM TEMPOS DE APOSTASIA</vt:lpstr>
      <vt:lpstr>Apresentação do PowerPoint</vt:lpstr>
      <vt:lpstr>Apresentação do PowerPoint</vt:lpstr>
      <vt:lpstr>CARTAS A TIMÓTEO LIÇÃO 4:  FIDELIDADE NO MINISTÉRIO EM TEMPOS DE APOSTASIA</vt:lpstr>
      <vt:lpstr>CARTAS A TIMÓTEO LIÇÃO 4:  FIDELIDADE NO MINISTÉRIO EM TEMPOS DE APOSTASIA</vt:lpstr>
      <vt:lpstr>CARTAS A TIMÓTEO LIÇÃO 4:  FIDELIDADE NO MINISTÉRIO EM TEMPOS DE APOSTASIA</vt:lpstr>
      <vt:lpstr>CARTAS A TIMÓTEO LIÇÃO 4:  FIDELIDADE NO MINISTÉRIO EM TEMPOS DE APOSTASIA</vt:lpstr>
      <vt:lpstr>CARTAS A TIMÓTEO LIÇÃO 4:  FIDELIDADE NO MINISTÉRIO EM TEMPOS DE APOSTASIA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Cássia</cp:lastModifiedBy>
  <cp:revision>169</cp:revision>
  <dcterms:created xsi:type="dcterms:W3CDTF">2017-03-28T13:10:15Z</dcterms:created>
  <dcterms:modified xsi:type="dcterms:W3CDTF">2020-07-21T22:34:38Z</dcterms:modified>
</cp:coreProperties>
</file>