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296" r:id="rId2"/>
    <p:sldId id="259" r:id="rId3"/>
    <p:sldId id="257" r:id="rId4"/>
    <p:sldId id="279" r:id="rId5"/>
    <p:sldId id="260" r:id="rId6"/>
    <p:sldId id="262" r:id="rId7"/>
    <p:sldId id="263" r:id="rId8"/>
    <p:sldId id="426" r:id="rId9"/>
    <p:sldId id="264" r:id="rId10"/>
    <p:sldId id="425" r:id="rId11"/>
    <p:sldId id="440" r:id="rId12"/>
    <p:sldId id="305" r:id="rId13"/>
    <p:sldId id="385" r:id="rId14"/>
    <p:sldId id="441" r:id="rId15"/>
    <p:sldId id="434" r:id="rId16"/>
    <p:sldId id="435" r:id="rId17"/>
    <p:sldId id="427" r:id="rId18"/>
    <p:sldId id="267" r:id="rId19"/>
    <p:sldId id="436" r:id="rId20"/>
    <p:sldId id="442" r:id="rId21"/>
    <p:sldId id="310" r:id="rId22"/>
    <p:sldId id="437" r:id="rId23"/>
    <p:sldId id="443" r:id="rId24"/>
    <p:sldId id="429" r:id="rId25"/>
    <p:sldId id="268" r:id="rId26"/>
    <p:sldId id="438" r:id="rId27"/>
    <p:sldId id="311" r:id="rId28"/>
    <p:sldId id="439" r:id="rId29"/>
    <p:sldId id="430" r:id="rId30"/>
    <p:sldId id="313" r:id="rId31"/>
    <p:sldId id="431" r:id="rId32"/>
    <p:sldId id="433" r:id="rId33"/>
    <p:sldId id="336" r:id="rId34"/>
  </p:sldIdLst>
  <p:sldSz cx="9144000" cy="6858000" type="screen4x3"/>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84" autoAdjust="0"/>
    <p:restoredTop sz="94388" autoAdjust="0"/>
  </p:normalViewPr>
  <p:slideViewPr>
    <p:cSldViewPr>
      <p:cViewPr>
        <p:scale>
          <a:sx n="94" d="100"/>
          <a:sy n="94" d="100"/>
        </p:scale>
        <p:origin x="-1284"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FBC9BF2-DC0F-4452-ABF8-F28AC5D4A9F9}" type="datetimeFigureOut">
              <a:rPr lang="pt-BR" smtClean="0"/>
              <a:t>17/03/2020</a:t>
            </a:fld>
            <a:endParaRPr lang="pt-BR"/>
          </a:p>
        </p:txBody>
      </p:sp>
      <p:sp>
        <p:nvSpPr>
          <p:cNvPr id="4" name="Espaço Reservado para Imagem de Slide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36A1916-7331-4A11-846C-A049D8C27565}" type="slidenum">
              <a:rPr lang="pt-BR" smtClean="0"/>
              <a:t>‹nº›</a:t>
            </a:fld>
            <a:endParaRPr lang="pt-BR"/>
          </a:p>
        </p:txBody>
      </p:sp>
    </p:spTree>
    <p:extLst>
      <p:ext uri="{BB962C8B-B14F-4D97-AF65-F5344CB8AC3E}">
        <p14:creationId xmlns:p14="http://schemas.microsoft.com/office/powerpoint/2010/main" val="36174185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0" marR="0" lvl="0" indent="0" algn="just" defTabSz="914400" rtl="0" eaLnBrk="1" fontAlgn="base" latinLnBrk="0" hangingPunct="1">
              <a:lnSpc>
                <a:spcPct val="100000"/>
              </a:lnSpc>
              <a:spcBef>
                <a:spcPct val="0"/>
              </a:spcBef>
              <a:spcAft>
                <a:spcPct val="0"/>
              </a:spcAft>
              <a:buClrTx/>
              <a:buSzTx/>
              <a:buFont typeface="Arial" pitchFamily="34" charset="0"/>
              <a:buNone/>
              <a:tabLst/>
              <a:defRPr/>
            </a:pPr>
            <a:r>
              <a:rPr lang="pt-BR" dirty="0"/>
              <a:t>		</a:t>
            </a:r>
            <a:endParaRPr lang="pt-BR" b="1" baseline="0" dirty="0">
              <a:solidFill>
                <a:srgbClr val="FF0000"/>
              </a:solidFill>
            </a:endParaRPr>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t>7</a:t>
            </a:fld>
            <a:endParaRPr lang="pt-BR"/>
          </a:p>
        </p:txBody>
      </p:sp>
    </p:spTree>
    <p:extLst>
      <p:ext uri="{BB962C8B-B14F-4D97-AF65-F5344CB8AC3E}">
        <p14:creationId xmlns:p14="http://schemas.microsoft.com/office/powerpoint/2010/main" val="21423835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pt-BR" sz="1200" b="1" kern="1200" dirty="0">
              <a:solidFill>
                <a:schemeClr val="tx1"/>
              </a:solidFill>
              <a:latin typeface="+mn-lt"/>
              <a:ea typeface="+mn-ea"/>
              <a:cs typeface="+mn-cs"/>
            </a:endParaRPr>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solidFill>
                  <a:prstClr val="black"/>
                </a:solidFill>
              </a:rPr>
              <a:pPr/>
              <a:t>22</a:t>
            </a:fld>
            <a:endParaRPr lang="pt-BR">
              <a:solidFill>
                <a:prstClr val="black"/>
              </a:solidFill>
            </a:endParaRPr>
          </a:p>
        </p:txBody>
      </p:sp>
    </p:spTree>
    <p:extLst>
      <p:ext uri="{BB962C8B-B14F-4D97-AF65-F5344CB8AC3E}">
        <p14:creationId xmlns:p14="http://schemas.microsoft.com/office/powerpoint/2010/main" val="8617420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pt-BR" sz="1200" b="1" kern="1200" dirty="0">
              <a:solidFill>
                <a:schemeClr val="tx1"/>
              </a:solidFill>
              <a:latin typeface="+mn-lt"/>
              <a:ea typeface="+mn-ea"/>
              <a:cs typeface="+mn-cs"/>
            </a:endParaRPr>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solidFill>
                  <a:prstClr val="black"/>
                </a:solidFill>
              </a:rPr>
              <a:pPr/>
              <a:t>23</a:t>
            </a:fld>
            <a:endParaRPr lang="pt-BR">
              <a:solidFill>
                <a:prstClr val="black"/>
              </a:solidFill>
            </a:endParaRPr>
          </a:p>
        </p:txBody>
      </p:sp>
    </p:spTree>
    <p:extLst>
      <p:ext uri="{BB962C8B-B14F-4D97-AF65-F5344CB8AC3E}">
        <p14:creationId xmlns:p14="http://schemas.microsoft.com/office/powerpoint/2010/main" val="8617420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				</a:t>
            </a:r>
            <a:endParaRPr lang="pt-BR" b="1" dirty="0"/>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t>25</a:t>
            </a:fld>
            <a:endParaRPr lang="pt-BR"/>
          </a:p>
        </p:txBody>
      </p:sp>
    </p:spTree>
    <p:extLst>
      <p:ext uri="{BB962C8B-B14F-4D97-AF65-F5344CB8AC3E}">
        <p14:creationId xmlns:p14="http://schemas.microsoft.com/office/powerpoint/2010/main" val="22670078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pt-BR" sz="1200" b="1" kern="1200" dirty="0">
              <a:solidFill>
                <a:schemeClr val="tx1"/>
              </a:solidFill>
              <a:latin typeface="+mn-lt"/>
              <a:ea typeface="+mn-ea"/>
              <a:cs typeface="+mn-cs"/>
            </a:endParaRPr>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solidFill>
                  <a:prstClr val="black"/>
                </a:solidFill>
              </a:rPr>
              <a:pPr/>
              <a:t>26</a:t>
            </a:fld>
            <a:endParaRPr lang="pt-BR">
              <a:solidFill>
                <a:prstClr val="black"/>
              </a:solidFill>
            </a:endParaRPr>
          </a:p>
        </p:txBody>
      </p:sp>
    </p:spTree>
    <p:extLst>
      <p:ext uri="{BB962C8B-B14F-4D97-AF65-F5344CB8AC3E}">
        <p14:creationId xmlns:p14="http://schemas.microsoft.com/office/powerpoint/2010/main" val="8617420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pt-BR" sz="1200" b="1" kern="1200" dirty="0">
              <a:solidFill>
                <a:schemeClr val="tx1"/>
              </a:solidFill>
              <a:latin typeface="+mn-lt"/>
              <a:ea typeface="+mn-ea"/>
              <a:cs typeface="+mn-cs"/>
            </a:endParaRPr>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solidFill>
                  <a:prstClr val="black"/>
                </a:solidFill>
              </a:rPr>
              <a:pPr/>
              <a:t>28</a:t>
            </a:fld>
            <a:endParaRPr lang="pt-BR">
              <a:solidFill>
                <a:prstClr val="black"/>
              </a:solidFill>
            </a:endParaRPr>
          </a:p>
        </p:txBody>
      </p:sp>
    </p:spTree>
    <p:extLst>
      <p:ext uri="{BB962C8B-B14F-4D97-AF65-F5344CB8AC3E}">
        <p14:creationId xmlns:p14="http://schemas.microsoft.com/office/powerpoint/2010/main" val="8617420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b="1" dirty="0"/>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t>30</a:t>
            </a:fld>
            <a:endParaRPr lang="pt-BR"/>
          </a:p>
        </p:txBody>
      </p:sp>
    </p:spTree>
    <p:extLst>
      <p:ext uri="{BB962C8B-B14F-4D97-AF65-F5344CB8AC3E}">
        <p14:creationId xmlns:p14="http://schemas.microsoft.com/office/powerpoint/2010/main" val="28166705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t>33</a:t>
            </a:fld>
            <a:endParaRPr lang="pt-BR"/>
          </a:p>
        </p:txBody>
      </p:sp>
    </p:spTree>
    <p:extLst>
      <p:ext uri="{BB962C8B-B14F-4D97-AF65-F5344CB8AC3E}">
        <p14:creationId xmlns:p14="http://schemas.microsoft.com/office/powerpoint/2010/main" val="29187942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	</a:t>
            </a:r>
            <a:endParaRPr lang="pt-BR" b="1" dirty="0"/>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t>9</a:t>
            </a:fld>
            <a:endParaRPr lang="pt-BR"/>
          </a:p>
        </p:txBody>
      </p:sp>
    </p:spTree>
    <p:extLst>
      <p:ext uri="{BB962C8B-B14F-4D97-AF65-F5344CB8AC3E}">
        <p14:creationId xmlns:p14="http://schemas.microsoft.com/office/powerpoint/2010/main" val="9627864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pt-BR" sz="1200" b="1" kern="1200" dirty="0">
              <a:solidFill>
                <a:schemeClr val="tx1"/>
              </a:solidFill>
              <a:latin typeface="+mn-lt"/>
              <a:ea typeface="+mn-ea"/>
              <a:cs typeface="+mn-cs"/>
            </a:endParaRPr>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solidFill>
                  <a:prstClr val="black"/>
                </a:solidFill>
              </a:rPr>
              <a:pPr/>
              <a:t>10</a:t>
            </a:fld>
            <a:endParaRPr lang="pt-BR">
              <a:solidFill>
                <a:prstClr val="black"/>
              </a:solidFill>
            </a:endParaRPr>
          </a:p>
        </p:txBody>
      </p:sp>
    </p:spTree>
    <p:extLst>
      <p:ext uri="{BB962C8B-B14F-4D97-AF65-F5344CB8AC3E}">
        <p14:creationId xmlns:p14="http://schemas.microsoft.com/office/powerpoint/2010/main" val="8617420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pt-BR" sz="1200" b="1" kern="1200" dirty="0">
              <a:solidFill>
                <a:schemeClr val="tx1"/>
              </a:solidFill>
              <a:latin typeface="+mn-lt"/>
              <a:ea typeface="+mn-ea"/>
              <a:cs typeface="+mn-cs"/>
            </a:endParaRPr>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solidFill>
                  <a:prstClr val="black"/>
                </a:solidFill>
              </a:rPr>
              <a:pPr/>
              <a:t>11</a:t>
            </a:fld>
            <a:endParaRPr lang="pt-BR">
              <a:solidFill>
                <a:prstClr val="black"/>
              </a:solidFill>
            </a:endParaRPr>
          </a:p>
        </p:txBody>
      </p:sp>
    </p:spTree>
    <p:extLst>
      <p:ext uri="{BB962C8B-B14F-4D97-AF65-F5344CB8AC3E}">
        <p14:creationId xmlns:p14="http://schemas.microsoft.com/office/powerpoint/2010/main" val="8617420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			</a:t>
            </a:r>
            <a:endParaRPr lang="pt-BR" b="1" dirty="0"/>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t>12</a:t>
            </a:fld>
            <a:endParaRPr lang="pt-BR"/>
          </a:p>
        </p:txBody>
      </p:sp>
    </p:spTree>
    <p:extLst>
      <p:ext uri="{BB962C8B-B14F-4D97-AF65-F5344CB8AC3E}">
        <p14:creationId xmlns:p14="http://schemas.microsoft.com/office/powerpoint/2010/main" val="9627864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	</a:t>
            </a:r>
            <a:endParaRPr lang="pt-BR" b="1" dirty="0"/>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t>15</a:t>
            </a:fld>
            <a:endParaRPr lang="pt-BR"/>
          </a:p>
        </p:txBody>
      </p:sp>
    </p:spTree>
    <p:extLst>
      <p:ext uri="{BB962C8B-B14F-4D97-AF65-F5344CB8AC3E}">
        <p14:creationId xmlns:p14="http://schemas.microsoft.com/office/powerpoint/2010/main" val="9627864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pt-BR" sz="1200" b="1" kern="1200" dirty="0">
              <a:solidFill>
                <a:schemeClr val="tx1"/>
              </a:solidFill>
              <a:latin typeface="+mn-lt"/>
              <a:ea typeface="+mn-ea"/>
              <a:cs typeface="+mn-cs"/>
            </a:endParaRPr>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solidFill>
                  <a:prstClr val="black"/>
                </a:solidFill>
              </a:rPr>
              <a:pPr/>
              <a:t>16</a:t>
            </a:fld>
            <a:endParaRPr lang="pt-BR">
              <a:solidFill>
                <a:prstClr val="black"/>
              </a:solidFill>
            </a:endParaRPr>
          </a:p>
        </p:txBody>
      </p:sp>
    </p:spTree>
    <p:extLst>
      <p:ext uri="{BB962C8B-B14F-4D97-AF65-F5344CB8AC3E}">
        <p14:creationId xmlns:p14="http://schemas.microsoft.com/office/powerpoint/2010/main" val="8617420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pt-BR" sz="1200" b="1" kern="1200" dirty="0">
              <a:solidFill>
                <a:schemeClr val="tx1"/>
              </a:solidFill>
              <a:latin typeface="+mn-lt"/>
              <a:ea typeface="+mn-ea"/>
              <a:cs typeface="+mn-cs"/>
            </a:endParaRPr>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solidFill>
                  <a:prstClr val="black"/>
                </a:solidFill>
              </a:rPr>
              <a:pPr/>
              <a:t>19</a:t>
            </a:fld>
            <a:endParaRPr lang="pt-BR">
              <a:solidFill>
                <a:prstClr val="black"/>
              </a:solidFill>
            </a:endParaRPr>
          </a:p>
        </p:txBody>
      </p:sp>
    </p:spTree>
    <p:extLst>
      <p:ext uri="{BB962C8B-B14F-4D97-AF65-F5344CB8AC3E}">
        <p14:creationId xmlns:p14="http://schemas.microsoft.com/office/powerpoint/2010/main" val="8617420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pt-BR" sz="1200" b="1" kern="1200" dirty="0">
              <a:solidFill>
                <a:schemeClr val="tx1"/>
              </a:solidFill>
              <a:latin typeface="+mn-lt"/>
              <a:ea typeface="+mn-ea"/>
              <a:cs typeface="+mn-cs"/>
            </a:endParaRPr>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solidFill>
                  <a:prstClr val="black"/>
                </a:solidFill>
              </a:rPr>
              <a:pPr/>
              <a:t>20</a:t>
            </a:fld>
            <a:endParaRPr lang="pt-BR">
              <a:solidFill>
                <a:prstClr val="black"/>
              </a:solidFill>
            </a:endParaRPr>
          </a:p>
        </p:txBody>
      </p:sp>
    </p:spTree>
    <p:extLst>
      <p:ext uri="{BB962C8B-B14F-4D97-AF65-F5344CB8AC3E}">
        <p14:creationId xmlns:p14="http://schemas.microsoft.com/office/powerpoint/2010/main" val="8617420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pt-BR"/>
              <a:t>Clique para editar o título mestre</a:t>
            </a:r>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BR"/>
              <a:t>Clique para editar o estilo do subtítulo mestre</a:t>
            </a:r>
          </a:p>
        </p:txBody>
      </p:sp>
      <p:sp>
        <p:nvSpPr>
          <p:cNvPr id="4" name="Espaço Reservado para Data 3"/>
          <p:cNvSpPr>
            <a:spLocks noGrp="1"/>
          </p:cNvSpPr>
          <p:nvPr>
            <p:ph type="dt" sz="half" idx="10"/>
          </p:nvPr>
        </p:nvSpPr>
        <p:spPr/>
        <p:txBody>
          <a:bodyPr/>
          <a:lstStyle/>
          <a:p>
            <a:fld id="{B4947B21-5B4F-430E-8779-9B4706A37A3E}" type="datetimeFigureOut">
              <a:rPr lang="pt-BR" smtClean="0"/>
              <a:t>17/03/2020</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2CE14BD0-1789-40BB-A9F1-7EC088561D07}" type="slidenum">
              <a:rPr lang="pt-BR" smtClean="0"/>
              <a:t>‹nº›</a:t>
            </a:fld>
            <a:endParaRPr lang="pt-BR"/>
          </a:p>
        </p:txBody>
      </p:sp>
    </p:spTree>
    <p:extLst>
      <p:ext uri="{BB962C8B-B14F-4D97-AF65-F5344CB8AC3E}">
        <p14:creationId xmlns:p14="http://schemas.microsoft.com/office/powerpoint/2010/main" val="5757254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Texto Vertical 2"/>
          <p:cNvSpPr>
            <a:spLocks noGrp="1"/>
          </p:cNvSpPr>
          <p:nvPr>
            <p:ph type="body" orient="vert" idx="1"/>
          </p:nvPr>
        </p:nvSpPr>
        <p:spPr/>
        <p:txBody>
          <a:bodyPr vert="eaVert"/>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B4947B21-5B4F-430E-8779-9B4706A37A3E}" type="datetimeFigureOut">
              <a:rPr lang="pt-BR" smtClean="0"/>
              <a:t>17/03/2020</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2CE14BD0-1789-40BB-A9F1-7EC088561D07}" type="slidenum">
              <a:rPr lang="pt-BR" smtClean="0"/>
              <a:t>‹nº›</a:t>
            </a:fld>
            <a:endParaRPr lang="pt-BR"/>
          </a:p>
        </p:txBody>
      </p:sp>
    </p:spTree>
    <p:extLst>
      <p:ext uri="{BB962C8B-B14F-4D97-AF65-F5344CB8AC3E}">
        <p14:creationId xmlns:p14="http://schemas.microsoft.com/office/powerpoint/2010/main" val="15944716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pt-BR"/>
              <a:t>Clique para editar o título mestre</a:t>
            </a:r>
          </a:p>
        </p:txBody>
      </p:sp>
      <p:sp>
        <p:nvSpPr>
          <p:cNvPr id="3" name="Espaço Reservado para Texto Vertical 2"/>
          <p:cNvSpPr>
            <a:spLocks noGrp="1"/>
          </p:cNvSpPr>
          <p:nvPr>
            <p:ph type="body" orient="vert" idx="1"/>
          </p:nvPr>
        </p:nvSpPr>
        <p:spPr>
          <a:xfrm>
            <a:off x="457200" y="274638"/>
            <a:ext cx="6019800" cy="5851525"/>
          </a:xfrm>
        </p:spPr>
        <p:txBody>
          <a:bodyPr vert="eaVert"/>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B4947B21-5B4F-430E-8779-9B4706A37A3E}" type="datetimeFigureOut">
              <a:rPr lang="pt-BR" smtClean="0"/>
              <a:t>17/03/2020</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2CE14BD0-1789-40BB-A9F1-7EC088561D07}" type="slidenum">
              <a:rPr lang="pt-BR" smtClean="0"/>
              <a:t>‹nº›</a:t>
            </a:fld>
            <a:endParaRPr lang="pt-BR"/>
          </a:p>
        </p:txBody>
      </p:sp>
    </p:spTree>
    <p:extLst>
      <p:ext uri="{BB962C8B-B14F-4D97-AF65-F5344CB8AC3E}">
        <p14:creationId xmlns:p14="http://schemas.microsoft.com/office/powerpoint/2010/main" val="15749425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Conteúdo 2"/>
          <p:cNvSpPr>
            <a:spLocks noGrp="1"/>
          </p:cNvSpPr>
          <p:nvPr>
            <p:ph idx="1"/>
          </p:nvPr>
        </p:nvSpPr>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10"/>
          </p:nvPr>
        </p:nvSpPr>
        <p:spPr/>
        <p:txBody>
          <a:bodyPr/>
          <a:lstStyle/>
          <a:p>
            <a:fld id="{B4947B21-5B4F-430E-8779-9B4706A37A3E}" type="datetimeFigureOut">
              <a:rPr lang="pt-BR" smtClean="0"/>
              <a:t>17/03/2020</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2CE14BD0-1789-40BB-A9F1-7EC088561D07}" type="slidenum">
              <a:rPr lang="pt-BR" smtClean="0"/>
              <a:t>‹nº›</a:t>
            </a:fld>
            <a:endParaRPr lang="pt-BR"/>
          </a:p>
        </p:txBody>
      </p:sp>
    </p:spTree>
    <p:extLst>
      <p:ext uri="{BB962C8B-B14F-4D97-AF65-F5344CB8AC3E}">
        <p14:creationId xmlns:p14="http://schemas.microsoft.com/office/powerpoint/2010/main" val="30102857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pt-BR"/>
              <a:t>Clique para editar o título mestre</a:t>
            </a:r>
          </a:p>
        </p:txBody>
      </p:sp>
      <p:sp>
        <p:nvSpPr>
          <p:cNvPr id="3" name="Espaço Reservado para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a:t>Clique para editar o texto mestre</a:t>
            </a:r>
          </a:p>
        </p:txBody>
      </p:sp>
      <p:sp>
        <p:nvSpPr>
          <p:cNvPr id="4" name="Espaço Reservado para Data 3"/>
          <p:cNvSpPr>
            <a:spLocks noGrp="1"/>
          </p:cNvSpPr>
          <p:nvPr>
            <p:ph type="dt" sz="half" idx="10"/>
          </p:nvPr>
        </p:nvSpPr>
        <p:spPr/>
        <p:txBody>
          <a:bodyPr/>
          <a:lstStyle/>
          <a:p>
            <a:fld id="{B4947B21-5B4F-430E-8779-9B4706A37A3E}" type="datetimeFigureOut">
              <a:rPr lang="pt-BR" smtClean="0"/>
              <a:t>17/03/2020</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2CE14BD0-1789-40BB-A9F1-7EC088561D07}" type="slidenum">
              <a:rPr lang="pt-BR" smtClean="0"/>
              <a:t>‹nº›</a:t>
            </a:fld>
            <a:endParaRPr lang="pt-BR"/>
          </a:p>
        </p:txBody>
      </p:sp>
    </p:spTree>
    <p:extLst>
      <p:ext uri="{BB962C8B-B14F-4D97-AF65-F5344CB8AC3E}">
        <p14:creationId xmlns:p14="http://schemas.microsoft.com/office/powerpoint/2010/main" val="40245985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Conteú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p:cNvSpPr>
            <a:spLocks noGrp="1"/>
          </p:cNvSpPr>
          <p:nvPr>
            <p:ph type="dt" sz="half" idx="10"/>
          </p:nvPr>
        </p:nvSpPr>
        <p:spPr/>
        <p:txBody>
          <a:bodyPr/>
          <a:lstStyle/>
          <a:p>
            <a:fld id="{B4947B21-5B4F-430E-8779-9B4706A37A3E}" type="datetimeFigureOut">
              <a:rPr lang="pt-BR" smtClean="0"/>
              <a:t>17/03/2020</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2CE14BD0-1789-40BB-A9F1-7EC088561D07}" type="slidenum">
              <a:rPr lang="pt-BR" smtClean="0"/>
              <a:t>‹nº›</a:t>
            </a:fld>
            <a:endParaRPr lang="pt-BR"/>
          </a:p>
        </p:txBody>
      </p:sp>
    </p:spTree>
    <p:extLst>
      <p:ext uri="{BB962C8B-B14F-4D97-AF65-F5344CB8AC3E}">
        <p14:creationId xmlns:p14="http://schemas.microsoft.com/office/powerpoint/2010/main" val="9208074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pt-BR"/>
              <a:t>Clique para editar o título mestre</a:t>
            </a:r>
          </a:p>
        </p:txBody>
      </p:sp>
      <p:sp>
        <p:nvSpPr>
          <p:cNvPr id="3" name="Espaço Reservado para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 texto mestre</a:t>
            </a:r>
          </a:p>
        </p:txBody>
      </p:sp>
      <p:sp>
        <p:nvSpPr>
          <p:cNvPr id="4" name="Espaço Reservado para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 texto mestre</a:t>
            </a:r>
          </a:p>
        </p:txBody>
      </p:sp>
      <p:sp>
        <p:nvSpPr>
          <p:cNvPr id="6" name="Espaço Reservado para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p:cNvSpPr>
            <a:spLocks noGrp="1"/>
          </p:cNvSpPr>
          <p:nvPr>
            <p:ph type="dt" sz="half" idx="10"/>
          </p:nvPr>
        </p:nvSpPr>
        <p:spPr/>
        <p:txBody>
          <a:bodyPr/>
          <a:lstStyle/>
          <a:p>
            <a:fld id="{B4947B21-5B4F-430E-8779-9B4706A37A3E}" type="datetimeFigureOut">
              <a:rPr lang="pt-BR" smtClean="0"/>
              <a:t>17/03/2020</a:t>
            </a:fld>
            <a:endParaRPr lang="pt-BR"/>
          </a:p>
        </p:txBody>
      </p:sp>
      <p:sp>
        <p:nvSpPr>
          <p:cNvPr id="8" name="Espaço Reservado para Rodapé 7"/>
          <p:cNvSpPr>
            <a:spLocks noGrp="1"/>
          </p:cNvSpPr>
          <p:nvPr>
            <p:ph type="ftr" sz="quarter" idx="11"/>
          </p:nvPr>
        </p:nvSpPr>
        <p:spPr/>
        <p:txBody>
          <a:bodyPr/>
          <a:lstStyle/>
          <a:p>
            <a:endParaRPr lang="pt-BR"/>
          </a:p>
        </p:txBody>
      </p:sp>
      <p:sp>
        <p:nvSpPr>
          <p:cNvPr id="9" name="Espaço Reservado para Número de Slide 8"/>
          <p:cNvSpPr>
            <a:spLocks noGrp="1"/>
          </p:cNvSpPr>
          <p:nvPr>
            <p:ph type="sldNum" sz="quarter" idx="12"/>
          </p:nvPr>
        </p:nvSpPr>
        <p:spPr/>
        <p:txBody>
          <a:bodyPr/>
          <a:lstStyle/>
          <a:p>
            <a:fld id="{2CE14BD0-1789-40BB-A9F1-7EC088561D07}" type="slidenum">
              <a:rPr lang="pt-BR" smtClean="0"/>
              <a:t>‹nº›</a:t>
            </a:fld>
            <a:endParaRPr lang="pt-BR"/>
          </a:p>
        </p:txBody>
      </p:sp>
    </p:spTree>
    <p:extLst>
      <p:ext uri="{BB962C8B-B14F-4D97-AF65-F5344CB8AC3E}">
        <p14:creationId xmlns:p14="http://schemas.microsoft.com/office/powerpoint/2010/main" val="217659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a:t>Clique para editar o título mestre</a:t>
            </a:r>
          </a:p>
        </p:txBody>
      </p:sp>
      <p:sp>
        <p:nvSpPr>
          <p:cNvPr id="3" name="Espaço Reservado para Data 2"/>
          <p:cNvSpPr>
            <a:spLocks noGrp="1"/>
          </p:cNvSpPr>
          <p:nvPr>
            <p:ph type="dt" sz="half" idx="10"/>
          </p:nvPr>
        </p:nvSpPr>
        <p:spPr/>
        <p:txBody>
          <a:bodyPr/>
          <a:lstStyle/>
          <a:p>
            <a:fld id="{B4947B21-5B4F-430E-8779-9B4706A37A3E}" type="datetimeFigureOut">
              <a:rPr lang="pt-BR" smtClean="0"/>
              <a:t>17/03/2020</a:t>
            </a:fld>
            <a:endParaRPr lang="pt-BR"/>
          </a:p>
        </p:txBody>
      </p:sp>
      <p:sp>
        <p:nvSpPr>
          <p:cNvPr id="4" name="Espaço Reservado para Rodapé 3"/>
          <p:cNvSpPr>
            <a:spLocks noGrp="1"/>
          </p:cNvSpPr>
          <p:nvPr>
            <p:ph type="ftr" sz="quarter" idx="11"/>
          </p:nvPr>
        </p:nvSpPr>
        <p:spPr/>
        <p:txBody>
          <a:bodyPr/>
          <a:lstStyle/>
          <a:p>
            <a:endParaRPr lang="pt-BR"/>
          </a:p>
        </p:txBody>
      </p:sp>
      <p:sp>
        <p:nvSpPr>
          <p:cNvPr id="5" name="Espaço Reservado para Número de Slide 4"/>
          <p:cNvSpPr>
            <a:spLocks noGrp="1"/>
          </p:cNvSpPr>
          <p:nvPr>
            <p:ph type="sldNum" sz="quarter" idx="12"/>
          </p:nvPr>
        </p:nvSpPr>
        <p:spPr/>
        <p:txBody>
          <a:bodyPr/>
          <a:lstStyle/>
          <a:p>
            <a:fld id="{2CE14BD0-1789-40BB-A9F1-7EC088561D07}" type="slidenum">
              <a:rPr lang="pt-BR" smtClean="0"/>
              <a:t>‹nº›</a:t>
            </a:fld>
            <a:endParaRPr lang="pt-BR"/>
          </a:p>
        </p:txBody>
      </p:sp>
    </p:spTree>
    <p:extLst>
      <p:ext uri="{BB962C8B-B14F-4D97-AF65-F5344CB8AC3E}">
        <p14:creationId xmlns:p14="http://schemas.microsoft.com/office/powerpoint/2010/main" val="8502624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B4947B21-5B4F-430E-8779-9B4706A37A3E}" type="datetimeFigureOut">
              <a:rPr lang="pt-BR" smtClean="0"/>
              <a:t>17/03/2020</a:t>
            </a:fld>
            <a:endParaRPr lang="pt-BR"/>
          </a:p>
        </p:txBody>
      </p:sp>
      <p:sp>
        <p:nvSpPr>
          <p:cNvPr id="3" name="Espaço Reservado para Rodapé 2"/>
          <p:cNvSpPr>
            <a:spLocks noGrp="1"/>
          </p:cNvSpPr>
          <p:nvPr>
            <p:ph type="ftr" sz="quarter" idx="11"/>
          </p:nvPr>
        </p:nvSpPr>
        <p:spPr/>
        <p:txBody>
          <a:bodyPr/>
          <a:lstStyle/>
          <a:p>
            <a:endParaRPr lang="pt-BR"/>
          </a:p>
        </p:txBody>
      </p:sp>
      <p:sp>
        <p:nvSpPr>
          <p:cNvPr id="4" name="Espaço Reservado para Número de Slide 3"/>
          <p:cNvSpPr>
            <a:spLocks noGrp="1"/>
          </p:cNvSpPr>
          <p:nvPr>
            <p:ph type="sldNum" sz="quarter" idx="12"/>
          </p:nvPr>
        </p:nvSpPr>
        <p:spPr/>
        <p:txBody>
          <a:bodyPr/>
          <a:lstStyle/>
          <a:p>
            <a:fld id="{2CE14BD0-1789-40BB-A9F1-7EC088561D07}" type="slidenum">
              <a:rPr lang="pt-BR" smtClean="0"/>
              <a:t>‹nº›</a:t>
            </a:fld>
            <a:endParaRPr lang="pt-BR"/>
          </a:p>
        </p:txBody>
      </p:sp>
    </p:spTree>
    <p:extLst>
      <p:ext uri="{BB962C8B-B14F-4D97-AF65-F5344CB8AC3E}">
        <p14:creationId xmlns:p14="http://schemas.microsoft.com/office/powerpoint/2010/main" val="29310093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BR"/>
              <a:t>Clique para editar o título mestre</a:t>
            </a:r>
          </a:p>
        </p:txBody>
      </p:sp>
      <p:sp>
        <p:nvSpPr>
          <p:cNvPr id="3" name="Espaço Reservado para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a:t>Clique para editar o texto mestre</a:t>
            </a:r>
          </a:p>
        </p:txBody>
      </p:sp>
      <p:sp>
        <p:nvSpPr>
          <p:cNvPr id="5" name="Espaço Reservado para Data 4"/>
          <p:cNvSpPr>
            <a:spLocks noGrp="1"/>
          </p:cNvSpPr>
          <p:nvPr>
            <p:ph type="dt" sz="half" idx="10"/>
          </p:nvPr>
        </p:nvSpPr>
        <p:spPr/>
        <p:txBody>
          <a:bodyPr/>
          <a:lstStyle/>
          <a:p>
            <a:fld id="{B4947B21-5B4F-430E-8779-9B4706A37A3E}" type="datetimeFigureOut">
              <a:rPr lang="pt-BR" smtClean="0"/>
              <a:t>17/03/2020</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2CE14BD0-1789-40BB-A9F1-7EC088561D07}" type="slidenum">
              <a:rPr lang="pt-BR" smtClean="0"/>
              <a:t>‹nº›</a:t>
            </a:fld>
            <a:endParaRPr lang="pt-BR"/>
          </a:p>
        </p:txBody>
      </p:sp>
    </p:spTree>
    <p:extLst>
      <p:ext uri="{BB962C8B-B14F-4D97-AF65-F5344CB8AC3E}">
        <p14:creationId xmlns:p14="http://schemas.microsoft.com/office/powerpoint/2010/main" val="31435277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BR"/>
              <a:t>Clique para editar o título mestre</a:t>
            </a:r>
          </a:p>
        </p:txBody>
      </p:sp>
      <p:sp>
        <p:nvSpPr>
          <p:cNvPr id="3" name="Espaço Reservado par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a:t>Clique para editar o texto mestre</a:t>
            </a:r>
          </a:p>
        </p:txBody>
      </p:sp>
      <p:sp>
        <p:nvSpPr>
          <p:cNvPr id="5" name="Espaço Reservado para Data 4"/>
          <p:cNvSpPr>
            <a:spLocks noGrp="1"/>
          </p:cNvSpPr>
          <p:nvPr>
            <p:ph type="dt" sz="half" idx="10"/>
          </p:nvPr>
        </p:nvSpPr>
        <p:spPr/>
        <p:txBody>
          <a:bodyPr/>
          <a:lstStyle/>
          <a:p>
            <a:fld id="{B4947B21-5B4F-430E-8779-9B4706A37A3E}" type="datetimeFigureOut">
              <a:rPr lang="pt-BR" smtClean="0"/>
              <a:t>17/03/2020</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2CE14BD0-1789-40BB-A9F1-7EC088561D07}" type="slidenum">
              <a:rPr lang="pt-BR" smtClean="0"/>
              <a:t>‹nº›</a:t>
            </a:fld>
            <a:endParaRPr lang="pt-BR"/>
          </a:p>
        </p:txBody>
      </p:sp>
    </p:spTree>
    <p:extLst>
      <p:ext uri="{BB962C8B-B14F-4D97-AF65-F5344CB8AC3E}">
        <p14:creationId xmlns:p14="http://schemas.microsoft.com/office/powerpoint/2010/main" val="23815891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t-BR"/>
              <a:t>Clique para editar o título mestre</a:t>
            </a:r>
          </a:p>
        </p:txBody>
      </p:sp>
      <p:sp>
        <p:nvSpPr>
          <p:cNvPr id="3" name="Espaço Reservado para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947B21-5B4F-430E-8779-9B4706A37A3E}" type="datetimeFigureOut">
              <a:rPr lang="pt-BR" smtClean="0"/>
              <a:t>17/03/2020</a:t>
            </a:fld>
            <a:endParaRPr lang="pt-BR"/>
          </a:p>
        </p:txBody>
      </p:sp>
      <p:sp>
        <p:nvSpPr>
          <p:cNvPr id="5" name="Espaço Reservado para Rodapé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E14BD0-1789-40BB-A9F1-7EC088561D07}" type="slidenum">
              <a:rPr lang="pt-BR" smtClean="0"/>
              <a:t>‹nº›</a:t>
            </a:fld>
            <a:endParaRPr lang="pt-BR"/>
          </a:p>
        </p:txBody>
      </p:sp>
    </p:spTree>
    <p:extLst>
      <p:ext uri="{BB962C8B-B14F-4D97-AF65-F5344CB8AC3E}">
        <p14:creationId xmlns:p14="http://schemas.microsoft.com/office/powerpoint/2010/main" val="39420545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a:spLocks noGrp="1"/>
          </p:cNvSpPr>
          <p:nvPr>
            <p:ph type="subTitle" idx="1"/>
          </p:nvPr>
        </p:nvSpPr>
        <p:spPr>
          <a:xfrm>
            <a:off x="68126" y="1628800"/>
            <a:ext cx="3114676" cy="2065784"/>
          </a:xfrm>
        </p:spPr>
        <p:txBody>
          <a:bodyPr>
            <a:normAutofit/>
          </a:bodyPr>
          <a:lstStyle/>
          <a:p>
            <a:pPr marL="342900" lvl="0" indent="-342900" fontAlgn="base">
              <a:spcAft>
                <a:spcPct val="0"/>
              </a:spcAft>
              <a:defRPr/>
            </a:pPr>
            <a:r>
              <a:rPr lang="pt-BR" sz="3600" b="1" i="1" dirty="0">
                <a:solidFill>
                  <a:schemeClr val="accent6">
                    <a:lumMod val="50000"/>
                  </a:schemeClr>
                </a:solidFill>
                <a:cs typeface="Arial" charset="0"/>
              </a:rPr>
              <a:t>EBD</a:t>
            </a:r>
          </a:p>
          <a:p>
            <a:pPr marL="342900" lvl="0" indent="-342900" fontAlgn="base">
              <a:spcAft>
                <a:spcPct val="0"/>
              </a:spcAft>
              <a:defRPr/>
            </a:pPr>
            <a:r>
              <a:rPr lang="pt-BR" sz="3600" b="1" i="1" dirty="0">
                <a:solidFill>
                  <a:schemeClr val="accent6">
                    <a:lumMod val="50000"/>
                  </a:schemeClr>
                </a:solidFill>
                <a:cs typeface="Arial" charset="0"/>
              </a:rPr>
              <a:t>1º TRIMESTRE 2020</a:t>
            </a:r>
          </a:p>
          <a:p>
            <a:endParaRPr lang="pt-BR" dirty="0"/>
          </a:p>
        </p:txBody>
      </p:sp>
      <p:sp>
        <p:nvSpPr>
          <p:cNvPr id="4" name="Retângulo 3"/>
          <p:cNvSpPr/>
          <p:nvPr/>
        </p:nvSpPr>
        <p:spPr>
          <a:xfrm>
            <a:off x="667679" y="5157192"/>
            <a:ext cx="7632848" cy="707886"/>
          </a:xfrm>
          <a:prstGeom prst="rect">
            <a:avLst/>
          </a:prstGeom>
          <a:noFill/>
          <a:ln>
            <a:no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pt-BR" sz="4000" b="1" dirty="0" smtClean="0">
                <a:solidFill>
                  <a:srgbClr val="7030A0"/>
                </a:solidFill>
              </a:rPr>
              <a:t>Doutrina sobre </a:t>
            </a:r>
            <a:r>
              <a:rPr lang="pt-BR" sz="4000" b="1" dirty="0">
                <a:solidFill>
                  <a:srgbClr val="7030A0"/>
                </a:solidFill>
              </a:rPr>
              <a:t>os Anjos</a:t>
            </a:r>
          </a:p>
        </p:txBody>
      </p:sp>
      <p:pic>
        <p:nvPicPr>
          <p:cNvPr id="5" name="Picture 2" descr="E:\Afonso2020\EBD2020\EBD2020trim1_Colossos\colossos_ruínas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82802" y="0"/>
            <a:ext cx="6069718" cy="45464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71890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755576" y="1052736"/>
            <a:ext cx="7704856" cy="5184576"/>
          </a:xfrm>
          <a:ln>
            <a:solidFill>
              <a:srgbClr val="0000CC"/>
            </a:solidFill>
          </a:ln>
        </p:spPr>
        <p:txBody>
          <a:bodyPr>
            <a:noAutofit/>
          </a:bodyPr>
          <a:lstStyle/>
          <a:p>
            <a:pPr marL="0" indent="0">
              <a:buNone/>
            </a:pPr>
            <a:r>
              <a:rPr lang="pt-BR" sz="2400" dirty="0" smtClean="0">
                <a:solidFill>
                  <a:srgbClr val="0000CC"/>
                </a:solidFill>
              </a:rPr>
              <a:t>Jó </a:t>
            </a:r>
            <a:r>
              <a:rPr lang="pt-BR" sz="2400" dirty="0" smtClean="0">
                <a:solidFill>
                  <a:srgbClr val="0000CC"/>
                </a:solidFill>
              </a:rPr>
              <a:t>38</a:t>
            </a:r>
            <a:r>
              <a:rPr lang="pt-BR" sz="2400" dirty="0">
                <a:solidFill>
                  <a:srgbClr val="0000CC"/>
                </a:solidFill>
              </a:rPr>
              <a:t>. 4 </a:t>
            </a:r>
            <a:r>
              <a:rPr lang="pt-BR" sz="2400" dirty="0" smtClean="0">
                <a:solidFill>
                  <a:srgbClr val="0000CC"/>
                </a:solidFill>
              </a:rPr>
              <a:t>Onde </a:t>
            </a:r>
            <a:r>
              <a:rPr lang="pt-BR" sz="2400" dirty="0">
                <a:solidFill>
                  <a:srgbClr val="0000CC"/>
                </a:solidFill>
              </a:rPr>
              <a:t>estavas tu quando eu fundava a terra? </a:t>
            </a:r>
            <a:r>
              <a:rPr lang="pt-BR" sz="2400" dirty="0" err="1">
                <a:solidFill>
                  <a:srgbClr val="0000CC"/>
                </a:solidFill>
              </a:rPr>
              <a:t>Faze-mo</a:t>
            </a:r>
            <a:r>
              <a:rPr lang="pt-BR" sz="2400" dirty="0">
                <a:solidFill>
                  <a:srgbClr val="0000CC"/>
                </a:solidFill>
              </a:rPr>
              <a:t> saber, se tens inteligência</a:t>
            </a:r>
            <a:r>
              <a:rPr lang="pt-BR" sz="2400" dirty="0" smtClean="0">
                <a:solidFill>
                  <a:srgbClr val="0000CC"/>
                </a:solidFill>
              </a:rPr>
              <a:t>. 5  </a:t>
            </a:r>
            <a:r>
              <a:rPr lang="pt-BR" sz="2400" dirty="0">
                <a:solidFill>
                  <a:srgbClr val="0000CC"/>
                </a:solidFill>
              </a:rPr>
              <a:t>Quem lhe pôs as medidas, se tu o sabes? Ou quem estendeu sobre ela o cordel</a:t>
            </a:r>
            <a:r>
              <a:rPr lang="pt-BR" sz="2400" dirty="0" smtClean="0">
                <a:solidFill>
                  <a:srgbClr val="0000CC"/>
                </a:solidFill>
              </a:rPr>
              <a:t>? 6  </a:t>
            </a:r>
            <a:r>
              <a:rPr lang="pt-BR" sz="2400" dirty="0">
                <a:solidFill>
                  <a:srgbClr val="0000CC"/>
                </a:solidFill>
              </a:rPr>
              <a:t>Sobre que estão fundadas as suas bases, ou quem assentou a sua pedra de esquina</a:t>
            </a:r>
            <a:r>
              <a:rPr lang="pt-BR" sz="2400" dirty="0" smtClean="0">
                <a:solidFill>
                  <a:srgbClr val="0000CC"/>
                </a:solidFill>
              </a:rPr>
              <a:t>, 7  </a:t>
            </a:r>
            <a:r>
              <a:rPr lang="pt-BR" sz="2400" dirty="0">
                <a:solidFill>
                  <a:srgbClr val="0000CC"/>
                </a:solidFill>
              </a:rPr>
              <a:t>quando as estrelas da alva juntas alegremente cantavam, e todos os filhos de Deus </a:t>
            </a:r>
            <a:r>
              <a:rPr lang="pt-BR" sz="2400" dirty="0" smtClean="0">
                <a:solidFill>
                  <a:srgbClr val="0000CC"/>
                </a:solidFill>
              </a:rPr>
              <a:t>rejubilavam?</a:t>
            </a:r>
            <a:endParaRPr lang="pt-BR" sz="2400" dirty="0" smtClean="0">
              <a:solidFill>
                <a:srgbClr val="0000CC"/>
              </a:solidFill>
            </a:endParaRPr>
          </a:p>
          <a:p>
            <a:pPr marL="0" indent="0">
              <a:buNone/>
            </a:pPr>
            <a:r>
              <a:rPr lang="pt-BR" sz="2400" dirty="0" err="1" smtClean="0">
                <a:solidFill>
                  <a:srgbClr val="7030A0"/>
                </a:solidFill>
              </a:rPr>
              <a:t>Ap</a:t>
            </a:r>
            <a:r>
              <a:rPr lang="pt-BR" sz="2400" dirty="0" smtClean="0">
                <a:solidFill>
                  <a:srgbClr val="7030A0"/>
                </a:solidFill>
              </a:rPr>
              <a:t> </a:t>
            </a:r>
            <a:r>
              <a:rPr lang="pt-BR" sz="2400" dirty="0" smtClean="0">
                <a:solidFill>
                  <a:srgbClr val="7030A0"/>
                </a:solidFill>
              </a:rPr>
              <a:t>5</a:t>
            </a:r>
            <a:r>
              <a:rPr lang="pt-BR" sz="2400" dirty="0">
                <a:solidFill>
                  <a:srgbClr val="7030A0"/>
                </a:solidFill>
              </a:rPr>
              <a:t>. 11  E olhei e ouvi a voz de muitos anjos ao redor do trono, e dos animais, e dos anciãos; e era o número deles milhões de milhões e milhares de milhares</a:t>
            </a:r>
            <a:r>
              <a:rPr lang="pt-BR" sz="2400" dirty="0" smtClean="0">
                <a:solidFill>
                  <a:srgbClr val="7030A0"/>
                </a:solidFill>
              </a:rPr>
              <a:t>, 12  </a:t>
            </a:r>
            <a:r>
              <a:rPr lang="pt-BR" sz="2400" dirty="0">
                <a:solidFill>
                  <a:srgbClr val="7030A0"/>
                </a:solidFill>
              </a:rPr>
              <a:t>que com grande voz diziam: Digno é o Cordeiro, que foi morto, de receber o poder, e riquezas, e sabedoria, e força, e honra, e glória, e ações </a:t>
            </a:r>
            <a:r>
              <a:rPr lang="pt-BR" sz="2400" dirty="0" smtClean="0">
                <a:solidFill>
                  <a:srgbClr val="7030A0"/>
                </a:solidFill>
              </a:rPr>
              <a:t>de graças.</a:t>
            </a:r>
            <a:endParaRPr lang="pt-BR" sz="2400" dirty="0" smtClean="0">
              <a:solidFill>
                <a:srgbClr val="7030A0"/>
              </a:solidFill>
            </a:endParaRPr>
          </a:p>
        </p:txBody>
      </p:sp>
    </p:spTree>
    <p:extLst>
      <p:ext uri="{BB962C8B-B14F-4D97-AF65-F5344CB8AC3E}">
        <p14:creationId xmlns:p14="http://schemas.microsoft.com/office/powerpoint/2010/main" val="39624025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755576" y="1052736"/>
            <a:ext cx="7704856" cy="5184576"/>
          </a:xfrm>
          <a:ln>
            <a:solidFill>
              <a:srgbClr val="0000CC"/>
            </a:solidFill>
          </a:ln>
        </p:spPr>
        <p:txBody>
          <a:bodyPr>
            <a:noAutofit/>
          </a:bodyPr>
          <a:lstStyle/>
          <a:p>
            <a:pPr marL="0" indent="0">
              <a:buNone/>
            </a:pPr>
            <a:r>
              <a:rPr lang="pt-BR" sz="2800" dirty="0" err="1" smtClean="0">
                <a:solidFill>
                  <a:srgbClr val="0000CC"/>
                </a:solidFill>
              </a:rPr>
              <a:t>Lc</a:t>
            </a:r>
            <a:r>
              <a:rPr lang="pt-BR" sz="2800" dirty="0" smtClean="0">
                <a:solidFill>
                  <a:srgbClr val="0000CC"/>
                </a:solidFill>
              </a:rPr>
              <a:t> </a:t>
            </a:r>
            <a:r>
              <a:rPr lang="pt-BR" sz="2800" dirty="0" smtClean="0">
                <a:solidFill>
                  <a:srgbClr val="0000CC"/>
                </a:solidFill>
              </a:rPr>
              <a:t>20</a:t>
            </a:r>
            <a:r>
              <a:rPr lang="pt-BR" sz="2800" dirty="0">
                <a:solidFill>
                  <a:srgbClr val="0000CC"/>
                </a:solidFill>
              </a:rPr>
              <a:t>. 34  E, respondendo Jesus, disse-lhes: Os filhos deste mundo casam-se e dão-se em casamento</a:t>
            </a:r>
            <a:r>
              <a:rPr lang="pt-BR" sz="2800" dirty="0" smtClean="0">
                <a:solidFill>
                  <a:srgbClr val="0000CC"/>
                </a:solidFill>
              </a:rPr>
              <a:t>,  35  </a:t>
            </a:r>
            <a:r>
              <a:rPr lang="pt-BR" sz="2800" dirty="0">
                <a:solidFill>
                  <a:srgbClr val="0000CC"/>
                </a:solidFill>
              </a:rPr>
              <a:t>mas os que forem havidos por dignos de alcançar o mundo vindouro e a ressurreição dos mortos nem hão de casar, nem ser dados em casamento</a:t>
            </a:r>
            <a:r>
              <a:rPr lang="pt-BR" sz="2800" dirty="0" smtClean="0">
                <a:solidFill>
                  <a:srgbClr val="0000CC"/>
                </a:solidFill>
              </a:rPr>
              <a:t>;  36  </a:t>
            </a:r>
            <a:r>
              <a:rPr lang="pt-BR" sz="2800" dirty="0">
                <a:solidFill>
                  <a:srgbClr val="0000CC"/>
                </a:solidFill>
              </a:rPr>
              <a:t>porque já não podem mais morrer, pois são iguais aos anjos e são filhos de Deus, sendo filhos da ressurreição.</a:t>
            </a:r>
            <a:endParaRPr lang="pt-BR" sz="2800" dirty="0" smtClean="0">
              <a:solidFill>
                <a:srgbClr val="0000CC"/>
              </a:solidFill>
            </a:endParaRPr>
          </a:p>
          <a:p>
            <a:pPr marL="0" indent="0">
              <a:buNone/>
            </a:pPr>
            <a:r>
              <a:rPr lang="pt-BR" sz="2800" dirty="0" smtClean="0">
                <a:solidFill>
                  <a:srgbClr val="7030A0"/>
                </a:solidFill>
              </a:rPr>
              <a:t>1 </a:t>
            </a:r>
            <a:r>
              <a:rPr lang="pt-BR" sz="2800" dirty="0" err="1">
                <a:solidFill>
                  <a:srgbClr val="7030A0"/>
                </a:solidFill>
              </a:rPr>
              <a:t>Tm</a:t>
            </a:r>
            <a:r>
              <a:rPr lang="pt-BR" sz="2800" dirty="0">
                <a:solidFill>
                  <a:srgbClr val="7030A0"/>
                </a:solidFill>
              </a:rPr>
              <a:t> </a:t>
            </a:r>
            <a:r>
              <a:rPr lang="pt-BR" sz="2800" dirty="0" smtClean="0">
                <a:solidFill>
                  <a:srgbClr val="7030A0"/>
                </a:solidFill>
              </a:rPr>
              <a:t>5</a:t>
            </a:r>
            <a:r>
              <a:rPr lang="pt-BR" sz="2800" dirty="0">
                <a:solidFill>
                  <a:srgbClr val="7030A0"/>
                </a:solidFill>
              </a:rPr>
              <a:t>. 21  Conjuro-te, diante de Deus, e do Senhor Jesus Cristo, e dos anjos eleitos, que, sem prevenção, guardes estas coisas, nada fazendo por parcialidade.</a:t>
            </a:r>
            <a:endParaRPr lang="pt-BR" sz="2800" dirty="0" smtClean="0">
              <a:solidFill>
                <a:srgbClr val="7030A0"/>
              </a:solidFill>
            </a:endParaRPr>
          </a:p>
        </p:txBody>
      </p:sp>
    </p:spTree>
    <p:extLst>
      <p:ext uri="{BB962C8B-B14F-4D97-AF65-F5344CB8AC3E}">
        <p14:creationId xmlns:p14="http://schemas.microsoft.com/office/powerpoint/2010/main" val="37836631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7544" y="188640"/>
            <a:ext cx="8229600" cy="1008112"/>
          </a:xfrm>
          <a:ln>
            <a:solidFill>
              <a:srgbClr val="00B050"/>
            </a:solidFill>
          </a:ln>
        </p:spPr>
        <p:txBody>
          <a:bodyPr>
            <a:normAutofit/>
          </a:bodyPr>
          <a:lstStyle/>
          <a:p>
            <a:pPr marL="342900" lvl="0" indent="-342900" fontAlgn="base">
              <a:spcBef>
                <a:spcPct val="20000"/>
              </a:spcBef>
              <a:spcAft>
                <a:spcPct val="0"/>
              </a:spcAft>
              <a:defRPr/>
            </a:pPr>
            <a:r>
              <a:rPr lang="pt-BR" sz="2800" dirty="0">
                <a:solidFill>
                  <a:srgbClr val="7030A0"/>
                </a:solidFill>
                <a:latin typeface="Arial Black" pitchFamily="34" charset="0"/>
              </a:rPr>
              <a:t>Doutrina sobre os Anjos</a:t>
            </a:r>
            <a:r>
              <a:rPr lang="pt-BR" sz="2800" dirty="0">
                <a:solidFill>
                  <a:srgbClr val="00B0F0"/>
                </a:solidFill>
                <a:latin typeface="Arial Black" pitchFamily="34" charset="0"/>
              </a:rPr>
              <a:t/>
            </a:r>
            <a:br>
              <a:rPr lang="pt-BR" sz="2800" dirty="0">
                <a:solidFill>
                  <a:srgbClr val="00B0F0"/>
                </a:solidFill>
                <a:latin typeface="Arial Black" pitchFamily="34" charset="0"/>
              </a:rPr>
            </a:br>
            <a:r>
              <a:rPr lang="pt-BR" sz="3200" b="1" i="1" dirty="0">
                <a:solidFill>
                  <a:srgbClr val="00B050"/>
                </a:solidFill>
                <a:cs typeface="Arial" charset="0"/>
              </a:rPr>
              <a:t>LIÇÃO 12: A Doutrina Bíblica sobre os Anjos</a:t>
            </a:r>
            <a:endParaRPr lang="pt-BR" sz="2800" b="1" i="1" dirty="0">
              <a:solidFill>
                <a:srgbClr val="00B050"/>
              </a:solidFill>
              <a:ea typeface="+mn-ea"/>
              <a:cs typeface="Arial" charset="0"/>
            </a:endParaRPr>
          </a:p>
        </p:txBody>
      </p:sp>
      <p:sp>
        <p:nvSpPr>
          <p:cNvPr id="3" name="Espaço Reservado para Conteúdo 2"/>
          <p:cNvSpPr>
            <a:spLocks noGrp="1"/>
          </p:cNvSpPr>
          <p:nvPr>
            <p:ph idx="1"/>
          </p:nvPr>
        </p:nvSpPr>
        <p:spPr>
          <a:xfrm>
            <a:off x="467544" y="1484784"/>
            <a:ext cx="8229600" cy="4968552"/>
          </a:xfrm>
        </p:spPr>
        <p:txBody>
          <a:bodyPr>
            <a:noAutofit/>
          </a:bodyPr>
          <a:lstStyle/>
          <a:p>
            <a:pPr marL="0" lvl="0" indent="0">
              <a:buNone/>
            </a:pPr>
            <a:r>
              <a:rPr lang="pt-BR" sz="2200" b="1" dirty="0">
                <a:solidFill>
                  <a:srgbClr val="006600"/>
                </a:solidFill>
              </a:rPr>
              <a:t>I – A ORIGEM, NATUREZA E ATRIBUTOS DOS </a:t>
            </a:r>
            <a:r>
              <a:rPr lang="pt-BR" sz="2200" b="1" dirty="0" smtClean="0">
                <a:solidFill>
                  <a:srgbClr val="006600"/>
                </a:solidFill>
              </a:rPr>
              <a:t>ANJOS</a:t>
            </a:r>
            <a:r>
              <a:rPr lang="pt-BR" sz="2200" b="1" dirty="0">
                <a:solidFill>
                  <a:srgbClr val="006600"/>
                </a:solidFill>
              </a:rPr>
              <a:t>	</a:t>
            </a:r>
            <a:r>
              <a:rPr lang="pt-BR" sz="2200" dirty="0" smtClean="0">
                <a:solidFill>
                  <a:prstClr val="black"/>
                </a:solidFill>
                <a:latin typeface="Calibri" pitchFamily="34" charset="0"/>
                <a:cs typeface="Arial" charset="0"/>
              </a:rPr>
              <a:t>2</a:t>
            </a:r>
            <a:endParaRPr lang="pt-BR" sz="2200" dirty="0">
              <a:solidFill>
                <a:prstClr val="black"/>
              </a:solidFill>
              <a:latin typeface="Calibri" pitchFamily="34" charset="0"/>
              <a:cs typeface="Arial" charset="0"/>
            </a:endParaRPr>
          </a:p>
          <a:p>
            <a:pPr marL="0" lvl="0" indent="0" algn="just">
              <a:buNone/>
            </a:pPr>
            <a:r>
              <a:rPr lang="pt-BR" sz="2000" b="1" dirty="0">
                <a:solidFill>
                  <a:prstClr val="black"/>
                </a:solidFill>
                <a:latin typeface="Calibri" pitchFamily="34" charset="0"/>
                <a:cs typeface="Arial" charset="0"/>
              </a:rPr>
              <a:t>	</a:t>
            </a:r>
            <a:r>
              <a:rPr lang="pt-BR" sz="2300" dirty="0"/>
              <a:t>Ao contrário do homem, que foi criado do pó da terra e possui um corpo físico, carnal, os </a:t>
            </a:r>
            <a:r>
              <a:rPr lang="pt-BR" sz="2300" dirty="0" smtClean="0"/>
              <a:t>anjos são </a:t>
            </a:r>
            <a:r>
              <a:rPr lang="pt-BR" sz="2300" dirty="0"/>
              <a:t>seres de corpo espiritual e glorioso – o que os aproxima de Deus, que é Espírito (</a:t>
            </a:r>
            <a:r>
              <a:rPr lang="pt-BR" sz="2300" dirty="0" err="1"/>
              <a:t>Jo</a:t>
            </a:r>
            <a:r>
              <a:rPr lang="pt-BR" sz="2300" dirty="0"/>
              <a:t> 4.24). Isto </a:t>
            </a:r>
            <a:r>
              <a:rPr lang="pt-BR" sz="2300" dirty="0" smtClean="0"/>
              <a:t>significa que </a:t>
            </a:r>
            <a:r>
              <a:rPr lang="pt-BR" sz="2300" dirty="0"/>
              <a:t>não podem ser limitados pelas restrições do mundo terreno, e isto permite que Deus os use </a:t>
            </a:r>
            <a:r>
              <a:rPr lang="pt-BR" sz="2300" dirty="0" smtClean="0"/>
              <a:t>com grande </a:t>
            </a:r>
            <a:r>
              <a:rPr lang="pt-BR" sz="2300" dirty="0"/>
              <a:t>alcance, poder, velocidade e </a:t>
            </a:r>
            <a:r>
              <a:rPr lang="pt-BR" sz="2300" dirty="0" smtClean="0"/>
              <a:t>liberdade. </a:t>
            </a:r>
            <a:r>
              <a:rPr lang="pt-BR" sz="2300" dirty="0"/>
              <a:t>Devido à sua natureza superior, são </a:t>
            </a:r>
            <a:r>
              <a:rPr lang="pt-BR" sz="2300" dirty="0" smtClean="0"/>
              <a:t>invisíveis ao </a:t>
            </a:r>
            <a:r>
              <a:rPr lang="pt-BR" sz="2300" dirty="0"/>
              <a:t>olho carnal, mas ao mesmo tempo podem se revelar, e na aparência ou forma necessária, conforme </a:t>
            </a:r>
            <a:r>
              <a:rPr lang="pt-BR" sz="2300" dirty="0" smtClean="0"/>
              <a:t>a determinação </a:t>
            </a:r>
            <a:r>
              <a:rPr lang="pt-BR" sz="2300" dirty="0"/>
              <a:t>de </a:t>
            </a:r>
            <a:r>
              <a:rPr lang="pt-BR" sz="2300" dirty="0" smtClean="0"/>
              <a:t>Deus. </a:t>
            </a:r>
            <a:r>
              <a:rPr lang="pt-BR" sz="2300" dirty="0"/>
              <a:t>Podem até mesmo participar das </a:t>
            </a:r>
            <a:r>
              <a:rPr lang="pt-BR" sz="2300" dirty="0" smtClean="0"/>
              <a:t>atividades humanas</a:t>
            </a:r>
            <a:r>
              <a:rPr lang="pt-BR" sz="2300" dirty="0"/>
              <a:t>, como aceitar demonstrações de hospitalidade, embora não por necessidade, e sim como </a:t>
            </a:r>
            <a:r>
              <a:rPr lang="pt-BR" sz="2300" dirty="0" smtClean="0"/>
              <a:t>sinal de </a:t>
            </a:r>
            <a:r>
              <a:rPr lang="pt-BR" sz="2300" dirty="0"/>
              <a:t>solidariedade ou comunhão para com os seus </a:t>
            </a:r>
            <a:r>
              <a:rPr lang="pt-BR" sz="2300" dirty="0" err="1"/>
              <a:t>conservos</a:t>
            </a:r>
            <a:r>
              <a:rPr lang="pt-BR" sz="2300" dirty="0"/>
              <a:t> </a:t>
            </a:r>
            <a:r>
              <a:rPr lang="pt-BR" sz="2300" dirty="0" smtClean="0"/>
              <a:t>humanos.</a:t>
            </a:r>
            <a:r>
              <a:rPr lang="pt-BR" sz="2200" dirty="0" smtClean="0"/>
              <a:t>		 </a:t>
            </a:r>
            <a:r>
              <a:rPr lang="pt-BR" sz="1100" dirty="0" smtClean="0"/>
              <a:t>(</a:t>
            </a:r>
            <a:r>
              <a:rPr lang="pt-BR" sz="1100" dirty="0" err="1">
                <a:solidFill>
                  <a:srgbClr val="0000CC"/>
                </a:solidFill>
              </a:rPr>
              <a:t>Sl</a:t>
            </a:r>
            <a:r>
              <a:rPr lang="pt-BR" sz="1100" dirty="0">
                <a:solidFill>
                  <a:srgbClr val="0000CC"/>
                </a:solidFill>
              </a:rPr>
              <a:t> 104.4</a:t>
            </a:r>
            <a:r>
              <a:rPr lang="pt-BR" sz="1100" dirty="0" smtClean="0">
                <a:solidFill>
                  <a:srgbClr val="0000CC"/>
                </a:solidFill>
              </a:rPr>
              <a:t>; Cl </a:t>
            </a:r>
            <a:r>
              <a:rPr lang="pt-BR" sz="1100" dirty="0">
                <a:solidFill>
                  <a:srgbClr val="0000CC"/>
                </a:solidFill>
              </a:rPr>
              <a:t>1.16; </a:t>
            </a:r>
            <a:r>
              <a:rPr lang="pt-BR" sz="1100" dirty="0" err="1">
                <a:solidFill>
                  <a:srgbClr val="0000CC"/>
                </a:solidFill>
              </a:rPr>
              <a:t>Dn</a:t>
            </a:r>
            <a:r>
              <a:rPr lang="pt-BR" sz="1100" dirty="0">
                <a:solidFill>
                  <a:srgbClr val="0000CC"/>
                </a:solidFill>
              </a:rPr>
              <a:t> 10.5-7; </a:t>
            </a:r>
            <a:r>
              <a:rPr lang="pt-BR" sz="1100" dirty="0" err="1">
                <a:solidFill>
                  <a:srgbClr val="0000CC"/>
                </a:solidFill>
              </a:rPr>
              <a:t>Lc</a:t>
            </a:r>
            <a:r>
              <a:rPr lang="pt-BR" sz="1100" dirty="0">
                <a:solidFill>
                  <a:srgbClr val="0000CC"/>
                </a:solidFill>
              </a:rPr>
              <a:t> 1.11; </a:t>
            </a:r>
            <a:r>
              <a:rPr lang="pt-BR" sz="1100" dirty="0" smtClean="0">
                <a:solidFill>
                  <a:srgbClr val="0000CC"/>
                </a:solidFill>
              </a:rPr>
              <a:t>2.13; </a:t>
            </a:r>
            <a:r>
              <a:rPr lang="pt-BR" sz="1100" dirty="0" err="1" smtClean="0">
                <a:solidFill>
                  <a:srgbClr val="0000CC"/>
                </a:solidFill>
              </a:rPr>
              <a:t>Gn</a:t>
            </a:r>
            <a:r>
              <a:rPr lang="pt-BR" sz="1100" dirty="0" smtClean="0">
                <a:solidFill>
                  <a:srgbClr val="0000CC"/>
                </a:solidFill>
              </a:rPr>
              <a:t> </a:t>
            </a:r>
            <a:r>
              <a:rPr lang="pt-BR" sz="1100" dirty="0">
                <a:solidFill>
                  <a:srgbClr val="0000CC"/>
                </a:solidFill>
              </a:rPr>
              <a:t>18.1-8; 19.1-3; </a:t>
            </a:r>
            <a:r>
              <a:rPr lang="pt-BR" sz="1100" dirty="0" err="1">
                <a:solidFill>
                  <a:srgbClr val="0000CC"/>
                </a:solidFill>
              </a:rPr>
              <a:t>Hb</a:t>
            </a:r>
            <a:r>
              <a:rPr lang="pt-BR" sz="1100" dirty="0">
                <a:solidFill>
                  <a:srgbClr val="0000CC"/>
                </a:solidFill>
              </a:rPr>
              <a:t> 13.2</a:t>
            </a:r>
            <a:r>
              <a:rPr lang="pt-BR" sz="1100" dirty="0" smtClean="0"/>
              <a:t>)</a:t>
            </a:r>
            <a:endParaRPr lang="pt-BR" sz="1100" dirty="0"/>
          </a:p>
        </p:txBody>
      </p:sp>
    </p:spTree>
    <p:extLst>
      <p:ext uri="{BB962C8B-B14F-4D97-AF65-F5344CB8AC3E}">
        <p14:creationId xmlns:p14="http://schemas.microsoft.com/office/powerpoint/2010/main" val="20495417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899592" y="764704"/>
            <a:ext cx="7344816" cy="5688632"/>
          </a:xfrm>
          <a:ln>
            <a:solidFill>
              <a:srgbClr val="0000CC"/>
            </a:solidFill>
          </a:ln>
        </p:spPr>
        <p:txBody>
          <a:bodyPr>
            <a:noAutofit/>
          </a:bodyPr>
          <a:lstStyle/>
          <a:p>
            <a:pPr marL="0" lvl="0" indent="0">
              <a:buNone/>
            </a:pPr>
            <a:r>
              <a:rPr lang="pt-BR" sz="2400" dirty="0" err="1" smtClean="0">
                <a:solidFill>
                  <a:srgbClr val="0000CC"/>
                </a:solidFill>
              </a:rPr>
              <a:t>Sl</a:t>
            </a:r>
            <a:r>
              <a:rPr lang="pt-BR" sz="2400" dirty="0" smtClean="0">
                <a:solidFill>
                  <a:srgbClr val="0000CC"/>
                </a:solidFill>
              </a:rPr>
              <a:t> </a:t>
            </a:r>
            <a:r>
              <a:rPr lang="pt-BR" sz="2400" dirty="0" smtClean="0">
                <a:solidFill>
                  <a:srgbClr val="0000CC"/>
                </a:solidFill>
              </a:rPr>
              <a:t>104</a:t>
            </a:r>
            <a:r>
              <a:rPr lang="pt-BR" sz="2400" dirty="0">
                <a:solidFill>
                  <a:srgbClr val="0000CC"/>
                </a:solidFill>
              </a:rPr>
              <a:t>. 4  Faz dos ventos seus mensageiros, dos seus ministros, um fogo </a:t>
            </a:r>
            <a:r>
              <a:rPr lang="pt-BR" sz="2400" dirty="0" smtClean="0">
                <a:solidFill>
                  <a:srgbClr val="0000CC"/>
                </a:solidFill>
              </a:rPr>
              <a:t>abrasador.</a:t>
            </a:r>
            <a:endParaRPr lang="pt-BR" sz="2400" dirty="0" smtClean="0">
              <a:solidFill>
                <a:srgbClr val="0000CC"/>
              </a:solidFill>
            </a:endParaRPr>
          </a:p>
          <a:p>
            <a:pPr marL="0" lvl="0" indent="0">
              <a:buNone/>
            </a:pPr>
            <a:r>
              <a:rPr lang="pt-BR" sz="2400" dirty="0" err="1" smtClean="0">
                <a:solidFill>
                  <a:srgbClr val="0000CC"/>
                </a:solidFill>
              </a:rPr>
              <a:t>Dn</a:t>
            </a:r>
            <a:r>
              <a:rPr lang="pt-BR" sz="2400" dirty="0" smtClean="0">
                <a:solidFill>
                  <a:srgbClr val="0000CC"/>
                </a:solidFill>
              </a:rPr>
              <a:t> </a:t>
            </a:r>
            <a:r>
              <a:rPr lang="pt-BR" sz="2400" dirty="0" smtClean="0">
                <a:solidFill>
                  <a:srgbClr val="0000CC"/>
                </a:solidFill>
              </a:rPr>
              <a:t>10</a:t>
            </a:r>
            <a:r>
              <a:rPr lang="pt-BR" sz="2400" dirty="0">
                <a:solidFill>
                  <a:srgbClr val="0000CC"/>
                </a:solidFill>
              </a:rPr>
              <a:t>. 5  e levantei os meus olhos, e olhei, e vi um homem vestido de linho, e os seus lombos, cingidos com ouro fino de </a:t>
            </a:r>
            <a:r>
              <a:rPr lang="pt-BR" sz="2400" dirty="0" err="1">
                <a:solidFill>
                  <a:srgbClr val="0000CC"/>
                </a:solidFill>
              </a:rPr>
              <a:t>Ufaz</a:t>
            </a:r>
            <a:r>
              <a:rPr lang="pt-BR" sz="2400" dirty="0" smtClean="0">
                <a:solidFill>
                  <a:srgbClr val="0000CC"/>
                </a:solidFill>
              </a:rPr>
              <a:t>.  6  </a:t>
            </a:r>
            <a:r>
              <a:rPr lang="pt-BR" sz="2400" dirty="0">
                <a:solidFill>
                  <a:srgbClr val="0000CC"/>
                </a:solidFill>
              </a:rPr>
              <a:t>E o seu corpo era como turquesa, e o seu rosto parecia um relâmpago, e os seus olhos, como tochas de fogo, e os seus braços e os seus pés, como cor de bronze açacalado; e a voz das suas palavras, como a voz de uma multidão</a:t>
            </a:r>
            <a:r>
              <a:rPr lang="pt-BR" sz="2400" dirty="0" smtClean="0">
                <a:solidFill>
                  <a:srgbClr val="0000CC"/>
                </a:solidFill>
              </a:rPr>
              <a:t>.  7  </a:t>
            </a:r>
            <a:r>
              <a:rPr lang="pt-BR" sz="2400" dirty="0">
                <a:solidFill>
                  <a:srgbClr val="0000CC"/>
                </a:solidFill>
              </a:rPr>
              <a:t>E só eu, Daniel, vi aquela visão; os homens que estavam comigo não a viram; não obstante, caiu sobre eles um grande temor, e fugiram, escondendo-se</a:t>
            </a:r>
            <a:r>
              <a:rPr lang="pt-BR" sz="2400" dirty="0" smtClean="0">
                <a:solidFill>
                  <a:srgbClr val="0000CC"/>
                </a:solidFill>
              </a:rPr>
              <a:t>.  8  </a:t>
            </a:r>
            <a:r>
              <a:rPr lang="pt-BR" sz="2400" dirty="0">
                <a:solidFill>
                  <a:srgbClr val="0000CC"/>
                </a:solidFill>
              </a:rPr>
              <a:t>Fiquei, pois, eu só e vi esta grande visão, e não ficou força em mim; e transmudou-se em mim a minha formosura em desmaio, e não retive força alguma</a:t>
            </a:r>
            <a:r>
              <a:rPr lang="pt-BR" sz="2400" dirty="0" smtClean="0">
                <a:solidFill>
                  <a:srgbClr val="0000CC"/>
                </a:solidFill>
              </a:rPr>
              <a:t>.</a:t>
            </a:r>
            <a:endParaRPr lang="pt-BR" sz="2650" dirty="0">
              <a:solidFill>
                <a:srgbClr val="0000CC"/>
              </a:solidFill>
            </a:endParaRPr>
          </a:p>
        </p:txBody>
      </p:sp>
    </p:spTree>
    <p:extLst>
      <p:ext uri="{BB962C8B-B14F-4D97-AF65-F5344CB8AC3E}">
        <p14:creationId xmlns:p14="http://schemas.microsoft.com/office/powerpoint/2010/main" val="20512953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611560" y="764704"/>
            <a:ext cx="7776864" cy="5688632"/>
          </a:xfrm>
          <a:ln>
            <a:solidFill>
              <a:srgbClr val="0000CC"/>
            </a:solidFill>
          </a:ln>
        </p:spPr>
        <p:txBody>
          <a:bodyPr>
            <a:noAutofit/>
          </a:bodyPr>
          <a:lstStyle/>
          <a:p>
            <a:pPr marL="0" lvl="0" indent="0">
              <a:buNone/>
            </a:pPr>
            <a:r>
              <a:rPr lang="pt-BR" sz="2200" dirty="0" err="1" smtClean="0">
                <a:solidFill>
                  <a:srgbClr val="0000CC"/>
                </a:solidFill>
              </a:rPr>
              <a:t>Lc</a:t>
            </a:r>
            <a:r>
              <a:rPr lang="pt-BR" sz="2200" dirty="0" smtClean="0">
                <a:solidFill>
                  <a:srgbClr val="0000CC"/>
                </a:solidFill>
              </a:rPr>
              <a:t> </a:t>
            </a:r>
            <a:r>
              <a:rPr lang="pt-BR" sz="2200" dirty="0" smtClean="0">
                <a:solidFill>
                  <a:srgbClr val="0000CC"/>
                </a:solidFill>
              </a:rPr>
              <a:t>1</a:t>
            </a:r>
            <a:r>
              <a:rPr lang="pt-BR" sz="2200" dirty="0">
                <a:solidFill>
                  <a:srgbClr val="0000CC"/>
                </a:solidFill>
              </a:rPr>
              <a:t>. 26 </a:t>
            </a:r>
            <a:r>
              <a:rPr lang="pt-BR" sz="2200" dirty="0" smtClean="0">
                <a:solidFill>
                  <a:srgbClr val="0000CC"/>
                </a:solidFill>
              </a:rPr>
              <a:t> </a:t>
            </a:r>
            <a:r>
              <a:rPr lang="pt-BR" sz="2200" dirty="0">
                <a:solidFill>
                  <a:srgbClr val="0000CC"/>
                </a:solidFill>
              </a:rPr>
              <a:t>E, no sexto mês, foi o anjo Gabriel enviado por Deus a uma cidade da </a:t>
            </a:r>
            <a:r>
              <a:rPr lang="pt-BR" sz="2200" dirty="0" err="1">
                <a:solidFill>
                  <a:srgbClr val="0000CC"/>
                </a:solidFill>
              </a:rPr>
              <a:t>Galiléia</a:t>
            </a:r>
            <a:r>
              <a:rPr lang="pt-BR" sz="2200" dirty="0">
                <a:solidFill>
                  <a:srgbClr val="0000CC"/>
                </a:solidFill>
              </a:rPr>
              <a:t>, chamada Nazaré</a:t>
            </a:r>
            <a:r>
              <a:rPr lang="pt-BR" sz="2200" dirty="0" smtClean="0">
                <a:solidFill>
                  <a:srgbClr val="0000CC"/>
                </a:solidFill>
              </a:rPr>
              <a:t>,  27  </a:t>
            </a:r>
            <a:r>
              <a:rPr lang="pt-BR" sz="2200" dirty="0">
                <a:solidFill>
                  <a:srgbClr val="0000CC"/>
                </a:solidFill>
              </a:rPr>
              <a:t>a uma virgem desposada com um varão cujo nome era José, da casa de Davi; e o nome da virgem era Maria</a:t>
            </a:r>
            <a:r>
              <a:rPr lang="pt-BR" sz="2200" dirty="0" smtClean="0">
                <a:solidFill>
                  <a:srgbClr val="0000CC"/>
                </a:solidFill>
              </a:rPr>
              <a:t>.  28  </a:t>
            </a:r>
            <a:r>
              <a:rPr lang="pt-BR" sz="2200" dirty="0">
                <a:solidFill>
                  <a:srgbClr val="0000CC"/>
                </a:solidFill>
              </a:rPr>
              <a:t>E, entrando o anjo onde ela estava, disse: Salve, agraciada; o Senhor é contigo; bendita és tu entre as mulheres.</a:t>
            </a:r>
            <a:endParaRPr lang="pt-BR" sz="2200" dirty="0" smtClean="0">
              <a:solidFill>
                <a:srgbClr val="0000CC"/>
              </a:solidFill>
            </a:endParaRPr>
          </a:p>
          <a:p>
            <a:pPr marL="0" lvl="0" indent="0">
              <a:buNone/>
            </a:pPr>
            <a:r>
              <a:rPr lang="pt-BR" sz="2300" dirty="0" err="1" smtClean="0">
                <a:solidFill>
                  <a:srgbClr val="7030A0"/>
                </a:solidFill>
              </a:rPr>
              <a:t>Gn</a:t>
            </a:r>
            <a:r>
              <a:rPr lang="pt-BR" sz="2300" dirty="0" smtClean="0">
                <a:solidFill>
                  <a:srgbClr val="7030A0"/>
                </a:solidFill>
              </a:rPr>
              <a:t> 18</a:t>
            </a:r>
            <a:r>
              <a:rPr lang="pt-BR" sz="2300" dirty="0">
                <a:solidFill>
                  <a:srgbClr val="7030A0"/>
                </a:solidFill>
              </a:rPr>
              <a:t>. </a:t>
            </a:r>
            <a:r>
              <a:rPr lang="pt-BR" sz="2300" dirty="0" smtClean="0">
                <a:solidFill>
                  <a:srgbClr val="7030A0"/>
                </a:solidFill>
              </a:rPr>
              <a:t>1 </a:t>
            </a:r>
            <a:r>
              <a:rPr lang="pt-BR" sz="2300" dirty="0">
                <a:solidFill>
                  <a:srgbClr val="7030A0"/>
                </a:solidFill>
              </a:rPr>
              <a:t>Depois, apareceu-lhe o SENHOR nos carvalhais de </a:t>
            </a:r>
            <a:r>
              <a:rPr lang="pt-BR" sz="2300" dirty="0" err="1">
                <a:solidFill>
                  <a:srgbClr val="7030A0"/>
                </a:solidFill>
              </a:rPr>
              <a:t>Manre</a:t>
            </a:r>
            <a:r>
              <a:rPr lang="pt-BR" sz="2300" dirty="0">
                <a:solidFill>
                  <a:srgbClr val="7030A0"/>
                </a:solidFill>
              </a:rPr>
              <a:t>, estando ele assentado à porta da tenda, quando tinha aquecido o dia</a:t>
            </a:r>
            <a:r>
              <a:rPr lang="pt-BR" sz="2300" dirty="0" smtClean="0">
                <a:solidFill>
                  <a:srgbClr val="7030A0"/>
                </a:solidFill>
              </a:rPr>
              <a:t>.  2  </a:t>
            </a:r>
            <a:r>
              <a:rPr lang="pt-BR" sz="2300" dirty="0">
                <a:solidFill>
                  <a:srgbClr val="7030A0"/>
                </a:solidFill>
              </a:rPr>
              <a:t>E levantou os olhos e olhou, e eis três varões estavam em pé junto a ele. E, vendo-os, correu da porta da tenda ao seu encontro, e inclinou-se à terra</a:t>
            </a:r>
            <a:r>
              <a:rPr lang="pt-BR" sz="2300" dirty="0" smtClean="0">
                <a:solidFill>
                  <a:srgbClr val="7030A0"/>
                </a:solidFill>
              </a:rPr>
              <a:t>,  3  </a:t>
            </a:r>
            <a:r>
              <a:rPr lang="pt-BR" sz="2300" dirty="0">
                <a:solidFill>
                  <a:srgbClr val="7030A0"/>
                </a:solidFill>
              </a:rPr>
              <a:t>e disse: Meu Senhor, se agora tenho achado graça aos teus olhos, rogo-te que não passes de teu servo</a:t>
            </a:r>
            <a:r>
              <a:rPr lang="pt-BR" sz="2300" dirty="0" smtClean="0">
                <a:solidFill>
                  <a:srgbClr val="7030A0"/>
                </a:solidFill>
              </a:rPr>
              <a:t>.  4  </a:t>
            </a:r>
            <a:r>
              <a:rPr lang="pt-BR" sz="2300" dirty="0">
                <a:solidFill>
                  <a:srgbClr val="7030A0"/>
                </a:solidFill>
              </a:rPr>
              <a:t>Traga-se, agora, um pouco de água; e lavai os vossos pés e recostai-vos debaixo desta árvore;</a:t>
            </a:r>
            <a:endParaRPr lang="pt-BR" sz="2300" dirty="0" smtClean="0">
              <a:solidFill>
                <a:srgbClr val="7030A0"/>
              </a:solidFill>
            </a:endParaRPr>
          </a:p>
          <a:p>
            <a:pPr marL="0" lvl="0" indent="0">
              <a:buNone/>
            </a:pPr>
            <a:r>
              <a:rPr lang="pt-BR" sz="2200" dirty="0" err="1" smtClean="0">
                <a:solidFill>
                  <a:srgbClr val="0000CC"/>
                </a:solidFill>
              </a:rPr>
              <a:t>Hb</a:t>
            </a:r>
            <a:r>
              <a:rPr lang="pt-BR" sz="2200" dirty="0" smtClean="0">
                <a:solidFill>
                  <a:srgbClr val="0000CC"/>
                </a:solidFill>
              </a:rPr>
              <a:t> </a:t>
            </a:r>
            <a:r>
              <a:rPr lang="pt-BR" sz="2200" dirty="0" smtClean="0">
                <a:solidFill>
                  <a:srgbClr val="0000CC"/>
                </a:solidFill>
              </a:rPr>
              <a:t>13</a:t>
            </a:r>
            <a:r>
              <a:rPr lang="pt-BR" sz="2200" dirty="0">
                <a:solidFill>
                  <a:srgbClr val="0000CC"/>
                </a:solidFill>
              </a:rPr>
              <a:t>. 2  Não vos esqueçais da hospitalidade, porque, por ela, alguns, não o sabendo, hospedaram anjos.</a:t>
            </a:r>
            <a:endParaRPr lang="pt-BR" sz="2200" dirty="0">
              <a:solidFill>
                <a:srgbClr val="0000CC"/>
              </a:solidFill>
            </a:endParaRPr>
          </a:p>
        </p:txBody>
      </p:sp>
    </p:spTree>
    <p:extLst>
      <p:ext uri="{BB962C8B-B14F-4D97-AF65-F5344CB8AC3E}">
        <p14:creationId xmlns:p14="http://schemas.microsoft.com/office/powerpoint/2010/main" val="37533793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188640"/>
            <a:ext cx="8229600" cy="1008112"/>
          </a:xfrm>
          <a:ln>
            <a:solidFill>
              <a:srgbClr val="00B050"/>
            </a:solidFill>
          </a:ln>
        </p:spPr>
        <p:txBody>
          <a:bodyPr>
            <a:normAutofit/>
          </a:bodyPr>
          <a:lstStyle/>
          <a:p>
            <a:pPr marL="342900" lvl="0" indent="-342900" fontAlgn="base">
              <a:spcBef>
                <a:spcPct val="20000"/>
              </a:spcBef>
              <a:spcAft>
                <a:spcPct val="0"/>
              </a:spcAft>
              <a:defRPr/>
            </a:pPr>
            <a:r>
              <a:rPr lang="pt-BR" sz="2800" dirty="0">
                <a:solidFill>
                  <a:srgbClr val="7030A0"/>
                </a:solidFill>
                <a:latin typeface="Arial Black" pitchFamily="34" charset="0"/>
              </a:rPr>
              <a:t>Doutrina sobre os Anjos</a:t>
            </a:r>
            <a:r>
              <a:rPr lang="pt-BR" sz="2800" dirty="0">
                <a:solidFill>
                  <a:srgbClr val="00B0F0"/>
                </a:solidFill>
                <a:latin typeface="Arial Black" pitchFamily="34" charset="0"/>
              </a:rPr>
              <a:t/>
            </a:r>
            <a:br>
              <a:rPr lang="pt-BR" sz="2800" dirty="0">
                <a:solidFill>
                  <a:srgbClr val="00B0F0"/>
                </a:solidFill>
                <a:latin typeface="Arial Black" pitchFamily="34" charset="0"/>
              </a:rPr>
            </a:br>
            <a:r>
              <a:rPr lang="pt-BR" sz="3200" b="1" i="1" dirty="0">
                <a:solidFill>
                  <a:srgbClr val="00B050"/>
                </a:solidFill>
                <a:cs typeface="Arial" charset="0"/>
              </a:rPr>
              <a:t>LIÇÃO 12: A Doutrina Bíblica sobre os Anjos</a:t>
            </a:r>
            <a:endParaRPr lang="pt-BR" sz="2800" b="1" i="1" dirty="0">
              <a:solidFill>
                <a:srgbClr val="00B050"/>
              </a:solidFill>
              <a:ea typeface="+mn-ea"/>
              <a:cs typeface="Arial" charset="0"/>
            </a:endParaRPr>
          </a:p>
        </p:txBody>
      </p:sp>
      <p:sp>
        <p:nvSpPr>
          <p:cNvPr id="3" name="Espaço Reservado para Conteúdo 2"/>
          <p:cNvSpPr>
            <a:spLocks noGrp="1"/>
          </p:cNvSpPr>
          <p:nvPr>
            <p:ph idx="1"/>
          </p:nvPr>
        </p:nvSpPr>
        <p:spPr>
          <a:xfrm>
            <a:off x="467544" y="1556792"/>
            <a:ext cx="8229600" cy="4896544"/>
          </a:xfrm>
        </p:spPr>
        <p:txBody>
          <a:bodyPr>
            <a:noAutofit/>
          </a:bodyPr>
          <a:lstStyle/>
          <a:p>
            <a:pPr marL="0" lvl="0" indent="0">
              <a:buNone/>
            </a:pPr>
            <a:r>
              <a:rPr lang="pt-BR" sz="2000" b="1" dirty="0">
                <a:solidFill>
                  <a:srgbClr val="006600"/>
                </a:solidFill>
              </a:rPr>
              <a:t>I – A ORIGEM, NATUREZA E ATRIBUTOS DOS </a:t>
            </a:r>
            <a:r>
              <a:rPr lang="pt-BR" sz="2000" b="1" dirty="0" smtClean="0">
                <a:solidFill>
                  <a:srgbClr val="006600"/>
                </a:solidFill>
              </a:rPr>
              <a:t>ANJOS	</a:t>
            </a:r>
            <a:r>
              <a:rPr lang="pt-BR" sz="2000" b="1" dirty="0">
                <a:solidFill>
                  <a:srgbClr val="006600"/>
                </a:solidFill>
              </a:rPr>
              <a:t>		</a:t>
            </a:r>
            <a:r>
              <a:rPr lang="pt-BR" sz="2000" dirty="0" smtClean="0">
                <a:solidFill>
                  <a:prstClr val="black"/>
                </a:solidFill>
                <a:latin typeface="Calibri" pitchFamily="34" charset="0"/>
                <a:cs typeface="Arial" charset="0"/>
              </a:rPr>
              <a:t>3</a:t>
            </a:r>
            <a:endParaRPr lang="pt-BR" sz="2000" b="1" dirty="0">
              <a:solidFill>
                <a:prstClr val="black"/>
              </a:solidFill>
              <a:latin typeface="Calibri" pitchFamily="34" charset="0"/>
              <a:cs typeface="Arial" charset="0"/>
            </a:endParaRPr>
          </a:p>
          <a:p>
            <a:pPr marL="0" lvl="0" indent="0" algn="just">
              <a:buNone/>
            </a:pPr>
            <a:r>
              <a:rPr lang="pt-BR" sz="2000" b="1" dirty="0">
                <a:solidFill>
                  <a:prstClr val="black"/>
                </a:solidFill>
                <a:latin typeface="Calibri" pitchFamily="34" charset="0"/>
                <a:cs typeface="Arial" charset="0"/>
              </a:rPr>
              <a:t>	</a:t>
            </a:r>
            <a:r>
              <a:rPr lang="pt-BR" sz="2800" dirty="0"/>
              <a:t>Finalmente, os anjos de Deus são seres de caráter perfeitamente </a:t>
            </a:r>
            <a:r>
              <a:rPr lang="pt-BR" sz="2800" dirty="0" smtClean="0"/>
              <a:t>santo, </a:t>
            </a:r>
            <a:r>
              <a:rPr lang="pt-BR" sz="2800" dirty="0"/>
              <a:t>portanto</a:t>
            </a:r>
            <a:r>
              <a:rPr lang="pt-BR" sz="2800" dirty="0" smtClean="0"/>
              <a:t>, zelosos </a:t>
            </a:r>
            <a:r>
              <a:rPr lang="pt-BR" sz="2800" dirty="0"/>
              <a:t>pela justiça e glória de Deus. De fato, o grande interesse dos anjos é manifestar e enaltecer </a:t>
            </a:r>
            <a:r>
              <a:rPr lang="pt-BR" sz="2800" dirty="0" smtClean="0"/>
              <a:t>o poder</a:t>
            </a:r>
            <a:r>
              <a:rPr lang="pt-BR" sz="2800" dirty="0"/>
              <a:t>, a grandeza, a glória, o domínio e a justiça de Deus; e isto fazem cumprindo prestamente </a:t>
            </a:r>
            <a:r>
              <a:rPr lang="pt-BR" sz="2800" dirty="0" smtClean="0"/>
              <a:t>Suas ordens; </a:t>
            </a:r>
            <a:r>
              <a:rPr lang="pt-BR" sz="2800" dirty="0"/>
              <a:t>juntando-se a toda a criação com os seus louvores em uníssono e em alta voz </a:t>
            </a:r>
            <a:r>
              <a:rPr lang="pt-BR" sz="2800" dirty="0" smtClean="0"/>
              <a:t>nos céus; </a:t>
            </a:r>
            <a:r>
              <a:rPr lang="pt-BR" sz="2800" dirty="0"/>
              <a:t>e aplicando grande interesse e anseio pela realização dos desígnios divinos</a:t>
            </a:r>
            <a:r>
              <a:rPr lang="pt-BR" sz="2800" dirty="0" smtClean="0"/>
              <a:t>, inclusive </a:t>
            </a:r>
            <a:r>
              <a:rPr lang="pt-BR" sz="2800" dirty="0"/>
              <a:t>no que diz respeito aos </a:t>
            </a:r>
            <a:r>
              <a:rPr lang="pt-BR" sz="2800" dirty="0" smtClean="0"/>
              <a:t>homens.</a:t>
            </a:r>
            <a:r>
              <a:rPr lang="pt-BR" sz="2200" dirty="0" smtClean="0"/>
              <a:t>	</a:t>
            </a:r>
            <a:r>
              <a:rPr lang="pt-BR" sz="1100" dirty="0" smtClean="0"/>
              <a:t> (</a:t>
            </a:r>
            <a:r>
              <a:rPr lang="pt-BR" sz="1100" dirty="0" err="1">
                <a:solidFill>
                  <a:srgbClr val="0000CC"/>
                </a:solidFill>
              </a:rPr>
              <a:t>Mt</a:t>
            </a:r>
            <a:r>
              <a:rPr lang="pt-BR" sz="1100" dirty="0">
                <a:solidFill>
                  <a:srgbClr val="0000CC"/>
                </a:solidFill>
              </a:rPr>
              <a:t> 25.31</a:t>
            </a:r>
            <a:r>
              <a:rPr lang="pt-BR" sz="1100" dirty="0" smtClean="0">
                <a:solidFill>
                  <a:srgbClr val="0000CC"/>
                </a:solidFill>
              </a:rPr>
              <a:t>; </a:t>
            </a:r>
            <a:r>
              <a:rPr lang="pt-BR" sz="1100" dirty="0" err="1" smtClean="0">
                <a:solidFill>
                  <a:srgbClr val="0000CC"/>
                </a:solidFill>
              </a:rPr>
              <a:t>Sl</a:t>
            </a:r>
            <a:r>
              <a:rPr lang="pt-BR" sz="1100" dirty="0" smtClean="0">
                <a:solidFill>
                  <a:srgbClr val="0000CC"/>
                </a:solidFill>
              </a:rPr>
              <a:t> </a:t>
            </a:r>
            <a:r>
              <a:rPr lang="pt-BR" sz="1100" dirty="0">
                <a:solidFill>
                  <a:srgbClr val="0000CC"/>
                </a:solidFill>
              </a:rPr>
              <a:t>103.20</a:t>
            </a:r>
            <a:r>
              <a:rPr lang="pt-BR" sz="1100" dirty="0" smtClean="0">
                <a:solidFill>
                  <a:srgbClr val="0000CC"/>
                </a:solidFill>
              </a:rPr>
              <a:t>; </a:t>
            </a:r>
            <a:r>
              <a:rPr lang="pt-BR" sz="1100" dirty="0" err="1" smtClean="0">
                <a:solidFill>
                  <a:srgbClr val="0000CC"/>
                </a:solidFill>
              </a:rPr>
              <a:t>Is</a:t>
            </a:r>
            <a:r>
              <a:rPr lang="pt-BR" sz="1100" dirty="0" smtClean="0">
                <a:solidFill>
                  <a:srgbClr val="0000CC"/>
                </a:solidFill>
              </a:rPr>
              <a:t> </a:t>
            </a:r>
            <a:r>
              <a:rPr lang="pt-BR" sz="1100" dirty="0">
                <a:solidFill>
                  <a:srgbClr val="0000CC"/>
                </a:solidFill>
              </a:rPr>
              <a:t>6.1-3; </a:t>
            </a:r>
            <a:r>
              <a:rPr lang="pt-BR" sz="1100" dirty="0" err="1">
                <a:solidFill>
                  <a:srgbClr val="0000CC"/>
                </a:solidFill>
              </a:rPr>
              <a:t>Ap</a:t>
            </a:r>
            <a:r>
              <a:rPr lang="pt-BR" sz="1100" dirty="0">
                <a:solidFill>
                  <a:srgbClr val="0000CC"/>
                </a:solidFill>
              </a:rPr>
              <a:t> 5.11-14</a:t>
            </a:r>
            <a:r>
              <a:rPr lang="pt-BR" sz="1100" dirty="0" smtClean="0">
                <a:solidFill>
                  <a:srgbClr val="0000CC"/>
                </a:solidFill>
              </a:rPr>
              <a:t>; cf</a:t>
            </a:r>
            <a:r>
              <a:rPr lang="pt-BR" sz="1100" dirty="0">
                <a:solidFill>
                  <a:srgbClr val="0000CC"/>
                </a:solidFill>
              </a:rPr>
              <a:t>. 1 </a:t>
            </a:r>
            <a:r>
              <a:rPr lang="pt-BR" sz="1100" dirty="0" err="1">
                <a:solidFill>
                  <a:srgbClr val="0000CC"/>
                </a:solidFill>
              </a:rPr>
              <a:t>Pe</a:t>
            </a:r>
            <a:r>
              <a:rPr lang="pt-BR" sz="1100" dirty="0">
                <a:solidFill>
                  <a:srgbClr val="0000CC"/>
                </a:solidFill>
              </a:rPr>
              <a:t> 1.12; </a:t>
            </a:r>
            <a:r>
              <a:rPr lang="pt-BR" sz="1100" dirty="0" err="1">
                <a:solidFill>
                  <a:srgbClr val="0000CC"/>
                </a:solidFill>
              </a:rPr>
              <a:t>Lc</a:t>
            </a:r>
            <a:r>
              <a:rPr lang="pt-BR" sz="1100" dirty="0">
                <a:solidFill>
                  <a:srgbClr val="0000CC"/>
                </a:solidFill>
              </a:rPr>
              <a:t> 15.7</a:t>
            </a:r>
            <a:r>
              <a:rPr lang="pt-BR" sz="1100" dirty="0"/>
              <a:t>). </a:t>
            </a:r>
          </a:p>
        </p:txBody>
      </p:sp>
    </p:spTree>
    <p:extLst>
      <p:ext uri="{BB962C8B-B14F-4D97-AF65-F5344CB8AC3E}">
        <p14:creationId xmlns:p14="http://schemas.microsoft.com/office/powerpoint/2010/main" val="40119536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755576" y="908720"/>
            <a:ext cx="7704856" cy="5400600"/>
          </a:xfrm>
          <a:ln>
            <a:solidFill>
              <a:srgbClr val="0000CC"/>
            </a:solidFill>
          </a:ln>
        </p:spPr>
        <p:txBody>
          <a:bodyPr>
            <a:noAutofit/>
          </a:bodyPr>
          <a:lstStyle/>
          <a:p>
            <a:pPr marL="0" indent="0">
              <a:buNone/>
            </a:pPr>
            <a:r>
              <a:rPr lang="pt-BR" sz="2200" dirty="0" err="1" smtClean="0">
                <a:solidFill>
                  <a:srgbClr val="0000CC"/>
                </a:solidFill>
              </a:rPr>
              <a:t>Mt</a:t>
            </a:r>
            <a:r>
              <a:rPr lang="pt-BR" sz="2200" dirty="0" smtClean="0">
                <a:solidFill>
                  <a:srgbClr val="0000CC"/>
                </a:solidFill>
              </a:rPr>
              <a:t> 25</a:t>
            </a:r>
            <a:r>
              <a:rPr lang="pt-BR" sz="2200" dirty="0">
                <a:solidFill>
                  <a:srgbClr val="0000CC"/>
                </a:solidFill>
              </a:rPr>
              <a:t>. </a:t>
            </a:r>
            <a:r>
              <a:rPr lang="pt-BR" sz="2200" dirty="0" smtClean="0">
                <a:solidFill>
                  <a:srgbClr val="0000CC"/>
                </a:solidFill>
              </a:rPr>
              <a:t>31 </a:t>
            </a:r>
            <a:r>
              <a:rPr lang="pt-BR" sz="2200" dirty="0">
                <a:solidFill>
                  <a:srgbClr val="0000CC"/>
                </a:solidFill>
              </a:rPr>
              <a:t>E, quando o Filho do Homem vier em sua glória, e todos os santos anjos, com ele, então, se assentará no trono da sua glória</a:t>
            </a:r>
            <a:r>
              <a:rPr lang="pt-BR" sz="2200" dirty="0" smtClean="0">
                <a:solidFill>
                  <a:srgbClr val="0000CC"/>
                </a:solidFill>
              </a:rPr>
              <a:t>;</a:t>
            </a:r>
          </a:p>
          <a:p>
            <a:pPr marL="0" indent="0">
              <a:buNone/>
            </a:pPr>
            <a:r>
              <a:rPr lang="pt-BR" sz="2200" dirty="0" err="1" smtClean="0">
                <a:solidFill>
                  <a:srgbClr val="7030A0"/>
                </a:solidFill>
              </a:rPr>
              <a:t>Sl</a:t>
            </a:r>
            <a:r>
              <a:rPr lang="pt-BR" sz="2200" dirty="0" smtClean="0">
                <a:solidFill>
                  <a:srgbClr val="7030A0"/>
                </a:solidFill>
              </a:rPr>
              <a:t> </a:t>
            </a:r>
            <a:r>
              <a:rPr lang="pt-BR" sz="2200" dirty="0" smtClean="0">
                <a:solidFill>
                  <a:srgbClr val="7030A0"/>
                </a:solidFill>
              </a:rPr>
              <a:t>103</a:t>
            </a:r>
            <a:r>
              <a:rPr lang="pt-BR" sz="2200" dirty="0">
                <a:solidFill>
                  <a:srgbClr val="7030A0"/>
                </a:solidFill>
              </a:rPr>
              <a:t>. 20  Bendizei ao SENHOR, anjos seus, magníficos em poder, que cumpris as suas ordens, obedecendo à voz da sua palavra</a:t>
            </a:r>
            <a:r>
              <a:rPr lang="pt-BR" sz="2200" dirty="0" smtClean="0">
                <a:solidFill>
                  <a:srgbClr val="7030A0"/>
                </a:solidFill>
              </a:rPr>
              <a:t>.</a:t>
            </a:r>
          </a:p>
          <a:p>
            <a:pPr marL="0" indent="0">
              <a:buNone/>
            </a:pPr>
            <a:r>
              <a:rPr lang="pt-BR" sz="2200" dirty="0" err="1" smtClean="0">
                <a:solidFill>
                  <a:srgbClr val="0000CC"/>
                </a:solidFill>
              </a:rPr>
              <a:t>Is</a:t>
            </a:r>
            <a:r>
              <a:rPr lang="pt-BR" sz="2200" dirty="0" smtClean="0">
                <a:solidFill>
                  <a:srgbClr val="0000CC"/>
                </a:solidFill>
              </a:rPr>
              <a:t> </a:t>
            </a:r>
            <a:r>
              <a:rPr lang="pt-BR" sz="2200" dirty="0" smtClean="0">
                <a:solidFill>
                  <a:srgbClr val="0000CC"/>
                </a:solidFill>
              </a:rPr>
              <a:t>6</a:t>
            </a:r>
            <a:r>
              <a:rPr lang="pt-BR" sz="2200" dirty="0">
                <a:solidFill>
                  <a:srgbClr val="0000CC"/>
                </a:solidFill>
              </a:rPr>
              <a:t>. 2  Os serafins estavam acima dele; cada um tinha seis asas: com duas cobriam o rosto, e com duas cobriam os pés, e com duas voavam</a:t>
            </a:r>
            <a:r>
              <a:rPr lang="pt-BR" sz="2200" dirty="0" smtClean="0">
                <a:solidFill>
                  <a:srgbClr val="0000CC"/>
                </a:solidFill>
              </a:rPr>
              <a:t>.  3  </a:t>
            </a:r>
            <a:r>
              <a:rPr lang="pt-BR" sz="2200" dirty="0">
                <a:solidFill>
                  <a:srgbClr val="0000CC"/>
                </a:solidFill>
              </a:rPr>
              <a:t>E clamavam uns para os outros, dizendo: Santo, Santo, Santo é o SENHOR dos Exércitos; toda a terra está cheia da sua </a:t>
            </a:r>
            <a:r>
              <a:rPr lang="pt-BR" sz="2200" dirty="0" smtClean="0">
                <a:solidFill>
                  <a:srgbClr val="0000CC"/>
                </a:solidFill>
              </a:rPr>
              <a:t>glória.</a:t>
            </a:r>
            <a:endParaRPr lang="pt-BR" sz="2200" dirty="0" smtClean="0">
              <a:solidFill>
                <a:srgbClr val="0000CC"/>
              </a:solidFill>
            </a:endParaRPr>
          </a:p>
          <a:p>
            <a:pPr marL="0" indent="0">
              <a:buNone/>
            </a:pPr>
            <a:r>
              <a:rPr lang="pt-BR" sz="2200" dirty="0" smtClean="0">
                <a:solidFill>
                  <a:srgbClr val="7030A0"/>
                </a:solidFill>
              </a:rPr>
              <a:t>1 </a:t>
            </a:r>
            <a:r>
              <a:rPr lang="pt-BR" sz="2200" dirty="0" err="1">
                <a:solidFill>
                  <a:srgbClr val="7030A0"/>
                </a:solidFill>
              </a:rPr>
              <a:t>Pe</a:t>
            </a:r>
            <a:r>
              <a:rPr lang="pt-BR" sz="2200" dirty="0">
                <a:solidFill>
                  <a:srgbClr val="7030A0"/>
                </a:solidFill>
              </a:rPr>
              <a:t> </a:t>
            </a:r>
            <a:r>
              <a:rPr lang="pt-BR" sz="2200" dirty="0" smtClean="0">
                <a:solidFill>
                  <a:srgbClr val="7030A0"/>
                </a:solidFill>
              </a:rPr>
              <a:t>1</a:t>
            </a:r>
            <a:r>
              <a:rPr lang="pt-BR" sz="2200" dirty="0">
                <a:solidFill>
                  <a:srgbClr val="7030A0"/>
                </a:solidFill>
              </a:rPr>
              <a:t>. 12  Aos quais foi revelado que, não para si mesmos, mas para nós, eles ministravam estas coisas que, agora, vos foram anunciadas por aqueles que, pelo Espírito Santo enviado do céu, vos pregaram o evangelho, para as quais coisas os anjos desejam bem atentar</a:t>
            </a:r>
            <a:r>
              <a:rPr lang="pt-BR" sz="2200" dirty="0" smtClean="0">
                <a:solidFill>
                  <a:srgbClr val="7030A0"/>
                </a:solidFill>
              </a:rPr>
              <a:t>.</a:t>
            </a:r>
          </a:p>
        </p:txBody>
      </p:sp>
    </p:spTree>
    <p:extLst>
      <p:ext uri="{BB962C8B-B14F-4D97-AF65-F5344CB8AC3E}">
        <p14:creationId xmlns:p14="http://schemas.microsoft.com/office/powerpoint/2010/main" val="24931893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354162"/>
          </a:xfrm>
          <a:ln>
            <a:solidFill>
              <a:srgbClr val="00B050"/>
            </a:solidFill>
          </a:ln>
        </p:spPr>
        <p:txBody>
          <a:bodyPr>
            <a:normAutofit fontScale="90000"/>
          </a:bodyPr>
          <a:lstStyle/>
          <a:p>
            <a:pPr marL="342900" lvl="0" indent="-342900" fontAlgn="base">
              <a:spcBef>
                <a:spcPct val="20000"/>
              </a:spcBef>
              <a:spcAft>
                <a:spcPct val="0"/>
              </a:spcAft>
              <a:defRPr/>
            </a:pPr>
            <a:r>
              <a:rPr lang="pt-BR" sz="2800" dirty="0">
                <a:solidFill>
                  <a:srgbClr val="7030A0"/>
                </a:solidFill>
                <a:latin typeface="Arial Black" pitchFamily="34" charset="0"/>
              </a:rPr>
              <a:t>Doutrina sobre os Anjos</a:t>
            </a:r>
            <a:r>
              <a:rPr lang="pt-BR" sz="2800" dirty="0">
                <a:solidFill>
                  <a:srgbClr val="00B0F0"/>
                </a:solidFill>
                <a:latin typeface="Arial Black" pitchFamily="34" charset="0"/>
              </a:rPr>
              <a:t/>
            </a:r>
            <a:br>
              <a:rPr lang="pt-BR" sz="2800" dirty="0">
                <a:solidFill>
                  <a:srgbClr val="00B0F0"/>
                </a:solidFill>
                <a:latin typeface="Arial Black" pitchFamily="34" charset="0"/>
              </a:rPr>
            </a:br>
            <a:r>
              <a:rPr lang="pt-BR" sz="3200" b="1" i="1" dirty="0">
                <a:solidFill>
                  <a:srgbClr val="00B050"/>
                </a:solidFill>
                <a:cs typeface="Arial" charset="0"/>
              </a:rPr>
              <a:t>LIÇÃO 12: A Doutrina Bíblica sobre os </a:t>
            </a:r>
            <a:r>
              <a:rPr lang="pt-BR" sz="3200" b="1" i="1" dirty="0" smtClean="0">
                <a:solidFill>
                  <a:srgbClr val="00B050"/>
                </a:solidFill>
                <a:cs typeface="Arial" charset="0"/>
              </a:rPr>
              <a:t>Anjos </a:t>
            </a:r>
            <a:r>
              <a:rPr lang="pt-BR" sz="3200" b="1" i="1" dirty="0" smtClean="0">
                <a:solidFill>
                  <a:srgbClr val="7030A0"/>
                </a:solidFill>
                <a:cs typeface="Arial" charset="0"/>
              </a:rPr>
              <a:t>ESBOÇO</a:t>
            </a:r>
            <a:endParaRPr lang="pt-BR" sz="3200" dirty="0">
              <a:solidFill>
                <a:srgbClr val="7030A0"/>
              </a:solidFill>
            </a:endParaRPr>
          </a:p>
        </p:txBody>
      </p:sp>
      <p:sp>
        <p:nvSpPr>
          <p:cNvPr id="3" name="Espaço Reservado para Conteúdo 2"/>
          <p:cNvSpPr>
            <a:spLocks noGrp="1"/>
          </p:cNvSpPr>
          <p:nvPr>
            <p:ph idx="1"/>
          </p:nvPr>
        </p:nvSpPr>
        <p:spPr>
          <a:xfrm>
            <a:off x="611560" y="1916832"/>
            <a:ext cx="8064896" cy="4021907"/>
          </a:xfrm>
        </p:spPr>
        <p:txBody>
          <a:bodyPr>
            <a:normAutofit/>
          </a:bodyPr>
          <a:lstStyle/>
          <a:p>
            <a:pPr marL="0" indent="0">
              <a:buNone/>
            </a:pPr>
            <a:endParaRPr lang="pt-BR" sz="2000" dirty="0"/>
          </a:p>
          <a:p>
            <a:pPr marL="0" lvl="0" indent="0">
              <a:spcBef>
                <a:spcPct val="0"/>
              </a:spcBef>
              <a:buNone/>
              <a:defRPr/>
            </a:pPr>
            <a:r>
              <a:rPr lang="pt-BR" dirty="0">
                <a:solidFill>
                  <a:srgbClr val="7030A0"/>
                </a:solidFill>
                <a:latin typeface="Arial" pitchFamily="34" charset="0"/>
                <a:cs typeface="Arial" pitchFamily="34" charset="0"/>
              </a:rPr>
              <a:t>	</a:t>
            </a:r>
            <a:r>
              <a:rPr lang="pt-BR" b="1" dirty="0">
                <a:solidFill>
                  <a:srgbClr val="006600"/>
                </a:solidFill>
              </a:rPr>
              <a:t>- Introdução</a:t>
            </a:r>
            <a:endParaRPr lang="pt-BR" sz="1200" b="1" dirty="0">
              <a:solidFill>
                <a:srgbClr val="006600"/>
              </a:solidFill>
            </a:endParaRPr>
          </a:p>
          <a:p>
            <a:pPr marL="0" lvl="0" indent="0">
              <a:spcBef>
                <a:spcPct val="0"/>
              </a:spcBef>
              <a:buNone/>
              <a:defRPr/>
            </a:pPr>
            <a:endParaRPr lang="pt-BR" sz="1200" b="1" dirty="0">
              <a:solidFill>
                <a:srgbClr val="006600"/>
              </a:solidFill>
              <a:cs typeface="Arial" pitchFamily="34" charset="0"/>
            </a:endParaRPr>
          </a:p>
          <a:p>
            <a:pPr marL="0" indent="0">
              <a:buNone/>
            </a:pPr>
            <a:r>
              <a:rPr lang="pt-BR" sz="2800" b="1" dirty="0" smtClean="0">
                <a:solidFill>
                  <a:srgbClr val="006600"/>
                </a:solidFill>
              </a:rPr>
              <a:t>I – A ORIGEM, NATUREZA E ATRIBUTOS DOS ANJOS</a:t>
            </a:r>
          </a:p>
          <a:p>
            <a:pPr marL="0" indent="0">
              <a:buNone/>
            </a:pPr>
            <a:r>
              <a:rPr lang="pt-BR" sz="1400" b="1" dirty="0" smtClean="0">
                <a:solidFill>
                  <a:srgbClr val="006600"/>
                </a:solidFill>
              </a:rPr>
              <a:t>   </a:t>
            </a:r>
          </a:p>
          <a:p>
            <a:pPr marL="0" indent="0">
              <a:buNone/>
            </a:pPr>
            <a:r>
              <a:rPr lang="pt-BR" sz="2800" b="1" dirty="0" smtClean="0">
                <a:solidFill>
                  <a:srgbClr val="FF0000"/>
                </a:solidFill>
              </a:rPr>
              <a:t>II – SATANÁS E SEUS ANJOS  </a:t>
            </a:r>
            <a:r>
              <a:rPr lang="pt-BR" sz="1400" b="1" dirty="0" smtClean="0">
                <a:solidFill>
                  <a:srgbClr val="006600"/>
                </a:solidFill>
              </a:rPr>
              <a:t>						</a:t>
            </a:r>
            <a:endParaRPr lang="pt-BR" sz="1400" b="1" cap="small" dirty="0" smtClean="0">
              <a:solidFill>
                <a:srgbClr val="006600"/>
              </a:solidFill>
              <a:cs typeface="Arial" charset="0"/>
            </a:endParaRPr>
          </a:p>
          <a:p>
            <a:pPr marL="0" lvl="0" indent="0">
              <a:spcBef>
                <a:spcPct val="0"/>
              </a:spcBef>
              <a:buNone/>
              <a:defRPr/>
            </a:pPr>
            <a:r>
              <a:rPr lang="pt-BR" sz="2800" b="1" dirty="0" smtClean="0">
                <a:solidFill>
                  <a:srgbClr val="006600"/>
                </a:solidFill>
              </a:rPr>
              <a:t>III – O LUGAR DOS ANJOS NOS DESÍGNIOS DE DEUS</a:t>
            </a:r>
          </a:p>
          <a:p>
            <a:pPr marL="0" lvl="0" indent="0">
              <a:spcBef>
                <a:spcPct val="0"/>
              </a:spcBef>
              <a:buNone/>
              <a:defRPr/>
            </a:pPr>
            <a:r>
              <a:rPr lang="pt-BR" sz="1200" b="1" dirty="0">
                <a:solidFill>
                  <a:srgbClr val="006600"/>
                </a:solidFill>
              </a:rPr>
              <a:t>		</a:t>
            </a:r>
            <a:r>
              <a:rPr lang="pt-BR" sz="1200" dirty="0">
                <a:solidFill>
                  <a:srgbClr val="006600"/>
                </a:solidFill>
                <a:cs typeface="Arial" pitchFamily="34" charset="0"/>
              </a:rPr>
              <a:t>	</a:t>
            </a:r>
          </a:p>
          <a:p>
            <a:pPr marL="0" lvl="0" indent="0">
              <a:spcBef>
                <a:spcPct val="0"/>
              </a:spcBef>
              <a:buNone/>
              <a:defRPr/>
            </a:pPr>
            <a:r>
              <a:rPr lang="pt-BR" dirty="0">
                <a:solidFill>
                  <a:srgbClr val="006600"/>
                </a:solidFill>
                <a:cs typeface="Arial" pitchFamily="34" charset="0"/>
              </a:rPr>
              <a:t>	</a:t>
            </a:r>
            <a:r>
              <a:rPr lang="pt-BR" b="1" dirty="0">
                <a:solidFill>
                  <a:srgbClr val="006600"/>
                </a:solidFill>
              </a:rPr>
              <a:t>- Conclusão</a:t>
            </a:r>
          </a:p>
        </p:txBody>
      </p:sp>
    </p:spTree>
    <p:extLst>
      <p:ext uri="{BB962C8B-B14F-4D97-AF65-F5344CB8AC3E}">
        <p14:creationId xmlns:p14="http://schemas.microsoft.com/office/powerpoint/2010/main" val="21894281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7544" y="188640"/>
            <a:ext cx="8229600" cy="850106"/>
          </a:xfrm>
          <a:ln>
            <a:solidFill>
              <a:srgbClr val="00B050"/>
            </a:solidFill>
          </a:ln>
        </p:spPr>
        <p:txBody>
          <a:bodyPr>
            <a:normAutofit fontScale="90000"/>
          </a:bodyPr>
          <a:lstStyle/>
          <a:p>
            <a:pPr marL="342900" lvl="0" indent="-342900" fontAlgn="base">
              <a:spcBef>
                <a:spcPct val="20000"/>
              </a:spcBef>
              <a:spcAft>
                <a:spcPct val="0"/>
              </a:spcAft>
              <a:defRPr/>
            </a:pPr>
            <a:r>
              <a:rPr lang="pt-BR" sz="2800" dirty="0">
                <a:solidFill>
                  <a:srgbClr val="7030A0"/>
                </a:solidFill>
                <a:latin typeface="Arial Black" pitchFamily="34" charset="0"/>
              </a:rPr>
              <a:t>Doutrina sobre os Anjos</a:t>
            </a:r>
            <a:r>
              <a:rPr lang="pt-BR" sz="2800" dirty="0">
                <a:solidFill>
                  <a:srgbClr val="00B0F0"/>
                </a:solidFill>
                <a:latin typeface="Arial Black" pitchFamily="34" charset="0"/>
              </a:rPr>
              <a:t/>
            </a:r>
            <a:br>
              <a:rPr lang="pt-BR" sz="2800" dirty="0">
                <a:solidFill>
                  <a:srgbClr val="00B0F0"/>
                </a:solidFill>
                <a:latin typeface="Arial Black" pitchFamily="34" charset="0"/>
              </a:rPr>
            </a:br>
            <a:r>
              <a:rPr lang="pt-BR" sz="3200" b="1" i="1" dirty="0">
                <a:solidFill>
                  <a:srgbClr val="00B050"/>
                </a:solidFill>
                <a:cs typeface="Arial" charset="0"/>
              </a:rPr>
              <a:t>LIÇÃO 12: A Doutrina Bíblica sobre os Anjos</a:t>
            </a:r>
            <a:endParaRPr lang="pt-BR" sz="2400" b="1" i="1" dirty="0">
              <a:solidFill>
                <a:srgbClr val="00B050"/>
              </a:solidFill>
              <a:cs typeface="Arial" charset="0"/>
            </a:endParaRPr>
          </a:p>
        </p:txBody>
      </p:sp>
      <p:sp>
        <p:nvSpPr>
          <p:cNvPr id="3" name="Espaço Reservado para Conteúdo 2"/>
          <p:cNvSpPr>
            <a:spLocks noGrp="1"/>
          </p:cNvSpPr>
          <p:nvPr>
            <p:ph idx="1"/>
          </p:nvPr>
        </p:nvSpPr>
        <p:spPr>
          <a:xfrm>
            <a:off x="457200" y="1412776"/>
            <a:ext cx="8229600" cy="5040560"/>
          </a:xfrm>
        </p:spPr>
        <p:txBody>
          <a:bodyPr>
            <a:noAutofit/>
          </a:bodyPr>
          <a:lstStyle/>
          <a:p>
            <a:pPr marL="0" indent="0">
              <a:buNone/>
            </a:pPr>
            <a:r>
              <a:rPr lang="pt-BR" sz="2200" b="1" dirty="0">
                <a:solidFill>
                  <a:srgbClr val="006600"/>
                </a:solidFill>
              </a:rPr>
              <a:t>II – SATANÁS E SEUS ANJOS </a:t>
            </a:r>
            <a:r>
              <a:rPr lang="pt-BR" sz="2200" b="1" dirty="0" smtClean="0">
                <a:solidFill>
                  <a:srgbClr val="006600"/>
                </a:solidFill>
              </a:rPr>
              <a:t>		</a:t>
            </a:r>
            <a:r>
              <a:rPr lang="pt-BR" sz="2200" b="1" dirty="0">
                <a:solidFill>
                  <a:srgbClr val="006600"/>
                </a:solidFill>
              </a:rPr>
              <a:t>		</a:t>
            </a:r>
            <a:r>
              <a:rPr lang="pt-BR" sz="2000" b="1" dirty="0">
                <a:solidFill>
                  <a:srgbClr val="006600"/>
                </a:solidFill>
              </a:rPr>
              <a:t>1</a:t>
            </a:r>
          </a:p>
          <a:p>
            <a:pPr marL="0" lvl="0" indent="0" algn="just">
              <a:spcBef>
                <a:spcPct val="0"/>
              </a:spcBef>
              <a:buNone/>
              <a:defRPr/>
            </a:pPr>
            <a:r>
              <a:rPr lang="pt-BR" sz="2000" b="1" dirty="0">
                <a:solidFill>
                  <a:srgbClr val="006600"/>
                </a:solidFill>
              </a:rPr>
              <a:t>	</a:t>
            </a:r>
            <a:r>
              <a:rPr lang="pt-BR" sz="2400" dirty="0"/>
              <a:t>Assim como é certa a existência dos anjos, também podemos deduzir facilmente, a partir </a:t>
            </a:r>
            <a:r>
              <a:rPr lang="pt-BR" sz="2400" dirty="0" smtClean="0"/>
              <a:t>das Escrituras </a:t>
            </a:r>
            <a:r>
              <a:rPr lang="pt-BR" sz="2400" dirty="0"/>
              <a:t>Sagradas, que nem todos são do mesmo caráter nem se encontram na mesma </a:t>
            </a:r>
            <a:r>
              <a:rPr lang="pt-BR" sz="2400" dirty="0" smtClean="0"/>
              <a:t>condição descrita </a:t>
            </a:r>
            <a:r>
              <a:rPr lang="pt-BR" sz="2400" dirty="0"/>
              <a:t>no tópico anterior. A palavra de Deus não revela exatamente quando isto se deu, mas é </a:t>
            </a:r>
            <a:r>
              <a:rPr lang="pt-BR" sz="2400" dirty="0" smtClean="0"/>
              <a:t>certo que </a:t>
            </a:r>
            <a:r>
              <a:rPr lang="pt-BR" sz="2400" dirty="0"/>
              <a:t>houve um momento após a criação dos anjos em que um grande número deles pecou contra o </a:t>
            </a:r>
            <a:r>
              <a:rPr lang="pt-BR" sz="2400" dirty="0" smtClean="0"/>
              <a:t>seu Criador</a:t>
            </a:r>
            <a:r>
              <a:rPr lang="pt-BR" sz="2400" dirty="0"/>
              <a:t>, rebelando-se e deixando-se levar pela soberba e </a:t>
            </a:r>
            <a:r>
              <a:rPr lang="pt-BR" sz="2400" dirty="0" smtClean="0"/>
              <a:t>cobiça. </a:t>
            </a:r>
            <a:r>
              <a:rPr lang="pt-BR" sz="2400" dirty="0" smtClean="0"/>
              <a:t>Tal afronta</a:t>
            </a:r>
            <a:r>
              <a:rPr lang="pt-BR" sz="2400" dirty="0"/>
              <a:t>, porém, não ficou impune; quanto maior foi a glória e grandeza da sua condição, tanto maior </a:t>
            </a:r>
            <a:r>
              <a:rPr lang="pt-BR" sz="2400" dirty="0" smtClean="0"/>
              <a:t>foi o </a:t>
            </a:r>
            <a:r>
              <a:rPr lang="pt-BR" sz="2400" dirty="0"/>
              <a:t>seu castigo – por isso a Escritura afirma que eles jamais serão perdoados, tendo sido precipitados </a:t>
            </a:r>
            <a:r>
              <a:rPr lang="pt-BR" sz="2400" dirty="0" smtClean="0"/>
              <a:t>do céu </a:t>
            </a:r>
            <a:r>
              <a:rPr lang="pt-BR" sz="2400" dirty="0"/>
              <a:t>até o abismo e ficando reservados para a eterna destruição no lago de </a:t>
            </a:r>
            <a:r>
              <a:rPr lang="pt-BR" sz="2400" dirty="0" smtClean="0"/>
              <a:t>fogo.</a:t>
            </a:r>
            <a:r>
              <a:rPr lang="pt-BR" sz="2000" dirty="0" smtClean="0"/>
              <a:t>	</a:t>
            </a:r>
            <a:r>
              <a:rPr lang="pt-BR" sz="2000" dirty="0"/>
              <a:t> </a:t>
            </a:r>
            <a:r>
              <a:rPr lang="pt-BR" sz="1100" dirty="0"/>
              <a:t>(</a:t>
            </a:r>
            <a:r>
              <a:rPr lang="pt-BR" sz="1100" dirty="0">
                <a:solidFill>
                  <a:srgbClr val="0000CC"/>
                </a:solidFill>
              </a:rPr>
              <a:t>2 </a:t>
            </a:r>
            <a:r>
              <a:rPr lang="pt-BR" sz="1100" dirty="0" err="1">
                <a:solidFill>
                  <a:srgbClr val="0000CC"/>
                </a:solidFill>
              </a:rPr>
              <a:t>Pe</a:t>
            </a:r>
            <a:r>
              <a:rPr lang="pt-BR" sz="1100" dirty="0">
                <a:solidFill>
                  <a:srgbClr val="0000CC"/>
                </a:solidFill>
              </a:rPr>
              <a:t> 2.4; </a:t>
            </a:r>
            <a:r>
              <a:rPr lang="pt-BR" sz="1100" dirty="0" err="1">
                <a:solidFill>
                  <a:srgbClr val="0000CC"/>
                </a:solidFill>
              </a:rPr>
              <a:t>Jd</a:t>
            </a:r>
            <a:r>
              <a:rPr lang="pt-BR" sz="1100" dirty="0">
                <a:solidFill>
                  <a:srgbClr val="0000CC"/>
                </a:solidFill>
              </a:rPr>
              <a:t> 4-6; </a:t>
            </a:r>
            <a:r>
              <a:rPr lang="pt-BR" sz="1100" dirty="0" err="1">
                <a:solidFill>
                  <a:srgbClr val="0000CC"/>
                </a:solidFill>
              </a:rPr>
              <a:t>Is</a:t>
            </a:r>
            <a:r>
              <a:rPr lang="pt-BR" sz="1100" dirty="0">
                <a:solidFill>
                  <a:srgbClr val="0000CC"/>
                </a:solidFill>
              </a:rPr>
              <a:t> </a:t>
            </a:r>
            <a:r>
              <a:rPr lang="pt-BR" sz="1100" dirty="0" smtClean="0">
                <a:solidFill>
                  <a:srgbClr val="0000CC"/>
                </a:solidFill>
              </a:rPr>
              <a:t>14.13-15; </a:t>
            </a:r>
            <a:r>
              <a:rPr lang="pt-BR" sz="1100" dirty="0" err="1">
                <a:solidFill>
                  <a:srgbClr val="0000CC"/>
                </a:solidFill>
              </a:rPr>
              <a:t>Lc</a:t>
            </a:r>
            <a:r>
              <a:rPr lang="pt-BR" sz="1100" dirty="0">
                <a:solidFill>
                  <a:srgbClr val="0000CC"/>
                </a:solidFill>
              </a:rPr>
              <a:t> </a:t>
            </a:r>
            <a:r>
              <a:rPr lang="pt-BR" sz="1100" dirty="0">
                <a:solidFill>
                  <a:srgbClr val="0000CC"/>
                </a:solidFill>
              </a:rPr>
              <a:t>8.28-31; </a:t>
            </a:r>
            <a:r>
              <a:rPr lang="pt-BR" sz="1100" dirty="0" err="1">
                <a:solidFill>
                  <a:srgbClr val="0000CC"/>
                </a:solidFill>
              </a:rPr>
              <a:t>Mt</a:t>
            </a:r>
            <a:r>
              <a:rPr lang="pt-BR" sz="1100" dirty="0">
                <a:solidFill>
                  <a:srgbClr val="0000CC"/>
                </a:solidFill>
              </a:rPr>
              <a:t> </a:t>
            </a:r>
            <a:r>
              <a:rPr lang="pt-BR" sz="1100" dirty="0" smtClean="0">
                <a:solidFill>
                  <a:srgbClr val="0000CC"/>
                </a:solidFill>
              </a:rPr>
              <a:t>25.41)</a:t>
            </a:r>
            <a:endParaRPr lang="pt-BR" sz="1100" dirty="0">
              <a:solidFill>
                <a:srgbClr val="0000CC"/>
              </a:solidFill>
            </a:endParaRPr>
          </a:p>
        </p:txBody>
      </p:sp>
    </p:spTree>
    <p:extLst>
      <p:ext uri="{BB962C8B-B14F-4D97-AF65-F5344CB8AC3E}">
        <p14:creationId xmlns:p14="http://schemas.microsoft.com/office/powerpoint/2010/main" val="22795059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755576" y="764704"/>
            <a:ext cx="7704856" cy="5544616"/>
          </a:xfrm>
          <a:ln>
            <a:solidFill>
              <a:srgbClr val="0000CC"/>
            </a:solidFill>
          </a:ln>
        </p:spPr>
        <p:txBody>
          <a:bodyPr>
            <a:noAutofit/>
          </a:bodyPr>
          <a:lstStyle/>
          <a:p>
            <a:pPr marL="0" indent="0">
              <a:buNone/>
            </a:pPr>
            <a:r>
              <a:rPr lang="pt-BR" sz="2400" dirty="0" err="1" smtClean="0">
                <a:solidFill>
                  <a:srgbClr val="0000CC"/>
                </a:solidFill>
              </a:rPr>
              <a:t>Jd</a:t>
            </a:r>
            <a:r>
              <a:rPr lang="pt-BR" sz="2400" dirty="0">
                <a:solidFill>
                  <a:srgbClr val="0000CC"/>
                </a:solidFill>
              </a:rPr>
              <a:t> </a:t>
            </a:r>
            <a:r>
              <a:rPr lang="pt-BR" sz="2400" dirty="0" smtClean="0">
                <a:solidFill>
                  <a:srgbClr val="0000CC"/>
                </a:solidFill>
              </a:rPr>
              <a:t> 5  </a:t>
            </a:r>
            <a:r>
              <a:rPr lang="pt-BR" sz="2400" dirty="0">
                <a:solidFill>
                  <a:srgbClr val="0000CC"/>
                </a:solidFill>
              </a:rPr>
              <a:t>Mas quero lembrar-vos, como a quem já uma vez soube isto, que, havendo o Senhor salvo um povo, tirando-o da terra do Egito, destruiu, depois, os que não creram</a:t>
            </a:r>
            <a:r>
              <a:rPr lang="pt-BR" sz="2400" dirty="0" smtClean="0">
                <a:solidFill>
                  <a:srgbClr val="0000CC"/>
                </a:solidFill>
              </a:rPr>
              <a:t>;  6  </a:t>
            </a:r>
            <a:r>
              <a:rPr lang="pt-BR" sz="2400" dirty="0">
                <a:solidFill>
                  <a:srgbClr val="0000CC"/>
                </a:solidFill>
              </a:rPr>
              <a:t>e aos anjos que não guardaram o seu principado, mas deixaram a sua própria habitação, reservou na escuridão e em prisões eternas até ao juízo daquele grande Dia</a:t>
            </a:r>
            <a:r>
              <a:rPr lang="pt-BR" sz="2400" dirty="0" smtClean="0">
                <a:solidFill>
                  <a:srgbClr val="0000CC"/>
                </a:solidFill>
              </a:rPr>
              <a:t>;</a:t>
            </a:r>
          </a:p>
          <a:p>
            <a:pPr marL="0" indent="0">
              <a:buNone/>
            </a:pPr>
            <a:r>
              <a:rPr lang="pt-BR" sz="2800" dirty="0" err="1" smtClean="0">
                <a:solidFill>
                  <a:srgbClr val="7030A0"/>
                </a:solidFill>
              </a:rPr>
              <a:t>Is</a:t>
            </a:r>
            <a:r>
              <a:rPr lang="pt-BR" sz="2800" dirty="0" smtClean="0">
                <a:solidFill>
                  <a:srgbClr val="7030A0"/>
                </a:solidFill>
              </a:rPr>
              <a:t> </a:t>
            </a:r>
            <a:r>
              <a:rPr lang="pt-BR" sz="2800" dirty="0" smtClean="0">
                <a:solidFill>
                  <a:srgbClr val="7030A0"/>
                </a:solidFill>
              </a:rPr>
              <a:t>14</a:t>
            </a:r>
            <a:r>
              <a:rPr lang="pt-BR" sz="2800" dirty="0">
                <a:solidFill>
                  <a:srgbClr val="7030A0"/>
                </a:solidFill>
              </a:rPr>
              <a:t>. 13  E tu dizias no teu coração: Eu subirei ao céu, e, acima das estrelas de Deus, exaltarei o meu trono, e, no monte da congregação, me assentarei, da banda dos lados do Norte</a:t>
            </a:r>
            <a:r>
              <a:rPr lang="pt-BR" sz="2800" dirty="0" smtClean="0">
                <a:solidFill>
                  <a:srgbClr val="7030A0"/>
                </a:solidFill>
              </a:rPr>
              <a:t>.  14  </a:t>
            </a:r>
            <a:r>
              <a:rPr lang="pt-BR" sz="2800" dirty="0">
                <a:solidFill>
                  <a:srgbClr val="7030A0"/>
                </a:solidFill>
              </a:rPr>
              <a:t>Subirei acima das mais altas nuvens e serei semelhante ao Altíssimo</a:t>
            </a:r>
            <a:r>
              <a:rPr lang="pt-BR" sz="2800" dirty="0" smtClean="0">
                <a:solidFill>
                  <a:srgbClr val="7030A0"/>
                </a:solidFill>
              </a:rPr>
              <a:t>.  15  </a:t>
            </a:r>
            <a:r>
              <a:rPr lang="pt-BR" sz="2800" dirty="0">
                <a:solidFill>
                  <a:srgbClr val="7030A0"/>
                </a:solidFill>
              </a:rPr>
              <a:t>E, contudo, levado serás ao inferno, ao mais profundo do abismo</a:t>
            </a:r>
            <a:r>
              <a:rPr lang="pt-BR" sz="2800" dirty="0" smtClean="0">
                <a:solidFill>
                  <a:srgbClr val="7030A0"/>
                </a:solidFill>
              </a:rPr>
              <a:t>.</a:t>
            </a:r>
          </a:p>
        </p:txBody>
      </p:sp>
    </p:spTree>
    <p:extLst>
      <p:ext uri="{BB962C8B-B14F-4D97-AF65-F5344CB8AC3E}">
        <p14:creationId xmlns:p14="http://schemas.microsoft.com/office/powerpoint/2010/main" val="24963646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a:spLocks noGrp="1"/>
          </p:cNvSpPr>
          <p:nvPr>
            <p:ph type="subTitle" idx="1"/>
          </p:nvPr>
        </p:nvSpPr>
        <p:spPr>
          <a:xfrm>
            <a:off x="708756" y="3933056"/>
            <a:ext cx="7510463" cy="910952"/>
          </a:xfrm>
        </p:spPr>
        <p:txBody>
          <a:bodyPr>
            <a:noAutofit/>
          </a:bodyPr>
          <a:lstStyle/>
          <a:p>
            <a:pPr marL="342900" lvl="0" indent="-342900" fontAlgn="base">
              <a:spcAft>
                <a:spcPct val="0"/>
              </a:spcAft>
              <a:defRPr/>
            </a:pPr>
            <a:r>
              <a:rPr lang="pt-BR" b="1" i="1" dirty="0">
                <a:solidFill>
                  <a:srgbClr val="00B050"/>
                </a:solidFill>
                <a:cs typeface="Arial" charset="0"/>
              </a:rPr>
              <a:t>LIÇÃO </a:t>
            </a:r>
            <a:r>
              <a:rPr lang="pt-BR" b="1" i="1" dirty="0" smtClean="0">
                <a:solidFill>
                  <a:srgbClr val="00B050"/>
                </a:solidFill>
                <a:cs typeface="Arial" charset="0"/>
              </a:rPr>
              <a:t>12: </a:t>
            </a:r>
            <a:r>
              <a:rPr lang="pt-BR" b="1" i="1" dirty="0">
                <a:solidFill>
                  <a:srgbClr val="00B050"/>
                </a:solidFill>
                <a:cs typeface="Arial" charset="0"/>
              </a:rPr>
              <a:t>A Doutrina Bíblica sobre os Anjos</a:t>
            </a:r>
          </a:p>
        </p:txBody>
      </p:sp>
      <p:sp>
        <p:nvSpPr>
          <p:cNvPr id="2" name="Retângulo 1"/>
          <p:cNvSpPr/>
          <p:nvPr/>
        </p:nvSpPr>
        <p:spPr>
          <a:xfrm>
            <a:off x="1403648" y="1628800"/>
            <a:ext cx="6120680" cy="1323439"/>
          </a:xfrm>
          <a:prstGeom prst="rect">
            <a:avLst/>
          </a:prstGeom>
          <a:ln>
            <a:solidFill>
              <a:srgbClr val="7030A0"/>
            </a:solidFill>
          </a:ln>
        </p:spPr>
        <p:txBody>
          <a:bodyPr wrap="square">
            <a:spAutoFit/>
          </a:bodyPr>
          <a:lstStyle/>
          <a:p>
            <a:pPr algn="ctr"/>
            <a:r>
              <a:rPr lang="pt-BR" sz="4000" dirty="0" smtClean="0">
                <a:solidFill>
                  <a:srgbClr val="7030A0"/>
                </a:solidFill>
                <a:latin typeface="Arial Black" pitchFamily="34" charset="0"/>
                <a:ea typeface="+mj-ea"/>
                <a:cs typeface="+mj-cs"/>
              </a:rPr>
              <a:t>Doutrina sobre os </a:t>
            </a:r>
            <a:r>
              <a:rPr lang="pt-BR" sz="4000" dirty="0">
                <a:solidFill>
                  <a:srgbClr val="7030A0"/>
                </a:solidFill>
                <a:latin typeface="Arial Black" pitchFamily="34" charset="0"/>
                <a:ea typeface="+mj-ea"/>
                <a:cs typeface="+mj-cs"/>
              </a:rPr>
              <a:t>Anjos</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8756" y="5445224"/>
            <a:ext cx="7510463" cy="884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69548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755576" y="1124744"/>
            <a:ext cx="7704856" cy="5184576"/>
          </a:xfrm>
          <a:ln>
            <a:solidFill>
              <a:srgbClr val="0000CC"/>
            </a:solidFill>
          </a:ln>
        </p:spPr>
        <p:txBody>
          <a:bodyPr>
            <a:noAutofit/>
          </a:bodyPr>
          <a:lstStyle/>
          <a:p>
            <a:pPr marL="0" indent="0">
              <a:buNone/>
            </a:pPr>
            <a:r>
              <a:rPr lang="pt-BR" dirty="0" err="1" smtClean="0">
                <a:solidFill>
                  <a:srgbClr val="0000CC"/>
                </a:solidFill>
              </a:rPr>
              <a:t>Mt</a:t>
            </a:r>
            <a:r>
              <a:rPr lang="pt-BR" dirty="0" smtClean="0">
                <a:solidFill>
                  <a:srgbClr val="0000CC"/>
                </a:solidFill>
              </a:rPr>
              <a:t> </a:t>
            </a:r>
            <a:r>
              <a:rPr lang="pt-BR" dirty="0" smtClean="0">
                <a:solidFill>
                  <a:srgbClr val="0000CC"/>
                </a:solidFill>
              </a:rPr>
              <a:t>25</a:t>
            </a:r>
            <a:r>
              <a:rPr lang="pt-BR" dirty="0">
                <a:solidFill>
                  <a:srgbClr val="0000CC"/>
                </a:solidFill>
              </a:rPr>
              <a:t>. 41  Então, dirá também aos que estiverem à sua esquerda: Apartai-vos de mim, malditos, para o fogo eterno, preparado para o diabo e seus anjos</a:t>
            </a:r>
            <a:r>
              <a:rPr lang="pt-BR" dirty="0" smtClean="0">
                <a:solidFill>
                  <a:srgbClr val="0000CC"/>
                </a:solidFill>
              </a:rPr>
              <a:t>;</a:t>
            </a:r>
          </a:p>
          <a:p>
            <a:pPr marL="0" indent="0">
              <a:buNone/>
            </a:pPr>
            <a:r>
              <a:rPr lang="pt-BR" dirty="0" err="1" smtClean="0">
                <a:solidFill>
                  <a:srgbClr val="7030A0"/>
                </a:solidFill>
              </a:rPr>
              <a:t>Ap</a:t>
            </a:r>
            <a:r>
              <a:rPr lang="pt-BR" dirty="0" smtClean="0">
                <a:solidFill>
                  <a:srgbClr val="7030A0"/>
                </a:solidFill>
              </a:rPr>
              <a:t> 20</a:t>
            </a:r>
            <a:r>
              <a:rPr lang="pt-BR" dirty="0">
                <a:solidFill>
                  <a:srgbClr val="7030A0"/>
                </a:solidFill>
              </a:rPr>
              <a:t>. 10  E o diabo, que os enganava, foi lançado no lago de fogo e enxofre, onde está a besta e o falso profeta; e de dia e de noite serão atormentados para todo o sempre</a:t>
            </a:r>
            <a:r>
              <a:rPr lang="pt-BR" dirty="0" smtClean="0">
                <a:solidFill>
                  <a:srgbClr val="7030A0"/>
                </a:solidFill>
              </a:rPr>
              <a:t>.</a:t>
            </a:r>
          </a:p>
          <a:p>
            <a:pPr marL="0" indent="0">
              <a:buNone/>
            </a:pPr>
            <a:r>
              <a:rPr lang="pt-BR" dirty="0">
                <a:solidFill>
                  <a:srgbClr val="7030A0"/>
                </a:solidFill>
              </a:rPr>
              <a:t>15  E aquele que não foi achado escrito no livro da vida foi lançado no lago de fogo.</a:t>
            </a:r>
          </a:p>
          <a:p>
            <a:pPr marL="0" indent="0">
              <a:buNone/>
            </a:pPr>
            <a:endParaRPr lang="da-DK" sz="2400" dirty="0">
              <a:solidFill>
                <a:srgbClr val="0000CC"/>
              </a:solidFill>
            </a:endParaRPr>
          </a:p>
        </p:txBody>
      </p:sp>
    </p:spTree>
    <p:extLst>
      <p:ext uri="{BB962C8B-B14F-4D97-AF65-F5344CB8AC3E}">
        <p14:creationId xmlns:p14="http://schemas.microsoft.com/office/powerpoint/2010/main" val="10556173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994122"/>
          </a:xfrm>
          <a:ln>
            <a:solidFill>
              <a:srgbClr val="00B050"/>
            </a:solidFill>
          </a:ln>
        </p:spPr>
        <p:txBody>
          <a:bodyPr>
            <a:normAutofit fontScale="90000"/>
          </a:bodyPr>
          <a:lstStyle/>
          <a:p>
            <a:pPr marL="342900" lvl="0" indent="-342900" fontAlgn="base">
              <a:spcBef>
                <a:spcPct val="20000"/>
              </a:spcBef>
              <a:spcAft>
                <a:spcPct val="0"/>
              </a:spcAft>
              <a:defRPr/>
            </a:pPr>
            <a:r>
              <a:rPr lang="pt-BR" sz="2800" dirty="0">
                <a:solidFill>
                  <a:srgbClr val="7030A0"/>
                </a:solidFill>
                <a:latin typeface="Arial Black" pitchFamily="34" charset="0"/>
              </a:rPr>
              <a:t>Doutrina sobre os Anjos</a:t>
            </a:r>
            <a:r>
              <a:rPr lang="pt-BR" sz="2800" dirty="0">
                <a:solidFill>
                  <a:srgbClr val="00B0F0"/>
                </a:solidFill>
                <a:latin typeface="Arial Black" pitchFamily="34" charset="0"/>
              </a:rPr>
              <a:t/>
            </a:r>
            <a:br>
              <a:rPr lang="pt-BR" sz="2800" dirty="0">
                <a:solidFill>
                  <a:srgbClr val="00B0F0"/>
                </a:solidFill>
                <a:latin typeface="Arial Black" pitchFamily="34" charset="0"/>
              </a:rPr>
            </a:br>
            <a:r>
              <a:rPr lang="pt-BR" sz="3200" b="1" i="1" dirty="0">
                <a:solidFill>
                  <a:srgbClr val="00B050"/>
                </a:solidFill>
                <a:cs typeface="Arial" charset="0"/>
              </a:rPr>
              <a:t>LIÇÃO 12: A Doutrina Bíblica sobre os Anjos</a:t>
            </a:r>
            <a:endParaRPr lang="pt-BR" sz="3200" dirty="0"/>
          </a:p>
        </p:txBody>
      </p:sp>
      <p:sp>
        <p:nvSpPr>
          <p:cNvPr id="3" name="Espaço Reservado para Conteúdo 2"/>
          <p:cNvSpPr>
            <a:spLocks noGrp="1"/>
          </p:cNvSpPr>
          <p:nvPr>
            <p:ph idx="1"/>
          </p:nvPr>
        </p:nvSpPr>
        <p:spPr>
          <a:xfrm>
            <a:off x="467544" y="1700808"/>
            <a:ext cx="8229600" cy="4569371"/>
          </a:xfrm>
        </p:spPr>
        <p:txBody>
          <a:bodyPr>
            <a:normAutofit fontScale="25000" lnSpcReduction="20000"/>
          </a:bodyPr>
          <a:lstStyle/>
          <a:p>
            <a:pPr marL="0" lvl="0" indent="0">
              <a:buNone/>
            </a:pPr>
            <a:r>
              <a:rPr lang="pt-BR" sz="8000" b="1" dirty="0">
                <a:solidFill>
                  <a:srgbClr val="00B050"/>
                </a:solidFill>
              </a:rPr>
              <a:t>II – SATANÁS E SEUS ANJOS </a:t>
            </a:r>
            <a:r>
              <a:rPr lang="pt-BR" sz="8000" b="1" dirty="0">
                <a:solidFill>
                  <a:srgbClr val="006600"/>
                </a:solidFill>
              </a:rPr>
              <a:t>		2</a:t>
            </a:r>
          </a:p>
          <a:p>
            <a:pPr marL="0" lvl="0" indent="0">
              <a:buNone/>
            </a:pPr>
            <a:endParaRPr lang="pt-BR" sz="1100" b="1" dirty="0">
              <a:solidFill>
                <a:srgbClr val="006600"/>
              </a:solidFill>
            </a:endParaRPr>
          </a:p>
          <a:p>
            <a:pPr marL="0" lvl="0" indent="0" algn="just">
              <a:spcBef>
                <a:spcPct val="0"/>
              </a:spcBef>
              <a:buNone/>
              <a:defRPr/>
            </a:pPr>
            <a:r>
              <a:rPr lang="pt-BR" sz="2800" b="1" dirty="0">
                <a:solidFill>
                  <a:srgbClr val="006600"/>
                </a:solidFill>
              </a:rPr>
              <a:t>	</a:t>
            </a:r>
            <a:r>
              <a:rPr lang="pt-BR" sz="9600" dirty="0"/>
              <a:t> </a:t>
            </a:r>
            <a:r>
              <a:rPr lang="pt-BR" sz="10800" dirty="0" smtClean="0"/>
              <a:t>À </a:t>
            </a:r>
            <a:r>
              <a:rPr lang="pt-BR" sz="10800" dirty="0"/>
              <a:t>frente dessa rebelião está um desses anjos caídos, que é chamado nas Escrituras </a:t>
            </a:r>
            <a:r>
              <a:rPr lang="pt-BR" sz="10800" dirty="0" smtClean="0"/>
              <a:t>principalmente de </a:t>
            </a:r>
            <a:r>
              <a:rPr lang="pt-BR" sz="10800" dirty="0"/>
              <a:t>Satanás (“adversário”), por se opor e afrontar a </a:t>
            </a:r>
            <a:r>
              <a:rPr lang="pt-BR" sz="10800" dirty="0" smtClean="0"/>
              <a:t>Deus, </a:t>
            </a:r>
            <a:r>
              <a:rPr lang="pt-BR" sz="10800" dirty="0"/>
              <a:t>e Diabo (“caluniador”), por </a:t>
            </a:r>
            <a:r>
              <a:rPr lang="pt-BR" sz="10800" dirty="0" smtClean="0"/>
              <a:t>lançar dúvidas </a:t>
            </a:r>
            <a:r>
              <a:rPr lang="pt-BR" sz="10800" dirty="0"/>
              <a:t>sobre o caráter dos fiéis e até mesmo sobre </a:t>
            </a:r>
            <a:r>
              <a:rPr lang="pt-BR" sz="10800" dirty="0" smtClean="0"/>
              <a:t>Deus. </a:t>
            </a:r>
            <a:r>
              <a:rPr lang="pt-BR" sz="10800" dirty="0"/>
              <a:t>Avesso ao </a:t>
            </a:r>
            <a:r>
              <a:rPr lang="pt-BR" sz="10800" dirty="0" smtClean="0"/>
              <a:t>bom propósito </a:t>
            </a:r>
            <a:r>
              <a:rPr lang="pt-BR" sz="10800" dirty="0"/>
              <a:t>de Deus para com a Sua criação, desde o princípio esse inimigo se manifesta e atua de </a:t>
            </a:r>
            <a:r>
              <a:rPr lang="pt-BR" sz="10800" dirty="0" smtClean="0"/>
              <a:t>forma astuta </a:t>
            </a:r>
            <a:r>
              <a:rPr lang="pt-BR" sz="10800" dirty="0"/>
              <a:t>e sutil para tentar os homens a se juntarem a ele na sua rebelião, tornando-se assim seus </a:t>
            </a:r>
            <a:r>
              <a:rPr lang="pt-BR" sz="10800" dirty="0" smtClean="0"/>
              <a:t>filhos. </a:t>
            </a:r>
            <a:r>
              <a:rPr lang="pt-BR" sz="10800" dirty="0"/>
              <a:t>Por isso é comparado à </a:t>
            </a:r>
            <a:r>
              <a:rPr lang="pt-BR" sz="10800" dirty="0" smtClean="0"/>
              <a:t>serpente </a:t>
            </a:r>
            <a:r>
              <a:rPr lang="pt-BR" sz="10800" dirty="0"/>
              <a:t>e nem mesmo o Filho de Deus</a:t>
            </a:r>
            <a:r>
              <a:rPr lang="pt-BR" sz="10800" dirty="0" smtClean="0"/>
              <a:t>, quando </a:t>
            </a:r>
            <a:r>
              <a:rPr lang="pt-BR" sz="10800" dirty="0"/>
              <a:t>esteve entre nós, escapou de ser continuamente assaltado pelas suas </a:t>
            </a:r>
            <a:r>
              <a:rPr lang="pt-BR" sz="10800" dirty="0" smtClean="0"/>
              <a:t>insinuações.</a:t>
            </a:r>
            <a:r>
              <a:rPr lang="pt-BR" sz="9600" dirty="0"/>
              <a:t>	</a:t>
            </a:r>
            <a:r>
              <a:rPr lang="pt-BR" sz="4400" dirty="0" smtClean="0"/>
              <a:t>(</a:t>
            </a:r>
            <a:r>
              <a:rPr lang="pt-BR" sz="4400" dirty="0" err="1">
                <a:solidFill>
                  <a:srgbClr val="0000CC"/>
                </a:solidFill>
              </a:rPr>
              <a:t>Zc</a:t>
            </a:r>
            <a:r>
              <a:rPr lang="pt-BR" sz="4400" dirty="0">
                <a:solidFill>
                  <a:srgbClr val="0000CC"/>
                </a:solidFill>
              </a:rPr>
              <a:t> </a:t>
            </a:r>
            <a:r>
              <a:rPr lang="pt-BR" sz="4400" dirty="0" smtClean="0">
                <a:solidFill>
                  <a:srgbClr val="0000CC"/>
                </a:solidFill>
              </a:rPr>
              <a:t>3.1; </a:t>
            </a:r>
            <a:r>
              <a:rPr lang="pt-BR" sz="4400" dirty="0" err="1" smtClean="0">
                <a:solidFill>
                  <a:srgbClr val="0000CC"/>
                </a:solidFill>
              </a:rPr>
              <a:t>Ap</a:t>
            </a:r>
            <a:r>
              <a:rPr lang="pt-BR" sz="4400" dirty="0" smtClean="0">
                <a:solidFill>
                  <a:srgbClr val="0000CC"/>
                </a:solidFill>
              </a:rPr>
              <a:t> </a:t>
            </a:r>
            <a:r>
              <a:rPr lang="pt-BR" sz="4400" dirty="0">
                <a:solidFill>
                  <a:srgbClr val="0000CC"/>
                </a:solidFill>
              </a:rPr>
              <a:t>12.10; Jó 1.9-11; </a:t>
            </a:r>
            <a:r>
              <a:rPr lang="pt-BR" sz="4400" dirty="0" err="1">
                <a:solidFill>
                  <a:srgbClr val="0000CC"/>
                </a:solidFill>
              </a:rPr>
              <a:t>Gn</a:t>
            </a:r>
            <a:r>
              <a:rPr lang="pt-BR" sz="4400" dirty="0">
                <a:solidFill>
                  <a:srgbClr val="0000CC"/>
                </a:solidFill>
              </a:rPr>
              <a:t> 3.5</a:t>
            </a:r>
            <a:r>
              <a:rPr lang="pt-BR" sz="4400" dirty="0" smtClean="0">
                <a:solidFill>
                  <a:srgbClr val="0000CC"/>
                </a:solidFill>
              </a:rPr>
              <a:t>; </a:t>
            </a:r>
            <a:r>
              <a:rPr lang="pt-BR" sz="4400" dirty="0" err="1" smtClean="0">
                <a:solidFill>
                  <a:srgbClr val="0000CC"/>
                </a:solidFill>
              </a:rPr>
              <a:t>Ef</a:t>
            </a:r>
            <a:r>
              <a:rPr lang="pt-BR" sz="4400" dirty="0" smtClean="0">
                <a:solidFill>
                  <a:srgbClr val="0000CC"/>
                </a:solidFill>
              </a:rPr>
              <a:t> </a:t>
            </a:r>
            <a:r>
              <a:rPr lang="pt-BR" sz="4400" dirty="0">
                <a:solidFill>
                  <a:srgbClr val="0000CC"/>
                </a:solidFill>
              </a:rPr>
              <a:t>2.1; </a:t>
            </a:r>
            <a:r>
              <a:rPr lang="pt-BR" sz="4400" dirty="0" err="1">
                <a:solidFill>
                  <a:srgbClr val="0000CC"/>
                </a:solidFill>
              </a:rPr>
              <a:t>Jo</a:t>
            </a:r>
            <a:r>
              <a:rPr lang="pt-BR" sz="4400" dirty="0">
                <a:solidFill>
                  <a:srgbClr val="0000CC"/>
                </a:solidFill>
              </a:rPr>
              <a:t> 8.44</a:t>
            </a:r>
            <a:r>
              <a:rPr lang="pt-BR" sz="4400" dirty="0" smtClean="0">
                <a:solidFill>
                  <a:srgbClr val="0000CC"/>
                </a:solidFill>
              </a:rPr>
              <a:t>; </a:t>
            </a:r>
            <a:r>
              <a:rPr lang="pt-BR" sz="4400" dirty="0" err="1" smtClean="0">
                <a:solidFill>
                  <a:srgbClr val="0000CC"/>
                </a:solidFill>
              </a:rPr>
              <a:t>Gn</a:t>
            </a:r>
            <a:r>
              <a:rPr lang="pt-BR" sz="4400" dirty="0" smtClean="0">
                <a:solidFill>
                  <a:srgbClr val="0000CC"/>
                </a:solidFill>
              </a:rPr>
              <a:t> </a:t>
            </a:r>
            <a:r>
              <a:rPr lang="pt-BR" sz="4400" dirty="0">
                <a:solidFill>
                  <a:srgbClr val="0000CC"/>
                </a:solidFill>
              </a:rPr>
              <a:t>3.1; 2 </a:t>
            </a:r>
            <a:r>
              <a:rPr lang="pt-BR" sz="4400" dirty="0" err="1">
                <a:solidFill>
                  <a:srgbClr val="0000CC"/>
                </a:solidFill>
              </a:rPr>
              <a:t>Co</a:t>
            </a:r>
            <a:r>
              <a:rPr lang="pt-BR" sz="4400" dirty="0">
                <a:solidFill>
                  <a:srgbClr val="0000CC"/>
                </a:solidFill>
              </a:rPr>
              <a:t> </a:t>
            </a:r>
            <a:r>
              <a:rPr lang="pt-BR" sz="4400" dirty="0" smtClean="0">
                <a:solidFill>
                  <a:srgbClr val="0000CC"/>
                </a:solidFill>
              </a:rPr>
              <a:t>11.3; </a:t>
            </a:r>
            <a:r>
              <a:rPr lang="pt-BR" sz="4400" dirty="0" err="1">
                <a:solidFill>
                  <a:srgbClr val="0000CC"/>
                </a:solidFill>
              </a:rPr>
              <a:t>Mt</a:t>
            </a:r>
            <a:r>
              <a:rPr lang="pt-BR" sz="4400" dirty="0">
                <a:solidFill>
                  <a:srgbClr val="0000CC"/>
                </a:solidFill>
              </a:rPr>
              <a:t> </a:t>
            </a:r>
            <a:r>
              <a:rPr lang="pt-BR" sz="4400" dirty="0">
                <a:solidFill>
                  <a:srgbClr val="0000CC"/>
                </a:solidFill>
              </a:rPr>
              <a:t>4.1-11; </a:t>
            </a:r>
            <a:r>
              <a:rPr lang="pt-BR" sz="4400" dirty="0" err="1" smtClean="0">
                <a:solidFill>
                  <a:srgbClr val="0000CC"/>
                </a:solidFill>
              </a:rPr>
              <a:t>Jo</a:t>
            </a:r>
            <a:r>
              <a:rPr lang="pt-BR" sz="4400" dirty="0" smtClean="0">
                <a:solidFill>
                  <a:srgbClr val="0000CC"/>
                </a:solidFill>
              </a:rPr>
              <a:t> 14.30</a:t>
            </a:r>
            <a:r>
              <a:rPr lang="pt-BR" sz="4400" dirty="0" smtClean="0"/>
              <a:t>)</a:t>
            </a:r>
            <a:endParaRPr lang="pt-BR" sz="4400" dirty="0"/>
          </a:p>
        </p:txBody>
      </p:sp>
    </p:spTree>
    <p:extLst>
      <p:ext uri="{BB962C8B-B14F-4D97-AF65-F5344CB8AC3E}">
        <p14:creationId xmlns:p14="http://schemas.microsoft.com/office/powerpoint/2010/main" val="11849204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755576" y="980728"/>
            <a:ext cx="7704856" cy="5328592"/>
          </a:xfrm>
          <a:ln>
            <a:solidFill>
              <a:srgbClr val="0000CC"/>
            </a:solidFill>
          </a:ln>
        </p:spPr>
        <p:txBody>
          <a:bodyPr>
            <a:noAutofit/>
          </a:bodyPr>
          <a:lstStyle/>
          <a:p>
            <a:pPr marL="0" indent="0">
              <a:buNone/>
            </a:pPr>
            <a:r>
              <a:rPr lang="pt-BR" sz="2800" dirty="0" err="1" smtClean="0">
                <a:solidFill>
                  <a:srgbClr val="0000CC"/>
                </a:solidFill>
              </a:rPr>
              <a:t>Gn</a:t>
            </a:r>
            <a:r>
              <a:rPr lang="pt-BR" sz="2800" dirty="0" smtClean="0">
                <a:solidFill>
                  <a:srgbClr val="0000CC"/>
                </a:solidFill>
              </a:rPr>
              <a:t> </a:t>
            </a:r>
            <a:r>
              <a:rPr lang="pt-BR" sz="2800" dirty="0" smtClean="0">
                <a:solidFill>
                  <a:srgbClr val="0000CC"/>
                </a:solidFill>
              </a:rPr>
              <a:t>3</a:t>
            </a:r>
            <a:r>
              <a:rPr lang="pt-BR" sz="2800" dirty="0">
                <a:solidFill>
                  <a:srgbClr val="0000CC"/>
                </a:solidFill>
              </a:rPr>
              <a:t>. 1 </a:t>
            </a:r>
            <a:r>
              <a:rPr lang="pt-BR" sz="2800" dirty="0" smtClean="0">
                <a:solidFill>
                  <a:srgbClr val="0000CC"/>
                </a:solidFill>
              </a:rPr>
              <a:t> </a:t>
            </a:r>
            <a:r>
              <a:rPr lang="pt-BR" sz="2800" dirty="0">
                <a:solidFill>
                  <a:srgbClr val="0000CC"/>
                </a:solidFill>
              </a:rPr>
              <a:t>Ora, a serpente era mais astuta que todas as alimárias do campo que o SENHOR Deus tinha feito. E esta disse à mulher: É assim que Deus disse: Não comereis de toda árvore do jardim</a:t>
            </a:r>
            <a:r>
              <a:rPr lang="pt-BR" sz="2800" dirty="0" smtClean="0">
                <a:solidFill>
                  <a:srgbClr val="0000CC"/>
                </a:solidFill>
              </a:rPr>
              <a:t>?  2  </a:t>
            </a:r>
            <a:r>
              <a:rPr lang="pt-BR" sz="2800" dirty="0">
                <a:solidFill>
                  <a:srgbClr val="0000CC"/>
                </a:solidFill>
              </a:rPr>
              <a:t>E disse a mulher à serpente: Do fruto das árvores do jardim comeremos</a:t>
            </a:r>
            <a:r>
              <a:rPr lang="pt-BR" sz="2800" dirty="0" smtClean="0">
                <a:solidFill>
                  <a:srgbClr val="0000CC"/>
                </a:solidFill>
              </a:rPr>
              <a:t>,  3  </a:t>
            </a:r>
            <a:r>
              <a:rPr lang="pt-BR" sz="2800" dirty="0">
                <a:solidFill>
                  <a:srgbClr val="0000CC"/>
                </a:solidFill>
              </a:rPr>
              <a:t>mas, do fruto da árvore que está no meio do jardim, disse Deus: Não comereis dele, nem nele tocareis, para que não morrais</a:t>
            </a:r>
            <a:r>
              <a:rPr lang="pt-BR" sz="2800" dirty="0" smtClean="0">
                <a:solidFill>
                  <a:srgbClr val="0000CC"/>
                </a:solidFill>
              </a:rPr>
              <a:t>.  4  </a:t>
            </a:r>
            <a:r>
              <a:rPr lang="pt-BR" sz="2800" dirty="0">
                <a:solidFill>
                  <a:srgbClr val="0000CC"/>
                </a:solidFill>
              </a:rPr>
              <a:t>Então, a serpente disse à mulher: Certamente não morrereis</a:t>
            </a:r>
            <a:r>
              <a:rPr lang="pt-BR" sz="2800" dirty="0" smtClean="0">
                <a:solidFill>
                  <a:srgbClr val="0000CC"/>
                </a:solidFill>
              </a:rPr>
              <a:t>.  5  </a:t>
            </a:r>
            <a:r>
              <a:rPr lang="pt-BR" sz="2800" dirty="0">
                <a:solidFill>
                  <a:srgbClr val="0000CC"/>
                </a:solidFill>
              </a:rPr>
              <a:t>Porque Deus sabe que, no dia em que dele comerdes, se abrirão os vossos olhos, e sereis como Deus, sabendo o bem e o mal.</a:t>
            </a:r>
            <a:endParaRPr lang="pt-BR" sz="2800" dirty="0" smtClean="0">
              <a:solidFill>
                <a:srgbClr val="0000CC"/>
              </a:solidFill>
            </a:endParaRPr>
          </a:p>
        </p:txBody>
      </p:sp>
    </p:spTree>
    <p:extLst>
      <p:ext uri="{BB962C8B-B14F-4D97-AF65-F5344CB8AC3E}">
        <p14:creationId xmlns:p14="http://schemas.microsoft.com/office/powerpoint/2010/main" val="24963646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755576" y="1124744"/>
            <a:ext cx="7704856" cy="5184576"/>
          </a:xfrm>
          <a:ln>
            <a:solidFill>
              <a:srgbClr val="0000CC"/>
            </a:solidFill>
          </a:ln>
        </p:spPr>
        <p:txBody>
          <a:bodyPr>
            <a:noAutofit/>
          </a:bodyPr>
          <a:lstStyle/>
          <a:p>
            <a:pPr marL="0" lvl="0" indent="0">
              <a:buNone/>
            </a:pPr>
            <a:r>
              <a:rPr lang="pt-BR" sz="2400" dirty="0">
                <a:solidFill>
                  <a:srgbClr val="0000CC"/>
                </a:solidFill>
              </a:rPr>
              <a:t>Jó 1. 9  Então, respondeu Satanás ao SENHOR e disse: Porventura, teme Jó a Deus debalde?  10  Porventura, não o cercaste tu de bens a ele, e a sua casa, e a tudo quanto tem? A obra de suas mãos abençoaste, e o seu gado está aumentado na terra.  11  Mas estende a tua mão, e toca-lhe em tudo quanto tem, e verás se não blasfema de ti na tua face!</a:t>
            </a:r>
          </a:p>
          <a:p>
            <a:pPr marL="0" indent="0">
              <a:buNone/>
            </a:pPr>
            <a:r>
              <a:rPr lang="pt-BR" sz="2400" dirty="0" err="1" smtClean="0">
                <a:solidFill>
                  <a:srgbClr val="0000CC"/>
                </a:solidFill>
              </a:rPr>
              <a:t>Jo</a:t>
            </a:r>
            <a:r>
              <a:rPr lang="pt-BR" sz="2400" dirty="0" smtClean="0">
                <a:solidFill>
                  <a:srgbClr val="0000CC"/>
                </a:solidFill>
              </a:rPr>
              <a:t> 8</a:t>
            </a:r>
            <a:r>
              <a:rPr lang="pt-BR" sz="2400" dirty="0" smtClean="0">
                <a:solidFill>
                  <a:srgbClr val="0000CC"/>
                </a:solidFill>
              </a:rPr>
              <a:t>. 44  Vós tendes por pai ao diabo e quereis satisfazer os desejos de vosso pai; ele foi homicida desde o princípio e não se firmou na verdade, porque não há verdade nele; quando ele profere mentira, fala do que lhe é próprio, porque é mentiroso e pai da mentira.</a:t>
            </a:r>
          </a:p>
          <a:p>
            <a:pPr marL="0" indent="0">
              <a:buNone/>
            </a:pPr>
            <a:r>
              <a:rPr lang="pt-BR" sz="2400" dirty="0" err="1" smtClean="0">
                <a:solidFill>
                  <a:srgbClr val="0000CC"/>
                </a:solidFill>
              </a:rPr>
              <a:t>Mt</a:t>
            </a:r>
            <a:r>
              <a:rPr lang="pt-BR" sz="2400" dirty="0" smtClean="0">
                <a:solidFill>
                  <a:srgbClr val="0000CC"/>
                </a:solidFill>
              </a:rPr>
              <a:t> 4. 1-11</a:t>
            </a:r>
            <a:endParaRPr lang="pt-BR" sz="2400" dirty="0" smtClean="0">
              <a:solidFill>
                <a:srgbClr val="0000CC"/>
              </a:solidFill>
            </a:endParaRPr>
          </a:p>
        </p:txBody>
      </p:sp>
    </p:spTree>
    <p:extLst>
      <p:ext uri="{BB962C8B-B14F-4D97-AF65-F5344CB8AC3E}">
        <p14:creationId xmlns:p14="http://schemas.microsoft.com/office/powerpoint/2010/main" val="153638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354162"/>
          </a:xfrm>
          <a:ln>
            <a:solidFill>
              <a:srgbClr val="00B050"/>
            </a:solidFill>
          </a:ln>
        </p:spPr>
        <p:txBody>
          <a:bodyPr>
            <a:normAutofit fontScale="90000"/>
          </a:bodyPr>
          <a:lstStyle/>
          <a:p>
            <a:pPr marL="342900" lvl="0" indent="-342900" fontAlgn="base">
              <a:spcBef>
                <a:spcPct val="20000"/>
              </a:spcBef>
              <a:spcAft>
                <a:spcPct val="0"/>
              </a:spcAft>
              <a:defRPr/>
            </a:pPr>
            <a:r>
              <a:rPr lang="pt-BR" sz="2800" dirty="0">
                <a:solidFill>
                  <a:srgbClr val="7030A0"/>
                </a:solidFill>
                <a:latin typeface="Arial Black" pitchFamily="34" charset="0"/>
              </a:rPr>
              <a:t>Doutrina sobre os Anjos</a:t>
            </a:r>
            <a:r>
              <a:rPr lang="pt-BR" sz="2800" dirty="0">
                <a:solidFill>
                  <a:srgbClr val="00B0F0"/>
                </a:solidFill>
                <a:latin typeface="Arial Black" pitchFamily="34" charset="0"/>
              </a:rPr>
              <a:t/>
            </a:r>
            <a:br>
              <a:rPr lang="pt-BR" sz="2800" dirty="0">
                <a:solidFill>
                  <a:srgbClr val="00B0F0"/>
                </a:solidFill>
                <a:latin typeface="Arial Black" pitchFamily="34" charset="0"/>
              </a:rPr>
            </a:br>
            <a:r>
              <a:rPr lang="pt-BR" sz="3200" b="1" i="1" dirty="0">
                <a:solidFill>
                  <a:srgbClr val="00B050"/>
                </a:solidFill>
                <a:cs typeface="Arial" charset="0"/>
              </a:rPr>
              <a:t>LIÇÃO 12: A Doutrina Bíblica sobre os </a:t>
            </a:r>
            <a:r>
              <a:rPr lang="pt-BR" sz="3200" b="1" i="1" dirty="0" smtClean="0">
                <a:solidFill>
                  <a:srgbClr val="00B050"/>
                </a:solidFill>
                <a:cs typeface="Arial" charset="0"/>
              </a:rPr>
              <a:t>Anjos </a:t>
            </a:r>
            <a:r>
              <a:rPr lang="pt-BR" sz="3200" b="1" i="1" dirty="0" smtClean="0">
                <a:solidFill>
                  <a:srgbClr val="7030A0"/>
                </a:solidFill>
                <a:cs typeface="Arial" charset="0"/>
              </a:rPr>
              <a:t>ESBOÇO</a:t>
            </a:r>
            <a:endParaRPr lang="pt-BR" sz="3200" dirty="0">
              <a:solidFill>
                <a:srgbClr val="7030A0"/>
              </a:solidFill>
            </a:endParaRPr>
          </a:p>
        </p:txBody>
      </p:sp>
      <p:sp>
        <p:nvSpPr>
          <p:cNvPr id="3" name="Espaço Reservado para Conteúdo 2"/>
          <p:cNvSpPr>
            <a:spLocks noGrp="1"/>
          </p:cNvSpPr>
          <p:nvPr>
            <p:ph idx="1"/>
          </p:nvPr>
        </p:nvSpPr>
        <p:spPr>
          <a:xfrm>
            <a:off x="611560" y="1916832"/>
            <a:ext cx="8064896" cy="4021907"/>
          </a:xfrm>
        </p:spPr>
        <p:txBody>
          <a:bodyPr>
            <a:normAutofit/>
          </a:bodyPr>
          <a:lstStyle/>
          <a:p>
            <a:pPr marL="0" indent="0">
              <a:buNone/>
            </a:pPr>
            <a:endParaRPr lang="pt-BR" sz="2000" dirty="0"/>
          </a:p>
          <a:p>
            <a:pPr marL="0" lvl="0" indent="0">
              <a:spcBef>
                <a:spcPct val="0"/>
              </a:spcBef>
              <a:buNone/>
              <a:defRPr/>
            </a:pPr>
            <a:r>
              <a:rPr lang="pt-BR" dirty="0">
                <a:solidFill>
                  <a:srgbClr val="7030A0"/>
                </a:solidFill>
                <a:latin typeface="Arial" pitchFamily="34" charset="0"/>
                <a:cs typeface="Arial" pitchFamily="34" charset="0"/>
              </a:rPr>
              <a:t>	</a:t>
            </a:r>
            <a:r>
              <a:rPr lang="pt-BR" b="1" dirty="0">
                <a:solidFill>
                  <a:srgbClr val="006600"/>
                </a:solidFill>
              </a:rPr>
              <a:t>- Introdução</a:t>
            </a:r>
            <a:endParaRPr lang="pt-BR" sz="1200" b="1" dirty="0">
              <a:solidFill>
                <a:srgbClr val="006600"/>
              </a:solidFill>
            </a:endParaRPr>
          </a:p>
          <a:p>
            <a:pPr marL="0" lvl="0" indent="0">
              <a:spcBef>
                <a:spcPct val="0"/>
              </a:spcBef>
              <a:buNone/>
              <a:defRPr/>
            </a:pPr>
            <a:endParaRPr lang="pt-BR" sz="1200" b="1" dirty="0">
              <a:solidFill>
                <a:srgbClr val="006600"/>
              </a:solidFill>
              <a:cs typeface="Arial" pitchFamily="34" charset="0"/>
            </a:endParaRPr>
          </a:p>
          <a:p>
            <a:pPr marL="0" indent="0">
              <a:buNone/>
            </a:pPr>
            <a:r>
              <a:rPr lang="pt-BR" sz="2800" b="1" dirty="0" smtClean="0">
                <a:solidFill>
                  <a:srgbClr val="006600"/>
                </a:solidFill>
              </a:rPr>
              <a:t>I – A ORIGEM, NATUREZA E ATRIBUTOS DOS ANJOS</a:t>
            </a:r>
          </a:p>
          <a:p>
            <a:pPr marL="0" indent="0">
              <a:buNone/>
            </a:pPr>
            <a:r>
              <a:rPr lang="pt-BR" sz="1400" b="1" dirty="0" smtClean="0">
                <a:solidFill>
                  <a:srgbClr val="006600"/>
                </a:solidFill>
              </a:rPr>
              <a:t>   </a:t>
            </a:r>
          </a:p>
          <a:p>
            <a:pPr marL="0" indent="0">
              <a:buNone/>
            </a:pPr>
            <a:r>
              <a:rPr lang="pt-BR" sz="2800" b="1" dirty="0" smtClean="0">
                <a:solidFill>
                  <a:srgbClr val="006600"/>
                </a:solidFill>
              </a:rPr>
              <a:t>II – SATANÁS E SEUS ANJOS  </a:t>
            </a:r>
            <a:r>
              <a:rPr lang="pt-BR" sz="1400" b="1" dirty="0" smtClean="0">
                <a:solidFill>
                  <a:srgbClr val="006600"/>
                </a:solidFill>
              </a:rPr>
              <a:t>						</a:t>
            </a:r>
            <a:endParaRPr lang="pt-BR" sz="1400" b="1" cap="small" dirty="0" smtClean="0">
              <a:solidFill>
                <a:srgbClr val="006600"/>
              </a:solidFill>
              <a:cs typeface="Arial" charset="0"/>
            </a:endParaRPr>
          </a:p>
          <a:p>
            <a:pPr marL="0" lvl="0" indent="0">
              <a:spcBef>
                <a:spcPct val="0"/>
              </a:spcBef>
              <a:buNone/>
              <a:defRPr/>
            </a:pPr>
            <a:r>
              <a:rPr lang="pt-BR" sz="2800" b="1" dirty="0" smtClean="0">
                <a:solidFill>
                  <a:srgbClr val="FF0000"/>
                </a:solidFill>
              </a:rPr>
              <a:t>III – O LUGAR DOS ANJOS NOS DESÍGNIOS DE DEUS</a:t>
            </a:r>
          </a:p>
          <a:p>
            <a:pPr marL="0" lvl="0" indent="0">
              <a:spcBef>
                <a:spcPct val="0"/>
              </a:spcBef>
              <a:buNone/>
              <a:defRPr/>
            </a:pPr>
            <a:r>
              <a:rPr lang="pt-BR" sz="1200" b="1" dirty="0">
                <a:solidFill>
                  <a:srgbClr val="006600"/>
                </a:solidFill>
              </a:rPr>
              <a:t>		</a:t>
            </a:r>
            <a:r>
              <a:rPr lang="pt-BR" sz="1200" dirty="0">
                <a:solidFill>
                  <a:srgbClr val="006600"/>
                </a:solidFill>
                <a:cs typeface="Arial" pitchFamily="34" charset="0"/>
              </a:rPr>
              <a:t>	</a:t>
            </a:r>
          </a:p>
          <a:p>
            <a:pPr marL="0" lvl="0" indent="0">
              <a:spcBef>
                <a:spcPct val="0"/>
              </a:spcBef>
              <a:buNone/>
              <a:defRPr/>
            </a:pPr>
            <a:r>
              <a:rPr lang="pt-BR" dirty="0">
                <a:solidFill>
                  <a:srgbClr val="006600"/>
                </a:solidFill>
                <a:cs typeface="Arial" pitchFamily="34" charset="0"/>
              </a:rPr>
              <a:t>	</a:t>
            </a:r>
            <a:r>
              <a:rPr lang="pt-BR" b="1" dirty="0">
                <a:solidFill>
                  <a:srgbClr val="006600"/>
                </a:solidFill>
              </a:rPr>
              <a:t>- Conclusão</a:t>
            </a:r>
          </a:p>
        </p:txBody>
      </p:sp>
    </p:spTree>
    <p:extLst>
      <p:ext uri="{BB962C8B-B14F-4D97-AF65-F5344CB8AC3E}">
        <p14:creationId xmlns:p14="http://schemas.microsoft.com/office/powerpoint/2010/main" val="21894281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7544" y="188640"/>
            <a:ext cx="8229600" cy="1224136"/>
          </a:xfrm>
          <a:ln>
            <a:solidFill>
              <a:srgbClr val="00B050"/>
            </a:solidFill>
          </a:ln>
        </p:spPr>
        <p:txBody>
          <a:bodyPr>
            <a:normAutofit/>
          </a:bodyPr>
          <a:lstStyle/>
          <a:p>
            <a:pPr marL="342900" lvl="0" indent="-342900" fontAlgn="base">
              <a:spcBef>
                <a:spcPct val="20000"/>
              </a:spcBef>
              <a:spcAft>
                <a:spcPct val="0"/>
              </a:spcAft>
              <a:defRPr/>
            </a:pPr>
            <a:r>
              <a:rPr lang="pt-BR" sz="2800" dirty="0">
                <a:solidFill>
                  <a:srgbClr val="7030A0"/>
                </a:solidFill>
                <a:latin typeface="Arial Black" pitchFamily="34" charset="0"/>
              </a:rPr>
              <a:t>Doutrina sobre os Anjos</a:t>
            </a:r>
            <a:r>
              <a:rPr lang="pt-BR" sz="2800" dirty="0">
                <a:solidFill>
                  <a:srgbClr val="00B0F0"/>
                </a:solidFill>
                <a:latin typeface="Arial Black" pitchFamily="34" charset="0"/>
              </a:rPr>
              <a:t/>
            </a:r>
            <a:br>
              <a:rPr lang="pt-BR" sz="2800" dirty="0">
                <a:solidFill>
                  <a:srgbClr val="00B0F0"/>
                </a:solidFill>
                <a:latin typeface="Arial Black" pitchFamily="34" charset="0"/>
              </a:rPr>
            </a:br>
            <a:r>
              <a:rPr lang="pt-BR" sz="3200" b="1" i="1" dirty="0">
                <a:solidFill>
                  <a:srgbClr val="00B050"/>
                </a:solidFill>
                <a:cs typeface="Arial" charset="0"/>
              </a:rPr>
              <a:t>LIÇÃO 12: A Doutrina Bíblica sobre os </a:t>
            </a:r>
            <a:r>
              <a:rPr lang="pt-BR" sz="3200" b="1" i="1" dirty="0" smtClean="0">
                <a:solidFill>
                  <a:srgbClr val="00B050"/>
                </a:solidFill>
                <a:cs typeface="Arial" charset="0"/>
              </a:rPr>
              <a:t>Anjos</a:t>
            </a:r>
            <a:endParaRPr lang="pt-BR" sz="3200" dirty="0"/>
          </a:p>
        </p:txBody>
      </p:sp>
      <p:sp>
        <p:nvSpPr>
          <p:cNvPr id="3" name="Espaço Reservado para Conteúdo 2"/>
          <p:cNvSpPr>
            <a:spLocks noGrp="1"/>
          </p:cNvSpPr>
          <p:nvPr>
            <p:ph idx="1"/>
          </p:nvPr>
        </p:nvSpPr>
        <p:spPr>
          <a:xfrm>
            <a:off x="457200" y="1772816"/>
            <a:ext cx="8229600" cy="4608512"/>
          </a:xfrm>
        </p:spPr>
        <p:txBody>
          <a:bodyPr>
            <a:normAutofit fontScale="25000" lnSpcReduction="20000"/>
          </a:bodyPr>
          <a:lstStyle/>
          <a:p>
            <a:pPr marL="0" lvl="0" indent="0">
              <a:spcBef>
                <a:spcPct val="0"/>
              </a:spcBef>
              <a:buNone/>
              <a:defRPr/>
            </a:pPr>
            <a:r>
              <a:rPr lang="pt-BR" sz="8000" b="1" cap="small" dirty="0">
                <a:solidFill>
                  <a:srgbClr val="006600"/>
                </a:solidFill>
                <a:cs typeface="Arial" charset="0"/>
              </a:rPr>
              <a:t>III – O LUGAR DOS ANJOS NOS DESÍGNIOS DE </a:t>
            </a:r>
            <a:r>
              <a:rPr lang="pt-BR" sz="8000" b="1" cap="small" dirty="0" smtClean="0">
                <a:solidFill>
                  <a:srgbClr val="006600"/>
                </a:solidFill>
                <a:cs typeface="Arial" charset="0"/>
              </a:rPr>
              <a:t>DEUS</a:t>
            </a:r>
            <a:r>
              <a:rPr lang="pt-BR" sz="8000" b="1" cap="small" dirty="0">
                <a:solidFill>
                  <a:srgbClr val="006600"/>
                </a:solidFill>
                <a:cs typeface="Arial" charset="0"/>
              </a:rPr>
              <a:t>	</a:t>
            </a:r>
            <a:r>
              <a:rPr lang="pt-BR" sz="8000" b="1" cap="small" dirty="0" smtClean="0">
                <a:solidFill>
                  <a:srgbClr val="006600"/>
                </a:solidFill>
                <a:cs typeface="Arial" charset="0"/>
              </a:rPr>
              <a:t>1</a:t>
            </a:r>
          </a:p>
          <a:p>
            <a:pPr marL="0" lvl="0" indent="0">
              <a:spcBef>
                <a:spcPct val="0"/>
              </a:spcBef>
              <a:buNone/>
              <a:defRPr/>
            </a:pPr>
            <a:endParaRPr lang="pt-BR" sz="2000" b="1" cap="small" dirty="0">
              <a:solidFill>
                <a:srgbClr val="006600"/>
              </a:solidFill>
              <a:cs typeface="Arial" charset="0"/>
            </a:endParaRPr>
          </a:p>
          <a:p>
            <a:pPr marL="0" lvl="0" indent="0">
              <a:spcBef>
                <a:spcPct val="0"/>
              </a:spcBef>
              <a:buNone/>
              <a:defRPr/>
            </a:pPr>
            <a:endParaRPr lang="pt-BR" sz="1400" b="1" cap="small" dirty="0">
              <a:solidFill>
                <a:srgbClr val="006600"/>
              </a:solidFill>
              <a:cs typeface="Arial" charset="0"/>
            </a:endParaRPr>
          </a:p>
          <a:p>
            <a:pPr marL="0" lvl="0" indent="0" algn="just">
              <a:spcBef>
                <a:spcPct val="0"/>
              </a:spcBef>
              <a:buNone/>
              <a:defRPr/>
            </a:pPr>
            <a:r>
              <a:rPr lang="pt-BR" sz="2400" b="1" cap="small" dirty="0">
                <a:solidFill>
                  <a:srgbClr val="006600"/>
                </a:solidFill>
                <a:latin typeface="Arial" pitchFamily="34" charset="0"/>
                <a:cs typeface="Arial" charset="0"/>
              </a:rPr>
              <a:t>	</a:t>
            </a:r>
            <a:r>
              <a:rPr lang="pt-BR" sz="7600" dirty="0"/>
              <a:t>Como obra das mãos de Deus, os anjos também têm um lugar definido no propósito divino, </a:t>
            </a:r>
            <a:r>
              <a:rPr lang="pt-BR" sz="7600" dirty="0" smtClean="0"/>
              <a:t>e esse </a:t>
            </a:r>
            <a:r>
              <a:rPr lang="pt-BR" sz="7600" dirty="0"/>
              <a:t>propósito podemos resumir na glorificação do Criador por meio do benefício que prestam aos </a:t>
            </a:r>
            <a:r>
              <a:rPr lang="pt-BR" sz="7600" dirty="0" smtClean="0"/>
              <a:t>Seus escolhidos </a:t>
            </a:r>
            <a:r>
              <a:rPr lang="pt-BR" sz="7600" dirty="0"/>
              <a:t>na terra. Já consideramos o interesse que os anjos têm na realização do plano da salvação, </a:t>
            </a:r>
            <a:r>
              <a:rPr lang="pt-BR" sz="7600" dirty="0" smtClean="0"/>
              <a:t>na medida </a:t>
            </a:r>
            <a:r>
              <a:rPr lang="pt-BR" sz="7600" dirty="0"/>
              <a:t>em que este plano se desenvolve e se manifesta na revelação do evangelho. Mas eles </a:t>
            </a:r>
            <a:r>
              <a:rPr lang="pt-BR" sz="7600" dirty="0" smtClean="0"/>
              <a:t>também participam </a:t>
            </a:r>
            <a:r>
              <a:rPr lang="pt-BR" sz="7600" dirty="0"/>
              <a:t>ativamente, servindo a Deus em favor daqueles que a Sua graça favorece, protegendo</a:t>
            </a:r>
            <a:r>
              <a:rPr lang="pt-BR" sz="7600" dirty="0" smtClean="0"/>
              <a:t>, livrando</a:t>
            </a:r>
            <a:r>
              <a:rPr lang="pt-BR" sz="7600" dirty="0"/>
              <a:t>, confortando e auxiliando de todas as formas </a:t>
            </a:r>
            <a:r>
              <a:rPr lang="pt-BR" sz="7600" dirty="0" smtClean="0"/>
              <a:t>necessárias. </a:t>
            </a:r>
            <a:r>
              <a:rPr lang="pt-BR" sz="7600" dirty="0"/>
              <a:t>Os anjos atuam tanto em favor da igreja, como um corpo, inclusive aprendendo com </a:t>
            </a:r>
            <a:r>
              <a:rPr lang="pt-BR" sz="7600" dirty="0" smtClean="0"/>
              <a:t>a sabedoria </a:t>
            </a:r>
            <a:r>
              <a:rPr lang="pt-BR" sz="7600" dirty="0"/>
              <a:t>manifesta através da operação divina </a:t>
            </a:r>
            <a:r>
              <a:rPr lang="pt-BR" sz="7600" dirty="0" smtClean="0"/>
              <a:t>nela; </a:t>
            </a:r>
            <a:r>
              <a:rPr lang="pt-BR" sz="7600" dirty="0"/>
              <a:t>como também em favor dos crentes </a:t>
            </a:r>
            <a:r>
              <a:rPr lang="pt-BR" sz="7600" dirty="0" smtClean="0"/>
              <a:t>em particular</a:t>
            </a:r>
            <a:r>
              <a:rPr lang="pt-BR" sz="7600" dirty="0"/>
              <a:t>, estando mais presentes nos acontecimentos e circunstâncias de suas vidas do que </a:t>
            </a:r>
            <a:r>
              <a:rPr lang="pt-BR" sz="7600" dirty="0" smtClean="0"/>
              <a:t>poderiam imaginar</a:t>
            </a:r>
            <a:r>
              <a:rPr lang="pt-BR" sz="7600" dirty="0"/>
              <a:t>. O poder com que fazem tudo isto é glorioso e maravilhoso, sim; mas, na sua </a:t>
            </a:r>
            <a:r>
              <a:rPr lang="pt-BR" sz="7600" dirty="0" smtClean="0"/>
              <a:t>própria consideração</a:t>
            </a:r>
            <a:r>
              <a:rPr lang="pt-BR" sz="7600" dirty="0"/>
              <a:t>, são humildes, dependentes e obedientes servos de Deus, e por isso nos veem como </a:t>
            </a:r>
            <a:r>
              <a:rPr lang="pt-BR" sz="7600" dirty="0" smtClean="0"/>
              <a:t>seus iguais</a:t>
            </a:r>
            <a:r>
              <a:rPr lang="pt-BR" sz="7600" dirty="0"/>
              <a:t>, recusando qualquer forma de reconhecimento por parte dos seus semelhantes, de culto </a:t>
            </a:r>
            <a:r>
              <a:rPr lang="pt-BR" sz="7600" dirty="0" smtClean="0"/>
              <a:t>ou </a:t>
            </a:r>
            <a:r>
              <a:rPr lang="pt-BR" sz="7600" dirty="0" smtClean="0"/>
              <a:t>adoração. </a:t>
            </a:r>
            <a:r>
              <a:rPr lang="pt-BR" sz="7600" dirty="0"/>
              <a:t>Estando já congregados com eles em Cristo Jesus, no manifestar da </a:t>
            </a:r>
            <a:r>
              <a:rPr lang="pt-BR" sz="7600" dirty="0" smtClean="0"/>
              <a:t>eternidade seremos </a:t>
            </a:r>
            <a:r>
              <a:rPr lang="pt-BR" sz="7600" dirty="0"/>
              <a:t>revestidos da glória de um corpo espiritual, como o deles, e assim ambos estaremos </a:t>
            </a:r>
            <a:r>
              <a:rPr lang="pt-BR" sz="7600" dirty="0" smtClean="0"/>
              <a:t>plenamente integrados </a:t>
            </a:r>
            <a:r>
              <a:rPr lang="pt-BR" sz="7600" dirty="0"/>
              <a:t>uns aos outros e com o reino de </a:t>
            </a:r>
            <a:r>
              <a:rPr lang="pt-BR" sz="7600" dirty="0" smtClean="0"/>
              <a:t>Deus.</a:t>
            </a:r>
            <a:r>
              <a:rPr lang="pt-BR" sz="7000" dirty="0" smtClean="0"/>
              <a:t>	</a:t>
            </a:r>
            <a:r>
              <a:rPr lang="pt-BR" sz="4400" dirty="0"/>
              <a:t> </a:t>
            </a:r>
            <a:r>
              <a:rPr lang="pt-BR" sz="4400" dirty="0" smtClean="0"/>
              <a:t>(</a:t>
            </a:r>
            <a:r>
              <a:rPr lang="pt-BR" sz="4400" dirty="0" err="1">
                <a:solidFill>
                  <a:srgbClr val="0000CC"/>
                </a:solidFill>
              </a:rPr>
              <a:t>Hb</a:t>
            </a:r>
            <a:r>
              <a:rPr lang="pt-BR" sz="4400" dirty="0">
                <a:solidFill>
                  <a:srgbClr val="0000CC"/>
                </a:solidFill>
              </a:rPr>
              <a:t> 1.14; </a:t>
            </a:r>
            <a:r>
              <a:rPr lang="pt-BR" sz="4400" dirty="0" err="1">
                <a:solidFill>
                  <a:srgbClr val="0000CC"/>
                </a:solidFill>
              </a:rPr>
              <a:t>Sl</a:t>
            </a:r>
            <a:r>
              <a:rPr lang="pt-BR" sz="4400" dirty="0">
                <a:solidFill>
                  <a:srgbClr val="0000CC"/>
                </a:solidFill>
              </a:rPr>
              <a:t> 34.7; </a:t>
            </a:r>
            <a:r>
              <a:rPr lang="pt-BR" sz="4400" dirty="0" err="1">
                <a:solidFill>
                  <a:srgbClr val="0000CC"/>
                </a:solidFill>
              </a:rPr>
              <a:t>Lc</a:t>
            </a:r>
            <a:r>
              <a:rPr lang="pt-BR" sz="4400" dirty="0">
                <a:solidFill>
                  <a:srgbClr val="0000CC"/>
                </a:solidFill>
              </a:rPr>
              <a:t> 22.43; At 5.17-20</a:t>
            </a:r>
            <a:r>
              <a:rPr lang="pt-BR" sz="4400" dirty="0" smtClean="0">
                <a:solidFill>
                  <a:srgbClr val="0000CC"/>
                </a:solidFill>
              </a:rPr>
              <a:t>; </a:t>
            </a:r>
            <a:r>
              <a:rPr lang="pt-BR" sz="4400" dirty="0" err="1">
                <a:solidFill>
                  <a:srgbClr val="0000CC"/>
                </a:solidFill>
              </a:rPr>
              <a:t>Ef</a:t>
            </a:r>
            <a:r>
              <a:rPr lang="pt-BR" sz="4400" dirty="0">
                <a:solidFill>
                  <a:srgbClr val="0000CC"/>
                </a:solidFill>
              </a:rPr>
              <a:t> </a:t>
            </a:r>
            <a:r>
              <a:rPr lang="pt-BR" sz="4400" dirty="0" smtClean="0">
                <a:solidFill>
                  <a:srgbClr val="0000CC"/>
                </a:solidFill>
              </a:rPr>
              <a:t>3.10; </a:t>
            </a:r>
            <a:r>
              <a:rPr lang="pt-BR" sz="4400" dirty="0" err="1" smtClean="0">
                <a:solidFill>
                  <a:srgbClr val="0000CC"/>
                </a:solidFill>
              </a:rPr>
              <a:t>Ap</a:t>
            </a:r>
            <a:r>
              <a:rPr lang="pt-BR" sz="4400" dirty="0" smtClean="0">
                <a:solidFill>
                  <a:srgbClr val="0000CC"/>
                </a:solidFill>
              </a:rPr>
              <a:t> </a:t>
            </a:r>
            <a:r>
              <a:rPr lang="pt-BR" sz="4400" dirty="0">
                <a:solidFill>
                  <a:srgbClr val="0000CC"/>
                </a:solidFill>
              </a:rPr>
              <a:t>22.8-9, </a:t>
            </a:r>
            <a:r>
              <a:rPr lang="pt-BR" sz="4400" dirty="0" smtClean="0">
                <a:solidFill>
                  <a:srgbClr val="0000CC"/>
                </a:solidFill>
              </a:rPr>
              <a:t>Cl </a:t>
            </a:r>
            <a:r>
              <a:rPr lang="pt-BR" sz="4400" dirty="0">
                <a:solidFill>
                  <a:srgbClr val="0000CC"/>
                </a:solidFill>
              </a:rPr>
              <a:t>1.19-20; 1 </a:t>
            </a:r>
            <a:r>
              <a:rPr lang="pt-BR" sz="4400" dirty="0" err="1">
                <a:solidFill>
                  <a:srgbClr val="0000CC"/>
                </a:solidFill>
              </a:rPr>
              <a:t>Co</a:t>
            </a:r>
            <a:r>
              <a:rPr lang="pt-BR" sz="4400" dirty="0">
                <a:solidFill>
                  <a:srgbClr val="0000CC"/>
                </a:solidFill>
              </a:rPr>
              <a:t> 15.49-53</a:t>
            </a:r>
            <a:r>
              <a:rPr lang="pt-BR" sz="4400" dirty="0" smtClean="0"/>
              <a:t>).</a:t>
            </a:r>
            <a:endParaRPr lang="pt-BR" sz="4400" dirty="0"/>
          </a:p>
        </p:txBody>
      </p:sp>
    </p:spTree>
    <p:extLst>
      <p:ext uri="{BB962C8B-B14F-4D97-AF65-F5344CB8AC3E}">
        <p14:creationId xmlns:p14="http://schemas.microsoft.com/office/powerpoint/2010/main" val="22795059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611560" y="908720"/>
            <a:ext cx="7920880" cy="5400600"/>
          </a:xfrm>
          <a:ln>
            <a:solidFill>
              <a:srgbClr val="0000CC"/>
            </a:solidFill>
          </a:ln>
        </p:spPr>
        <p:txBody>
          <a:bodyPr>
            <a:noAutofit/>
          </a:bodyPr>
          <a:lstStyle/>
          <a:p>
            <a:pPr marL="0" indent="0">
              <a:buNone/>
            </a:pPr>
            <a:r>
              <a:rPr lang="pt-BR" sz="2400" dirty="0" err="1" smtClean="0">
                <a:solidFill>
                  <a:srgbClr val="0000CC"/>
                </a:solidFill>
              </a:rPr>
              <a:t>Hb</a:t>
            </a:r>
            <a:r>
              <a:rPr lang="pt-BR" sz="2400" dirty="0" smtClean="0">
                <a:solidFill>
                  <a:srgbClr val="0000CC"/>
                </a:solidFill>
              </a:rPr>
              <a:t> 1</a:t>
            </a:r>
            <a:r>
              <a:rPr lang="pt-BR" sz="2400" dirty="0">
                <a:solidFill>
                  <a:srgbClr val="0000CC"/>
                </a:solidFill>
              </a:rPr>
              <a:t>. 14  Não são, porventura, todos eles espíritos ministradores, enviados para servir a favor daqueles que hão de herdar a salvação</a:t>
            </a:r>
            <a:r>
              <a:rPr lang="pt-BR" sz="2400" dirty="0" smtClean="0">
                <a:solidFill>
                  <a:srgbClr val="0000CC"/>
                </a:solidFill>
              </a:rPr>
              <a:t>?</a:t>
            </a:r>
          </a:p>
          <a:p>
            <a:pPr marL="0" indent="0">
              <a:buNone/>
            </a:pPr>
            <a:r>
              <a:rPr lang="pt-BR" sz="2500" dirty="0" err="1" smtClean="0">
                <a:solidFill>
                  <a:srgbClr val="7030A0"/>
                </a:solidFill>
              </a:rPr>
              <a:t>Sl</a:t>
            </a:r>
            <a:r>
              <a:rPr lang="pt-BR" sz="2500" dirty="0" smtClean="0">
                <a:solidFill>
                  <a:srgbClr val="7030A0"/>
                </a:solidFill>
              </a:rPr>
              <a:t> </a:t>
            </a:r>
            <a:r>
              <a:rPr lang="pt-BR" sz="2500" dirty="0" smtClean="0">
                <a:solidFill>
                  <a:srgbClr val="7030A0"/>
                </a:solidFill>
              </a:rPr>
              <a:t>34</a:t>
            </a:r>
            <a:r>
              <a:rPr lang="pt-BR" sz="2500" dirty="0">
                <a:solidFill>
                  <a:srgbClr val="7030A0"/>
                </a:solidFill>
              </a:rPr>
              <a:t>. 7  O anjo do SENHOR acampa-se ao redor dos que o temem, e os livra.</a:t>
            </a:r>
            <a:endParaRPr lang="pt-BR" sz="2500" dirty="0" smtClean="0">
              <a:solidFill>
                <a:srgbClr val="7030A0"/>
              </a:solidFill>
            </a:endParaRPr>
          </a:p>
          <a:p>
            <a:pPr marL="0" indent="0">
              <a:buNone/>
            </a:pPr>
            <a:r>
              <a:rPr lang="pt-BR" sz="2400" dirty="0" smtClean="0">
                <a:solidFill>
                  <a:srgbClr val="0000CC"/>
                </a:solidFill>
              </a:rPr>
              <a:t>At </a:t>
            </a:r>
            <a:r>
              <a:rPr lang="pt-BR" sz="2400" dirty="0" smtClean="0">
                <a:solidFill>
                  <a:srgbClr val="0000CC"/>
                </a:solidFill>
              </a:rPr>
              <a:t>5</a:t>
            </a:r>
            <a:r>
              <a:rPr lang="pt-BR" sz="2400" dirty="0">
                <a:solidFill>
                  <a:srgbClr val="0000CC"/>
                </a:solidFill>
              </a:rPr>
              <a:t>. </a:t>
            </a:r>
            <a:r>
              <a:rPr lang="pt-BR" sz="2400" dirty="0" smtClean="0">
                <a:solidFill>
                  <a:srgbClr val="0000CC"/>
                </a:solidFill>
              </a:rPr>
              <a:t>17 </a:t>
            </a:r>
            <a:r>
              <a:rPr lang="pt-BR" sz="2400" dirty="0">
                <a:solidFill>
                  <a:srgbClr val="0000CC"/>
                </a:solidFill>
              </a:rPr>
              <a:t>E, levantando-se o sumo sacerdote e todos os que estavam com ele (e eram eles da seita dos saduceus), encheram-se de inveja</a:t>
            </a:r>
            <a:r>
              <a:rPr lang="pt-BR" sz="2400" dirty="0" smtClean="0">
                <a:solidFill>
                  <a:srgbClr val="0000CC"/>
                </a:solidFill>
              </a:rPr>
              <a:t>,  18  </a:t>
            </a:r>
            <a:r>
              <a:rPr lang="pt-BR" sz="2400" dirty="0">
                <a:solidFill>
                  <a:srgbClr val="0000CC"/>
                </a:solidFill>
              </a:rPr>
              <a:t>e lançaram mão dos apóstolos, e os puseram na prisão pública</a:t>
            </a:r>
            <a:r>
              <a:rPr lang="pt-BR" sz="2400" dirty="0" smtClean="0">
                <a:solidFill>
                  <a:srgbClr val="0000CC"/>
                </a:solidFill>
              </a:rPr>
              <a:t>.  19  </a:t>
            </a:r>
            <a:r>
              <a:rPr lang="pt-BR" sz="2400" dirty="0">
                <a:solidFill>
                  <a:srgbClr val="0000CC"/>
                </a:solidFill>
              </a:rPr>
              <a:t>Mas, de noite, um anjo do Senhor abriu as portas da prisão e, tirando-os para fora, disse</a:t>
            </a:r>
            <a:r>
              <a:rPr lang="pt-BR" sz="2400" dirty="0" smtClean="0">
                <a:solidFill>
                  <a:srgbClr val="0000CC"/>
                </a:solidFill>
              </a:rPr>
              <a:t>:  20  </a:t>
            </a:r>
            <a:r>
              <a:rPr lang="pt-BR" sz="2400" dirty="0">
                <a:solidFill>
                  <a:srgbClr val="0000CC"/>
                </a:solidFill>
              </a:rPr>
              <a:t>Ide, apresentai-vos no templo e dizei ao povo todas as palavras desta vida</a:t>
            </a:r>
            <a:r>
              <a:rPr lang="pt-BR" sz="2400" dirty="0" smtClean="0">
                <a:solidFill>
                  <a:srgbClr val="0000CC"/>
                </a:solidFill>
              </a:rPr>
              <a:t>.</a:t>
            </a:r>
          </a:p>
          <a:p>
            <a:pPr marL="0" indent="0">
              <a:buNone/>
            </a:pPr>
            <a:r>
              <a:rPr lang="pt-BR" sz="2400" dirty="0" err="1" smtClean="0">
                <a:solidFill>
                  <a:srgbClr val="7030A0"/>
                </a:solidFill>
              </a:rPr>
              <a:t>Ef</a:t>
            </a:r>
            <a:r>
              <a:rPr lang="pt-BR" sz="2400" dirty="0" smtClean="0">
                <a:solidFill>
                  <a:srgbClr val="7030A0"/>
                </a:solidFill>
              </a:rPr>
              <a:t> 3.10 para </a:t>
            </a:r>
            <a:r>
              <a:rPr lang="pt-BR" sz="2400" dirty="0">
                <a:solidFill>
                  <a:srgbClr val="7030A0"/>
                </a:solidFill>
              </a:rPr>
              <a:t>que, agora, pela igreja, a multiforme sabedoria de Deus seja conhecida dos principados e potestades nos céus,</a:t>
            </a:r>
            <a:endParaRPr lang="da-DK" sz="2400" dirty="0">
              <a:solidFill>
                <a:srgbClr val="7030A0"/>
              </a:solidFill>
            </a:endParaRPr>
          </a:p>
        </p:txBody>
      </p:sp>
    </p:spTree>
    <p:extLst>
      <p:ext uri="{BB962C8B-B14F-4D97-AF65-F5344CB8AC3E}">
        <p14:creationId xmlns:p14="http://schemas.microsoft.com/office/powerpoint/2010/main" val="8602827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7544" y="188640"/>
            <a:ext cx="8229600" cy="1008112"/>
          </a:xfrm>
          <a:ln>
            <a:solidFill>
              <a:srgbClr val="00B050"/>
            </a:solidFill>
          </a:ln>
        </p:spPr>
        <p:txBody>
          <a:bodyPr>
            <a:normAutofit/>
          </a:bodyPr>
          <a:lstStyle/>
          <a:p>
            <a:pPr marL="342900" lvl="0" indent="-342900" fontAlgn="base">
              <a:spcBef>
                <a:spcPct val="20000"/>
              </a:spcBef>
              <a:spcAft>
                <a:spcPct val="0"/>
              </a:spcAft>
              <a:defRPr/>
            </a:pPr>
            <a:r>
              <a:rPr lang="pt-BR" sz="2800" dirty="0">
                <a:solidFill>
                  <a:srgbClr val="7030A0"/>
                </a:solidFill>
                <a:latin typeface="Arial Black" pitchFamily="34" charset="0"/>
              </a:rPr>
              <a:t>Doutrina sobre os Anjos</a:t>
            </a:r>
            <a:r>
              <a:rPr lang="pt-BR" sz="2800" dirty="0">
                <a:solidFill>
                  <a:srgbClr val="00B0F0"/>
                </a:solidFill>
                <a:latin typeface="Arial Black" pitchFamily="34" charset="0"/>
              </a:rPr>
              <a:t/>
            </a:r>
            <a:br>
              <a:rPr lang="pt-BR" sz="2800" dirty="0">
                <a:solidFill>
                  <a:srgbClr val="00B0F0"/>
                </a:solidFill>
                <a:latin typeface="Arial Black" pitchFamily="34" charset="0"/>
              </a:rPr>
            </a:br>
            <a:r>
              <a:rPr lang="pt-BR" sz="3200" b="1" i="1" dirty="0">
                <a:solidFill>
                  <a:srgbClr val="00B050"/>
                </a:solidFill>
                <a:cs typeface="Arial" charset="0"/>
              </a:rPr>
              <a:t>LIÇÃO 12: A Doutrina Bíblica sobre os Anjos</a:t>
            </a:r>
            <a:endParaRPr lang="pt-BR" sz="3200" dirty="0"/>
          </a:p>
        </p:txBody>
      </p:sp>
      <p:sp>
        <p:nvSpPr>
          <p:cNvPr id="3" name="Espaço Reservado para Conteúdo 2"/>
          <p:cNvSpPr>
            <a:spLocks noGrp="1"/>
          </p:cNvSpPr>
          <p:nvPr>
            <p:ph idx="1"/>
          </p:nvPr>
        </p:nvSpPr>
        <p:spPr>
          <a:xfrm>
            <a:off x="457200" y="1628800"/>
            <a:ext cx="8229600" cy="4824536"/>
          </a:xfrm>
        </p:spPr>
        <p:txBody>
          <a:bodyPr>
            <a:noAutofit/>
          </a:bodyPr>
          <a:lstStyle/>
          <a:p>
            <a:pPr marL="0" lvl="0" indent="0">
              <a:spcBef>
                <a:spcPct val="0"/>
              </a:spcBef>
              <a:buNone/>
              <a:defRPr/>
            </a:pPr>
            <a:r>
              <a:rPr lang="pt-BR" sz="2400" b="1" cap="small" dirty="0">
                <a:solidFill>
                  <a:srgbClr val="006600"/>
                </a:solidFill>
                <a:cs typeface="Arial" charset="0"/>
              </a:rPr>
              <a:t>III – O LUGAR DOS ANJOS NOS DESÍGNIOS DE DEUS	</a:t>
            </a:r>
            <a:r>
              <a:rPr lang="pt-BR" sz="2200" b="1" cap="small" dirty="0" smtClean="0">
                <a:solidFill>
                  <a:srgbClr val="006600"/>
                </a:solidFill>
                <a:cs typeface="Arial" charset="0"/>
              </a:rPr>
              <a:t>2</a:t>
            </a:r>
            <a:endParaRPr lang="pt-BR" sz="2200" b="1" cap="small" dirty="0">
              <a:solidFill>
                <a:srgbClr val="006600"/>
              </a:solidFill>
              <a:cs typeface="Arial" charset="0"/>
            </a:endParaRPr>
          </a:p>
          <a:p>
            <a:pPr marL="0" lvl="0" indent="0">
              <a:spcBef>
                <a:spcPct val="0"/>
              </a:spcBef>
              <a:buNone/>
              <a:defRPr/>
            </a:pPr>
            <a:endParaRPr lang="pt-BR" sz="800" b="1" cap="small" dirty="0">
              <a:solidFill>
                <a:srgbClr val="006600"/>
              </a:solidFill>
              <a:cs typeface="Arial" charset="0"/>
            </a:endParaRPr>
          </a:p>
          <a:p>
            <a:pPr marL="0" lvl="0" indent="0" algn="just">
              <a:spcBef>
                <a:spcPct val="0"/>
              </a:spcBef>
              <a:buNone/>
              <a:defRPr/>
            </a:pPr>
            <a:r>
              <a:rPr lang="pt-BR" sz="2000" b="1" cap="small" dirty="0">
                <a:solidFill>
                  <a:srgbClr val="006600"/>
                </a:solidFill>
                <a:latin typeface="Arial" pitchFamily="34" charset="0"/>
                <a:cs typeface="Arial" charset="0"/>
              </a:rPr>
              <a:t>	</a:t>
            </a:r>
            <a:r>
              <a:rPr lang="pt-BR" dirty="0" smtClean="0"/>
              <a:t>Quanto </a:t>
            </a:r>
            <a:r>
              <a:rPr lang="pt-BR" dirty="0"/>
              <a:t>a Satanás e seus anjos, tendo sido mantidos em prisão por todo este tempo, </a:t>
            </a:r>
            <a:r>
              <a:rPr lang="pt-BR" dirty="0" smtClean="0"/>
              <a:t>subjugados pelo </a:t>
            </a:r>
            <a:r>
              <a:rPr lang="pt-BR" dirty="0"/>
              <a:t>poder do reino dos céus manifestado em Cristo Jesus e na </a:t>
            </a:r>
            <a:r>
              <a:rPr lang="pt-BR" dirty="0" smtClean="0"/>
              <a:t>igreja, </a:t>
            </a:r>
            <a:r>
              <a:rPr lang="pt-BR" dirty="0" smtClean="0"/>
              <a:t>serão </a:t>
            </a:r>
            <a:r>
              <a:rPr lang="pt-BR" dirty="0"/>
              <a:t>liberados para seguirem a sua própria vontade perversa, encontrando sua destruição final </a:t>
            </a:r>
            <a:r>
              <a:rPr lang="pt-BR" dirty="0" smtClean="0"/>
              <a:t>perante Deus </a:t>
            </a:r>
            <a:r>
              <a:rPr lang="pt-BR" dirty="0"/>
              <a:t>e o Seu </a:t>
            </a:r>
            <a:r>
              <a:rPr lang="pt-BR" dirty="0" smtClean="0"/>
              <a:t>povo.	</a:t>
            </a:r>
            <a:r>
              <a:rPr lang="pt-BR" sz="1100" dirty="0" smtClean="0"/>
              <a:t> </a:t>
            </a:r>
          </a:p>
          <a:p>
            <a:pPr marL="0" lvl="0" indent="0" algn="just">
              <a:spcBef>
                <a:spcPct val="0"/>
              </a:spcBef>
              <a:buNone/>
              <a:defRPr/>
            </a:pPr>
            <a:r>
              <a:rPr lang="pt-BR" sz="1100" dirty="0"/>
              <a:t>	</a:t>
            </a:r>
            <a:r>
              <a:rPr lang="pt-BR" sz="1100" dirty="0" smtClean="0"/>
              <a:t>				(</a:t>
            </a:r>
            <a:r>
              <a:rPr lang="pt-BR" sz="1100" dirty="0" err="1">
                <a:solidFill>
                  <a:srgbClr val="0000CC"/>
                </a:solidFill>
              </a:rPr>
              <a:t>Mt</a:t>
            </a:r>
            <a:r>
              <a:rPr lang="pt-BR" sz="1100" dirty="0">
                <a:solidFill>
                  <a:srgbClr val="0000CC"/>
                </a:solidFill>
              </a:rPr>
              <a:t> 12.28; Cl 2.15; </a:t>
            </a:r>
            <a:r>
              <a:rPr lang="pt-BR" sz="1100" dirty="0" err="1">
                <a:solidFill>
                  <a:srgbClr val="0000CC"/>
                </a:solidFill>
              </a:rPr>
              <a:t>Lc</a:t>
            </a:r>
            <a:r>
              <a:rPr lang="pt-BR" sz="1100" dirty="0">
                <a:solidFill>
                  <a:srgbClr val="0000CC"/>
                </a:solidFill>
              </a:rPr>
              <a:t> </a:t>
            </a:r>
            <a:r>
              <a:rPr lang="pt-BR" sz="1100" dirty="0" smtClean="0">
                <a:solidFill>
                  <a:srgbClr val="0000CC"/>
                </a:solidFill>
              </a:rPr>
              <a:t>10.17-20; </a:t>
            </a:r>
            <a:r>
              <a:rPr lang="pt-BR" sz="1100" dirty="0" err="1">
                <a:solidFill>
                  <a:srgbClr val="0000CC"/>
                </a:solidFill>
              </a:rPr>
              <a:t>Ap</a:t>
            </a:r>
            <a:r>
              <a:rPr lang="pt-BR" sz="1100" dirty="0">
                <a:solidFill>
                  <a:srgbClr val="0000CC"/>
                </a:solidFill>
              </a:rPr>
              <a:t> </a:t>
            </a:r>
            <a:r>
              <a:rPr lang="pt-BR" sz="1100" dirty="0">
                <a:solidFill>
                  <a:srgbClr val="0000CC"/>
                </a:solidFill>
              </a:rPr>
              <a:t>20.7-10; cf. </a:t>
            </a:r>
            <a:r>
              <a:rPr lang="pt-BR" sz="1100" dirty="0" err="1">
                <a:solidFill>
                  <a:srgbClr val="0000CC"/>
                </a:solidFill>
              </a:rPr>
              <a:t>Ez</a:t>
            </a:r>
            <a:r>
              <a:rPr lang="pt-BR" sz="1100" dirty="0">
                <a:solidFill>
                  <a:srgbClr val="0000CC"/>
                </a:solidFill>
              </a:rPr>
              <a:t> 38.22-23</a:t>
            </a:r>
            <a:r>
              <a:rPr lang="pt-BR" sz="1100" dirty="0" smtClean="0"/>
              <a:t>)</a:t>
            </a:r>
            <a:endParaRPr lang="pt-BR" sz="1100" dirty="0"/>
          </a:p>
        </p:txBody>
      </p:sp>
    </p:spTree>
    <p:extLst>
      <p:ext uri="{BB962C8B-B14F-4D97-AF65-F5344CB8AC3E}">
        <p14:creationId xmlns:p14="http://schemas.microsoft.com/office/powerpoint/2010/main" val="267138708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755576" y="980728"/>
            <a:ext cx="7704856" cy="5328592"/>
          </a:xfrm>
          <a:ln>
            <a:solidFill>
              <a:srgbClr val="0000CC"/>
            </a:solidFill>
          </a:ln>
        </p:spPr>
        <p:txBody>
          <a:bodyPr>
            <a:noAutofit/>
          </a:bodyPr>
          <a:lstStyle/>
          <a:p>
            <a:pPr marL="0" indent="0">
              <a:buNone/>
            </a:pPr>
            <a:r>
              <a:rPr lang="pt-BR" sz="2400" dirty="0" err="1" smtClean="0">
                <a:solidFill>
                  <a:srgbClr val="0000CC"/>
                </a:solidFill>
              </a:rPr>
              <a:t>Lc</a:t>
            </a:r>
            <a:r>
              <a:rPr lang="pt-BR" sz="2400" dirty="0" smtClean="0">
                <a:solidFill>
                  <a:srgbClr val="0000CC"/>
                </a:solidFill>
              </a:rPr>
              <a:t> </a:t>
            </a:r>
            <a:r>
              <a:rPr lang="pt-BR" sz="2400" dirty="0" smtClean="0">
                <a:solidFill>
                  <a:srgbClr val="0000CC"/>
                </a:solidFill>
              </a:rPr>
              <a:t>10</a:t>
            </a:r>
            <a:r>
              <a:rPr lang="pt-BR" sz="2400" dirty="0">
                <a:solidFill>
                  <a:srgbClr val="0000CC"/>
                </a:solidFill>
              </a:rPr>
              <a:t>. 17 </a:t>
            </a:r>
            <a:r>
              <a:rPr lang="pt-BR" sz="2400" dirty="0" smtClean="0">
                <a:solidFill>
                  <a:srgbClr val="0000CC"/>
                </a:solidFill>
              </a:rPr>
              <a:t> </a:t>
            </a:r>
            <a:r>
              <a:rPr lang="pt-BR" sz="2400" dirty="0">
                <a:solidFill>
                  <a:srgbClr val="0000CC"/>
                </a:solidFill>
              </a:rPr>
              <a:t>E voltaram os setenta com alegria, dizendo: Senhor, pelo teu nome, até os demônios se nos sujeitam</a:t>
            </a:r>
            <a:r>
              <a:rPr lang="pt-BR" sz="2400" dirty="0" smtClean="0">
                <a:solidFill>
                  <a:srgbClr val="0000CC"/>
                </a:solidFill>
              </a:rPr>
              <a:t>.  18  </a:t>
            </a:r>
            <a:r>
              <a:rPr lang="pt-BR" sz="2400" dirty="0">
                <a:solidFill>
                  <a:srgbClr val="0000CC"/>
                </a:solidFill>
              </a:rPr>
              <a:t>E disse-lhes: Eu via Satanás, como raio, cair do céu</a:t>
            </a:r>
            <a:r>
              <a:rPr lang="pt-BR" sz="2400" dirty="0" smtClean="0">
                <a:solidFill>
                  <a:srgbClr val="0000CC"/>
                </a:solidFill>
              </a:rPr>
              <a:t>.  19  </a:t>
            </a:r>
            <a:r>
              <a:rPr lang="pt-BR" sz="2400" dirty="0">
                <a:solidFill>
                  <a:srgbClr val="0000CC"/>
                </a:solidFill>
              </a:rPr>
              <a:t>Eis que vos dou poder para pisar serpentes, e escorpiões, e toda a força do Inimigo, e nada vos fará dano algum</a:t>
            </a:r>
            <a:r>
              <a:rPr lang="pt-BR" sz="2400" dirty="0" smtClean="0">
                <a:solidFill>
                  <a:srgbClr val="0000CC"/>
                </a:solidFill>
              </a:rPr>
              <a:t>.</a:t>
            </a:r>
          </a:p>
          <a:p>
            <a:pPr marL="0" indent="0">
              <a:buNone/>
            </a:pPr>
            <a:r>
              <a:rPr lang="pt-BR" sz="2400" dirty="0" smtClean="0">
                <a:solidFill>
                  <a:srgbClr val="0000CC"/>
                </a:solidFill>
              </a:rPr>
              <a:t> </a:t>
            </a:r>
            <a:r>
              <a:rPr lang="pt-BR" sz="2400" dirty="0" err="1" smtClean="0">
                <a:solidFill>
                  <a:srgbClr val="7030A0"/>
                </a:solidFill>
              </a:rPr>
              <a:t>Ap</a:t>
            </a:r>
            <a:r>
              <a:rPr lang="pt-BR" sz="2400" dirty="0" smtClean="0">
                <a:solidFill>
                  <a:srgbClr val="7030A0"/>
                </a:solidFill>
              </a:rPr>
              <a:t> </a:t>
            </a:r>
            <a:r>
              <a:rPr lang="pt-BR" sz="2400" dirty="0" smtClean="0">
                <a:solidFill>
                  <a:srgbClr val="7030A0"/>
                </a:solidFill>
              </a:rPr>
              <a:t>20</a:t>
            </a:r>
            <a:r>
              <a:rPr lang="pt-BR" sz="2400" dirty="0">
                <a:solidFill>
                  <a:srgbClr val="7030A0"/>
                </a:solidFill>
              </a:rPr>
              <a:t>. 7  E, acabando-se os mil anos, Satanás será solto da sua </a:t>
            </a:r>
            <a:r>
              <a:rPr lang="pt-BR" sz="2400" dirty="0" smtClean="0">
                <a:solidFill>
                  <a:srgbClr val="7030A0"/>
                </a:solidFill>
              </a:rPr>
              <a:t>prisão  8  </a:t>
            </a:r>
            <a:r>
              <a:rPr lang="pt-BR" sz="2400" dirty="0">
                <a:solidFill>
                  <a:srgbClr val="7030A0"/>
                </a:solidFill>
              </a:rPr>
              <a:t>e sairá a enganar as nações que estão sobre os quatro cantos da terra, </a:t>
            </a:r>
            <a:r>
              <a:rPr lang="pt-BR" sz="2400" dirty="0" err="1">
                <a:solidFill>
                  <a:srgbClr val="7030A0"/>
                </a:solidFill>
              </a:rPr>
              <a:t>Gogue</a:t>
            </a:r>
            <a:r>
              <a:rPr lang="pt-BR" sz="2400" dirty="0">
                <a:solidFill>
                  <a:srgbClr val="7030A0"/>
                </a:solidFill>
              </a:rPr>
              <a:t> e </a:t>
            </a:r>
            <a:r>
              <a:rPr lang="pt-BR" sz="2400" dirty="0" err="1">
                <a:solidFill>
                  <a:srgbClr val="7030A0"/>
                </a:solidFill>
              </a:rPr>
              <a:t>Magogue</a:t>
            </a:r>
            <a:r>
              <a:rPr lang="pt-BR" sz="2400" dirty="0">
                <a:solidFill>
                  <a:srgbClr val="7030A0"/>
                </a:solidFill>
              </a:rPr>
              <a:t>, cujo número é como a areia do mar, para as ajuntar em batalha</a:t>
            </a:r>
            <a:r>
              <a:rPr lang="pt-BR" sz="2400" dirty="0" smtClean="0">
                <a:solidFill>
                  <a:srgbClr val="7030A0"/>
                </a:solidFill>
              </a:rPr>
              <a:t>.  9  </a:t>
            </a:r>
            <a:r>
              <a:rPr lang="pt-BR" sz="2400" dirty="0">
                <a:solidFill>
                  <a:srgbClr val="7030A0"/>
                </a:solidFill>
              </a:rPr>
              <a:t>E subiram sobre a largura da terra e cercaram o arraial dos santos e a cidade amada; mas desceu fogo do céu e os devorou</a:t>
            </a:r>
            <a:r>
              <a:rPr lang="pt-BR" sz="2400" dirty="0" smtClean="0">
                <a:solidFill>
                  <a:srgbClr val="7030A0"/>
                </a:solidFill>
              </a:rPr>
              <a:t>.  10  </a:t>
            </a:r>
            <a:r>
              <a:rPr lang="pt-BR" sz="2400" dirty="0">
                <a:solidFill>
                  <a:srgbClr val="7030A0"/>
                </a:solidFill>
              </a:rPr>
              <a:t>E o diabo, que os enganava, foi lançado no lago de fogo e enxofre, onde está a besta e o falso profeta; e de dia e de noite serão atormentados para todo o sempre</a:t>
            </a:r>
            <a:r>
              <a:rPr lang="pt-BR" sz="2400" dirty="0" smtClean="0">
                <a:solidFill>
                  <a:srgbClr val="7030A0"/>
                </a:solidFill>
              </a:rPr>
              <a:t>.</a:t>
            </a:r>
          </a:p>
        </p:txBody>
      </p:sp>
    </p:spTree>
    <p:extLst>
      <p:ext uri="{BB962C8B-B14F-4D97-AF65-F5344CB8AC3E}">
        <p14:creationId xmlns:p14="http://schemas.microsoft.com/office/powerpoint/2010/main" val="86028271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354162"/>
          </a:xfrm>
          <a:ln>
            <a:solidFill>
              <a:srgbClr val="00B050"/>
            </a:solidFill>
          </a:ln>
        </p:spPr>
        <p:txBody>
          <a:bodyPr>
            <a:normAutofit fontScale="90000"/>
          </a:bodyPr>
          <a:lstStyle/>
          <a:p>
            <a:pPr marL="342900" lvl="0" indent="-342900" fontAlgn="base">
              <a:spcBef>
                <a:spcPct val="20000"/>
              </a:spcBef>
              <a:spcAft>
                <a:spcPct val="0"/>
              </a:spcAft>
              <a:defRPr/>
            </a:pPr>
            <a:r>
              <a:rPr lang="pt-BR" sz="2800" dirty="0">
                <a:solidFill>
                  <a:srgbClr val="7030A0"/>
                </a:solidFill>
                <a:latin typeface="Arial Black" pitchFamily="34" charset="0"/>
              </a:rPr>
              <a:t>Doutrina sobre os Anjos</a:t>
            </a:r>
            <a:r>
              <a:rPr lang="pt-BR" sz="2800" dirty="0">
                <a:solidFill>
                  <a:srgbClr val="00B0F0"/>
                </a:solidFill>
                <a:latin typeface="Arial Black" pitchFamily="34" charset="0"/>
              </a:rPr>
              <a:t/>
            </a:r>
            <a:br>
              <a:rPr lang="pt-BR" sz="2800" dirty="0">
                <a:solidFill>
                  <a:srgbClr val="00B0F0"/>
                </a:solidFill>
                <a:latin typeface="Arial Black" pitchFamily="34" charset="0"/>
              </a:rPr>
            </a:br>
            <a:r>
              <a:rPr lang="pt-BR" sz="3200" b="1" i="1" dirty="0">
                <a:solidFill>
                  <a:srgbClr val="00B050"/>
                </a:solidFill>
                <a:cs typeface="Arial" charset="0"/>
              </a:rPr>
              <a:t>LIÇÃO 12: A Doutrina Bíblica sobre os </a:t>
            </a:r>
            <a:r>
              <a:rPr lang="pt-BR" sz="3200" b="1" i="1" dirty="0" smtClean="0">
                <a:solidFill>
                  <a:srgbClr val="00B050"/>
                </a:solidFill>
                <a:cs typeface="Arial" charset="0"/>
              </a:rPr>
              <a:t>Anjos </a:t>
            </a:r>
            <a:r>
              <a:rPr lang="pt-BR" sz="3200" b="1" i="1" dirty="0" smtClean="0">
                <a:solidFill>
                  <a:srgbClr val="7030A0"/>
                </a:solidFill>
                <a:cs typeface="Arial" charset="0"/>
              </a:rPr>
              <a:t>ESBOÇO</a:t>
            </a:r>
            <a:endParaRPr lang="pt-BR" sz="3200" dirty="0">
              <a:solidFill>
                <a:srgbClr val="7030A0"/>
              </a:solidFill>
            </a:endParaRPr>
          </a:p>
        </p:txBody>
      </p:sp>
      <p:sp>
        <p:nvSpPr>
          <p:cNvPr id="3" name="Espaço Reservado para Conteúdo 2"/>
          <p:cNvSpPr>
            <a:spLocks noGrp="1"/>
          </p:cNvSpPr>
          <p:nvPr>
            <p:ph idx="1"/>
          </p:nvPr>
        </p:nvSpPr>
        <p:spPr>
          <a:xfrm>
            <a:off x="611560" y="1916832"/>
            <a:ext cx="8064896" cy="4021907"/>
          </a:xfrm>
        </p:spPr>
        <p:txBody>
          <a:bodyPr>
            <a:normAutofit/>
          </a:bodyPr>
          <a:lstStyle/>
          <a:p>
            <a:pPr marL="0" indent="0">
              <a:buNone/>
            </a:pPr>
            <a:endParaRPr lang="pt-BR" sz="2000" dirty="0"/>
          </a:p>
          <a:p>
            <a:pPr marL="0" lvl="0" indent="0">
              <a:spcBef>
                <a:spcPct val="0"/>
              </a:spcBef>
              <a:buNone/>
              <a:defRPr/>
            </a:pPr>
            <a:r>
              <a:rPr lang="pt-BR" dirty="0">
                <a:solidFill>
                  <a:srgbClr val="7030A0"/>
                </a:solidFill>
                <a:latin typeface="Arial" pitchFamily="34" charset="0"/>
                <a:cs typeface="Arial" pitchFamily="34" charset="0"/>
              </a:rPr>
              <a:t>	</a:t>
            </a:r>
            <a:r>
              <a:rPr lang="pt-BR" b="1" dirty="0">
                <a:solidFill>
                  <a:srgbClr val="006600"/>
                </a:solidFill>
              </a:rPr>
              <a:t>- Introdução</a:t>
            </a:r>
            <a:endParaRPr lang="pt-BR" sz="1200" b="1" dirty="0">
              <a:solidFill>
                <a:srgbClr val="006600"/>
              </a:solidFill>
            </a:endParaRPr>
          </a:p>
          <a:p>
            <a:pPr marL="0" lvl="0" indent="0">
              <a:spcBef>
                <a:spcPct val="0"/>
              </a:spcBef>
              <a:buNone/>
              <a:defRPr/>
            </a:pPr>
            <a:endParaRPr lang="pt-BR" sz="1200" b="1" dirty="0">
              <a:solidFill>
                <a:srgbClr val="006600"/>
              </a:solidFill>
              <a:cs typeface="Arial" pitchFamily="34" charset="0"/>
            </a:endParaRPr>
          </a:p>
          <a:p>
            <a:pPr marL="0" indent="0">
              <a:buNone/>
            </a:pPr>
            <a:r>
              <a:rPr lang="pt-BR" sz="2800" b="1" dirty="0" smtClean="0">
                <a:solidFill>
                  <a:srgbClr val="006600"/>
                </a:solidFill>
              </a:rPr>
              <a:t>I – A ORIGEM, NATUREZA E ATRIBUTOS DOS ANJOS</a:t>
            </a:r>
          </a:p>
          <a:p>
            <a:pPr marL="0" indent="0">
              <a:buNone/>
            </a:pPr>
            <a:r>
              <a:rPr lang="pt-BR" sz="1400" b="1" dirty="0" smtClean="0">
                <a:solidFill>
                  <a:srgbClr val="006600"/>
                </a:solidFill>
              </a:rPr>
              <a:t>   </a:t>
            </a:r>
          </a:p>
          <a:p>
            <a:pPr marL="0" indent="0">
              <a:buNone/>
            </a:pPr>
            <a:r>
              <a:rPr lang="pt-BR" sz="2800" b="1" dirty="0" smtClean="0">
                <a:solidFill>
                  <a:srgbClr val="006600"/>
                </a:solidFill>
              </a:rPr>
              <a:t>II – SATANÁS E SEUS ANJOS  </a:t>
            </a:r>
            <a:r>
              <a:rPr lang="pt-BR" sz="1400" b="1" dirty="0" smtClean="0">
                <a:solidFill>
                  <a:srgbClr val="006600"/>
                </a:solidFill>
              </a:rPr>
              <a:t>						</a:t>
            </a:r>
            <a:endParaRPr lang="pt-BR" sz="1400" b="1" cap="small" dirty="0" smtClean="0">
              <a:solidFill>
                <a:srgbClr val="006600"/>
              </a:solidFill>
              <a:cs typeface="Arial" charset="0"/>
            </a:endParaRPr>
          </a:p>
          <a:p>
            <a:pPr marL="0" lvl="0" indent="0">
              <a:spcBef>
                <a:spcPct val="0"/>
              </a:spcBef>
              <a:buNone/>
              <a:defRPr/>
            </a:pPr>
            <a:r>
              <a:rPr lang="pt-BR" sz="2800" b="1" dirty="0" smtClean="0">
                <a:solidFill>
                  <a:srgbClr val="006600"/>
                </a:solidFill>
              </a:rPr>
              <a:t>III – O LUGAR DOS ANJOS NOS DESÍGNIOS DE DEUS</a:t>
            </a:r>
          </a:p>
          <a:p>
            <a:pPr marL="0" lvl="0" indent="0">
              <a:spcBef>
                <a:spcPct val="0"/>
              </a:spcBef>
              <a:buNone/>
              <a:defRPr/>
            </a:pPr>
            <a:r>
              <a:rPr lang="pt-BR" sz="1200" b="1" dirty="0">
                <a:solidFill>
                  <a:srgbClr val="006600"/>
                </a:solidFill>
              </a:rPr>
              <a:t>		</a:t>
            </a:r>
            <a:r>
              <a:rPr lang="pt-BR" sz="1200" dirty="0">
                <a:solidFill>
                  <a:srgbClr val="006600"/>
                </a:solidFill>
                <a:cs typeface="Arial" pitchFamily="34" charset="0"/>
              </a:rPr>
              <a:t>	</a:t>
            </a:r>
          </a:p>
          <a:p>
            <a:pPr marL="0" lvl="0" indent="0">
              <a:spcBef>
                <a:spcPct val="0"/>
              </a:spcBef>
              <a:buNone/>
              <a:defRPr/>
            </a:pPr>
            <a:r>
              <a:rPr lang="pt-BR" dirty="0">
                <a:solidFill>
                  <a:srgbClr val="006600"/>
                </a:solidFill>
                <a:cs typeface="Arial" pitchFamily="34" charset="0"/>
              </a:rPr>
              <a:t>	</a:t>
            </a:r>
            <a:r>
              <a:rPr lang="pt-BR" b="1" dirty="0">
                <a:solidFill>
                  <a:srgbClr val="006600"/>
                </a:solidFill>
              </a:rPr>
              <a:t>- </a:t>
            </a:r>
            <a:r>
              <a:rPr lang="pt-BR" sz="4400" b="1" dirty="0">
                <a:solidFill>
                  <a:srgbClr val="FF0000"/>
                </a:solidFill>
              </a:rPr>
              <a:t>Conclusão</a:t>
            </a:r>
          </a:p>
        </p:txBody>
      </p:sp>
    </p:spTree>
    <p:extLst>
      <p:ext uri="{BB962C8B-B14F-4D97-AF65-F5344CB8AC3E}">
        <p14:creationId xmlns:p14="http://schemas.microsoft.com/office/powerpoint/2010/main" val="21894281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7544" y="692696"/>
            <a:ext cx="8229600" cy="1282154"/>
          </a:xfrm>
          <a:ln>
            <a:solidFill>
              <a:srgbClr val="00B050"/>
            </a:solidFill>
          </a:ln>
        </p:spPr>
        <p:txBody>
          <a:bodyPr>
            <a:noAutofit/>
          </a:bodyPr>
          <a:lstStyle/>
          <a:p>
            <a:pPr marL="342900" lvl="0" indent="-342900" fontAlgn="base">
              <a:spcBef>
                <a:spcPct val="20000"/>
              </a:spcBef>
              <a:spcAft>
                <a:spcPct val="0"/>
              </a:spcAft>
              <a:defRPr/>
            </a:pPr>
            <a:r>
              <a:rPr lang="pt-BR" sz="2800" dirty="0">
                <a:solidFill>
                  <a:srgbClr val="7030A0"/>
                </a:solidFill>
                <a:latin typeface="Arial Black" pitchFamily="34" charset="0"/>
              </a:rPr>
              <a:t>Doutrina sobre os </a:t>
            </a:r>
            <a:r>
              <a:rPr lang="pt-BR" sz="2800" dirty="0" smtClean="0">
                <a:solidFill>
                  <a:srgbClr val="7030A0"/>
                </a:solidFill>
                <a:latin typeface="Arial Black" pitchFamily="34" charset="0"/>
              </a:rPr>
              <a:t>Anjos</a:t>
            </a:r>
            <a:r>
              <a:rPr lang="pt-BR" sz="2800" dirty="0">
                <a:solidFill>
                  <a:srgbClr val="00B0F0"/>
                </a:solidFill>
                <a:latin typeface="Arial Black" pitchFamily="34" charset="0"/>
              </a:rPr>
              <a:t/>
            </a:r>
            <a:br>
              <a:rPr lang="pt-BR" sz="2800" dirty="0">
                <a:solidFill>
                  <a:srgbClr val="00B0F0"/>
                </a:solidFill>
                <a:latin typeface="Arial Black" pitchFamily="34" charset="0"/>
              </a:rPr>
            </a:br>
            <a:r>
              <a:rPr lang="pt-BR" sz="3200" b="1" i="1" dirty="0">
                <a:solidFill>
                  <a:srgbClr val="00B050"/>
                </a:solidFill>
                <a:ea typeface="+mn-ea"/>
                <a:cs typeface="Arial" charset="0"/>
              </a:rPr>
              <a:t>LIÇÃO 12: A Doutrina Bíblica sobre os </a:t>
            </a:r>
            <a:r>
              <a:rPr lang="pt-BR" sz="3200" b="1" i="1" dirty="0" smtClean="0">
                <a:solidFill>
                  <a:srgbClr val="00B050"/>
                </a:solidFill>
                <a:ea typeface="+mn-ea"/>
                <a:cs typeface="Arial" charset="0"/>
              </a:rPr>
              <a:t>Anjos</a:t>
            </a:r>
            <a:endParaRPr lang="pt-BR" sz="2800" b="1" i="1" dirty="0">
              <a:solidFill>
                <a:srgbClr val="00B050"/>
              </a:solidFill>
              <a:ea typeface="+mn-ea"/>
              <a:cs typeface="Arial" charset="0"/>
            </a:endParaRPr>
          </a:p>
        </p:txBody>
      </p:sp>
      <p:sp>
        <p:nvSpPr>
          <p:cNvPr id="3" name="Espaço Reservado para Conteúdo 2"/>
          <p:cNvSpPr>
            <a:spLocks noGrp="1"/>
          </p:cNvSpPr>
          <p:nvPr>
            <p:ph idx="1"/>
          </p:nvPr>
        </p:nvSpPr>
        <p:spPr>
          <a:xfrm>
            <a:off x="457200" y="2132856"/>
            <a:ext cx="8229600" cy="3993307"/>
          </a:xfrm>
        </p:spPr>
        <p:txBody>
          <a:bodyPr/>
          <a:lstStyle/>
          <a:p>
            <a:endParaRPr lang="pt-BR" sz="2800" dirty="0"/>
          </a:p>
          <a:p>
            <a:endParaRPr lang="pt-BR" sz="2800" dirty="0"/>
          </a:p>
          <a:p>
            <a:endParaRPr lang="pt-BR" sz="2800" dirty="0"/>
          </a:p>
          <a:p>
            <a:pPr marL="0" indent="0" algn="ctr">
              <a:buNone/>
            </a:pPr>
            <a:r>
              <a:rPr lang="pt-BR" b="1" dirty="0">
                <a:solidFill>
                  <a:srgbClr val="FF0000"/>
                </a:solidFill>
                <a:latin typeface="Arial" pitchFamily="34" charset="0"/>
                <a:cs typeface="Arial" pitchFamily="34" charset="0"/>
              </a:rPr>
              <a:t>Leitura Bíblica:   </a:t>
            </a:r>
            <a:r>
              <a:rPr lang="pt-BR" sz="2800" b="1" dirty="0" smtClean="0">
                <a:solidFill>
                  <a:srgbClr val="0000CC"/>
                </a:solidFill>
                <a:latin typeface="Arial" pitchFamily="34" charset="0"/>
                <a:cs typeface="Arial" pitchFamily="34" charset="0"/>
              </a:rPr>
              <a:t>Hebreus 1. 1-14</a:t>
            </a:r>
            <a:endParaRPr lang="pt-BR" sz="2800" b="1" dirty="0">
              <a:solidFill>
                <a:srgbClr val="0000CC"/>
              </a:solidFill>
              <a:latin typeface="Arial" pitchFamily="34" charset="0"/>
              <a:cs typeface="Arial" pitchFamily="34" charset="0"/>
            </a:endParaRPr>
          </a:p>
        </p:txBody>
      </p:sp>
    </p:spTree>
    <p:extLst>
      <p:ext uri="{BB962C8B-B14F-4D97-AF65-F5344CB8AC3E}">
        <p14:creationId xmlns:p14="http://schemas.microsoft.com/office/powerpoint/2010/main" val="8805285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7544" y="476672"/>
            <a:ext cx="8229600" cy="1354162"/>
          </a:xfrm>
          <a:ln>
            <a:solidFill>
              <a:srgbClr val="00B050"/>
            </a:solidFill>
          </a:ln>
        </p:spPr>
        <p:txBody>
          <a:bodyPr>
            <a:normAutofit/>
          </a:bodyPr>
          <a:lstStyle/>
          <a:p>
            <a:pPr marL="342900" lvl="0" indent="-342900" fontAlgn="base">
              <a:spcBef>
                <a:spcPct val="20000"/>
              </a:spcBef>
              <a:spcAft>
                <a:spcPct val="0"/>
              </a:spcAft>
              <a:defRPr/>
            </a:pPr>
            <a:r>
              <a:rPr lang="pt-BR" sz="2800" dirty="0">
                <a:solidFill>
                  <a:srgbClr val="7030A0"/>
                </a:solidFill>
                <a:latin typeface="Arial Black" pitchFamily="34" charset="0"/>
              </a:rPr>
              <a:t>Doutrina sobre os Anjos</a:t>
            </a:r>
            <a:r>
              <a:rPr lang="pt-BR" sz="2800" dirty="0">
                <a:solidFill>
                  <a:srgbClr val="00B0F0"/>
                </a:solidFill>
                <a:latin typeface="Arial Black" pitchFamily="34" charset="0"/>
              </a:rPr>
              <a:t/>
            </a:r>
            <a:br>
              <a:rPr lang="pt-BR" sz="2800" dirty="0">
                <a:solidFill>
                  <a:srgbClr val="00B0F0"/>
                </a:solidFill>
                <a:latin typeface="Arial Black" pitchFamily="34" charset="0"/>
              </a:rPr>
            </a:br>
            <a:r>
              <a:rPr lang="pt-BR" sz="3200" b="1" i="1" dirty="0">
                <a:solidFill>
                  <a:srgbClr val="00B050"/>
                </a:solidFill>
                <a:cs typeface="Arial" charset="0"/>
              </a:rPr>
              <a:t>LIÇÃO 12: A Doutrina Bíblica sobre os Anjos</a:t>
            </a:r>
            <a:endParaRPr lang="pt-BR" sz="3200" dirty="0"/>
          </a:p>
        </p:txBody>
      </p:sp>
      <p:sp>
        <p:nvSpPr>
          <p:cNvPr id="3" name="Espaço Reservado para Conteúdo 2"/>
          <p:cNvSpPr>
            <a:spLocks noGrp="1"/>
          </p:cNvSpPr>
          <p:nvPr>
            <p:ph idx="1"/>
          </p:nvPr>
        </p:nvSpPr>
        <p:spPr>
          <a:xfrm>
            <a:off x="467544" y="2420888"/>
            <a:ext cx="8229600" cy="3960440"/>
          </a:xfrm>
        </p:spPr>
        <p:txBody>
          <a:bodyPr>
            <a:normAutofit fontScale="32500" lnSpcReduction="20000"/>
          </a:bodyPr>
          <a:lstStyle/>
          <a:p>
            <a:pPr marL="0" indent="0">
              <a:buNone/>
            </a:pPr>
            <a:r>
              <a:rPr lang="pt-BR" sz="7400" b="1" dirty="0">
                <a:solidFill>
                  <a:srgbClr val="006600"/>
                </a:solidFill>
              </a:rPr>
              <a:t>   Conclusão</a:t>
            </a:r>
          </a:p>
          <a:p>
            <a:pPr marL="0" indent="0">
              <a:buNone/>
            </a:pPr>
            <a:endParaRPr lang="pt-BR" sz="1400" b="1" dirty="0">
              <a:solidFill>
                <a:srgbClr val="006600"/>
              </a:solidFill>
              <a:latin typeface="Arial" pitchFamily="34" charset="0"/>
              <a:cs typeface="Arial" pitchFamily="34" charset="0"/>
            </a:endParaRPr>
          </a:p>
          <a:p>
            <a:pPr marL="0" indent="0" algn="just">
              <a:buNone/>
            </a:pPr>
            <a:r>
              <a:rPr lang="pt-BR" sz="2800" b="1" dirty="0">
                <a:solidFill>
                  <a:srgbClr val="006600"/>
                </a:solidFill>
                <a:latin typeface="Arial" pitchFamily="34" charset="0"/>
                <a:cs typeface="Arial" pitchFamily="34" charset="0"/>
              </a:rPr>
              <a:t>	</a:t>
            </a:r>
            <a:r>
              <a:rPr lang="pt-BR" sz="8600" dirty="0"/>
              <a:t>Sejamos gratos a Deus por ter criado seres tão poderosos para servirem em nosso favor; quantas provisões em nossas vidas já temos recebido da parte de Deus, e sem dúvida Seus anjos foram designados para dispensá-las a nós. Que isto nos traga consolação e alegria, como sinal de que pertencemos a uma família que abrange não apenas nossos </a:t>
            </a:r>
            <a:r>
              <a:rPr lang="pt-BR" sz="8600" dirty="0" err="1"/>
              <a:t>conservos</a:t>
            </a:r>
            <a:r>
              <a:rPr lang="pt-BR" sz="8600" dirty="0"/>
              <a:t> na terra, mas também aqueles que servem a Deus no céu.</a:t>
            </a:r>
            <a:endParaRPr lang="pt-BR" sz="8600" dirty="0">
              <a:cs typeface="Arial" pitchFamily="34" charset="0"/>
            </a:endParaRPr>
          </a:p>
        </p:txBody>
      </p:sp>
    </p:spTree>
    <p:extLst>
      <p:ext uri="{BB962C8B-B14F-4D97-AF65-F5344CB8AC3E}">
        <p14:creationId xmlns:p14="http://schemas.microsoft.com/office/powerpoint/2010/main" val="98163862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354162"/>
          </a:xfrm>
          <a:ln>
            <a:solidFill>
              <a:srgbClr val="00B050"/>
            </a:solidFill>
          </a:ln>
        </p:spPr>
        <p:txBody>
          <a:bodyPr>
            <a:normAutofit fontScale="90000"/>
          </a:bodyPr>
          <a:lstStyle/>
          <a:p>
            <a:pPr marL="342900" lvl="0" indent="-342900" fontAlgn="base">
              <a:spcBef>
                <a:spcPct val="20000"/>
              </a:spcBef>
              <a:spcAft>
                <a:spcPct val="0"/>
              </a:spcAft>
              <a:defRPr/>
            </a:pPr>
            <a:r>
              <a:rPr lang="pt-BR" sz="2800" dirty="0">
                <a:solidFill>
                  <a:srgbClr val="7030A0"/>
                </a:solidFill>
                <a:latin typeface="Arial Black" pitchFamily="34" charset="0"/>
              </a:rPr>
              <a:t>Doutrina sobre os Anjos</a:t>
            </a:r>
            <a:r>
              <a:rPr lang="pt-BR" sz="2800" dirty="0">
                <a:solidFill>
                  <a:srgbClr val="00B0F0"/>
                </a:solidFill>
                <a:latin typeface="Arial Black" pitchFamily="34" charset="0"/>
              </a:rPr>
              <a:t/>
            </a:r>
            <a:br>
              <a:rPr lang="pt-BR" sz="2800" dirty="0">
                <a:solidFill>
                  <a:srgbClr val="00B0F0"/>
                </a:solidFill>
                <a:latin typeface="Arial Black" pitchFamily="34" charset="0"/>
              </a:rPr>
            </a:br>
            <a:r>
              <a:rPr lang="pt-BR" sz="3200" b="1" i="1" dirty="0">
                <a:solidFill>
                  <a:srgbClr val="00B050"/>
                </a:solidFill>
                <a:cs typeface="Arial" charset="0"/>
              </a:rPr>
              <a:t>LIÇÃO 12: A Doutrina Bíblica sobre os </a:t>
            </a:r>
            <a:r>
              <a:rPr lang="pt-BR" sz="3200" b="1" i="1" dirty="0" smtClean="0">
                <a:solidFill>
                  <a:srgbClr val="00B050"/>
                </a:solidFill>
                <a:cs typeface="Arial" charset="0"/>
              </a:rPr>
              <a:t>Anjos </a:t>
            </a:r>
            <a:r>
              <a:rPr lang="pt-BR" sz="3200" b="1" i="1" dirty="0" smtClean="0">
                <a:solidFill>
                  <a:srgbClr val="7030A0"/>
                </a:solidFill>
                <a:cs typeface="Arial" charset="0"/>
              </a:rPr>
              <a:t>ESBOÇO</a:t>
            </a:r>
            <a:endParaRPr lang="pt-BR" sz="3200" dirty="0">
              <a:solidFill>
                <a:srgbClr val="7030A0"/>
              </a:solidFill>
            </a:endParaRPr>
          </a:p>
        </p:txBody>
      </p:sp>
      <p:sp>
        <p:nvSpPr>
          <p:cNvPr id="3" name="Espaço Reservado para Conteúdo 2"/>
          <p:cNvSpPr>
            <a:spLocks noGrp="1"/>
          </p:cNvSpPr>
          <p:nvPr>
            <p:ph idx="1"/>
          </p:nvPr>
        </p:nvSpPr>
        <p:spPr>
          <a:xfrm>
            <a:off x="611560" y="1916832"/>
            <a:ext cx="8064896" cy="4021907"/>
          </a:xfrm>
        </p:spPr>
        <p:txBody>
          <a:bodyPr>
            <a:normAutofit/>
          </a:bodyPr>
          <a:lstStyle/>
          <a:p>
            <a:pPr marL="0" indent="0">
              <a:buNone/>
            </a:pPr>
            <a:endParaRPr lang="pt-BR" sz="2000" dirty="0"/>
          </a:p>
          <a:p>
            <a:pPr marL="0" lvl="0" indent="0">
              <a:spcBef>
                <a:spcPct val="0"/>
              </a:spcBef>
              <a:buNone/>
              <a:defRPr/>
            </a:pPr>
            <a:r>
              <a:rPr lang="pt-BR" dirty="0">
                <a:solidFill>
                  <a:srgbClr val="7030A0"/>
                </a:solidFill>
                <a:latin typeface="Arial" pitchFamily="34" charset="0"/>
                <a:cs typeface="Arial" pitchFamily="34" charset="0"/>
              </a:rPr>
              <a:t>	</a:t>
            </a:r>
            <a:r>
              <a:rPr lang="pt-BR" b="1" dirty="0">
                <a:solidFill>
                  <a:srgbClr val="006600"/>
                </a:solidFill>
              </a:rPr>
              <a:t>- Introdução</a:t>
            </a:r>
            <a:endParaRPr lang="pt-BR" sz="1200" b="1" dirty="0">
              <a:solidFill>
                <a:srgbClr val="006600"/>
              </a:solidFill>
            </a:endParaRPr>
          </a:p>
          <a:p>
            <a:pPr marL="0" lvl="0" indent="0">
              <a:spcBef>
                <a:spcPct val="0"/>
              </a:spcBef>
              <a:buNone/>
              <a:defRPr/>
            </a:pPr>
            <a:endParaRPr lang="pt-BR" sz="1200" b="1" dirty="0">
              <a:solidFill>
                <a:srgbClr val="006600"/>
              </a:solidFill>
              <a:cs typeface="Arial" pitchFamily="34" charset="0"/>
            </a:endParaRPr>
          </a:p>
          <a:p>
            <a:pPr marL="0" indent="0">
              <a:buNone/>
            </a:pPr>
            <a:r>
              <a:rPr lang="pt-BR" sz="2800" b="1" dirty="0" smtClean="0">
                <a:solidFill>
                  <a:srgbClr val="006600"/>
                </a:solidFill>
              </a:rPr>
              <a:t>I – A ORIGEM, NATUREZA E ATRIBUTOS DOS ANJOS</a:t>
            </a:r>
          </a:p>
          <a:p>
            <a:pPr marL="0" indent="0">
              <a:buNone/>
            </a:pPr>
            <a:r>
              <a:rPr lang="pt-BR" sz="1400" b="1" dirty="0" smtClean="0">
                <a:solidFill>
                  <a:srgbClr val="006600"/>
                </a:solidFill>
              </a:rPr>
              <a:t>   </a:t>
            </a:r>
          </a:p>
          <a:p>
            <a:pPr marL="0" indent="0">
              <a:buNone/>
            </a:pPr>
            <a:r>
              <a:rPr lang="pt-BR" sz="2800" b="1" dirty="0" smtClean="0">
                <a:solidFill>
                  <a:srgbClr val="006600"/>
                </a:solidFill>
              </a:rPr>
              <a:t>II – SATANÁS E SEUS ANJOS  </a:t>
            </a:r>
            <a:r>
              <a:rPr lang="pt-BR" sz="1400" b="1" dirty="0" smtClean="0">
                <a:solidFill>
                  <a:srgbClr val="006600"/>
                </a:solidFill>
              </a:rPr>
              <a:t>						</a:t>
            </a:r>
            <a:endParaRPr lang="pt-BR" sz="1400" b="1" cap="small" dirty="0" smtClean="0">
              <a:solidFill>
                <a:srgbClr val="006600"/>
              </a:solidFill>
              <a:cs typeface="Arial" charset="0"/>
            </a:endParaRPr>
          </a:p>
          <a:p>
            <a:pPr marL="0" lvl="0" indent="0">
              <a:spcBef>
                <a:spcPct val="0"/>
              </a:spcBef>
              <a:buNone/>
              <a:defRPr/>
            </a:pPr>
            <a:r>
              <a:rPr lang="pt-BR" sz="2800" b="1" dirty="0" smtClean="0">
                <a:solidFill>
                  <a:srgbClr val="006600"/>
                </a:solidFill>
              </a:rPr>
              <a:t>III – O LUGAR DOS ANJOS NOS DESÍGNIOS DE DEUS</a:t>
            </a:r>
          </a:p>
          <a:p>
            <a:pPr marL="0" lvl="0" indent="0">
              <a:spcBef>
                <a:spcPct val="0"/>
              </a:spcBef>
              <a:buNone/>
              <a:defRPr/>
            </a:pPr>
            <a:r>
              <a:rPr lang="pt-BR" sz="1200" b="1" dirty="0">
                <a:solidFill>
                  <a:srgbClr val="006600"/>
                </a:solidFill>
              </a:rPr>
              <a:t>		</a:t>
            </a:r>
            <a:r>
              <a:rPr lang="pt-BR" sz="1200" dirty="0">
                <a:solidFill>
                  <a:srgbClr val="006600"/>
                </a:solidFill>
                <a:cs typeface="Arial" pitchFamily="34" charset="0"/>
              </a:rPr>
              <a:t>	</a:t>
            </a:r>
          </a:p>
          <a:p>
            <a:pPr marL="0" lvl="0" indent="0">
              <a:spcBef>
                <a:spcPct val="0"/>
              </a:spcBef>
              <a:buNone/>
              <a:defRPr/>
            </a:pPr>
            <a:r>
              <a:rPr lang="pt-BR" dirty="0">
                <a:solidFill>
                  <a:srgbClr val="006600"/>
                </a:solidFill>
                <a:cs typeface="Arial" pitchFamily="34" charset="0"/>
              </a:rPr>
              <a:t>	</a:t>
            </a:r>
            <a:r>
              <a:rPr lang="pt-BR" b="1" dirty="0">
                <a:solidFill>
                  <a:srgbClr val="006600"/>
                </a:solidFill>
              </a:rPr>
              <a:t>- Conclusão</a:t>
            </a:r>
          </a:p>
        </p:txBody>
      </p:sp>
    </p:spTree>
    <p:extLst>
      <p:ext uri="{BB962C8B-B14F-4D97-AF65-F5344CB8AC3E}">
        <p14:creationId xmlns:p14="http://schemas.microsoft.com/office/powerpoint/2010/main" val="218942818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3568" y="274638"/>
            <a:ext cx="7920880" cy="1143000"/>
          </a:xfrm>
          <a:ln>
            <a:solidFill>
              <a:srgbClr val="00B050"/>
            </a:solidFill>
          </a:ln>
        </p:spPr>
        <p:txBody>
          <a:bodyPr>
            <a:normAutofit/>
          </a:bodyPr>
          <a:lstStyle/>
          <a:p>
            <a:pPr marL="342900" lvl="0" indent="-342900" fontAlgn="base">
              <a:spcBef>
                <a:spcPct val="20000"/>
              </a:spcBef>
              <a:spcAft>
                <a:spcPct val="0"/>
              </a:spcAft>
              <a:defRPr/>
            </a:pPr>
            <a:r>
              <a:rPr lang="pt-BR" sz="2800" dirty="0">
                <a:solidFill>
                  <a:srgbClr val="7030A0"/>
                </a:solidFill>
                <a:latin typeface="Arial Black" pitchFamily="34" charset="0"/>
              </a:rPr>
              <a:t>Doutrina sobre os Anjos</a:t>
            </a:r>
            <a:r>
              <a:rPr lang="pt-BR" sz="2800" dirty="0">
                <a:solidFill>
                  <a:srgbClr val="00B0F0"/>
                </a:solidFill>
                <a:latin typeface="Arial Black" pitchFamily="34" charset="0"/>
              </a:rPr>
              <a:t/>
            </a:r>
            <a:br>
              <a:rPr lang="pt-BR" sz="2800" dirty="0">
                <a:solidFill>
                  <a:srgbClr val="00B0F0"/>
                </a:solidFill>
                <a:latin typeface="Arial Black" pitchFamily="34" charset="0"/>
              </a:rPr>
            </a:br>
            <a:r>
              <a:rPr lang="pt-BR" sz="3200" b="1" i="1" dirty="0">
                <a:solidFill>
                  <a:srgbClr val="00B050"/>
                </a:solidFill>
                <a:cs typeface="Arial" charset="0"/>
              </a:rPr>
              <a:t>LIÇÃO 12: A Doutrina Bíblica sobre os Anjos</a:t>
            </a:r>
            <a:endParaRPr lang="pt-BR" sz="3200" dirty="0"/>
          </a:p>
        </p:txBody>
      </p:sp>
      <p:sp>
        <p:nvSpPr>
          <p:cNvPr id="3" name="Espaço Reservado para Conteúdo 2"/>
          <p:cNvSpPr>
            <a:spLocks noGrp="1"/>
          </p:cNvSpPr>
          <p:nvPr>
            <p:ph idx="1"/>
          </p:nvPr>
        </p:nvSpPr>
        <p:spPr>
          <a:xfrm>
            <a:off x="683568" y="1916833"/>
            <a:ext cx="7920880" cy="4032448"/>
          </a:xfrm>
          <a:ln>
            <a:solidFill>
              <a:srgbClr val="C00000"/>
            </a:solidFill>
          </a:ln>
        </p:spPr>
        <p:txBody>
          <a:bodyPr>
            <a:normAutofit fontScale="92500" lnSpcReduction="20000"/>
          </a:bodyPr>
          <a:lstStyle/>
          <a:p>
            <a:pPr marL="0" lvl="0" indent="0" algn="just">
              <a:spcBef>
                <a:spcPct val="0"/>
              </a:spcBef>
              <a:buNone/>
              <a:defRPr/>
            </a:pPr>
            <a:endParaRPr lang="pt-BR" altLang="pt-BR" sz="1100" b="1" dirty="0">
              <a:solidFill>
                <a:srgbClr val="C00000"/>
              </a:solidFill>
              <a:latin typeface="Arial" pitchFamily="34" charset="0"/>
              <a:cs typeface="Arial" pitchFamily="34" charset="0"/>
            </a:endParaRPr>
          </a:p>
          <a:p>
            <a:pPr marL="0" lvl="0" indent="0" algn="just">
              <a:spcBef>
                <a:spcPct val="0"/>
              </a:spcBef>
              <a:buNone/>
              <a:defRPr/>
            </a:pPr>
            <a:endParaRPr lang="pt-BR" altLang="pt-BR" sz="1200" b="1" dirty="0">
              <a:solidFill>
                <a:srgbClr val="C00000"/>
              </a:solidFill>
              <a:latin typeface="Arial" pitchFamily="34" charset="0"/>
              <a:cs typeface="Arial" pitchFamily="34" charset="0"/>
            </a:endParaRPr>
          </a:p>
          <a:p>
            <a:pPr marL="0" lvl="0" indent="0" algn="just">
              <a:spcBef>
                <a:spcPct val="0"/>
              </a:spcBef>
              <a:buNone/>
              <a:defRPr/>
            </a:pPr>
            <a:r>
              <a:rPr lang="pt-BR" altLang="pt-BR" b="1" dirty="0">
                <a:solidFill>
                  <a:srgbClr val="C00000"/>
                </a:solidFill>
                <a:latin typeface="Arial" pitchFamily="34" charset="0"/>
                <a:cs typeface="Arial" pitchFamily="34" charset="0"/>
              </a:rPr>
              <a:t>Texto Áureo:</a:t>
            </a:r>
          </a:p>
          <a:p>
            <a:pPr marL="0" lvl="0" indent="0">
              <a:spcBef>
                <a:spcPct val="0"/>
              </a:spcBef>
              <a:buNone/>
              <a:defRPr/>
            </a:pPr>
            <a:r>
              <a:rPr lang="pt-BR" dirty="0">
                <a:solidFill>
                  <a:prstClr val="black"/>
                </a:solidFill>
                <a:latin typeface="Arial" pitchFamily="34" charset="0"/>
                <a:cs typeface="Arial" pitchFamily="34" charset="0"/>
              </a:rPr>
              <a:t>	</a:t>
            </a:r>
            <a:endParaRPr lang="pt-BR" dirty="0">
              <a:solidFill>
                <a:prstClr val="black"/>
              </a:solidFill>
              <a:latin typeface="Arial" charset="0"/>
              <a:cs typeface="Arial" charset="0"/>
            </a:endParaRPr>
          </a:p>
          <a:p>
            <a:pPr marL="106680" indent="0" algn="just">
              <a:lnSpc>
                <a:spcPct val="107000"/>
              </a:lnSpc>
              <a:spcAft>
                <a:spcPts val="800"/>
              </a:spcAft>
              <a:buNone/>
            </a:pPr>
            <a:r>
              <a:rPr lang="pt-BR" dirty="0">
                <a:solidFill>
                  <a:prstClr val="black"/>
                </a:solidFill>
                <a:latin typeface="Arial" charset="0"/>
                <a:cs typeface="Arial" charset="0"/>
              </a:rPr>
              <a:t> 	</a:t>
            </a:r>
            <a:r>
              <a:rPr lang="pt-BR" sz="3500" dirty="0">
                <a:solidFill>
                  <a:srgbClr val="0000CC"/>
                </a:solidFill>
                <a:latin typeface="Arial" pitchFamily="34" charset="0"/>
                <a:ea typeface="Calibri"/>
                <a:cs typeface="Arial" pitchFamily="34" charset="0"/>
              </a:rPr>
              <a:t>“Porque nele foram criadas todas as coisas que há nos céus e na terra, visíveis e invisíveis, sejam tronos, sejam dominações, sejam principados, sejam potestades. Tudo foi criado por ele e para ele.”</a:t>
            </a:r>
            <a:r>
              <a:rPr lang="pt-BR" b="1" i="1" dirty="0">
                <a:solidFill>
                  <a:prstClr val="black"/>
                </a:solidFill>
                <a:latin typeface="Arial" charset="0"/>
                <a:cs typeface="Arial" charset="0"/>
              </a:rPr>
              <a:t>	</a:t>
            </a:r>
            <a:r>
              <a:rPr lang="pt-BR" sz="4000" b="1" i="1" dirty="0">
                <a:solidFill>
                  <a:prstClr val="black"/>
                </a:solidFill>
                <a:latin typeface="Arial" charset="0"/>
                <a:cs typeface="Arial" charset="0"/>
              </a:rPr>
              <a:t>		</a:t>
            </a:r>
            <a:r>
              <a:rPr lang="pt-BR" sz="4000" b="1" dirty="0" smtClean="0">
                <a:solidFill>
                  <a:srgbClr val="C00000"/>
                </a:solidFill>
                <a:latin typeface="Arial" charset="0"/>
                <a:cs typeface="Arial" charset="0"/>
              </a:rPr>
              <a:t>(</a:t>
            </a:r>
            <a:r>
              <a:rPr lang="pt-BR" dirty="0" smtClean="0">
                <a:solidFill>
                  <a:srgbClr val="0000CC"/>
                </a:solidFill>
                <a:latin typeface="Arial" pitchFamily="34" charset="0"/>
                <a:ea typeface="Calibri"/>
                <a:cs typeface="Arial" pitchFamily="34" charset="0"/>
              </a:rPr>
              <a:t>Cl 1. 16</a:t>
            </a:r>
            <a:r>
              <a:rPr lang="pt-BR" sz="4000" b="1" dirty="0" smtClean="0">
                <a:solidFill>
                  <a:srgbClr val="C00000"/>
                </a:solidFill>
                <a:latin typeface="Arial" charset="0"/>
                <a:cs typeface="Arial" charset="0"/>
              </a:rPr>
              <a:t>)</a:t>
            </a:r>
            <a:endParaRPr lang="pt-BR" sz="4000" b="1" dirty="0">
              <a:solidFill>
                <a:srgbClr val="C00000"/>
              </a:solidFill>
              <a:latin typeface="Arial" pitchFamily="34" charset="0"/>
              <a:cs typeface="Arial" pitchFamily="34" charset="0"/>
            </a:endParaRPr>
          </a:p>
          <a:p>
            <a:endParaRPr lang="pt-BR" dirty="0"/>
          </a:p>
        </p:txBody>
      </p:sp>
    </p:spTree>
    <p:extLst>
      <p:ext uri="{BB962C8B-B14F-4D97-AF65-F5344CB8AC3E}">
        <p14:creationId xmlns:p14="http://schemas.microsoft.com/office/powerpoint/2010/main" val="215400079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a:spLocks noGrp="1"/>
          </p:cNvSpPr>
          <p:nvPr>
            <p:ph type="subTitle" idx="1"/>
          </p:nvPr>
        </p:nvSpPr>
        <p:spPr>
          <a:xfrm>
            <a:off x="68126" y="1628800"/>
            <a:ext cx="3114676" cy="2065784"/>
          </a:xfrm>
        </p:spPr>
        <p:txBody>
          <a:bodyPr>
            <a:normAutofit/>
          </a:bodyPr>
          <a:lstStyle/>
          <a:p>
            <a:pPr marL="342900" lvl="0" indent="-342900" fontAlgn="base">
              <a:spcAft>
                <a:spcPct val="0"/>
              </a:spcAft>
              <a:defRPr/>
            </a:pPr>
            <a:r>
              <a:rPr lang="pt-BR" sz="3600" b="1" i="1" dirty="0">
                <a:solidFill>
                  <a:schemeClr val="accent6">
                    <a:lumMod val="50000"/>
                  </a:schemeClr>
                </a:solidFill>
                <a:cs typeface="Arial" charset="0"/>
              </a:rPr>
              <a:t>EBD</a:t>
            </a:r>
          </a:p>
          <a:p>
            <a:pPr marL="342900" lvl="0" indent="-342900" fontAlgn="base">
              <a:spcAft>
                <a:spcPct val="0"/>
              </a:spcAft>
              <a:defRPr/>
            </a:pPr>
            <a:r>
              <a:rPr lang="pt-BR" sz="3600" b="1" i="1" dirty="0">
                <a:solidFill>
                  <a:schemeClr val="accent6">
                    <a:lumMod val="50000"/>
                  </a:schemeClr>
                </a:solidFill>
                <a:cs typeface="Arial" charset="0"/>
              </a:rPr>
              <a:t>1º TRIMESTRE 2020</a:t>
            </a:r>
          </a:p>
          <a:p>
            <a:endParaRPr lang="pt-BR" dirty="0"/>
          </a:p>
        </p:txBody>
      </p:sp>
      <p:sp>
        <p:nvSpPr>
          <p:cNvPr id="4" name="Retângulo 3"/>
          <p:cNvSpPr/>
          <p:nvPr/>
        </p:nvSpPr>
        <p:spPr>
          <a:xfrm>
            <a:off x="667679" y="5157192"/>
            <a:ext cx="7632848" cy="830997"/>
          </a:xfrm>
          <a:prstGeom prst="rect">
            <a:avLst/>
          </a:prstGeom>
          <a:noFill/>
          <a:ln>
            <a:no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lvl="0" algn="ctr"/>
            <a:r>
              <a:rPr lang="pt-BR" sz="4800" b="1" dirty="0">
                <a:solidFill>
                  <a:srgbClr val="7030A0"/>
                </a:solidFill>
              </a:rPr>
              <a:t>Doutrina sobre os Anjos</a:t>
            </a:r>
          </a:p>
        </p:txBody>
      </p:sp>
      <p:pic>
        <p:nvPicPr>
          <p:cNvPr id="5" name="Picture 2" descr="E:\Afonso2020\EBD2020\EBD2020trim1_Colossos\colossos_ruínas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82802" y="0"/>
            <a:ext cx="6069718" cy="45464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75463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611560" y="548680"/>
            <a:ext cx="7848872" cy="5832648"/>
          </a:xfrm>
          <a:ln>
            <a:solidFill>
              <a:srgbClr val="0000CC"/>
            </a:solidFill>
          </a:ln>
        </p:spPr>
        <p:txBody>
          <a:bodyPr>
            <a:noAutofit/>
          </a:bodyPr>
          <a:lstStyle/>
          <a:p>
            <a:pPr marL="0" indent="0">
              <a:buNone/>
            </a:pPr>
            <a:r>
              <a:rPr lang="pt-BR" sz="1800" dirty="0" err="1" smtClean="0">
                <a:solidFill>
                  <a:srgbClr val="0000CC"/>
                </a:solidFill>
              </a:rPr>
              <a:t>Hb</a:t>
            </a:r>
            <a:r>
              <a:rPr lang="pt-BR" sz="1800" dirty="0" smtClean="0">
                <a:solidFill>
                  <a:srgbClr val="0000CC"/>
                </a:solidFill>
              </a:rPr>
              <a:t> 1</a:t>
            </a:r>
            <a:r>
              <a:rPr lang="pt-BR" sz="1800" dirty="0">
                <a:solidFill>
                  <a:srgbClr val="0000CC"/>
                </a:solidFill>
              </a:rPr>
              <a:t>. </a:t>
            </a:r>
            <a:r>
              <a:rPr lang="pt-BR" sz="1800" dirty="0" smtClean="0">
                <a:solidFill>
                  <a:srgbClr val="0000CC"/>
                </a:solidFill>
              </a:rPr>
              <a:t>1 </a:t>
            </a:r>
            <a:r>
              <a:rPr lang="pt-BR" sz="1800" dirty="0">
                <a:solidFill>
                  <a:srgbClr val="0000CC"/>
                </a:solidFill>
              </a:rPr>
              <a:t>Havendo Deus, antigamente, falado, muitas vezes e de muitas maneiras, aos pais, pelos profetas, a nós falou-nos, nestes últimos dias, pelo Filho</a:t>
            </a:r>
            <a:r>
              <a:rPr lang="pt-BR" sz="1800" dirty="0" smtClean="0">
                <a:solidFill>
                  <a:srgbClr val="0000CC"/>
                </a:solidFill>
              </a:rPr>
              <a:t>,  2 </a:t>
            </a:r>
            <a:r>
              <a:rPr lang="pt-BR" sz="1800" dirty="0">
                <a:solidFill>
                  <a:srgbClr val="0000CC"/>
                </a:solidFill>
              </a:rPr>
              <a:t>a quem constituiu herdeiro de tudo, por quem fez também o mundo</a:t>
            </a:r>
            <a:r>
              <a:rPr lang="pt-BR" sz="1800" dirty="0" smtClean="0">
                <a:solidFill>
                  <a:srgbClr val="0000CC"/>
                </a:solidFill>
              </a:rPr>
              <a:t>.  3  </a:t>
            </a:r>
            <a:r>
              <a:rPr lang="pt-BR" sz="1800" dirty="0">
                <a:solidFill>
                  <a:srgbClr val="0000CC"/>
                </a:solidFill>
              </a:rPr>
              <a:t>O qual, sendo o resplendor da sua glória, e a expressa imagem da sua pessoa, e sustentando todas as coisas pela palavra do seu poder, havendo feito por si mesmo a purificação dos nossos pecados, assentou-se à destra da Majestade, nas alturas</a:t>
            </a:r>
            <a:r>
              <a:rPr lang="pt-BR" sz="1800" dirty="0" smtClean="0">
                <a:solidFill>
                  <a:srgbClr val="0000CC"/>
                </a:solidFill>
              </a:rPr>
              <a:t>;  4  </a:t>
            </a:r>
            <a:r>
              <a:rPr lang="pt-BR" sz="1800" dirty="0">
                <a:solidFill>
                  <a:srgbClr val="0000CC"/>
                </a:solidFill>
              </a:rPr>
              <a:t>feito tanto mais excelente do que os anjos, quanto herdou mais excelente nome do que eles</a:t>
            </a:r>
            <a:r>
              <a:rPr lang="pt-BR" sz="1800" dirty="0" smtClean="0">
                <a:solidFill>
                  <a:srgbClr val="0000CC"/>
                </a:solidFill>
              </a:rPr>
              <a:t>.  5  </a:t>
            </a:r>
            <a:r>
              <a:rPr lang="pt-BR" sz="1800" dirty="0">
                <a:solidFill>
                  <a:srgbClr val="0000CC"/>
                </a:solidFill>
              </a:rPr>
              <a:t>Porque a qual dos anjos disse jamais: Tu és meu Filho, hoje te gerei? E outra vez: Eu lhe serei por Pai, e ele me será por Filho</a:t>
            </a:r>
            <a:r>
              <a:rPr lang="pt-BR" sz="1800" dirty="0" smtClean="0">
                <a:solidFill>
                  <a:srgbClr val="0000CC"/>
                </a:solidFill>
              </a:rPr>
              <a:t>?  6  </a:t>
            </a:r>
            <a:r>
              <a:rPr lang="pt-BR" sz="1800" dirty="0">
                <a:solidFill>
                  <a:srgbClr val="0000CC"/>
                </a:solidFill>
              </a:rPr>
              <a:t>E, quando outra vez introduz no mundo o Primogênito, diz: E todos os anjos de Deus o adorem</a:t>
            </a:r>
            <a:r>
              <a:rPr lang="pt-BR" sz="1800" dirty="0" smtClean="0">
                <a:solidFill>
                  <a:srgbClr val="0000CC"/>
                </a:solidFill>
              </a:rPr>
              <a:t>.  7  </a:t>
            </a:r>
            <a:r>
              <a:rPr lang="pt-BR" sz="1800" dirty="0">
                <a:solidFill>
                  <a:srgbClr val="0000CC"/>
                </a:solidFill>
              </a:rPr>
              <a:t>E, quanto aos anjos, diz: O que de seus anjos faz ventos e de seus ministros, </a:t>
            </a:r>
            <a:r>
              <a:rPr lang="pt-BR" sz="1800" dirty="0" err="1">
                <a:solidFill>
                  <a:srgbClr val="0000CC"/>
                </a:solidFill>
              </a:rPr>
              <a:t>labareda</a:t>
            </a:r>
            <a:r>
              <a:rPr lang="pt-BR" sz="1800" dirty="0">
                <a:solidFill>
                  <a:srgbClr val="0000CC"/>
                </a:solidFill>
              </a:rPr>
              <a:t> de fogo</a:t>
            </a:r>
            <a:r>
              <a:rPr lang="pt-BR" sz="1800" dirty="0" smtClean="0">
                <a:solidFill>
                  <a:srgbClr val="0000CC"/>
                </a:solidFill>
              </a:rPr>
              <a:t>.  8  </a:t>
            </a:r>
            <a:r>
              <a:rPr lang="pt-BR" sz="1800" dirty="0">
                <a:solidFill>
                  <a:srgbClr val="0000CC"/>
                </a:solidFill>
              </a:rPr>
              <a:t>Mas, do Filho, diz: Ó Deus, o teu trono subsiste pelos séculos dos séculos, cetro de </a:t>
            </a:r>
            <a:r>
              <a:rPr lang="pt-BR" sz="1800" dirty="0" err="1">
                <a:solidFill>
                  <a:srgbClr val="0000CC"/>
                </a:solidFill>
              </a:rPr>
              <a:t>eqüidade</a:t>
            </a:r>
            <a:r>
              <a:rPr lang="pt-BR" sz="1800" dirty="0">
                <a:solidFill>
                  <a:srgbClr val="0000CC"/>
                </a:solidFill>
              </a:rPr>
              <a:t> é o cetro do teu reino</a:t>
            </a:r>
            <a:r>
              <a:rPr lang="pt-BR" sz="1800" dirty="0" smtClean="0">
                <a:solidFill>
                  <a:srgbClr val="0000CC"/>
                </a:solidFill>
              </a:rPr>
              <a:t>.  9  </a:t>
            </a:r>
            <a:r>
              <a:rPr lang="pt-BR" sz="1800" dirty="0">
                <a:solidFill>
                  <a:srgbClr val="0000CC"/>
                </a:solidFill>
              </a:rPr>
              <a:t>Amaste a justiça e aborreceste a </a:t>
            </a:r>
            <a:r>
              <a:rPr lang="pt-BR" sz="1800" dirty="0" err="1">
                <a:solidFill>
                  <a:srgbClr val="0000CC"/>
                </a:solidFill>
              </a:rPr>
              <a:t>iniqüidade</a:t>
            </a:r>
            <a:r>
              <a:rPr lang="pt-BR" sz="1800" dirty="0">
                <a:solidFill>
                  <a:srgbClr val="0000CC"/>
                </a:solidFill>
              </a:rPr>
              <a:t>; por isso, Deus, o teu Deus, te ungiu com óleo de alegria, mais do que a teus companheiros</a:t>
            </a:r>
            <a:r>
              <a:rPr lang="pt-BR" sz="1800" dirty="0" smtClean="0">
                <a:solidFill>
                  <a:srgbClr val="0000CC"/>
                </a:solidFill>
              </a:rPr>
              <a:t>.  10  </a:t>
            </a:r>
            <a:r>
              <a:rPr lang="pt-BR" sz="1800" dirty="0">
                <a:solidFill>
                  <a:srgbClr val="0000CC"/>
                </a:solidFill>
              </a:rPr>
              <a:t>E: Tu, Senhor, no princípio, fundaste a terra, e os céus são obra de tuas mãos</a:t>
            </a:r>
            <a:r>
              <a:rPr lang="pt-BR" sz="1800" dirty="0" smtClean="0">
                <a:solidFill>
                  <a:srgbClr val="0000CC"/>
                </a:solidFill>
              </a:rPr>
              <a:t>;  11  </a:t>
            </a:r>
            <a:r>
              <a:rPr lang="pt-BR" sz="1800" dirty="0">
                <a:solidFill>
                  <a:srgbClr val="0000CC"/>
                </a:solidFill>
              </a:rPr>
              <a:t>eles perecerão, mas tu permanecerás; e todos eles, como roupa, envelhecerão</a:t>
            </a:r>
            <a:r>
              <a:rPr lang="pt-BR" sz="1800" dirty="0" smtClean="0">
                <a:solidFill>
                  <a:srgbClr val="0000CC"/>
                </a:solidFill>
              </a:rPr>
              <a:t>,  12  </a:t>
            </a:r>
            <a:r>
              <a:rPr lang="pt-BR" sz="1800" dirty="0">
                <a:solidFill>
                  <a:srgbClr val="0000CC"/>
                </a:solidFill>
              </a:rPr>
              <a:t>e, como um manto, os enrolarás, e, como uma veste, se mudarão; mas tu és o mesmo, e os teus anos não acabarão</a:t>
            </a:r>
            <a:r>
              <a:rPr lang="pt-BR" sz="1800" dirty="0" smtClean="0">
                <a:solidFill>
                  <a:srgbClr val="0000CC"/>
                </a:solidFill>
              </a:rPr>
              <a:t>.  13  </a:t>
            </a:r>
            <a:r>
              <a:rPr lang="pt-BR" sz="1800" dirty="0">
                <a:solidFill>
                  <a:srgbClr val="0000CC"/>
                </a:solidFill>
              </a:rPr>
              <a:t>E a qual dos anjos disse jamais: Assenta-te à minha destra, até que ponha os teus inimigos por escabelo de teus pés</a:t>
            </a:r>
            <a:r>
              <a:rPr lang="pt-BR" sz="1800" dirty="0" smtClean="0">
                <a:solidFill>
                  <a:srgbClr val="0000CC"/>
                </a:solidFill>
              </a:rPr>
              <a:t>?  14  </a:t>
            </a:r>
            <a:r>
              <a:rPr lang="pt-BR" sz="1800" dirty="0">
                <a:solidFill>
                  <a:srgbClr val="0000CC"/>
                </a:solidFill>
              </a:rPr>
              <a:t>Não são, porventura, todos eles espíritos ministradores, enviados para servir a favor daqueles que hão de herdar a salvação?</a:t>
            </a:r>
          </a:p>
        </p:txBody>
      </p:sp>
    </p:spTree>
    <p:extLst>
      <p:ext uri="{BB962C8B-B14F-4D97-AF65-F5344CB8AC3E}">
        <p14:creationId xmlns:p14="http://schemas.microsoft.com/office/powerpoint/2010/main" val="6558479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83568" y="274638"/>
            <a:ext cx="7920880" cy="1143000"/>
          </a:xfrm>
          <a:ln>
            <a:solidFill>
              <a:srgbClr val="00B050"/>
            </a:solidFill>
          </a:ln>
        </p:spPr>
        <p:txBody>
          <a:bodyPr>
            <a:normAutofit/>
          </a:bodyPr>
          <a:lstStyle/>
          <a:p>
            <a:pPr marL="342900" lvl="0" indent="-342900" fontAlgn="base">
              <a:spcBef>
                <a:spcPct val="20000"/>
              </a:spcBef>
              <a:spcAft>
                <a:spcPct val="0"/>
              </a:spcAft>
              <a:defRPr/>
            </a:pPr>
            <a:r>
              <a:rPr lang="pt-BR" sz="2800" dirty="0">
                <a:solidFill>
                  <a:srgbClr val="7030A0"/>
                </a:solidFill>
                <a:latin typeface="Arial Black" pitchFamily="34" charset="0"/>
              </a:rPr>
              <a:t>Doutrina sobre os Anjos</a:t>
            </a:r>
            <a:r>
              <a:rPr lang="pt-BR" sz="2800" dirty="0">
                <a:solidFill>
                  <a:srgbClr val="00B0F0"/>
                </a:solidFill>
                <a:latin typeface="Arial Black" pitchFamily="34" charset="0"/>
              </a:rPr>
              <a:t/>
            </a:r>
            <a:br>
              <a:rPr lang="pt-BR" sz="2800" dirty="0">
                <a:solidFill>
                  <a:srgbClr val="00B0F0"/>
                </a:solidFill>
                <a:latin typeface="Arial Black" pitchFamily="34" charset="0"/>
              </a:rPr>
            </a:br>
            <a:r>
              <a:rPr lang="pt-BR" sz="3200" b="1" i="1" dirty="0">
                <a:solidFill>
                  <a:srgbClr val="00B050"/>
                </a:solidFill>
                <a:cs typeface="Arial" charset="0"/>
              </a:rPr>
              <a:t>LIÇÃO 12: A Doutrina Bíblica sobre os Anjos</a:t>
            </a:r>
            <a:endParaRPr lang="pt-BR" sz="3200" dirty="0"/>
          </a:p>
        </p:txBody>
      </p:sp>
      <p:sp>
        <p:nvSpPr>
          <p:cNvPr id="3" name="Espaço Reservado para Conteúdo 2"/>
          <p:cNvSpPr>
            <a:spLocks noGrp="1"/>
          </p:cNvSpPr>
          <p:nvPr>
            <p:ph idx="1"/>
          </p:nvPr>
        </p:nvSpPr>
        <p:spPr>
          <a:xfrm>
            <a:off x="683568" y="1916833"/>
            <a:ext cx="7920880" cy="4032448"/>
          </a:xfrm>
          <a:ln>
            <a:solidFill>
              <a:srgbClr val="C00000"/>
            </a:solidFill>
          </a:ln>
        </p:spPr>
        <p:txBody>
          <a:bodyPr>
            <a:normAutofit fontScale="92500" lnSpcReduction="20000"/>
          </a:bodyPr>
          <a:lstStyle/>
          <a:p>
            <a:pPr marL="0" lvl="0" indent="0" algn="just">
              <a:spcBef>
                <a:spcPct val="0"/>
              </a:spcBef>
              <a:buNone/>
              <a:defRPr/>
            </a:pPr>
            <a:endParaRPr lang="pt-BR" altLang="pt-BR" sz="1100" b="1" dirty="0">
              <a:solidFill>
                <a:srgbClr val="C00000"/>
              </a:solidFill>
              <a:latin typeface="Arial" pitchFamily="34" charset="0"/>
              <a:cs typeface="Arial" pitchFamily="34" charset="0"/>
            </a:endParaRPr>
          </a:p>
          <a:p>
            <a:pPr marL="0" lvl="0" indent="0" algn="just">
              <a:spcBef>
                <a:spcPct val="0"/>
              </a:spcBef>
              <a:buNone/>
              <a:defRPr/>
            </a:pPr>
            <a:endParaRPr lang="pt-BR" altLang="pt-BR" sz="1200" b="1" dirty="0">
              <a:solidFill>
                <a:srgbClr val="C00000"/>
              </a:solidFill>
              <a:latin typeface="Arial" pitchFamily="34" charset="0"/>
              <a:cs typeface="Arial" pitchFamily="34" charset="0"/>
            </a:endParaRPr>
          </a:p>
          <a:p>
            <a:pPr marL="0" lvl="0" indent="0" algn="just">
              <a:spcBef>
                <a:spcPct val="0"/>
              </a:spcBef>
              <a:buNone/>
              <a:defRPr/>
            </a:pPr>
            <a:r>
              <a:rPr lang="pt-BR" altLang="pt-BR" b="1" dirty="0">
                <a:solidFill>
                  <a:srgbClr val="C00000"/>
                </a:solidFill>
                <a:latin typeface="Arial" pitchFamily="34" charset="0"/>
                <a:cs typeface="Arial" pitchFamily="34" charset="0"/>
              </a:rPr>
              <a:t>Texto Áureo:</a:t>
            </a:r>
          </a:p>
          <a:p>
            <a:pPr marL="0" lvl="0" indent="0">
              <a:spcBef>
                <a:spcPct val="0"/>
              </a:spcBef>
              <a:buNone/>
              <a:defRPr/>
            </a:pPr>
            <a:r>
              <a:rPr lang="pt-BR" dirty="0">
                <a:solidFill>
                  <a:prstClr val="black"/>
                </a:solidFill>
                <a:latin typeface="Arial" pitchFamily="34" charset="0"/>
                <a:cs typeface="Arial" pitchFamily="34" charset="0"/>
              </a:rPr>
              <a:t>	</a:t>
            </a:r>
            <a:endParaRPr lang="pt-BR" dirty="0">
              <a:solidFill>
                <a:prstClr val="black"/>
              </a:solidFill>
              <a:latin typeface="Arial" charset="0"/>
              <a:cs typeface="Arial" charset="0"/>
            </a:endParaRPr>
          </a:p>
          <a:p>
            <a:pPr marL="106680" indent="0" algn="just">
              <a:lnSpc>
                <a:spcPct val="107000"/>
              </a:lnSpc>
              <a:spcAft>
                <a:spcPts val="800"/>
              </a:spcAft>
              <a:buNone/>
            </a:pPr>
            <a:r>
              <a:rPr lang="pt-BR" dirty="0">
                <a:solidFill>
                  <a:prstClr val="black"/>
                </a:solidFill>
                <a:latin typeface="Arial" charset="0"/>
                <a:cs typeface="Arial" charset="0"/>
              </a:rPr>
              <a:t> 	</a:t>
            </a:r>
            <a:r>
              <a:rPr lang="pt-BR" sz="3500" dirty="0">
                <a:solidFill>
                  <a:srgbClr val="0000CC"/>
                </a:solidFill>
                <a:latin typeface="Arial" pitchFamily="34" charset="0"/>
                <a:ea typeface="Calibri"/>
                <a:cs typeface="Arial" pitchFamily="34" charset="0"/>
              </a:rPr>
              <a:t>“Porque nele foram criadas todas as coisas que há nos céus e na terra, visíveis e invisíveis, sejam tronos, sejam dominações, sejam principados, sejam potestades. Tudo foi criado por ele e para ele.”</a:t>
            </a:r>
            <a:r>
              <a:rPr lang="pt-BR" b="1" i="1" dirty="0">
                <a:solidFill>
                  <a:prstClr val="black"/>
                </a:solidFill>
                <a:latin typeface="Arial" charset="0"/>
                <a:cs typeface="Arial" charset="0"/>
              </a:rPr>
              <a:t>	</a:t>
            </a:r>
            <a:r>
              <a:rPr lang="pt-BR" sz="4000" b="1" i="1" dirty="0">
                <a:solidFill>
                  <a:prstClr val="black"/>
                </a:solidFill>
                <a:latin typeface="Arial" charset="0"/>
                <a:cs typeface="Arial" charset="0"/>
              </a:rPr>
              <a:t>		</a:t>
            </a:r>
            <a:r>
              <a:rPr lang="pt-BR" sz="4000" b="1" dirty="0" smtClean="0">
                <a:solidFill>
                  <a:srgbClr val="C00000"/>
                </a:solidFill>
                <a:latin typeface="Arial" charset="0"/>
                <a:cs typeface="Arial" charset="0"/>
              </a:rPr>
              <a:t>(</a:t>
            </a:r>
            <a:r>
              <a:rPr lang="pt-BR" dirty="0" smtClean="0">
                <a:solidFill>
                  <a:srgbClr val="0000CC"/>
                </a:solidFill>
                <a:latin typeface="Arial" pitchFamily="34" charset="0"/>
                <a:ea typeface="Calibri"/>
                <a:cs typeface="Arial" pitchFamily="34" charset="0"/>
              </a:rPr>
              <a:t>Cl 1. 16</a:t>
            </a:r>
            <a:r>
              <a:rPr lang="pt-BR" sz="4000" b="1" dirty="0" smtClean="0">
                <a:solidFill>
                  <a:srgbClr val="C00000"/>
                </a:solidFill>
                <a:latin typeface="Arial" charset="0"/>
                <a:cs typeface="Arial" charset="0"/>
              </a:rPr>
              <a:t>)</a:t>
            </a:r>
            <a:endParaRPr lang="pt-BR" sz="4000" b="1" dirty="0">
              <a:solidFill>
                <a:srgbClr val="C00000"/>
              </a:solidFill>
              <a:latin typeface="Arial" pitchFamily="34" charset="0"/>
              <a:cs typeface="Arial" pitchFamily="34" charset="0"/>
            </a:endParaRPr>
          </a:p>
          <a:p>
            <a:endParaRPr lang="pt-BR" dirty="0"/>
          </a:p>
        </p:txBody>
      </p:sp>
    </p:spTree>
    <p:extLst>
      <p:ext uri="{BB962C8B-B14F-4D97-AF65-F5344CB8AC3E}">
        <p14:creationId xmlns:p14="http://schemas.microsoft.com/office/powerpoint/2010/main" val="36785190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354162"/>
          </a:xfrm>
          <a:ln>
            <a:solidFill>
              <a:srgbClr val="00B050"/>
            </a:solidFill>
          </a:ln>
        </p:spPr>
        <p:txBody>
          <a:bodyPr>
            <a:normAutofit fontScale="90000"/>
          </a:bodyPr>
          <a:lstStyle/>
          <a:p>
            <a:pPr marL="342900" lvl="0" indent="-342900" fontAlgn="base">
              <a:spcBef>
                <a:spcPct val="20000"/>
              </a:spcBef>
              <a:spcAft>
                <a:spcPct val="0"/>
              </a:spcAft>
              <a:defRPr/>
            </a:pPr>
            <a:r>
              <a:rPr lang="pt-BR" sz="2800" dirty="0">
                <a:solidFill>
                  <a:srgbClr val="7030A0"/>
                </a:solidFill>
                <a:latin typeface="Arial Black" pitchFamily="34" charset="0"/>
              </a:rPr>
              <a:t>Doutrina sobre os Anjos</a:t>
            </a:r>
            <a:r>
              <a:rPr lang="pt-BR" sz="2800" dirty="0">
                <a:solidFill>
                  <a:srgbClr val="00B0F0"/>
                </a:solidFill>
                <a:latin typeface="Arial Black" pitchFamily="34" charset="0"/>
              </a:rPr>
              <a:t/>
            </a:r>
            <a:br>
              <a:rPr lang="pt-BR" sz="2800" dirty="0">
                <a:solidFill>
                  <a:srgbClr val="00B0F0"/>
                </a:solidFill>
                <a:latin typeface="Arial Black" pitchFamily="34" charset="0"/>
              </a:rPr>
            </a:br>
            <a:r>
              <a:rPr lang="pt-BR" sz="3200" b="1" i="1" dirty="0">
                <a:solidFill>
                  <a:srgbClr val="00B050"/>
                </a:solidFill>
                <a:cs typeface="Arial" charset="0"/>
              </a:rPr>
              <a:t>LIÇÃO 12: A Doutrina Bíblica sobre os </a:t>
            </a:r>
            <a:r>
              <a:rPr lang="pt-BR" sz="3200" b="1" i="1" dirty="0" smtClean="0">
                <a:solidFill>
                  <a:srgbClr val="00B050"/>
                </a:solidFill>
                <a:cs typeface="Arial" charset="0"/>
              </a:rPr>
              <a:t>Anjos </a:t>
            </a:r>
            <a:r>
              <a:rPr lang="pt-BR" sz="3200" b="1" i="1" dirty="0" smtClean="0">
                <a:solidFill>
                  <a:srgbClr val="7030A0"/>
                </a:solidFill>
                <a:cs typeface="Arial" charset="0"/>
              </a:rPr>
              <a:t>ESBOÇO</a:t>
            </a:r>
            <a:endParaRPr lang="pt-BR" sz="3200" dirty="0">
              <a:solidFill>
                <a:srgbClr val="7030A0"/>
              </a:solidFill>
            </a:endParaRPr>
          </a:p>
        </p:txBody>
      </p:sp>
      <p:sp>
        <p:nvSpPr>
          <p:cNvPr id="3" name="Espaço Reservado para Conteúdo 2"/>
          <p:cNvSpPr>
            <a:spLocks noGrp="1"/>
          </p:cNvSpPr>
          <p:nvPr>
            <p:ph idx="1"/>
          </p:nvPr>
        </p:nvSpPr>
        <p:spPr>
          <a:xfrm>
            <a:off x="611560" y="1916832"/>
            <a:ext cx="8064896" cy="4021907"/>
          </a:xfrm>
        </p:spPr>
        <p:txBody>
          <a:bodyPr>
            <a:normAutofit/>
          </a:bodyPr>
          <a:lstStyle/>
          <a:p>
            <a:pPr marL="0" indent="0">
              <a:buNone/>
            </a:pPr>
            <a:endParaRPr lang="pt-BR" sz="2000" dirty="0"/>
          </a:p>
          <a:p>
            <a:pPr marL="0" lvl="0" indent="0">
              <a:spcBef>
                <a:spcPct val="0"/>
              </a:spcBef>
              <a:buNone/>
              <a:defRPr/>
            </a:pPr>
            <a:r>
              <a:rPr lang="pt-BR" dirty="0">
                <a:solidFill>
                  <a:srgbClr val="7030A0"/>
                </a:solidFill>
                <a:latin typeface="Arial" pitchFamily="34" charset="0"/>
                <a:cs typeface="Arial" pitchFamily="34" charset="0"/>
              </a:rPr>
              <a:t>	</a:t>
            </a:r>
            <a:r>
              <a:rPr lang="pt-BR" b="1" dirty="0">
                <a:solidFill>
                  <a:srgbClr val="006600"/>
                </a:solidFill>
              </a:rPr>
              <a:t>- Introdução</a:t>
            </a:r>
            <a:endParaRPr lang="pt-BR" sz="1200" b="1" dirty="0">
              <a:solidFill>
                <a:srgbClr val="006600"/>
              </a:solidFill>
            </a:endParaRPr>
          </a:p>
          <a:p>
            <a:pPr marL="0" lvl="0" indent="0">
              <a:spcBef>
                <a:spcPct val="0"/>
              </a:spcBef>
              <a:buNone/>
              <a:defRPr/>
            </a:pPr>
            <a:endParaRPr lang="pt-BR" sz="1200" b="1" dirty="0">
              <a:solidFill>
                <a:srgbClr val="006600"/>
              </a:solidFill>
              <a:cs typeface="Arial" pitchFamily="34" charset="0"/>
            </a:endParaRPr>
          </a:p>
          <a:p>
            <a:pPr marL="0" indent="0">
              <a:buNone/>
            </a:pPr>
            <a:r>
              <a:rPr lang="pt-BR" sz="2800" b="1" dirty="0" smtClean="0">
                <a:solidFill>
                  <a:srgbClr val="006600"/>
                </a:solidFill>
              </a:rPr>
              <a:t>I – A ORIGEM, NATUREZA E ATRIBUTOS DOS ANJOS</a:t>
            </a:r>
          </a:p>
          <a:p>
            <a:pPr marL="0" indent="0">
              <a:buNone/>
            </a:pPr>
            <a:r>
              <a:rPr lang="pt-BR" sz="1400" b="1" dirty="0" smtClean="0">
                <a:solidFill>
                  <a:srgbClr val="006600"/>
                </a:solidFill>
              </a:rPr>
              <a:t>   </a:t>
            </a:r>
          </a:p>
          <a:p>
            <a:pPr marL="0" indent="0">
              <a:buNone/>
            </a:pPr>
            <a:r>
              <a:rPr lang="pt-BR" sz="2800" b="1" dirty="0" smtClean="0">
                <a:solidFill>
                  <a:srgbClr val="006600"/>
                </a:solidFill>
              </a:rPr>
              <a:t>II – SATANÁS E SEUS ANJOS  </a:t>
            </a:r>
            <a:r>
              <a:rPr lang="pt-BR" sz="1400" b="1" dirty="0" smtClean="0">
                <a:solidFill>
                  <a:srgbClr val="006600"/>
                </a:solidFill>
              </a:rPr>
              <a:t>						</a:t>
            </a:r>
            <a:endParaRPr lang="pt-BR" sz="1400" b="1" cap="small" dirty="0" smtClean="0">
              <a:solidFill>
                <a:srgbClr val="006600"/>
              </a:solidFill>
              <a:cs typeface="Arial" charset="0"/>
            </a:endParaRPr>
          </a:p>
          <a:p>
            <a:pPr marL="0" lvl="0" indent="0">
              <a:spcBef>
                <a:spcPct val="0"/>
              </a:spcBef>
              <a:buNone/>
              <a:defRPr/>
            </a:pPr>
            <a:r>
              <a:rPr lang="pt-BR" sz="2800" b="1" dirty="0" smtClean="0">
                <a:solidFill>
                  <a:srgbClr val="006600"/>
                </a:solidFill>
              </a:rPr>
              <a:t>III – O LUGAR DOS ANJOS NOS DESÍGNIOS DE DEUS</a:t>
            </a:r>
          </a:p>
          <a:p>
            <a:pPr marL="0" lvl="0" indent="0">
              <a:spcBef>
                <a:spcPct val="0"/>
              </a:spcBef>
              <a:buNone/>
              <a:defRPr/>
            </a:pPr>
            <a:r>
              <a:rPr lang="pt-BR" sz="1200" b="1" dirty="0">
                <a:solidFill>
                  <a:srgbClr val="006600"/>
                </a:solidFill>
              </a:rPr>
              <a:t>		</a:t>
            </a:r>
            <a:r>
              <a:rPr lang="pt-BR" sz="1200" dirty="0">
                <a:solidFill>
                  <a:srgbClr val="006600"/>
                </a:solidFill>
                <a:cs typeface="Arial" pitchFamily="34" charset="0"/>
              </a:rPr>
              <a:t>	</a:t>
            </a:r>
          </a:p>
          <a:p>
            <a:pPr marL="0" lvl="0" indent="0">
              <a:spcBef>
                <a:spcPct val="0"/>
              </a:spcBef>
              <a:buNone/>
              <a:defRPr/>
            </a:pPr>
            <a:r>
              <a:rPr lang="pt-BR" dirty="0">
                <a:solidFill>
                  <a:srgbClr val="006600"/>
                </a:solidFill>
                <a:cs typeface="Arial" pitchFamily="34" charset="0"/>
              </a:rPr>
              <a:t>	</a:t>
            </a:r>
            <a:r>
              <a:rPr lang="pt-BR" b="1" dirty="0">
                <a:solidFill>
                  <a:srgbClr val="006600"/>
                </a:solidFill>
              </a:rPr>
              <a:t>- Conclusão</a:t>
            </a:r>
          </a:p>
        </p:txBody>
      </p:sp>
    </p:spTree>
    <p:extLst>
      <p:ext uri="{BB962C8B-B14F-4D97-AF65-F5344CB8AC3E}">
        <p14:creationId xmlns:p14="http://schemas.microsoft.com/office/powerpoint/2010/main" val="27031775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994122"/>
          </a:xfrm>
          <a:ln>
            <a:solidFill>
              <a:srgbClr val="00B050"/>
            </a:solidFill>
          </a:ln>
        </p:spPr>
        <p:txBody>
          <a:bodyPr>
            <a:normAutofit fontScale="90000"/>
          </a:bodyPr>
          <a:lstStyle/>
          <a:p>
            <a:pPr marL="342900" lvl="0" indent="-342900" fontAlgn="base">
              <a:spcBef>
                <a:spcPct val="20000"/>
              </a:spcBef>
              <a:spcAft>
                <a:spcPct val="0"/>
              </a:spcAft>
              <a:defRPr/>
            </a:pPr>
            <a:r>
              <a:rPr lang="pt-BR" sz="2800" dirty="0">
                <a:solidFill>
                  <a:srgbClr val="7030A0"/>
                </a:solidFill>
                <a:latin typeface="Arial Black" pitchFamily="34" charset="0"/>
              </a:rPr>
              <a:t>Doutrina sobre os Anjos</a:t>
            </a:r>
            <a:r>
              <a:rPr lang="pt-BR" sz="2800" dirty="0">
                <a:solidFill>
                  <a:srgbClr val="00B0F0"/>
                </a:solidFill>
                <a:latin typeface="Arial Black" pitchFamily="34" charset="0"/>
              </a:rPr>
              <a:t/>
            </a:r>
            <a:br>
              <a:rPr lang="pt-BR" sz="2800" dirty="0">
                <a:solidFill>
                  <a:srgbClr val="00B0F0"/>
                </a:solidFill>
                <a:latin typeface="Arial Black" pitchFamily="34" charset="0"/>
              </a:rPr>
            </a:br>
            <a:r>
              <a:rPr lang="pt-BR" sz="3200" b="1" i="1" dirty="0">
                <a:solidFill>
                  <a:srgbClr val="00B050"/>
                </a:solidFill>
                <a:cs typeface="Arial" charset="0"/>
              </a:rPr>
              <a:t>LIÇÃO 12: A Doutrina Bíblica sobre os Anjos</a:t>
            </a:r>
            <a:endParaRPr lang="pt-BR" sz="3200" dirty="0"/>
          </a:p>
        </p:txBody>
      </p:sp>
      <p:sp>
        <p:nvSpPr>
          <p:cNvPr id="3" name="Espaço Reservado para Conteúdo 2"/>
          <p:cNvSpPr>
            <a:spLocks noGrp="1"/>
          </p:cNvSpPr>
          <p:nvPr>
            <p:ph idx="1"/>
          </p:nvPr>
        </p:nvSpPr>
        <p:spPr>
          <a:xfrm>
            <a:off x="467544" y="1844824"/>
            <a:ext cx="8229600" cy="4425355"/>
          </a:xfrm>
        </p:spPr>
        <p:txBody>
          <a:bodyPr>
            <a:normAutofit fontScale="47500" lnSpcReduction="20000"/>
          </a:bodyPr>
          <a:lstStyle/>
          <a:p>
            <a:pPr marL="0" lvl="0" indent="0" fontAlgn="base">
              <a:spcBef>
                <a:spcPct val="0"/>
              </a:spcBef>
              <a:spcAft>
                <a:spcPct val="0"/>
              </a:spcAft>
              <a:buNone/>
              <a:defRPr/>
            </a:pPr>
            <a:r>
              <a:rPr lang="pt-BR" sz="5100" b="1" dirty="0">
                <a:solidFill>
                  <a:srgbClr val="EEECE1">
                    <a:lumMod val="25000"/>
                  </a:srgbClr>
                </a:solidFill>
                <a:latin typeface="Arial" pitchFamily="34" charset="0"/>
                <a:cs typeface="Arial" pitchFamily="34" charset="0"/>
              </a:rPr>
              <a:t>   </a:t>
            </a:r>
            <a:r>
              <a:rPr lang="pt-BR" sz="5100" b="1" dirty="0" smtClean="0">
                <a:solidFill>
                  <a:srgbClr val="006600"/>
                </a:solidFill>
              </a:rPr>
              <a:t>Introdução</a:t>
            </a:r>
          </a:p>
          <a:p>
            <a:pPr marL="0" lvl="0" indent="0" fontAlgn="base">
              <a:spcBef>
                <a:spcPct val="0"/>
              </a:spcBef>
              <a:spcAft>
                <a:spcPct val="0"/>
              </a:spcAft>
              <a:buNone/>
              <a:defRPr/>
            </a:pPr>
            <a:endParaRPr lang="pt-BR" sz="4000" b="1" dirty="0">
              <a:solidFill>
                <a:srgbClr val="EEECE1">
                  <a:lumMod val="25000"/>
                </a:srgbClr>
              </a:solidFill>
              <a:latin typeface="Arial" pitchFamily="34" charset="0"/>
              <a:cs typeface="Arial" pitchFamily="34" charset="0"/>
            </a:endParaRPr>
          </a:p>
          <a:p>
            <a:pPr marL="0" lvl="0" indent="0" algn="just" fontAlgn="base">
              <a:spcBef>
                <a:spcPct val="0"/>
              </a:spcBef>
              <a:spcAft>
                <a:spcPct val="0"/>
              </a:spcAft>
              <a:buNone/>
              <a:defRPr/>
            </a:pPr>
            <a:r>
              <a:rPr lang="pt-BR" sz="4400" dirty="0" smtClean="0">
                <a:solidFill>
                  <a:prstClr val="black"/>
                </a:solidFill>
                <a:latin typeface="Calibri" pitchFamily="34" charset="0"/>
                <a:cs typeface="Arial" charset="0"/>
              </a:rPr>
              <a:t>	</a:t>
            </a:r>
            <a:r>
              <a:rPr lang="pt-BR" sz="5900" dirty="0" smtClean="0">
                <a:solidFill>
                  <a:prstClr val="black"/>
                </a:solidFill>
                <a:latin typeface="Calibri" pitchFamily="34" charset="0"/>
                <a:cs typeface="Arial" charset="0"/>
              </a:rPr>
              <a:t>Tendo </a:t>
            </a:r>
            <a:r>
              <a:rPr lang="pt-BR" sz="5900" dirty="0">
                <a:solidFill>
                  <a:prstClr val="black"/>
                </a:solidFill>
                <a:latin typeface="Calibri" pitchFamily="34" charset="0"/>
                <a:cs typeface="Arial" charset="0"/>
              </a:rPr>
              <a:t>finalizado o estudo das epístolas de Paulo aos Colossenses e a </a:t>
            </a:r>
            <a:r>
              <a:rPr lang="pt-BR" sz="5900" dirty="0" err="1">
                <a:solidFill>
                  <a:prstClr val="black"/>
                </a:solidFill>
                <a:latin typeface="Calibri" pitchFamily="34" charset="0"/>
                <a:cs typeface="Arial" charset="0"/>
              </a:rPr>
              <a:t>Filemom</a:t>
            </a:r>
            <a:r>
              <a:rPr lang="pt-BR" sz="5900" dirty="0">
                <a:solidFill>
                  <a:prstClr val="black"/>
                </a:solidFill>
                <a:latin typeface="Calibri" pitchFamily="34" charset="0"/>
                <a:cs typeface="Arial" charset="0"/>
              </a:rPr>
              <a:t>, faremos uso desta lição para propor o aprofundamento de temas que ocorreram naquela primeira carta. E o primeiro deles geralmente é tratado com certa polêmica: a doutrina dos anjos. Não nos limitaremos, porém, às referências feitas a anjos apenas em Colossenses, mas aproveitaremos a oportunidade para abrir o tema à luz de todo o contexto bíblico – o que ao mesmo tempo nos permitirá entender essas passagens em harmonia com a revelação divina.</a:t>
            </a:r>
          </a:p>
        </p:txBody>
      </p:sp>
    </p:spTree>
    <p:extLst>
      <p:ext uri="{BB962C8B-B14F-4D97-AF65-F5344CB8AC3E}">
        <p14:creationId xmlns:p14="http://schemas.microsoft.com/office/powerpoint/2010/main" val="27031775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354162"/>
          </a:xfrm>
          <a:ln>
            <a:solidFill>
              <a:srgbClr val="00B050"/>
            </a:solidFill>
          </a:ln>
        </p:spPr>
        <p:txBody>
          <a:bodyPr>
            <a:normAutofit fontScale="90000"/>
          </a:bodyPr>
          <a:lstStyle/>
          <a:p>
            <a:pPr marL="342900" lvl="0" indent="-342900" fontAlgn="base">
              <a:spcBef>
                <a:spcPct val="20000"/>
              </a:spcBef>
              <a:spcAft>
                <a:spcPct val="0"/>
              </a:spcAft>
              <a:defRPr/>
            </a:pPr>
            <a:r>
              <a:rPr lang="pt-BR" sz="2800" dirty="0">
                <a:solidFill>
                  <a:srgbClr val="7030A0"/>
                </a:solidFill>
                <a:latin typeface="Arial Black" pitchFamily="34" charset="0"/>
              </a:rPr>
              <a:t>Doutrina sobre os Anjos</a:t>
            </a:r>
            <a:r>
              <a:rPr lang="pt-BR" sz="2800" dirty="0">
                <a:solidFill>
                  <a:srgbClr val="00B0F0"/>
                </a:solidFill>
                <a:latin typeface="Arial Black" pitchFamily="34" charset="0"/>
              </a:rPr>
              <a:t/>
            </a:r>
            <a:br>
              <a:rPr lang="pt-BR" sz="2800" dirty="0">
                <a:solidFill>
                  <a:srgbClr val="00B0F0"/>
                </a:solidFill>
                <a:latin typeface="Arial Black" pitchFamily="34" charset="0"/>
              </a:rPr>
            </a:br>
            <a:r>
              <a:rPr lang="pt-BR" sz="3200" b="1" i="1" dirty="0">
                <a:solidFill>
                  <a:srgbClr val="00B050"/>
                </a:solidFill>
                <a:cs typeface="Arial" charset="0"/>
              </a:rPr>
              <a:t>LIÇÃO 12: A Doutrina Bíblica sobre os </a:t>
            </a:r>
            <a:r>
              <a:rPr lang="pt-BR" sz="3200" b="1" i="1" dirty="0" smtClean="0">
                <a:solidFill>
                  <a:srgbClr val="00B050"/>
                </a:solidFill>
                <a:cs typeface="Arial" charset="0"/>
              </a:rPr>
              <a:t>Anjos </a:t>
            </a:r>
            <a:r>
              <a:rPr lang="pt-BR" sz="3200" b="1" i="1" dirty="0" smtClean="0">
                <a:solidFill>
                  <a:srgbClr val="7030A0"/>
                </a:solidFill>
                <a:cs typeface="Arial" charset="0"/>
              </a:rPr>
              <a:t>ESBOÇO</a:t>
            </a:r>
            <a:endParaRPr lang="pt-BR" sz="3200" dirty="0">
              <a:solidFill>
                <a:srgbClr val="7030A0"/>
              </a:solidFill>
            </a:endParaRPr>
          </a:p>
        </p:txBody>
      </p:sp>
      <p:sp>
        <p:nvSpPr>
          <p:cNvPr id="3" name="Espaço Reservado para Conteúdo 2"/>
          <p:cNvSpPr>
            <a:spLocks noGrp="1"/>
          </p:cNvSpPr>
          <p:nvPr>
            <p:ph idx="1"/>
          </p:nvPr>
        </p:nvSpPr>
        <p:spPr>
          <a:xfrm>
            <a:off x="611560" y="1916832"/>
            <a:ext cx="8064896" cy="4021907"/>
          </a:xfrm>
        </p:spPr>
        <p:txBody>
          <a:bodyPr>
            <a:normAutofit/>
          </a:bodyPr>
          <a:lstStyle/>
          <a:p>
            <a:pPr marL="0" indent="0">
              <a:buNone/>
            </a:pPr>
            <a:endParaRPr lang="pt-BR" sz="2000" dirty="0"/>
          </a:p>
          <a:p>
            <a:pPr marL="0" lvl="0" indent="0">
              <a:spcBef>
                <a:spcPct val="0"/>
              </a:spcBef>
              <a:buNone/>
              <a:defRPr/>
            </a:pPr>
            <a:r>
              <a:rPr lang="pt-BR" dirty="0">
                <a:solidFill>
                  <a:srgbClr val="7030A0"/>
                </a:solidFill>
                <a:latin typeface="Arial" pitchFamily="34" charset="0"/>
                <a:cs typeface="Arial" pitchFamily="34" charset="0"/>
              </a:rPr>
              <a:t>	</a:t>
            </a:r>
            <a:r>
              <a:rPr lang="pt-BR" b="1" dirty="0">
                <a:solidFill>
                  <a:srgbClr val="006600"/>
                </a:solidFill>
              </a:rPr>
              <a:t>- Introdução</a:t>
            </a:r>
            <a:endParaRPr lang="pt-BR" sz="1200" b="1" dirty="0">
              <a:solidFill>
                <a:srgbClr val="006600"/>
              </a:solidFill>
            </a:endParaRPr>
          </a:p>
          <a:p>
            <a:pPr marL="0" lvl="0" indent="0">
              <a:spcBef>
                <a:spcPct val="0"/>
              </a:spcBef>
              <a:buNone/>
              <a:defRPr/>
            </a:pPr>
            <a:endParaRPr lang="pt-BR" sz="1200" b="1" dirty="0">
              <a:solidFill>
                <a:srgbClr val="006600"/>
              </a:solidFill>
              <a:cs typeface="Arial" pitchFamily="34" charset="0"/>
            </a:endParaRPr>
          </a:p>
          <a:p>
            <a:pPr marL="0" indent="0">
              <a:buNone/>
            </a:pPr>
            <a:r>
              <a:rPr lang="pt-BR" sz="2800" b="1" dirty="0" smtClean="0">
                <a:solidFill>
                  <a:srgbClr val="FF0000"/>
                </a:solidFill>
              </a:rPr>
              <a:t>I – A ORIGEM, NATUREZA E ATRIBUTOS DOS ANJOS</a:t>
            </a:r>
          </a:p>
          <a:p>
            <a:pPr marL="0" indent="0">
              <a:buNone/>
            </a:pPr>
            <a:r>
              <a:rPr lang="pt-BR" sz="1400" b="1" dirty="0" smtClean="0">
                <a:solidFill>
                  <a:srgbClr val="006600"/>
                </a:solidFill>
              </a:rPr>
              <a:t>   </a:t>
            </a:r>
          </a:p>
          <a:p>
            <a:pPr marL="0" indent="0">
              <a:buNone/>
            </a:pPr>
            <a:r>
              <a:rPr lang="pt-BR" sz="2800" b="1" dirty="0" smtClean="0">
                <a:solidFill>
                  <a:srgbClr val="006600"/>
                </a:solidFill>
              </a:rPr>
              <a:t>II – SATANÁS E SEUS ANJOS  </a:t>
            </a:r>
            <a:r>
              <a:rPr lang="pt-BR" sz="1400" b="1" dirty="0" smtClean="0">
                <a:solidFill>
                  <a:srgbClr val="006600"/>
                </a:solidFill>
              </a:rPr>
              <a:t>						</a:t>
            </a:r>
            <a:endParaRPr lang="pt-BR" sz="1400" b="1" cap="small" dirty="0" smtClean="0">
              <a:solidFill>
                <a:srgbClr val="006600"/>
              </a:solidFill>
              <a:cs typeface="Arial" charset="0"/>
            </a:endParaRPr>
          </a:p>
          <a:p>
            <a:pPr marL="0" lvl="0" indent="0">
              <a:spcBef>
                <a:spcPct val="0"/>
              </a:spcBef>
              <a:buNone/>
              <a:defRPr/>
            </a:pPr>
            <a:r>
              <a:rPr lang="pt-BR" sz="2800" b="1" dirty="0" smtClean="0">
                <a:solidFill>
                  <a:srgbClr val="006600"/>
                </a:solidFill>
              </a:rPr>
              <a:t>III – O LUGAR DOS ANJOS NOS DESÍGNIOS DE DEUS</a:t>
            </a:r>
          </a:p>
          <a:p>
            <a:pPr marL="0" lvl="0" indent="0">
              <a:spcBef>
                <a:spcPct val="0"/>
              </a:spcBef>
              <a:buNone/>
              <a:defRPr/>
            </a:pPr>
            <a:r>
              <a:rPr lang="pt-BR" sz="1200" b="1" dirty="0">
                <a:solidFill>
                  <a:srgbClr val="006600"/>
                </a:solidFill>
              </a:rPr>
              <a:t>		</a:t>
            </a:r>
            <a:r>
              <a:rPr lang="pt-BR" sz="1200" dirty="0">
                <a:solidFill>
                  <a:srgbClr val="006600"/>
                </a:solidFill>
                <a:cs typeface="Arial" pitchFamily="34" charset="0"/>
              </a:rPr>
              <a:t>	</a:t>
            </a:r>
          </a:p>
          <a:p>
            <a:pPr marL="0" lvl="0" indent="0">
              <a:spcBef>
                <a:spcPct val="0"/>
              </a:spcBef>
              <a:buNone/>
              <a:defRPr/>
            </a:pPr>
            <a:r>
              <a:rPr lang="pt-BR" dirty="0">
                <a:solidFill>
                  <a:srgbClr val="006600"/>
                </a:solidFill>
                <a:cs typeface="Arial" pitchFamily="34" charset="0"/>
              </a:rPr>
              <a:t>	</a:t>
            </a:r>
            <a:r>
              <a:rPr lang="pt-BR" b="1" dirty="0">
                <a:solidFill>
                  <a:srgbClr val="006600"/>
                </a:solidFill>
              </a:rPr>
              <a:t>- Conclusão</a:t>
            </a:r>
          </a:p>
        </p:txBody>
      </p:sp>
    </p:spTree>
    <p:extLst>
      <p:ext uri="{BB962C8B-B14F-4D97-AF65-F5344CB8AC3E}">
        <p14:creationId xmlns:p14="http://schemas.microsoft.com/office/powerpoint/2010/main" val="218942818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188640"/>
            <a:ext cx="8229600" cy="936104"/>
          </a:xfrm>
          <a:ln>
            <a:solidFill>
              <a:srgbClr val="00B050"/>
            </a:solidFill>
          </a:ln>
        </p:spPr>
        <p:txBody>
          <a:bodyPr>
            <a:normAutofit fontScale="90000"/>
          </a:bodyPr>
          <a:lstStyle/>
          <a:p>
            <a:pPr marL="342900" lvl="0" indent="-342900" fontAlgn="base">
              <a:spcBef>
                <a:spcPct val="20000"/>
              </a:spcBef>
              <a:spcAft>
                <a:spcPct val="0"/>
              </a:spcAft>
              <a:defRPr/>
            </a:pPr>
            <a:r>
              <a:rPr lang="pt-BR" sz="2800" dirty="0">
                <a:solidFill>
                  <a:srgbClr val="7030A0"/>
                </a:solidFill>
                <a:latin typeface="Arial Black" pitchFamily="34" charset="0"/>
              </a:rPr>
              <a:t>Doutrina sobre os Anjos</a:t>
            </a:r>
            <a:r>
              <a:rPr lang="pt-BR" sz="2800" dirty="0">
                <a:solidFill>
                  <a:srgbClr val="00B0F0"/>
                </a:solidFill>
                <a:latin typeface="Arial Black" pitchFamily="34" charset="0"/>
              </a:rPr>
              <a:t/>
            </a:r>
            <a:br>
              <a:rPr lang="pt-BR" sz="2800" dirty="0">
                <a:solidFill>
                  <a:srgbClr val="00B0F0"/>
                </a:solidFill>
                <a:latin typeface="Arial Black" pitchFamily="34" charset="0"/>
              </a:rPr>
            </a:br>
            <a:r>
              <a:rPr lang="pt-BR" sz="3200" b="1" i="1" dirty="0">
                <a:solidFill>
                  <a:srgbClr val="00B050"/>
                </a:solidFill>
                <a:cs typeface="Arial" charset="0"/>
              </a:rPr>
              <a:t>LIÇÃO 12: A Doutrina Bíblica sobre os Anjos</a:t>
            </a:r>
            <a:endParaRPr lang="pt-BR" sz="2800" b="1" i="1" dirty="0">
              <a:solidFill>
                <a:srgbClr val="00B050"/>
              </a:solidFill>
              <a:ea typeface="+mn-ea"/>
              <a:cs typeface="Arial" charset="0"/>
            </a:endParaRPr>
          </a:p>
        </p:txBody>
      </p:sp>
      <p:sp>
        <p:nvSpPr>
          <p:cNvPr id="3" name="Espaço Reservado para Conteúdo 2"/>
          <p:cNvSpPr>
            <a:spLocks noGrp="1"/>
          </p:cNvSpPr>
          <p:nvPr>
            <p:ph idx="1"/>
          </p:nvPr>
        </p:nvSpPr>
        <p:spPr>
          <a:xfrm>
            <a:off x="467544" y="1340768"/>
            <a:ext cx="8229600" cy="5112568"/>
          </a:xfrm>
        </p:spPr>
        <p:txBody>
          <a:bodyPr>
            <a:noAutofit/>
          </a:bodyPr>
          <a:lstStyle/>
          <a:p>
            <a:pPr marL="0" lvl="0" indent="0">
              <a:buNone/>
            </a:pPr>
            <a:r>
              <a:rPr lang="pt-BR" sz="1800" b="1" dirty="0">
                <a:solidFill>
                  <a:srgbClr val="006600"/>
                </a:solidFill>
              </a:rPr>
              <a:t>I – A ORIGEM, NATUREZA E ATRIBUTOS DOS </a:t>
            </a:r>
            <a:r>
              <a:rPr lang="pt-BR" sz="1800" b="1" dirty="0" smtClean="0">
                <a:solidFill>
                  <a:srgbClr val="006600"/>
                </a:solidFill>
              </a:rPr>
              <a:t>ANJOS	</a:t>
            </a:r>
            <a:r>
              <a:rPr lang="pt-BR" sz="1800" b="1" dirty="0">
                <a:solidFill>
                  <a:srgbClr val="006600"/>
                </a:solidFill>
              </a:rPr>
              <a:t>		</a:t>
            </a:r>
            <a:r>
              <a:rPr lang="pt-BR" sz="1800" dirty="0">
                <a:solidFill>
                  <a:prstClr val="black"/>
                </a:solidFill>
                <a:latin typeface="Calibri" pitchFamily="34" charset="0"/>
                <a:cs typeface="Arial" charset="0"/>
              </a:rPr>
              <a:t>1</a:t>
            </a:r>
            <a:endParaRPr lang="pt-BR" sz="1800" b="1" dirty="0">
              <a:solidFill>
                <a:prstClr val="black"/>
              </a:solidFill>
              <a:latin typeface="Calibri" pitchFamily="34" charset="0"/>
              <a:cs typeface="Arial" charset="0"/>
            </a:endParaRPr>
          </a:p>
          <a:p>
            <a:pPr marL="0" lvl="0" indent="0" algn="just">
              <a:buNone/>
            </a:pPr>
            <a:r>
              <a:rPr lang="pt-BR" sz="2000" b="1" dirty="0">
                <a:solidFill>
                  <a:prstClr val="black"/>
                </a:solidFill>
                <a:latin typeface="Calibri" pitchFamily="34" charset="0"/>
                <a:cs typeface="Arial" charset="0"/>
              </a:rPr>
              <a:t>	</a:t>
            </a:r>
            <a:r>
              <a:rPr lang="pt-BR" sz="1900" dirty="0"/>
              <a:t>Que existem seres que foram criados por Deus em uma natureza completamente diferente </a:t>
            </a:r>
            <a:r>
              <a:rPr lang="pt-BR" sz="1900" dirty="0" smtClean="0"/>
              <a:t>do homem </a:t>
            </a:r>
            <a:r>
              <a:rPr lang="pt-BR" sz="1900" dirty="0"/>
              <a:t>e do restante das criaturas que povoam os céus, as águas e a </a:t>
            </a:r>
            <a:r>
              <a:rPr lang="pt-BR" sz="1900" dirty="0" smtClean="0"/>
              <a:t>terra, </a:t>
            </a:r>
            <a:r>
              <a:rPr lang="pt-BR" sz="1900" dirty="0"/>
              <a:t>as </a:t>
            </a:r>
            <a:r>
              <a:rPr lang="pt-BR" sz="1900" dirty="0" smtClean="0"/>
              <a:t>Escrituras dão </a:t>
            </a:r>
            <a:r>
              <a:rPr lang="pt-BR" sz="1900" dirty="0"/>
              <a:t>amplo e inegável testemunho, ao mencionar dezenas de manifestações, desde os eventos do </a:t>
            </a:r>
            <a:r>
              <a:rPr lang="pt-BR" sz="1900" dirty="0" smtClean="0"/>
              <a:t>passado mais </a:t>
            </a:r>
            <a:r>
              <a:rPr lang="pt-BR" sz="1900" dirty="0"/>
              <a:t>remoto </a:t>
            </a:r>
            <a:r>
              <a:rPr lang="pt-BR" sz="1900" dirty="0" smtClean="0"/>
              <a:t>até </a:t>
            </a:r>
            <a:r>
              <a:rPr lang="pt-BR" sz="1900" dirty="0"/>
              <a:t>a futura consumação dos tempos revelada em Apocalipse. </a:t>
            </a:r>
            <a:r>
              <a:rPr lang="pt-BR" sz="1900" dirty="0" smtClean="0"/>
              <a:t>Esses seres </a:t>
            </a:r>
            <a:r>
              <a:rPr lang="pt-BR" sz="1900" dirty="0"/>
              <a:t>são chamados, na maioria das vezes, de anjos – palavra que significa, tanto no hebraico como </a:t>
            </a:r>
            <a:r>
              <a:rPr lang="pt-BR" sz="1900" dirty="0" smtClean="0"/>
              <a:t>no grego</a:t>
            </a:r>
            <a:r>
              <a:rPr lang="pt-BR" sz="1900" dirty="0"/>
              <a:t>, “</a:t>
            </a:r>
            <a:r>
              <a:rPr lang="pt-BR" sz="1900" dirty="0">
                <a:solidFill>
                  <a:srgbClr val="0000CC"/>
                </a:solidFill>
              </a:rPr>
              <a:t>enviado, mensageiro</a:t>
            </a:r>
            <a:r>
              <a:rPr lang="pt-BR" sz="1900" dirty="0"/>
              <a:t>”, e chega a ser usada para se referir a alguns homens incumbidos por </a:t>
            </a:r>
            <a:r>
              <a:rPr lang="pt-BR" sz="1900" dirty="0" smtClean="0"/>
              <a:t>Deus com </a:t>
            </a:r>
            <a:r>
              <a:rPr lang="pt-BR" sz="1900" dirty="0"/>
              <a:t>uma determinada missão (como João Batista e o próprio Jesus, cf. </a:t>
            </a:r>
            <a:r>
              <a:rPr lang="pt-BR" sz="1900" dirty="0">
                <a:solidFill>
                  <a:srgbClr val="0000CC"/>
                </a:solidFill>
              </a:rPr>
              <a:t>Ml</a:t>
            </a:r>
            <a:r>
              <a:rPr lang="pt-BR" sz="1900" dirty="0"/>
              <a:t> </a:t>
            </a:r>
            <a:r>
              <a:rPr lang="pt-BR" sz="1900" dirty="0">
                <a:solidFill>
                  <a:srgbClr val="0000CC"/>
                </a:solidFill>
              </a:rPr>
              <a:t>3.1</a:t>
            </a:r>
            <a:r>
              <a:rPr lang="pt-BR" sz="1900" dirty="0"/>
              <a:t>). Mas, na maioria </a:t>
            </a:r>
            <a:r>
              <a:rPr lang="pt-BR" sz="1900" dirty="0" smtClean="0"/>
              <a:t>das vezes</a:t>
            </a:r>
            <a:r>
              <a:rPr lang="pt-BR" sz="1900" dirty="0"/>
              <a:t>, ela se refere a seres de uma ordem diferente, cujas origens no tempo não sabemos precisar, </a:t>
            </a:r>
            <a:r>
              <a:rPr lang="pt-BR" sz="1900" dirty="0" smtClean="0"/>
              <a:t>mas que </a:t>
            </a:r>
            <a:r>
              <a:rPr lang="pt-BR" sz="1900" dirty="0"/>
              <a:t>já existiam quando Deus ainda estabelecia a criação deste </a:t>
            </a:r>
            <a:r>
              <a:rPr lang="pt-BR" sz="1900" dirty="0" smtClean="0"/>
              <a:t>mundo; </a:t>
            </a:r>
            <a:r>
              <a:rPr lang="pt-BR" sz="1900" dirty="0"/>
              <a:t>seres que </a:t>
            </a:r>
            <a:r>
              <a:rPr lang="pt-BR" sz="1900" dirty="0" smtClean="0"/>
              <a:t>foram criados </a:t>
            </a:r>
            <a:r>
              <a:rPr lang="pt-BR" sz="1900" dirty="0"/>
              <a:t>em incontável </a:t>
            </a:r>
            <a:r>
              <a:rPr lang="pt-BR" sz="1900" dirty="0" smtClean="0"/>
              <a:t>multidão, </a:t>
            </a:r>
            <a:r>
              <a:rPr lang="pt-BR" sz="1900" dirty="0"/>
              <a:t>não necessitando de perpetuar sua </a:t>
            </a:r>
            <a:r>
              <a:rPr lang="pt-BR" sz="1900" dirty="0" smtClean="0"/>
              <a:t>espécie por </a:t>
            </a:r>
            <a:r>
              <a:rPr lang="pt-BR" sz="1900" dirty="0"/>
              <a:t>meio da </a:t>
            </a:r>
            <a:r>
              <a:rPr lang="pt-BR" sz="1900" dirty="0" smtClean="0"/>
              <a:t>procriação; </a:t>
            </a:r>
            <a:r>
              <a:rPr lang="pt-BR" sz="1900" dirty="0"/>
              <a:t>mas também são seres viventes, cuja vida e existência </a:t>
            </a:r>
            <a:r>
              <a:rPr lang="pt-BR" sz="1900" dirty="0" smtClean="0"/>
              <a:t>depende de Deus </a:t>
            </a:r>
            <a:r>
              <a:rPr lang="pt-BR" sz="1900" dirty="0"/>
              <a:t>e, assim, como muitos dentre os homens, alcançaram a </a:t>
            </a:r>
            <a:r>
              <a:rPr lang="pt-BR" sz="1900" dirty="0" smtClean="0"/>
              <a:t>imortalidade somente </a:t>
            </a:r>
            <a:r>
              <a:rPr lang="pt-BR" sz="1900" dirty="0"/>
              <a:t>por serem aprovados diante do seu </a:t>
            </a:r>
            <a:r>
              <a:rPr lang="pt-BR" sz="1900" dirty="0" smtClean="0"/>
              <a:t>Criador. </a:t>
            </a:r>
            <a:r>
              <a:rPr lang="pt-BR" sz="1900" dirty="0" smtClean="0"/>
              <a:t>	    </a:t>
            </a:r>
            <a:r>
              <a:rPr lang="pt-BR" sz="1100" dirty="0" smtClean="0"/>
              <a:t> </a:t>
            </a:r>
            <a:r>
              <a:rPr lang="pt-BR" sz="1100" dirty="0" smtClean="0"/>
              <a:t>(</a:t>
            </a:r>
            <a:r>
              <a:rPr lang="pt-BR" sz="1100" dirty="0">
                <a:solidFill>
                  <a:srgbClr val="0000CC"/>
                </a:solidFill>
              </a:rPr>
              <a:t>Jó 38.4-7</a:t>
            </a:r>
            <a:r>
              <a:rPr lang="pt-BR" sz="1100" dirty="0" smtClean="0">
                <a:solidFill>
                  <a:srgbClr val="0000CC"/>
                </a:solidFill>
              </a:rPr>
              <a:t>; </a:t>
            </a:r>
            <a:r>
              <a:rPr lang="pt-BR" sz="1100" dirty="0" err="1" smtClean="0">
                <a:solidFill>
                  <a:srgbClr val="0000CC"/>
                </a:solidFill>
              </a:rPr>
              <a:t>Dn</a:t>
            </a:r>
            <a:r>
              <a:rPr lang="pt-BR" sz="1100" dirty="0" smtClean="0">
                <a:solidFill>
                  <a:srgbClr val="0000CC"/>
                </a:solidFill>
              </a:rPr>
              <a:t> </a:t>
            </a:r>
            <a:r>
              <a:rPr lang="pt-BR" sz="1100" dirty="0">
                <a:solidFill>
                  <a:srgbClr val="0000CC"/>
                </a:solidFill>
              </a:rPr>
              <a:t>7.9-10 e </a:t>
            </a:r>
            <a:r>
              <a:rPr lang="pt-BR" sz="1100" dirty="0" err="1">
                <a:solidFill>
                  <a:srgbClr val="0000CC"/>
                </a:solidFill>
              </a:rPr>
              <a:t>Ap</a:t>
            </a:r>
            <a:r>
              <a:rPr lang="pt-BR" sz="1100" dirty="0">
                <a:solidFill>
                  <a:srgbClr val="0000CC"/>
                </a:solidFill>
              </a:rPr>
              <a:t> 5.11-12</a:t>
            </a:r>
            <a:r>
              <a:rPr lang="pt-BR" sz="1100" dirty="0" smtClean="0">
                <a:solidFill>
                  <a:srgbClr val="0000CC"/>
                </a:solidFill>
              </a:rPr>
              <a:t>; </a:t>
            </a:r>
            <a:r>
              <a:rPr lang="pt-BR" sz="1100" dirty="0" err="1" smtClean="0">
                <a:solidFill>
                  <a:srgbClr val="0000CC"/>
                </a:solidFill>
              </a:rPr>
              <a:t>Lc</a:t>
            </a:r>
            <a:r>
              <a:rPr lang="pt-BR" sz="1100" dirty="0" smtClean="0">
                <a:solidFill>
                  <a:srgbClr val="0000CC"/>
                </a:solidFill>
              </a:rPr>
              <a:t> </a:t>
            </a:r>
            <a:r>
              <a:rPr lang="pt-BR" sz="1100" dirty="0">
                <a:solidFill>
                  <a:srgbClr val="0000CC"/>
                </a:solidFill>
              </a:rPr>
              <a:t>20.34-36</a:t>
            </a:r>
            <a:r>
              <a:rPr lang="pt-BR" sz="1100" dirty="0" smtClean="0">
                <a:solidFill>
                  <a:srgbClr val="0000CC"/>
                </a:solidFill>
              </a:rPr>
              <a:t>; </a:t>
            </a:r>
            <a:r>
              <a:rPr lang="pt-BR" sz="1100" dirty="0" err="1" smtClean="0">
                <a:solidFill>
                  <a:srgbClr val="0000CC"/>
                </a:solidFill>
              </a:rPr>
              <a:t>Ez</a:t>
            </a:r>
            <a:r>
              <a:rPr lang="pt-BR" sz="1100" dirty="0" smtClean="0">
                <a:solidFill>
                  <a:srgbClr val="0000CC"/>
                </a:solidFill>
              </a:rPr>
              <a:t> </a:t>
            </a:r>
            <a:r>
              <a:rPr lang="pt-BR" sz="1100" dirty="0">
                <a:solidFill>
                  <a:srgbClr val="0000CC"/>
                </a:solidFill>
              </a:rPr>
              <a:t>1.4-5; </a:t>
            </a:r>
            <a:r>
              <a:rPr lang="pt-BR" sz="1100" dirty="0" err="1">
                <a:solidFill>
                  <a:srgbClr val="0000CC"/>
                </a:solidFill>
              </a:rPr>
              <a:t>Ap</a:t>
            </a:r>
            <a:r>
              <a:rPr lang="pt-BR" sz="1100" dirty="0">
                <a:solidFill>
                  <a:srgbClr val="0000CC"/>
                </a:solidFill>
              </a:rPr>
              <a:t> </a:t>
            </a:r>
            <a:r>
              <a:rPr lang="pt-BR" sz="1100" dirty="0" smtClean="0">
                <a:solidFill>
                  <a:srgbClr val="0000CC"/>
                </a:solidFill>
              </a:rPr>
              <a:t>4.9-11; 1 </a:t>
            </a:r>
            <a:r>
              <a:rPr lang="pt-BR" sz="1100" dirty="0" err="1">
                <a:solidFill>
                  <a:srgbClr val="0000CC"/>
                </a:solidFill>
              </a:rPr>
              <a:t>Tm</a:t>
            </a:r>
            <a:r>
              <a:rPr lang="pt-BR" sz="1100" dirty="0">
                <a:solidFill>
                  <a:srgbClr val="0000CC"/>
                </a:solidFill>
              </a:rPr>
              <a:t> </a:t>
            </a:r>
            <a:r>
              <a:rPr lang="pt-BR" sz="1100" dirty="0" smtClean="0">
                <a:solidFill>
                  <a:srgbClr val="0000CC"/>
                </a:solidFill>
              </a:rPr>
              <a:t>5.21</a:t>
            </a:r>
            <a:r>
              <a:rPr lang="pt-BR" sz="1100" dirty="0" smtClean="0"/>
              <a:t>)</a:t>
            </a:r>
            <a:endParaRPr lang="pt-BR" sz="1100" dirty="0"/>
          </a:p>
        </p:txBody>
      </p:sp>
    </p:spTree>
    <p:extLst>
      <p:ext uri="{BB962C8B-B14F-4D97-AF65-F5344CB8AC3E}">
        <p14:creationId xmlns:p14="http://schemas.microsoft.com/office/powerpoint/2010/main" val="2703177584"/>
      </p:ext>
    </p:extLst>
  </p:cSld>
  <p:clrMapOvr>
    <a:masterClrMapping/>
  </p:clrMapOvr>
</p:sld>
</file>

<file path=ppt/theme/theme1.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3069</TotalTime>
  <Words>2290</Words>
  <Application>Microsoft Office PowerPoint</Application>
  <PresentationFormat>Apresentação na tela (4:3)</PresentationFormat>
  <Paragraphs>169</Paragraphs>
  <Slides>33</Slides>
  <Notes>16</Notes>
  <HiddenSlides>0</HiddenSlides>
  <MMClips>0</MMClips>
  <ScaleCrop>false</ScaleCrop>
  <HeadingPairs>
    <vt:vector size="4" baseType="variant">
      <vt:variant>
        <vt:lpstr>Tema</vt:lpstr>
      </vt:variant>
      <vt:variant>
        <vt:i4>1</vt:i4>
      </vt:variant>
      <vt:variant>
        <vt:lpstr>Títulos de slides</vt:lpstr>
      </vt:variant>
      <vt:variant>
        <vt:i4>33</vt:i4>
      </vt:variant>
    </vt:vector>
  </HeadingPairs>
  <TitlesOfParts>
    <vt:vector size="34" baseType="lpstr">
      <vt:lpstr>Tema do Office</vt:lpstr>
      <vt:lpstr>Apresentação do PowerPoint</vt:lpstr>
      <vt:lpstr>Apresentação do PowerPoint</vt:lpstr>
      <vt:lpstr>Doutrina sobre os Anjos LIÇÃO 12: A Doutrina Bíblica sobre os Anjos</vt:lpstr>
      <vt:lpstr>Apresentação do PowerPoint</vt:lpstr>
      <vt:lpstr>Doutrina sobre os Anjos LIÇÃO 12: A Doutrina Bíblica sobre os Anjos</vt:lpstr>
      <vt:lpstr>Doutrina sobre os Anjos LIÇÃO 12: A Doutrina Bíblica sobre os Anjos ESBOÇO</vt:lpstr>
      <vt:lpstr>Doutrina sobre os Anjos LIÇÃO 12: A Doutrina Bíblica sobre os Anjos</vt:lpstr>
      <vt:lpstr>Doutrina sobre os Anjos LIÇÃO 12: A Doutrina Bíblica sobre os Anjos ESBOÇO</vt:lpstr>
      <vt:lpstr>Doutrina sobre os Anjos LIÇÃO 12: A Doutrina Bíblica sobre os Anjos</vt:lpstr>
      <vt:lpstr>Apresentação do PowerPoint</vt:lpstr>
      <vt:lpstr>Apresentação do PowerPoint</vt:lpstr>
      <vt:lpstr>Doutrina sobre os Anjos LIÇÃO 12: A Doutrina Bíblica sobre os Anjos</vt:lpstr>
      <vt:lpstr>Apresentação do PowerPoint</vt:lpstr>
      <vt:lpstr>Apresentação do PowerPoint</vt:lpstr>
      <vt:lpstr>Doutrina sobre os Anjos LIÇÃO 12: A Doutrina Bíblica sobre os Anjos</vt:lpstr>
      <vt:lpstr>Apresentação do PowerPoint</vt:lpstr>
      <vt:lpstr>Doutrina sobre os Anjos LIÇÃO 12: A Doutrina Bíblica sobre os Anjos ESBOÇO</vt:lpstr>
      <vt:lpstr>Doutrina sobre os Anjos LIÇÃO 12: A Doutrina Bíblica sobre os Anjos</vt:lpstr>
      <vt:lpstr>Apresentação do PowerPoint</vt:lpstr>
      <vt:lpstr>Apresentação do PowerPoint</vt:lpstr>
      <vt:lpstr>Doutrina sobre os Anjos LIÇÃO 12: A Doutrina Bíblica sobre os Anjos</vt:lpstr>
      <vt:lpstr>Apresentação do PowerPoint</vt:lpstr>
      <vt:lpstr>Apresentação do PowerPoint</vt:lpstr>
      <vt:lpstr>Doutrina sobre os Anjos LIÇÃO 12: A Doutrina Bíblica sobre os Anjos ESBOÇO</vt:lpstr>
      <vt:lpstr>Doutrina sobre os Anjos LIÇÃO 12: A Doutrina Bíblica sobre os Anjos</vt:lpstr>
      <vt:lpstr>Apresentação do PowerPoint</vt:lpstr>
      <vt:lpstr>Doutrina sobre os Anjos LIÇÃO 12: A Doutrina Bíblica sobre os Anjos</vt:lpstr>
      <vt:lpstr>Apresentação do PowerPoint</vt:lpstr>
      <vt:lpstr>Doutrina sobre os Anjos LIÇÃO 12: A Doutrina Bíblica sobre os Anjos ESBOÇO</vt:lpstr>
      <vt:lpstr>Doutrina sobre os Anjos LIÇÃO 12: A Doutrina Bíblica sobre os Anjos</vt:lpstr>
      <vt:lpstr>Doutrina sobre os Anjos LIÇÃO 12: A Doutrina Bíblica sobre os Anjos ESBOÇO</vt:lpstr>
      <vt:lpstr>Doutrina sobre os Anjos LIÇÃO 12: A Doutrina Bíblica sobre os Anjos</vt:lpstr>
      <vt:lpstr>Apresentação do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PARÁBOLAS</dc:title>
  <dc:creator>I.G.V</dc:creator>
  <cp:lastModifiedBy>I.G.V</cp:lastModifiedBy>
  <cp:revision>219</cp:revision>
  <dcterms:created xsi:type="dcterms:W3CDTF">2017-03-28T13:10:15Z</dcterms:created>
  <dcterms:modified xsi:type="dcterms:W3CDTF">2020-03-17T22:35:56Z</dcterms:modified>
</cp:coreProperties>
</file>