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96" r:id="rId2"/>
    <p:sldId id="259" r:id="rId3"/>
    <p:sldId id="257" r:id="rId4"/>
    <p:sldId id="279" r:id="rId5"/>
    <p:sldId id="260" r:id="rId6"/>
    <p:sldId id="262" r:id="rId7"/>
    <p:sldId id="263" r:id="rId8"/>
    <p:sldId id="413" r:id="rId9"/>
    <p:sldId id="385" r:id="rId10"/>
    <p:sldId id="264" r:id="rId11"/>
    <p:sldId id="305" r:id="rId12"/>
    <p:sldId id="396" r:id="rId13"/>
    <p:sldId id="383" r:id="rId14"/>
    <p:sldId id="397" r:id="rId15"/>
    <p:sldId id="414" r:id="rId16"/>
    <p:sldId id="386" r:id="rId17"/>
    <p:sldId id="267" r:id="rId18"/>
    <p:sldId id="388" r:id="rId19"/>
    <p:sldId id="310" r:id="rId20"/>
    <p:sldId id="402" r:id="rId21"/>
    <p:sldId id="415" r:id="rId22"/>
    <p:sldId id="387" r:id="rId23"/>
    <p:sldId id="268" r:id="rId24"/>
    <p:sldId id="412" r:id="rId25"/>
    <p:sldId id="311" r:id="rId26"/>
    <p:sldId id="410" r:id="rId27"/>
    <p:sldId id="416" r:id="rId28"/>
    <p:sldId id="313" r:id="rId29"/>
    <p:sldId id="418" r:id="rId30"/>
    <p:sldId id="417" r:id="rId31"/>
    <p:sldId id="336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9BF2-DC0F-4452-ABF8-F28AC5D4A9F9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A1916-7331-4A11-846C-A049D8C2756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741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pt-BR" dirty="0" smtClean="0"/>
              <a:t>		</a:t>
            </a:r>
            <a:endParaRPr lang="pt-BR" b="1" baseline="0" dirty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23835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6670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794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2786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6174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				</a:t>
            </a:r>
            <a:endParaRPr lang="pt-BR" b="1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A1916-7331-4A11-846C-A049D8C27565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67007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572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447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7494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0285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4598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807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65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026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100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527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158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47B21-5B4F-430E-8779-9B4706A37A3E}" type="datetimeFigureOut">
              <a:rPr lang="pt-BR" smtClean="0"/>
              <a:t>03/03/2020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14BD0-1789-40BB-A9F1-7EC088561D0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054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1446550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</a:p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 E A FILEMOM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18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000" b="1" dirty="0" smtClean="0">
                <a:solidFill>
                  <a:srgbClr val="006600"/>
                </a:solidFill>
              </a:rPr>
              <a:t>I – PERSEVERANÇA NA ORAÇÃO			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1</a:t>
            </a:r>
            <a:endParaRPr lang="pt-BR" sz="2000" b="1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 smtClean="0"/>
              <a:t>Antes</a:t>
            </a:r>
            <a:r>
              <a:rPr lang="pt-BR" sz="2400" dirty="0"/>
              <a:t>, </a:t>
            </a:r>
            <a:r>
              <a:rPr lang="pt-BR" sz="2400" dirty="0" smtClean="0"/>
              <a:t>Paulo </a:t>
            </a:r>
            <a:r>
              <a:rPr lang="pt-BR" sz="2400" dirty="0"/>
              <a:t>havia se detido em orientações particulares aos crentes, </a:t>
            </a:r>
            <a:r>
              <a:rPr lang="pt-BR" sz="2400" dirty="0" smtClean="0"/>
              <a:t>de acordo </a:t>
            </a:r>
            <a:r>
              <a:rPr lang="pt-BR" sz="2400" dirty="0"/>
              <a:t>com a posição ocupada por cada indivíduo em um contexto familiar. Agora, ele passa </a:t>
            </a:r>
            <a:r>
              <a:rPr lang="pt-BR" sz="2400" dirty="0" smtClean="0"/>
              <a:t>a orientações </a:t>
            </a:r>
            <a:r>
              <a:rPr lang="pt-BR" sz="2400" dirty="0"/>
              <a:t>gerais, dirigidas a todos, e que </a:t>
            </a:r>
            <a:r>
              <a:rPr lang="pt-BR" sz="2400" dirty="0" smtClean="0"/>
              <a:t>não </a:t>
            </a:r>
            <a:r>
              <a:rPr lang="pt-BR" sz="2400" dirty="0"/>
              <a:t>se aplicam apenas a um </a:t>
            </a:r>
            <a:r>
              <a:rPr lang="pt-BR" sz="2400" dirty="0" smtClean="0"/>
              <a:t>contexto de </a:t>
            </a:r>
            <a:r>
              <a:rPr lang="pt-BR" sz="2400" dirty="0"/>
              <a:t>igreja, mas ao cotidiano do cristão. E a primeira delas é a respeito da oração. Todo aquele que crê </a:t>
            </a:r>
            <a:r>
              <a:rPr lang="pt-BR" sz="2400" dirty="0" smtClean="0"/>
              <a:t>em Deus </a:t>
            </a:r>
            <a:r>
              <a:rPr lang="pt-BR" sz="2400" dirty="0"/>
              <a:t>e confessa a Cristo Jesus como Senhor reconhece a necessidade da oração assim como </a:t>
            </a:r>
            <a:r>
              <a:rPr lang="pt-BR" sz="2400" dirty="0" smtClean="0"/>
              <a:t>do alimento </a:t>
            </a:r>
            <a:r>
              <a:rPr lang="pt-BR" sz="2400" dirty="0"/>
              <a:t>e da veste para o corpo. É através da oração que o fiel se dirige ao Deus vivo, para </a:t>
            </a:r>
            <a:r>
              <a:rPr lang="pt-BR" sz="2400" dirty="0" smtClean="0"/>
              <a:t>apresentar seus </a:t>
            </a:r>
            <a:r>
              <a:rPr lang="pt-BR" sz="2400" dirty="0"/>
              <a:t>cuidados e petições, rogar a misericórdia e clamar o socorro de Deus, bem como louvar </a:t>
            </a:r>
            <a:r>
              <a:rPr lang="pt-BR" sz="2400" dirty="0" smtClean="0"/>
              <a:t>e reconhecer </a:t>
            </a:r>
            <a:r>
              <a:rPr lang="pt-BR" sz="2400" dirty="0"/>
              <a:t>a Sua grandeza e poder, além de render ações de </a:t>
            </a:r>
            <a:r>
              <a:rPr lang="pt-BR" sz="2400" dirty="0" smtClean="0"/>
              <a:t>graças. 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96855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PERSEVERANÇA NA ORAÇÃO </a:t>
            </a:r>
            <a:r>
              <a:rPr lang="pt-BR" sz="2000" b="1" dirty="0">
                <a:solidFill>
                  <a:srgbClr val="006600"/>
                </a:solidFill>
              </a:rPr>
              <a:t>			</a:t>
            </a: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2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200" dirty="0"/>
              <a:t>Mas o apóstolo aqui demonstra uma atenção especial a certa qualidade necessária à oração – </a:t>
            </a:r>
            <a:r>
              <a:rPr lang="pt-BR" sz="2200" dirty="0" smtClean="0"/>
              <a:t>a perseverança</a:t>
            </a:r>
            <a:r>
              <a:rPr lang="pt-BR" sz="2200" dirty="0"/>
              <a:t>. “</a:t>
            </a:r>
            <a:r>
              <a:rPr lang="pt-BR" sz="2200" dirty="0">
                <a:solidFill>
                  <a:srgbClr val="0000CC"/>
                </a:solidFill>
              </a:rPr>
              <a:t>Perseverai em oração</a:t>
            </a:r>
            <a:r>
              <a:rPr lang="pt-BR" sz="2200" dirty="0"/>
              <a:t>” é o seu ensino, e isto ele recomenda também a outras igrejas, </a:t>
            </a:r>
            <a:r>
              <a:rPr lang="pt-BR" sz="2200" dirty="0" smtClean="0"/>
              <a:t>em diferentes expressões, </a:t>
            </a:r>
            <a:r>
              <a:rPr lang="pt-BR" sz="2200" dirty="0"/>
              <a:t>pois o dever do cristão é “</a:t>
            </a:r>
            <a:r>
              <a:rPr lang="pt-BR" sz="2200" dirty="0">
                <a:solidFill>
                  <a:srgbClr val="0000CC"/>
                </a:solidFill>
              </a:rPr>
              <a:t>orar sempre, e nunca desfalecer</a:t>
            </a:r>
            <a:r>
              <a:rPr lang="pt-BR" sz="2200" dirty="0" smtClean="0"/>
              <a:t>”. </a:t>
            </a:r>
            <a:r>
              <a:rPr lang="pt-BR" sz="2200" dirty="0"/>
              <a:t>Não orar uma vez ou outra, ou apenas em ocasiões especiais, sem interesse naquilo em </a:t>
            </a:r>
            <a:r>
              <a:rPr lang="pt-BR" sz="2200" dirty="0" smtClean="0"/>
              <a:t>que expressamos </a:t>
            </a:r>
            <a:r>
              <a:rPr lang="pt-BR" sz="2200" dirty="0"/>
              <a:t>para com Deus, mas com constância e insistência que indiquem nosso desejo sincero </a:t>
            </a:r>
            <a:r>
              <a:rPr lang="pt-BR" sz="2200" dirty="0" smtClean="0"/>
              <a:t>e senso </a:t>
            </a:r>
            <a:r>
              <a:rPr lang="pt-BR" sz="2200" dirty="0"/>
              <a:t>de necessidade. As Escrituras não definem essa perseverança em termos de quantas vezes ao dia</a:t>
            </a:r>
            <a:r>
              <a:rPr lang="pt-BR" sz="2200" dirty="0" smtClean="0"/>
              <a:t>, ou </a:t>
            </a:r>
            <a:r>
              <a:rPr lang="pt-BR" sz="2200" dirty="0"/>
              <a:t>por quanto tempo, embora no passado houvesse um </a:t>
            </a:r>
            <a:r>
              <a:rPr lang="pt-BR" sz="2200" dirty="0" smtClean="0"/>
              <a:t>costume. </a:t>
            </a:r>
            <a:r>
              <a:rPr lang="pt-BR" sz="2200" dirty="0"/>
              <a:t>Mas não </a:t>
            </a:r>
            <a:r>
              <a:rPr lang="pt-BR" sz="2200" dirty="0" smtClean="0"/>
              <a:t>faltam razões </a:t>
            </a:r>
            <a:r>
              <a:rPr lang="pt-BR" sz="2200" dirty="0"/>
              <a:t>para nos voltarmos para Deus em oração não apenas todos os dias, mas em </a:t>
            </a:r>
            <a:r>
              <a:rPr lang="pt-BR" sz="2200" dirty="0" smtClean="0"/>
              <a:t>muitas oportunidades</a:t>
            </a:r>
            <a:r>
              <a:rPr lang="pt-BR" sz="2200" dirty="0"/>
              <a:t>, com os mais diversos propósitos: pedir, contemplar, agradecer, interceder</a:t>
            </a:r>
            <a:r>
              <a:rPr lang="pt-BR" sz="2200" dirty="0" smtClean="0"/>
              <a:t>.	</a:t>
            </a:r>
            <a:r>
              <a:rPr lang="pt-BR" sz="1100" dirty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Rm</a:t>
            </a:r>
            <a:r>
              <a:rPr lang="pt-BR" sz="1100" dirty="0">
                <a:solidFill>
                  <a:srgbClr val="0000CC"/>
                </a:solidFill>
              </a:rPr>
              <a:t> 12.12; 1 </a:t>
            </a:r>
            <a:r>
              <a:rPr lang="pt-BR" sz="1100" dirty="0" err="1">
                <a:solidFill>
                  <a:srgbClr val="0000CC"/>
                </a:solidFill>
              </a:rPr>
              <a:t>Ts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5.17; </a:t>
            </a:r>
            <a:r>
              <a:rPr lang="pt-BR" sz="1100" dirty="0" err="1">
                <a:solidFill>
                  <a:srgbClr val="0000CC"/>
                </a:solidFill>
              </a:rPr>
              <a:t>Lc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18.1; </a:t>
            </a:r>
            <a:r>
              <a:rPr lang="pt-BR" sz="1100" dirty="0" err="1">
                <a:solidFill>
                  <a:srgbClr val="0000CC"/>
                </a:solidFill>
              </a:rPr>
              <a:t>Dn</a:t>
            </a:r>
            <a:r>
              <a:rPr lang="pt-BR" sz="1100" dirty="0">
                <a:solidFill>
                  <a:srgbClr val="0000CC"/>
                </a:solidFill>
              </a:rPr>
              <a:t> 6.10; </a:t>
            </a:r>
            <a:r>
              <a:rPr lang="pt-BR" sz="1100" dirty="0" err="1">
                <a:solidFill>
                  <a:srgbClr val="0000CC"/>
                </a:solidFill>
              </a:rPr>
              <a:t>Lc</a:t>
            </a:r>
            <a:r>
              <a:rPr lang="pt-BR" sz="1100" dirty="0">
                <a:solidFill>
                  <a:srgbClr val="0000CC"/>
                </a:solidFill>
              </a:rPr>
              <a:t> 1.10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049541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764704"/>
            <a:ext cx="7704856" cy="554461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dirty="0" err="1">
                <a:solidFill>
                  <a:srgbClr val="0000CC"/>
                </a:solidFill>
              </a:rPr>
              <a:t>Rm</a:t>
            </a:r>
            <a:r>
              <a:rPr lang="en-US" sz="2600" dirty="0">
                <a:solidFill>
                  <a:srgbClr val="0000CC"/>
                </a:solidFill>
              </a:rPr>
              <a:t> </a:t>
            </a:r>
            <a:r>
              <a:rPr lang="en-US" sz="2600" dirty="0" smtClean="0">
                <a:solidFill>
                  <a:srgbClr val="0000CC"/>
                </a:solidFill>
              </a:rPr>
              <a:t>12. </a:t>
            </a:r>
            <a:r>
              <a:rPr lang="pt-BR" sz="2600" dirty="0" smtClean="0">
                <a:solidFill>
                  <a:srgbClr val="0000CC"/>
                </a:solidFill>
              </a:rPr>
              <a:t>12  </a:t>
            </a:r>
            <a:r>
              <a:rPr lang="pt-BR" sz="2600" dirty="0">
                <a:solidFill>
                  <a:srgbClr val="0000CC"/>
                </a:solidFill>
              </a:rPr>
              <a:t>alegrai-vos na esperança, sede pacientes na tribulação, perseverai na oração</a:t>
            </a:r>
            <a:r>
              <a:rPr lang="pt-BR" sz="2600" dirty="0" smtClean="0">
                <a:solidFill>
                  <a:srgbClr val="0000CC"/>
                </a:solidFill>
              </a:rPr>
              <a:t>;</a:t>
            </a:r>
          </a:p>
          <a:p>
            <a:pPr marL="0" indent="0">
              <a:buNone/>
            </a:pPr>
            <a:r>
              <a:rPr lang="en-US" sz="2600" dirty="0" err="1">
                <a:solidFill>
                  <a:srgbClr val="7030A0"/>
                </a:solidFill>
              </a:rPr>
              <a:t>Lc</a:t>
            </a:r>
            <a:r>
              <a:rPr lang="en-US" sz="2600" dirty="0">
                <a:solidFill>
                  <a:srgbClr val="7030A0"/>
                </a:solidFill>
              </a:rPr>
              <a:t> 18. </a:t>
            </a:r>
            <a:r>
              <a:rPr lang="pt-BR" sz="2600" dirty="0">
                <a:solidFill>
                  <a:srgbClr val="7030A0"/>
                </a:solidFill>
              </a:rPr>
              <a:t>1  E contou-lhes também uma parábola sobre o dever de orar sempre e nunca desfalecer,</a:t>
            </a:r>
            <a:endParaRPr lang="en-US" sz="26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600" dirty="0" smtClean="0">
                <a:solidFill>
                  <a:srgbClr val="0000CC"/>
                </a:solidFill>
              </a:rPr>
              <a:t>1 </a:t>
            </a:r>
            <a:r>
              <a:rPr lang="en-US" sz="2600" dirty="0" err="1">
                <a:solidFill>
                  <a:srgbClr val="0000CC"/>
                </a:solidFill>
              </a:rPr>
              <a:t>Ts</a:t>
            </a:r>
            <a:r>
              <a:rPr lang="en-US" sz="2600" dirty="0">
                <a:solidFill>
                  <a:srgbClr val="0000CC"/>
                </a:solidFill>
              </a:rPr>
              <a:t> </a:t>
            </a:r>
            <a:r>
              <a:rPr lang="en-US" sz="2600" dirty="0" smtClean="0">
                <a:solidFill>
                  <a:srgbClr val="0000CC"/>
                </a:solidFill>
              </a:rPr>
              <a:t>5. </a:t>
            </a:r>
            <a:r>
              <a:rPr lang="en-US" sz="2600" dirty="0">
                <a:solidFill>
                  <a:srgbClr val="0000CC"/>
                </a:solidFill>
              </a:rPr>
              <a:t>17  </a:t>
            </a:r>
            <a:r>
              <a:rPr lang="en-US" sz="2600" dirty="0" err="1">
                <a:solidFill>
                  <a:srgbClr val="0000CC"/>
                </a:solidFill>
              </a:rPr>
              <a:t>Orai</a:t>
            </a:r>
            <a:r>
              <a:rPr lang="en-US" sz="2600" dirty="0">
                <a:solidFill>
                  <a:srgbClr val="0000CC"/>
                </a:solidFill>
              </a:rPr>
              <a:t> </a:t>
            </a:r>
            <a:r>
              <a:rPr lang="en-US" sz="2600" dirty="0" err="1">
                <a:solidFill>
                  <a:srgbClr val="0000CC"/>
                </a:solidFill>
              </a:rPr>
              <a:t>sem</a:t>
            </a:r>
            <a:r>
              <a:rPr lang="en-US" sz="2600" dirty="0">
                <a:solidFill>
                  <a:srgbClr val="0000CC"/>
                </a:solidFill>
              </a:rPr>
              <a:t> </a:t>
            </a:r>
            <a:r>
              <a:rPr lang="en-US" sz="2600" dirty="0" err="1">
                <a:solidFill>
                  <a:srgbClr val="0000CC"/>
                </a:solidFill>
              </a:rPr>
              <a:t>cessar</a:t>
            </a:r>
            <a:r>
              <a:rPr lang="en-US" sz="2600" dirty="0" smtClean="0">
                <a:solidFill>
                  <a:srgbClr val="0000CC"/>
                </a:solidFill>
              </a:rPr>
              <a:t>.</a:t>
            </a: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7030A0"/>
                </a:solidFill>
              </a:rPr>
              <a:t>Dn</a:t>
            </a:r>
            <a:r>
              <a:rPr lang="en-US" sz="2600" dirty="0" smtClean="0">
                <a:solidFill>
                  <a:srgbClr val="7030A0"/>
                </a:solidFill>
              </a:rPr>
              <a:t> </a:t>
            </a:r>
            <a:r>
              <a:rPr lang="en-US" sz="2600" dirty="0" smtClean="0">
                <a:solidFill>
                  <a:srgbClr val="7030A0"/>
                </a:solidFill>
              </a:rPr>
              <a:t>6. </a:t>
            </a:r>
            <a:r>
              <a:rPr lang="pt-BR" sz="2600" dirty="0">
                <a:solidFill>
                  <a:srgbClr val="7030A0"/>
                </a:solidFill>
              </a:rPr>
              <a:t>10  Daniel, pois, quando soube que a escritura estava assinada, entrou em sua casa (ora, havia no seu quarto janelas abertas da banda de Jerusalém), e três vezes no dia se punha de joelhos, e orava, e dava graças, diante do seu Deus, como também antes costumava fazer.</a:t>
            </a:r>
            <a:endParaRPr lang="en-US" sz="26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sz="2600" dirty="0" err="1" smtClean="0">
                <a:solidFill>
                  <a:srgbClr val="0000CC"/>
                </a:solidFill>
              </a:rPr>
              <a:t>Lc</a:t>
            </a:r>
            <a:r>
              <a:rPr lang="en-US" sz="2600" dirty="0" smtClean="0">
                <a:solidFill>
                  <a:srgbClr val="0000CC"/>
                </a:solidFill>
              </a:rPr>
              <a:t> </a:t>
            </a:r>
            <a:r>
              <a:rPr lang="en-US" sz="2600" dirty="0">
                <a:solidFill>
                  <a:srgbClr val="0000CC"/>
                </a:solidFill>
              </a:rPr>
              <a:t>1</a:t>
            </a:r>
            <a:r>
              <a:rPr lang="en-US" sz="2600" dirty="0" smtClean="0">
                <a:solidFill>
                  <a:srgbClr val="0000CC"/>
                </a:solidFill>
              </a:rPr>
              <a:t>. </a:t>
            </a:r>
            <a:r>
              <a:rPr lang="pt-BR" sz="2600" dirty="0">
                <a:solidFill>
                  <a:srgbClr val="0000CC"/>
                </a:solidFill>
              </a:rPr>
              <a:t>10  E toda a multidão do povo estava fora, orando, à hora do incenso.</a:t>
            </a:r>
            <a:endParaRPr lang="da-DK" sz="26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71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4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2800" b="1" i="1" dirty="0">
              <a:solidFill>
                <a:srgbClr val="00B050"/>
              </a:solidFill>
              <a:ea typeface="+mn-ea"/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9654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I – PERSEVERANÇA NA ORAÇÃO	</a:t>
            </a:r>
            <a:r>
              <a:rPr lang="pt-BR" sz="2000" b="1" dirty="0">
                <a:solidFill>
                  <a:srgbClr val="006600"/>
                </a:solidFill>
              </a:rPr>
              <a:t>		</a:t>
            </a: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0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3</a:t>
            </a:r>
          </a:p>
          <a:p>
            <a:pPr marL="0" lvl="0" indent="0" algn="just">
              <a:buNone/>
            </a:pPr>
            <a:r>
              <a:rPr lang="pt-BR" sz="2000" b="1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	</a:t>
            </a:r>
            <a:r>
              <a:rPr lang="pt-BR" sz="2400" dirty="0"/>
              <a:t>À perseverança o apóstolo acrescenta o velar, ou vigiar com ações de graças sobre a oração, </a:t>
            </a:r>
            <a:r>
              <a:rPr lang="pt-BR" sz="2400" dirty="0" smtClean="0"/>
              <a:t>que significa </a:t>
            </a:r>
            <a:r>
              <a:rPr lang="pt-BR" sz="2400" dirty="0"/>
              <a:t>que a oração não deve ser cumprida como um dever formal, ou como se esse momento </a:t>
            </a:r>
            <a:r>
              <a:rPr lang="pt-BR" sz="2400" dirty="0" smtClean="0"/>
              <a:t>com Deus </a:t>
            </a:r>
            <a:r>
              <a:rPr lang="pt-BR" sz="2400" dirty="0"/>
              <a:t>não tivesse nenhuma influência sobre nossa atitude após a oração; mas é preciso ter fé e </a:t>
            </a:r>
            <a:r>
              <a:rPr lang="pt-BR" sz="2400" dirty="0" smtClean="0"/>
              <a:t>confiança naquilo </a:t>
            </a:r>
            <a:r>
              <a:rPr lang="pt-BR" sz="2400" dirty="0"/>
              <a:t>que pedimos, esperando que Deus certamente nos </a:t>
            </a:r>
            <a:r>
              <a:rPr lang="pt-BR" sz="2400" dirty="0" smtClean="0"/>
              <a:t>atenderá, </a:t>
            </a:r>
            <a:r>
              <a:rPr lang="pt-BR" sz="2400" dirty="0"/>
              <a:t>além </a:t>
            </a:r>
            <a:r>
              <a:rPr lang="pt-BR" sz="2400" dirty="0" smtClean="0"/>
              <a:t>de gratidão </a:t>
            </a:r>
            <a:r>
              <a:rPr lang="pt-BR" sz="2400" dirty="0"/>
              <a:t>por Ele nos atender na Sua bondade, sabendo do que realmente </a:t>
            </a:r>
            <a:r>
              <a:rPr lang="pt-BR" sz="2400" dirty="0" smtClean="0"/>
              <a:t>precisamos. </a:t>
            </a:r>
            <a:r>
              <a:rPr lang="pt-BR" sz="2400" dirty="0"/>
              <a:t>É necessário vigiar contra circunstâncias que podem nos levar à dúvida ou </a:t>
            </a:r>
            <a:r>
              <a:rPr lang="pt-BR" sz="2400" dirty="0" smtClean="0"/>
              <a:t>esquecimento quanto </a:t>
            </a:r>
            <a:r>
              <a:rPr lang="pt-BR" sz="2400" dirty="0"/>
              <a:t>ao que </a:t>
            </a:r>
            <a:r>
              <a:rPr lang="pt-BR" sz="2400" dirty="0" smtClean="0"/>
              <a:t>oramos, </a:t>
            </a:r>
            <a:r>
              <a:rPr lang="pt-BR" sz="2400" dirty="0"/>
              <a:t>ou a abandonar a esperança no socorro e providência de Deus </a:t>
            </a:r>
            <a:r>
              <a:rPr lang="pt-BR" sz="2400" dirty="0" smtClean="0"/>
              <a:t>– como</a:t>
            </a:r>
            <a:r>
              <a:rPr lang="pt-BR" sz="2400" dirty="0"/>
              <a:t>, por exemplo, diante da </a:t>
            </a:r>
            <a:r>
              <a:rPr lang="pt-BR" sz="2400" dirty="0" smtClean="0"/>
              <a:t>tentação.	</a:t>
            </a:r>
            <a:r>
              <a:rPr lang="pt-BR" sz="1100" dirty="0" smtClean="0"/>
              <a:t>(</a:t>
            </a:r>
            <a:r>
              <a:rPr lang="pt-BR" sz="1100" dirty="0" err="1">
                <a:solidFill>
                  <a:srgbClr val="0000CC"/>
                </a:solidFill>
              </a:rPr>
              <a:t>Mt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7.7,8,11</a:t>
            </a:r>
            <a:r>
              <a:rPr lang="pt-BR" sz="1100" dirty="0">
                <a:solidFill>
                  <a:srgbClr val="0000CC"/>
                </a:solidFill>
              </a:rPr>
              <a:t>; </a:t>
            </a:r>
            <a:r>
              <a:rPr lang="pt-BR" sz="1100" dirty="0" err="1" smtClean="0">
                <a:solidFill>
                  <a:srgbClr val="0000CC"/>
                </a:solidFill>
              </a:rPr>
              <a:t>Mt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>
                <a:solidFill>
                  <a:srgbClr val="0000CC"/>
                </a:solidFill>
              </a:rPr>
              <a:t>6.7, </a:t>
            </a:r>
            <a:r>
              <a:rPr lang="pt-BR" sz="1100" dirty="0" smtClean="0">
                <a:solidFill>
                  <a:srgbClr val="0000CC"/>
                </a:solidFill>
              </a:rPr>
              <a:t>8, </a:t>
            </a:r>
            <a:r>
              <a:rPr lang="pt-BR" sz="1100" dirty="0" err="1" smtClean="0">
                <a:solidFill>
                  <a:srgbClr val="0000CC"/>
                </a:solidFill>
              </a:rPr>
              <a:t>Tg</a:t>
            </a:r>
            <a:r>
              <a:rPr lang="pt-BR" sz="1100" dirty="0" smtClean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1.6-8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1938366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sv-SE" sz="2400" dirty="0">
                <a:solidFill>
                  <a:srgbClr val="0000CC"/>
                </a:solidFill>
              </a:rPr>
              <a:t>Mt </a:t>
            </a:r>
            <a:r>
              <a:rPr lang="sv-SE" sz="2400" dirty="0" smtClean="0">
                <a:solidFill>
                  <a:srgbClr val="0000CC"/>
                </a:solidFill>
              </a:rPr>
              <a:t>7. </a:t>
            </a:r>
            <a:r>
              <a:rPr lang="pt-BR" sz="2400" dirty="0">
                <a:solidFill>
                  <a:srgbClr val="0000CC"/>
                </a:solidFill>
              </a:rPr>
              <a:t>7 </a:t>
            </a:r>
            <a:r>
              <a:rPr lang="pt-BR" sz="2400" dirty="0" smtClean="0">
                <a:solidFill>
                  <a:srgbClr val="0000CC"/>
                </a:solidFill>
              </a:rPr>
              <a:t> </a:t>
            </a:r>
            <a:r>
              <a:rPr lang="pt-BR" sz="2400" dirty="0">
                <a:solidFill>
                  <a:srgbClr val="0000CC"/>
                </a:solidFill>
              </a:rPr>
              <a:t>Pedi, e </a:t>
            </a:r>
            <a:r>
              <a:rPr lang="pt-BR" sz="2400" dirty="0" err="1">
                <a:solidFill>
                  <a:srgbClr val="0000CC"/>
                </a:solidFill>
              </a:rPr>
              <a:t>dar-se-vos-á</a:t>
            </a:r>
            <a:r>
              <a:rPr lang="pt-BR" sz="2400" dirty="0">
                <a:solidFill>
                  <a:srgbClr val="0000CC"/>
                </a:solidFill>
              </a:rPr>
              <a:t>; buscai e encontrareis; batei, e </a:t>
            </a:r>
            <a:r>
              <a:rPr lang="pt-BR" sz="2400" dirty="0" err="1">
                <a:solidFill>
                  <a:srgbClr val="0000CC"/>
                </a:solidFill>
              </a:rPr>
              <a:t>abrir-se-vos-á</a:t>
            </a:r>
            <a:r>
              <a:rPr lang="pt-BR" sz="2400" dirty="0" smtClean="0">
                <a:solidFill>
                  <a:srgbClr val="0000CC"/>
                </a:solidFill>
              </a:rPr>
              <a:t>.  8  </a:t>
            </a:r>
            <a:r>
              <a:rPr lang="pt-BR" sz="2400" dirty="0">
                <a:solidFill>
                  <a:srgbClr val="0000CC"/>
                </a:solidFill>
              </a:rPr>
              <a:t>Porque aquele que pede recebe; e o que busca encontra; e, ao que bate, se abre</a:t>
            </a:r>
            <a:r>
              <a:rPr lang="pt-BR" sz="2400" dirty="0" smtClean="0">
                <a:solidFill>
                  <a:srgbClr val="0000CC"/>
                </a:solidFill>
              </a:rPr>
              <a:t>.  </a:t>
            </a:r>
          </a:p>
          <a:p>
            <a:pPr marL="0" indent="0">
              <a:buNone/>
            </a:pPr>
            <a:r>
              <a:rPr lang="pt-BR" sz="2400" dirty="0" smtClean="0">
                <a:solidFill>
                  <a:srgbClr val="0000CC"/>
                </a:solidFill>
              </a:rPr>
              <a:t>11  </a:t>
            </a:r>
            <a:r>
              <a:rPr lang="pt-BR" sz="2400" dirty="0">
                <a:solidFill>
                  <a:srgbClr val="0000CC"/>
                </a:solidFill>
              </a:rPr>
              <a:t>Se, vós, pois, sendo maus, sabeis dar boas coisas aos vossos filhos, quanto mais vosso Pai, que está nos céus, dará bens aos que lhe pedirem?</a:t>
            </a:r>
            <a:endParaRPr lang="sv-SE" sz="2400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sv-SE" sz="2400" dirty="0" smtClean="0">
                <a:solidFill>
                  <a:srgbClr val="7030A0"/>
                </a:solidFill>
              </a:rPr>
              <a:t>Tg </a:t>
            </a:r>
            <a:r>
              <a:rPr lang="sv-SE" sz="2400" dirty="0" smtClean="0">
                <a:solidFill>
                  <a:srgbClr val="7030A0"/>
                </a:solidFill>
              </a:rPr>
              <a:t>1. </a:t>
            </a:r>
            <a:r>
              <a:rPr lang="pt-BR" sz="2400" dirty="0">
                <a:solidFill>
                  <a:srgbClr val="7030A0"/>
                </a:solidFill>
              </a:rPr>
              <a:t>6  Peça-a, porém, com fé, não duvidando; porque o que duvida é semelhante à onda do mar, que é levada pelo vento e lançada de uma para outra parte</a:t>
            </a:r>
            <a:r>
              <a:rPr lang="pt-BR" sz="2400" dirty="0" smtClean="0">
                <a:solidFill>
                  <a:srgbClr val="7030A0"/>
                </a:solidFill>
              </a:rPr>
              <a:t>.  7  </a:t>
            </a:r>
            <a:r>
              <a:rPr lang="pt-BR" sz="2400" dirty="0">
                <a:solidFill>
                  <a:srgbClr val="7030A0"/>
                </a:solidFill>
              </a:rPr>
              <a:t>Não pense tal homem que receberá do Senhor alguma coisa</a:t>
            </a:r>
            <a:r>
              <a:rPr lang="pt-BR" sz="2400" dirty="0" smtClean="0">
                <a:solidFill>
                  <a:srgbClr val="7030A0"/>
                </a:solidFill>
              </a:rPr>
              <a:t>.  8  </a:t>
            </a:r>
            <a:r>
              <a:rPr lang="pt-BR" sz="2400" dirty="0">
                <a:solidFill>
                  <a:srgbClr val="7030A0"/>
                </a:solidFill>
              </a:rPr>
              <a:t>O homem de coração dobre é inconstante em todos os seus </a:t>
            </a:r>
            <a:r>
              <a:rPr lang="pt-BR" sz="2400" dirty="0" smtClean="0">
                <a:solidFill>
                  <a:srgbClr val="7030A0"/>
                </a:solidFill>
              </a:rPr>
              <a:t>caminhos.</a:t>
            </a:r>
          </a:p>
          <a:p>
            <a:pPr marL="0" indent="0">
              <a:buNone/>
            </a:pPr>
            <a:r>
              <a:rPr lang="sv-SE" sz="2400" dirty="0">
                <a:solidFill>
                  <a:srgbClr val="0000CC"/>
                </a:solidFill>
              </a:rPr>
              <a:t>Mt 6. </a:t>
            </a:r>
            <a:r>
              <a:rPr lang="pt-BR" sz="2400" dirty="0">
                <a:solidFill>
                  <a:srgbClr val="0000CC"/>
                </a:solidFill>
              </a:rPr>
              <a:t>7  E, orando, não useis de vãs repetições, como os gentios, que pensam que, por muito falarem, serão ouvidos.  8  Não vos assemelheis, pois, a eles, porque vosso Pai sabe o que vos é necessário antes de vós </a:t>
            </a:r>
            <a:r>
              <a:rPr lang="pt-BR" sz="2400" dirty="0" err="1">
                <a:solidFill>
                  <a:srgbClr val="0000CC"/>
                </a:solidFill>
              </a:rPr>
              <a:t>lho</a:t>
            </a:r>
            <a:r>
              <a:rPr lang="pt-BR" sz="2400" dirty="0">
                <a:solidFill>
                  <a:srgbClr val="0000CC"/>
                </a:solidFill>
              </a:rPr>
              <a:t> pedirdes.</a:t>
            </a:r>
          </a:p>
          <a:p>
            <a:pPr marL="0" indent="0">
              <a:buNone/>
            </a:pPr>
            <a:endParaRPr lang="da-DK" sz="24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26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</a:t>
            </a:r>
            <a:r>
              <a:rPr lang="pt-BR" sz="2700" b="1" i="1" dirty="0" smtClean="0">
                <a:solidFill>
                  <a:srgbClr val="00B050"/>
                </a:solidFill>
                <a:cs typeface="Arial" charset="0"/>
              </a:rPr>
              <a:t>FINAIS</a:t>
            </a:r>
            <a:br>
              <a:rPr lang="pt-BR" sz="27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PERSEVERANÇA NA ORAÇÃO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II – SABEDORIA NO TESTEMUNHO</a:t>
            </a:r>
            <a:r>
              <a:rPr lang="pt-BR" sz="2400" b="1" dirty="0" smtClean="0">
                <a:solidFill>
                  <a:srgbClr val="006600"/>
                </a:solidFill>
              </a:rPr>
              <a:t>				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5-6)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CONSIDERAÇÕES PARTICULARES E SAUDAÇÕES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7-18)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44182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2060848"/>
            <a:ext cx="7200800" cy="345638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3600" dirty="0">
                <a:solidFill>
                  <a:srgbClr val="0000CC"/>
                </a:solidFill>
              </a:rPr>
              <a:t>Cl </a:t>
            </a:r>
            <a:r>
              <a:rPr lang="pt-BR" sz="3600" dirty="0" smtClean="0">
                <a:solidFill>
                  <a:srgbClr val="0000CC"/>
                </a:solidFill>
              </a:rPr>
              <a:t>4. 5  </a:t>
            </a:r>
            <a:r>
              <a:rPr lang="pt-BR" sz="3600" dirty="0">
                <a:solidFill>
                  <a:srgbClr val="0000CC"/>
                </a:solidFill>
              </a:rPr>
              <a:t>Andai com sabedoria para com os que estão de fora, remindo o tempo.  6  A vossa palavra seja sempre agradável, temperada com sal, para que saibais como vos convém responder a cada um.  </a:t>
            </a: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2400" b="1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2000" b="1" dirty="0" smtClean="0">
                <a:solidFill>
                  <a:srgbClr val="006600"/>
                </a:solidFill>
              </a:rPr>
              <a:t>			1</a:t>
            </a:r>
            <a:endParaRPr lang="pt-BR" sz="2000" b="1" dirty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dirty="0" smtClean="0">
                <a:solidFill>
                  <a:srgbClr val="006600"/>
                </a:solidFill>
              </a:rPr>
              <a:t>	</a:t>
            </a:r>
            <a:r>
              <a:rPr lang="pt-BR" sz="2200" dirty="0"/>
              <a:t>A segunda orientação geral </a:t>
            </a:r>
            <a:r>
              <a:rPr lang="pt-BR" sz="2200" dirty="0" smtClean="0"/>
              <a:t>de Paulo </a:t>
            </a:r>
            <a:r>
              <a:rPr lang="pt-BR" sz="2200" dirty="0"/>
              <a:t>aos </a:t>
            </a:r>
            <a:r>
              <a:rPr lang="pt-BR" sz="2200" dirty="0" smtClean="0"/>
              <a:t>irmãos </a:t>
            </a:r>
            <a:r>
              <a:rPr lang="pt-BR" sz="2200" dirty="0"/>
              <a:t>é quanto ao </a:t>
            </a:r>
            <a:r>
              <a:rPr lang="pt-BR" sz="2200" dirty="0" smtClean="0"/>
              <a:t>testemunho </a:t>
            </a:r>
            <a:r>
              <a:rPr lang="pt-BR" sz="2200" dirty="0"/>
              <a:t>cristão. Ele expressa sua preocupação com o escândalo, que devia ser evitado não só em </a:t>
            </a:r>
            <a:r>
              <a:rPr lang="pt-BR" sz="2200" dirty="0" smtClean="0"/>
              <a:t>relação </a:t>
            </a:r>
            <a:r>
              <a:rPr lang="pt-BR" sz="2200" dirty="0"/>
              <a:t>aos irmãos, mas também diante dos incrédulos, “</a:t>
            </a:r>
            <a:r>
              <a:rPr lang="pt-BR" sz="2200" dirty="0">
                <a:solidFill>
                  <a:srgbClr val="0000CC"/>
                </a:solidFill>
              </a:rPr>
              <a:t>os que estão de fora</a:t>
            </a:r>
            <a:r>
              <a:rPr lang="pt-BR" sz="2200" dirty="0" smtClean="0"/>
              <a:t>”. </a:t>
            </a:r>
            <a:r>
              <a:rPr lang="pt-BR" sz="2200" dirty="0"/>
              <a:t>Como </a:t>
            </a:r>
            <a:r>
              <a:rPr lang="pt-BR" sz="2200" dirty="0" smtClean="0"/>
              <a:t>já temos estudado neste </a:t>
            </a:r>
            <a:r>
              <a:rPr lang="pt-BR" sz="2200" dirty="0"/>
              <a:t>trimestre, o cristão deve buscar o conhecimento e a sabedoria de </a:t>
            </a:r>
            <a:r>
              <a:rPr lang="pt-BR" sz="2200" dirty="0" smtClean="0"/>
              <a:t>Deus em </a:t>
            </a:r>
            <a:r>
              <a:rPr lang="pt-BR" sz="2200" dirty="0"/>
              <a:t>Cristo, que lhe ensina como deve </a:t>
            </a:r>
            <a:r>
              <a:rPr lang="pt-BR" sz="2200" dirty="0" smtClean="0"/>
              <a:t>andar, </a:t>
            </a:r>
            <a:r>
              <a:rPr lang="pt-BR" sz="2200" dirty="0"/>
              <a:t>digno do evangelho em toda a sua maneira </a:t>
            </a:r>
            <a:r>
              <a:rPr lang="pt-BR" sz="2200" dirty="0" smtClean="0"/>
              <a:t>de viver</a:t>
            </a:r>
            <a:r>
              <a:rPr lang="pt-BR" sz="2200" dirty="0"/>
              <a:t>. Andar com sabedoria, portanto, é portar-se </a:t>
            </a:r>
            <a:r>
              <a:rPr lang="pt-BR" sz="2200" dirty="0" smtClean="0"/>
              <a:t>dignamente de </a:t>
            </a:r>
            <a:r>
              <a:rPr lang="pt-BR" sz="2200" dirty="0"/>
              <a:t>acordo com </a:t>
            </a:r>
            <a:r>
              <a:rPr lang="pt-BR" sz="2200" dirty="0" smtClean="0"/>
              <a:t>os princípios </a:t>
            </a:r>
            <a:r>
              <a:rPr lang="pt-BR" sz="2200" dirty="0"/>
              <a:t>do evangelho, opondo-se ao modo de viver néscio </a:t>
            </a:r>
            <a:r>
              <a:rPr lang="pt-BR" sz="2200" dirty="0" smtClean="0"/>
              <a:t>dos </a:t>
            </a:r>
            <a:r>
              <a:rPr lang="pt-BR" sz="2200" dirty="0"/>
              <a:t>incrédulos e sabendo que </a:t>
            </a:r>
            <a:r>
              <a:rPr lang="pt-BR" sz="2200" dirty="0" smtClean="0"/>
              <a:t>a vontade </a:t>
            </a:r>
            <a:r>
              <a:rPr lang="pt-BR" sz="2200" dirty="0"/>
              <a:t>de Deus é a santificação </a:t>
            </a:r>
            <a:r>
              <a:rPr lang="pt-BR" sz="2200" dirty="0" smtClean="0"/>
              <a:t>em tudo. </a:t>
            </a:r>
            <a:r>
              <a:rPr lang="pt-BR" sz="2200" dirty="0"/>
              <a:t>Enquanto o mundo </a:t>
            </a:r>
            <a:r>
              <a:rPr lang="pt-BR" sz="2200" dirty="0" smtClean="0"/>
              <a:t>desperdiça o </a:t>
            </a:r>
            <a:r>
              <a:rPr lang="pt-BR" sz="2200" dirty="0"/>
              <a:t>tempo, jamais podendo recuperá-lo, o cristão, embora não possa recuperar o tempo </a:t>
            </a:r>
            <a:r>
              <a:rPr lang="pt-BR" sz="2200" dirty="0" smtClean="0"/>
              <a:t>perdido no </a:t>
            </a:r>
            <a:r>
              <a:rPr lang="pt-BR" sz="2200" dirty="0"/>
              <a:t>passado, na medida em que entende a vontade do Senhor e a cumpre, dá a cada momento de </a:t>
            </a:r>
            <a:r>
              <a:rPr lang="pt-BR" sz="2200" dirty="0" smtClean="0"/>
              <a:t>sua vida </a:t>
            </a:r>
            <a:r>
              <a:rPr lang="pt-BR" sz="2200" dirty="0"/>
              <a:t>o melhor aproveitamento possível</a:t>
            </a:r>
            <a:r>
              <a:rPr lang="pt-BR" sz="2200" dirty="0" smtClean="0"/>
              <a:t>.	</a:t>
            </a:r>
            <a:r>
              <a:rPr lang="pt-BR" sz="1100" dirty="0"/>
              <a:t>(cf.</a:t>
            </a:r>
            <a:r>
              <a:rPr lang="pt-BR" sz="1100" dirty="0">
                <a:solidFill>
                  <a:srgbClr val="0000CC"/>
                </a:solidFill>
              </a:rPr>
              <a:t> 1 </a:t>
            </a:r>
            <a:r>
              <a:rPr lang="pt-BR" sz="1100" dirty="0" err="1">
                <a:solidFill>
                  <a:srgbClr val="0000CC"/>
                </a:solidFill>
              </a:rPr>
              <a:t>Co</a:t>
            </a:r>
            <a:r>
              <a:rPr lang="pt-BR" sz="1100" dirty="0">
                <a:solidFill>
                  <a:srgbClr val="0000CC"/>
                </a:solidFill>
              </a:rPr>
              <a:t> </a:t>
            </a:r>
            <a:r>
              <a:rPr lang="pt-BR" sz="1100" dirty="0" smtClean="0">
                <a:solidFill>
                  <a:srgbClr val="0000CC"/>
                </a:solidFill>
              </a:rPr>
              <a:t>10.32; </a:t>
            </a:r>
            <a:r>
              <a:rPr lang="pt-BR" sz="1100" dirty="0" err="1">
                <a:solidFill>
                  <a:srgbClr val="0000CC"/>
                </a:solidFill>
              </a:rPr>
              <a:t>Ef</a:t>
            </a:r>
            <a:r>
              <a:rPr lang="pt-BR" sz="1100" dirty="0">
                <a:solidFill>
                  <a:srgbClr val="0000CC"/>
                </a:solidFill>
              </a:rPr>
              <a:t> 5.15-17</a:t>
            </a:r>
            <a:r>
              <a:rPr lang="pt-BR" sz="1100" dirty="0" smtClean="0"/>
              <a:t>)</a:t>
            </a:r>
            <a:endParaRPr lang="pt-BR" sz="11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3568" y="1988840"/>
            <a:ext cx="8003232" cy="417646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>
                <a:solidFill>
                  <a:srgbClr val="0000CC"/>
                </a:solidFill>
              </a:rPr>
              <a:t> </a:t>
            </a:r>
            <a:r>
              <a:rPr lang="pl-PL" dirty="0">
                <a:solidFill>
                  <a:srgbClr val="0000CC"/>
                </a:solidFill>
              </a:rPr>
              <a:t>1 Co </a:t>
            </a:r>
            <a:r>
              <a:rPr lang="pl-PL" dirty="0" smtClean="0">
                <a:solidFill>
                  <a:srgbClr val="0000CC"/>
                </a:solidFill>
              </a:rPr>
              <a:t>10.</a:t>
            </a:r>
            <a:r>
              <a:rPr lang="pt-BR" dirty="0" smtClean="0">
                <a:solidFill>
                  <a:srgbClr val="0000CC"/>
                </a:solidFill>
              </a:rPr>
              <a:t> </a:t>
            </a:r>
            <a:r>
              <a:rPr lang="pt-BR" dirty="0">
                <a:solidFill>
                  <a:srgbClr val="0000CC"/>
                </a:solidFill>
              </a:rPr>
              <a:t>32  Portai-vos de modo que não deis escândalo nem aos judeus, nem aos gregos, nem à igreja de Deus.</a:t>
            </a:r>
            <a:endParaRPr lang="pt-BR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pl-PL" dirty="0" smtClean="0">
                <a:solidFill>
                  <a:srgbClr val="7030A0"/>
                </a:solidFill>
              </a:rPr>
              <a:t>Ef </a:t>
            </a:r>
            <a:r>
              <a:rPr lang="pl-PL" dirty="0">
                <a:solidFill>
                  <a:srgbClr val="7030A0"/>
                </a:solidFill>
              </a:rPr>
              <a:t>5</a:t>
            </a:r>
            <a:r>
              <a:rPr lang="pl-PL" dirty="0" smtClean="0">
                <a:solidFill>
                  <a:srgbClr val="7030A0"/>
                </a:solidFill>
              </a:rPr>
              <a:t>.</a:t>
            </a:r>
            <a:r>
              <a:rPr lang="pt-BR" dirty="0" smtClean="0">
                <a:solidFill>
                  <a:srgbClr val="7030A0"/>
                </a:solidFill>
              </a:rPr>
              <a:t> </a:t>
            </a:r>
            <a:r>
              <a:rPr lang="pt-BR" dirty="0">
                <a:solidFill>
                  <a:srgbClr val="7030A0"/>
                </a:solidFill>
              </a:rPr>
              <a:t>15  Portanto, vede prudentemente como andais, não como néscios, mas como sábios</a:t>
            </a:r>
            <a:r>
              <a:rPr lang="pt-BR" dirty="0" smtClean="0">
                <a:solidFill>
                  <a:srgbClr val="7030A0"/>
                </a:solidFill>
              </a:rPr>
              <a:t>,  16  </a:t>
            </a:r>
            <a:r>
              <a:rPr lang="pt-BR" dirty="0">
                <a:solidFill>
                  <a:srgbClr val="7030A0"/>
                </a:solidFill>
              </a:rPr>
              <a:t>remindo o tempo, porquanto os dias são maus</a:t>
            </a:r>
            <a:r>
              <a:rPr lang="pt-BR" dirty="0" smtClean="0">
                <a:solidFill>
                  <a:srgbClr val="7030A0"/>
                </a:solidFill>
              </a:rPr>
              <a:t>.  17  </a:t>
            </a:r>
            <a:r>
              <a:rPr lang="pt-BR" dirty="0">
                <a:solidFill>
                  <a:srgbClr val="7030A0"/>
                </a:solidFill>
              </a:rPr>
              <a:t>Pelo que não sejais insensatos, mas entendei qual seja a vontade do Senhor.</a:t>
            </a:r>
            <a:endParaRPr lang="da-DK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478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FINAISÉSTICA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69371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None/>
            </a:pPr>
            <a:r>
              <a:rPr lang="pt-BR" sz="36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3600" b="1" dirty="0" smtClean="0">
                <a:solidFill>
                  <a:srgbClr val="006600"/>
                </a:solidFill>
              </a:rPr>
              <a:t>		2</a:t>
            </a:r>
          </a:p>
          <a:p>
            <a:pPr marL="0" lvl="0" indent="0">
              <a:buNone/>
            </a:pPr>
            <a:endParaRPr lang="pt-BR" sz="1100" b="1" dirty="0" smtClean="0">
              <a:solidFill>
                <a:srgbClr val="006600"/>
              </a:solidFill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800" b="1" dirty="0" smtClean="0">
                <a:solidFill>
                  <a:srgbClr val="006600"/>
                </a:solidFill>
              </a:rPr>
              <a:t>	</a:t>
            </a:r>
            <a:r>
              <a:rPr lang="pt-BR" sz="4400" dirty="0"/>
              <a:t> Como a palavra é o meio mais distintivo do cristão, pelo qual ele pode tornar manifesto </a:t>
            </a:r>
            <a:r>
              <a:rPr lang="pt-BR" sz="4400" dirty="0" smtClean="0"/>
              <a:t>o evangelho </a:t>
            </a:r>
            <a:r>
              <a:rPr lang="pt-BR" sz="4400" dirty="0"/>
              <a:t>e declarar o conselho de Deus aos que o ouvem, o apóstolo aqui recomenda o maior </a:t>
            </a:r>
            <a:r>
              <a:rPr lang="pt-BR" sz="4400" dirty="0" smtClean="0"/>
              <a:t>cuidado com </a:t>
            </a:r>
            <a:r>
              <a:rPr lang="pt-BR" sz="4400" dirty="0"/>
              <a:t>aquilo que sai de nossas bocas. Um falar agradável não é necessariamente uma palavra que </a:t>
            </a:r>
            <a:r>
              <a:rPr lang="pt-BR" sz="4400" dirty="0" smtClean="0"/>
              <a:t>alegre ou </a:t>
            </a:r>
            <a:r>
              <a:rPr lang="pt-BR" sz="4400" dirty="0"/>
              <a:t>compraza o que nos ouve, mas que contém graça, virtude para edificar, despertando no ouvinte, </a:t>
            </a:r>
            <a:r>
              <a:rPr lang="pt-BR" sz="4400" dirty="0" smtClean="0"/>
              <a:t>seja incrédulo </a:t>
            </a:r>
            <a:r>
              <a:rPr lang="pt-BR" sz="4400" dirty="0"/>
              <a:t>ou crente, pensamentos e sentimentos condizentes com o </a:t>
            </a:r>
            <a:r>
              <a:rPr lang="pt-BR" sz="4400" dirty="0" smtClean="0"/>
              <a:t>evangelho. Não significa </a:t>
            </a:r>
            <a:r>
              <a:rPr lang="pt-BR" sz="4400" dirty="0"/>
              <a:t>que o evangelho deve ser misturado com assuntos profanos ou exposto a circunstâncias </a:t>
            </a:r>
            <a:r>
              <a:rPr lang="pt-BR" sz="4400" dirty="0" smtClean="0"/>
              <a:t>e pessoas </a:t>
            </a:r>
            <a:r>
              <a:rPr lang="pt-BR" sz="4400" dirty="0"/>
              <a:t>impenitentemente </a:t>
            </a:r>
            <a:r>
              <a:rPr lang="pt-BR" sz="4400" dirty="0" smtClean="0"/>
              <a:t>hostis; </a:t>
            </a:r>
            <a:r>
              <a:rPr lang="pt-BR" sz="4400" dirty="0"/>
              <a:t>mas certamente a palavra de Cristo é aquilo que mais </a:t>
            </a:r>
            <a:r>
              <a:rPr lang="pt-BR" sz="4400" dirty="0" smtClean="0"/>
              <a:t>agrada e </a:t>
            </a:r>
            <a:r>
              <a:rPr lang="pt-BR" sz="4400" dirty="0"/>
              <a:t>entretém o cristão, de tal modo que não lhe faltará oportunidade para comunicar essa graça </a:t>
            </a:r>
            <a:r>
              <a:rPr lang="pt-BR" sz="4400" dirty="0" smtClean="0"/>
              <a:t>àqueles com </a:t>
            </a:r>
            <a:r>
              <a:rPr lang="pt-BR" sz="4400" dirty="0"/>
              <a:t>quem se relaciona ou conversa</a:t>
            </a:r>
            <a:r>
              <a:rPr lang="pt-BR" sz="4400" dirty="0" smtClean="0"/>
              <a:t>.</a:t>
            </a:r>
            <a:r>
              <a:rPr lang="pt-BR" sz="3800" dirty="0" smtClean="0"/>
              <a:t>		</a:t>
            </a:r>
            <a:r>
              <a:rPr lang="pt-BR" sz="2000" dirty="0"/>
              <a:t>(cf. </a:t>
            </a:r>
            <a:r>
              <a:rPr lang="pt-BR" sz="2000" dirty="0" err="1">
                <a:solidFill>
                  <a:srgbClr val="0000CC"/>
                </a:solidFill>
              </a:rPr>
              <a:t>Ef</a:t>
            </a:r>
            <a:r>
              <a:rPr lang="pt-BR" sz="2000" dirty="0">
                <a:solidFill>
                  <a:srgbClr val="0000CC"/>
                </a:solidFill>
              </a:rPr>
              <a:t> </a:t>
            </a:r>
            <a:r>
              <a:rPr lang="pt-BR" sz="2000" dirty="0" smtClean="0">
                <a:solidFill>
                  <a:srgbClr val="0000CC"/>
                </a:solidFill>
              </a:rPr>
              <a:t>4.29</a:t>
            </a:r>
            <a:r>
              <a:rPr lang="pt-BR" sz="2000" dirty="0" smtClean="0"/>
              <a:t>)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18492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946411" y="3933056"/>
            <a:ext cx="7272808" cy="910952"/>
          </a:xfrm>
        </p:spPr>
        <p:txBody>
          <a:bodyPr>
            <a:no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>
                <a:solidFill>
                  <a:srgbClr val="00B050"/>
                </a:solidFill>
                <a:cs typeface="Arial" charset="0"/>
              </a:rPr>
              <a:t>LIÇÃO </a:t>
            </a:r>
            <a:r>
              <a:rPr lang="pt-BR" sz="3600" b="1" i="1" dirty="0" smtClean="0">
                <a:solidFill>
                  <a:srgbClr val="00B050"/>
                </a:solidFill>
                <a:cs typeface="Arial" charset="0"/>
              </a:rPr>
              <a:t>10:  ORIENTAÇÕES </a:t>
            </a:r>
            <a:r>
              <a:rPr lang="pt-BR" sz="3600" b="1" i="1" dirty="0">
                <a:solidFill>
                  <a:srgbClr val="00B050"/>
                </a:solidFill>
                <a:cs typeface="Arial" charset="0"/>
              </a:rPr>
              <a:t>FINAIS</a:t>
            </a:r>
          </a:p>
        </p:txBody>
      </p:sp>
      <p:sp>
        <p:nvSpPr>
          <p:cNvPr id="2" name="Retângulo 1"/>
          <p:cNvSpPr/>
          <p:nvPr/>
        </p:nvSpPr>
        <p:spPr>
          <a:xfrm>
            <a:off x="1403648" y="1628800"/>
            <a:ext cx="6120680" cy="1323439"/>
          </a:xfrm>
          <a:prstGeom prst="rect">
            <a:avLst/>
          </a:prstGeom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CARTA  AOS COLOSSENSES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56" y="5445224"/>
            <a:ext cx="7510463" cy="884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695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2304256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3600" dirty="0">
                <a:solidFill>
                  <a:srgbClr val="0000CC"/>
                </a:solidFill>
              </a:rPr>
              <a:t>Ef </a:t>
            </a:r>
            <a:r>
              <a:rPr lang="da-DK" sz="3600" dirty="0" smtClean="0">
                <a:solidFill>
                  <a:srgbClr val="0000CC"/>
                </a:solidFill>
              </a:rPr>
              <a:t>4. </a:t>
            </a:r>
            <a:r>
              <a:rPr lang="pt-BR" sz="3600" dirty="0">
                <a:solidFill>
                  <a:srgbClr val="0000CC"/>
                </a:solidFill>
              </a:rPr>
              <a:t>29  Não saia da vossa boca nenhuma palavra torpe, mas só a que for boa para promover a edificação, para que dê graça aos que a </a:t>
            </a:r>
            <a:r>
              <a:rPr lang="pt-BR" sz="3600" dirty="0" smtClean="0">
                <a:solidFill>
                  <a:srgbClr val="0000CC"/>
                </a:solidFill>
              </a:rPr>
              <a:t>ouvem.</a:t>
            </a:r>
            <a:endParaRPr lang="pt-BR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1217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</a:t>
            </a:r>
            <a:r>
              <a:rPr lang="pt-BR" sz="2700" b="1" i="1" dirty="0" smtClean="0">
                <a:solidFill>
                  <a:srgbClr val="00B050"/>
                </a:solidFill>
                <a:cs typeface="Arial" charset="0"/>
              </a:rPr>
              <a:t>FINAIS</a:t>
            </a:r>
            <a:br>
              <a:rPr lang="pt-BR" sz="27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PERSEVERANÇA NA ORAÇÃO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2400" b="1" dirty="0" smtClean="0">
                <a:solidFill>
                  <a:srgbClr val="006600"/>
                </a:solidFill>
              </a:rPr>
              <a:t>				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5-6)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FF0000"/>
                </a:solidFill>
              </a:rPr>
              <a:t>III – CONSIDERAÇÕES PARTICULARES E SAUDAÇÕES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7-18)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44182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043608" y="692696"/>
            <a:ext cx="7200800" cy="5616624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1800" dirty="0">
                <a:solidFill>
                  <a:srgbClr val="0000CC"/>
                </a:solidFill>
              </a:rPr>
              <a:t>Cl 4. </a:t>
            </a:r>
            <a:r>
              <a:rPr lang="pt-BR" sz="1800" dirty="0" smtClean="0">
                <a:solidFill>
                  <a:srgbClr val="0000CC"/>
                </a:solidFill>
              </a:rPr>
              <a:t>7  </a:t>
            </a:r>
            <a:r>
              <a:rPr lang="pt-BR" sz="1800" dirty="0" err="1">
                <a:solidFill>
                  <a:srgbClr val="0000CC"/>
                </a:solidFill>
              </a:rPr>
              <a:t>Tíquico</a:t>
            </a:r>
            <a:r>
              <a:rPr lang="pt-BR" sz="1800" dirty="0">
                <a:solidFill>
                  <a:srgbClr val="0000CC"/>
                </a:solidFill>
              </a:rPr>
              <a:t>, irmão amado, e fiel ministro, e conservo no Senhor, vos fará saber o meu estado;  8  o qual vos enviei para o mesmo fim, para que saiba do vosso estado e console o vosso coração,  9  juntamente com Onésimo, amado e fiel irmão, que é dos vossos; eles vos farão saber tudo o que por aqui se passa. 10  Aristarco, que está preso comigo, vos saúda, e Marcos, o sobrinho de Barnabé, acerca do qual já recebestes mandamentos; se ele for ter convosco, recebei-o;  11  e Jesus, chamado Justo, os quais são da circuncisão; são estes unicamente os meus cooperadores no Reino de Deus e para mim têm sido consolação.  12  Saúda-vos </a:t>
            </a:r>
            <a:r>
              <a:rPr lang="pt-BR" sz="1800" dirty="0" err="1">
                <a:solidFill>
                  <a:srgbClr val="0000CC"/>
                </a:solidFill>
              </a:rPr>
              <a:t>Epafras</a:t>
            </a:r>
            <a:r>
              <a:rPr lang="pt-BR" sz="1800" dirty="0">
                <a:solidFill>
                  <a:srgbClr val="0000CC"/>
                </a:solidFill>
              </a:rPr>
              <a:t>, que é dos vossos, servo de Cristo, combatendo sempre por vós em orações, para que vos conserveis firmes, perfeitos e consumados em toda a vontade de Deus.  13  Pois eu lhe dou testemunho de que tem grande zelo por vós, e pelos que estão em </a:t>
            </a:r>
            <a:r>
              <a:rPr lang="pt-BR" sz="1800" dirty="0" err="1">
                <a:solidFill>
                  <a:srgbClr val="0000CC"/>
                </a:solidFill>
              </a:rPr>
              <a:t>Laodicéia</a:t>
            </a:r>
            <a:r>
              <a:rPr lang="pt-BR" sz="1800" dirty="0">
                <a:solidFill>
                  <a:srgbClr val="0000CC"/>
                </a:solidFill>
              </a:rPr>
              <a:t>, e pelos que estão em </a:t>
            </a:r>
            <a:r>
              <a:rPr lang="pt-BR" sz="1800" dirty="0" err="1">
                <a:solidFill>
                  <a:srgbClr val="0000CC"/>
                </a:solidFill>
              </a:rPr>
              <a:t>Hierápolis</a:t>
            </a:r>
            <a:r>
              <a:rPr lang="pt-BR" sz="1800" dirty="0">
                <a:solidFill>
                  <a:srgbClr val="0000CC"/>
                </a:solidFill>
              </a:rPr>
              <a:t>.  14  Saúda-vos Lucas, o médico amado, e </a:t>
            </a:r>
            <a:r>
              <a:rPr lang="pt-BR" sz="1800" dirty="0" err="1">
                <a:solidFill>
                  <a:srgbClr val="0000CC"/>
                </a:solidFill>
              </a:rPr>
              <a:t>Demas</a:t>
            </a:r>
            <a:r>
              <a:rPr lang="pt-BR" sz="1800" dirty="0">
                <a:solidFill>
                  <a:srgbClr val="0000CC"/>
                </a:solidFill>
              </a:rPr>
              <a:t>.  15  Saudai aos irmãos que estão em </a:t>
            </a:r>
            <a:r>
              <a:rPr lang="pt-BR" sz="1800" dirty="0" err="1">
                <a:solidFill>
                  <a:srgbClr val="0000CC"/>
                </a:solidFill>
              </a:rPr>
              <a:t>Laodicéia</a:t>
            </a:r>
            <a:r>
              <a:rPr lang="pt-BR" sz="1800" dirty="0">
                <a:solidFill>
                  <a:srgbClr val="0000CC"/>
                </a:solidFill>
              </a:rPr>
              <a:t>, e a Ninfa, e à igreja que está em sua casa.  16  E, quando esta epístola tiver sido lida entre vós, fazei que também o seja na igreja dos </a:t>
            </a:r>
            <a:r>
              <a:rPr lang="pt-BR" sz="1800" dirty="0" err="1">
                <a:solidFill>
                  <a:srgbClr val="0000CC"/>
                </a:solidFill>
              </a:rPr>
              <a:t>laodicenses</a:t>
            </a:r>
            <a:r>
              <a:rPr lang="pt-BR" sz="1800" dirty="0">
                <a:solidFill>
                  <a:srgbClr val="0000CC"/>
                </a:solidFill>
              </a:rPr>
              <a:t>; e a que veio de </a:t>
            </a:r>
            <a:r>
              <a:rPr lang="pt-BR" sz="1800" dirty="0" err="1">
                <a:solidFill>
                  <a:srgbClr val="0000CC"/>
                </a:solidFill>
              </a:rPr>
              <a:t>Laodicéia</a:t>
            </a:r>
            <a:r>
              <a:rPr lang="pt-BR" sz="1800" dirty="0">
                <a:solidFill>
                  <a:srgbClr val="0000CC"/>
                </a:solidFill>
              </a:rPr>
              <a:t>, lede-a vós também.  17  E dizei a </a:t>
            </a:r>
            <a:r>
              <a:rPr lang="pt-BR" sz="1800" dirty="0" err="1">
                <a:solidFill>
                  <a:srgbClr val="0000CC"/>
                </a:solidFill>
              </a:rPr>
              <a:t>Arquipo</a:t>
            </a:r>
            <a:r>
              <a:rPr lang="pt-BR" sz="1800" dirty="0">
                <a:solidFill>
                  <a:srgbClr val="0000CC"/>
                </a:solidFill>
              </a:rPr>
              <a:t>: Atenta para o ministério que recebeste no Senhor, para que o cumpras.  18  Saudação de minha mão, de Paulo. Lembrai-vos das minhas prisões. A graça seja convosco. Amém!</a:t>
            </a:r>
          </a:p>
        </p:txBody>
      </p:sp>
    </p:spTree>
    <p:extLst>
      <p:ext uri="{BB962C8B-B14F-4D97-AF65-F5344CB8AC3E}">
        <p14:creationId xmlns:p14="http://schemas.microsoft.com/office/powerpoint/2010/main" val="3679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40000" lnSpcReduction="20000"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5100" b="1" cap="small" dirty="0">
                <a:solidFill>
                  <a:srgbClr val="006600"/>
                </a:solidFill>
                <a:cs typeface="Arial" charset="0"/>
              </a:rPr>
              <a:t>III – CONSIDERAÇÕES PARTICULARES E SAUDAÇÕES</a:t>
            </a:r>
            <a:r>
              <a:rPr lang="pt-BR" sz="5100" b="1" cap="small" dirty="0" smtClean="0">
                <a:solidFill>
                  <a:srgbClr val="006600"/>
                </a:solidFill>
                <a:cs typeface="Arial" charset="0"/>
              </a:rPr>
              <a:t>	    1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4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4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6800" dirty="0"/>
              <a:t>A epístola se encerra com uma seção bem maior do que as anteriores apresentadas nesta lição</a:t>
            </a:r>
            <a:r>
              <a:rPr lang="pt-BR" sz="6800" dirty="0" smtClean="0"/>
              <a:t>, onde </a:t>
            </a:r>
            <a:r>
              <a:rPr lang="pt-BR" sz="6800" dirty="0"/>
              <a:t>o apóstolo se estende em orientações e recomendações acerca de vários irmãos e cooperadores</a:t>
            </a:r>
            <a:r>
              <a:rPr lang="pt-BR" sz="6800" dirty="0" smtClean="0"/>
              <a:t>, alguns </a:t>
            </a:r>
            <a:r>
              <a:rPr lang="pt-BR" sz="6800" dirty="0"/>
              <a:t>já conhecidos dos colossenses. Primeiramente, ele fala sobre os portadores da epístola – </a:t>
            </a:r>
            <a:r>
              <a:rPr lang="pt-BR" sz="6800" dirty="0" err="1"/>
              <a:t>Tíquico</a:t>
            </a:r>
            <a:r>
              <a:rPr lang="pt-BR" sz="6800" dirty="0"/>
              <a:t> </a:t>
            </a:r>
            <a:r>
              <a:rPr lang="pt-BR" sz="6800" dirty="0" smtClean="0"/>
              <a:t>e Onésimo </a:t>
            </a:r>
            <a:r>
              <a:rPr lang="pt-BR" sz="6800" dirty="0"/>
              <a:t>– os quais também informariam aos irmãos acerca das condições em que Paulo se </a:t>
            </a:r>
            <a:r>
              <a:rPr lang="pt-BR" sz="6800" dirty="0" smtClean="0"/>
              <a:t>encontrava na </a:t>
            </a:r>
            <a:r>
              <a:rPr lang="pt-BR" sz="6800" dirty="0"/>
              <a:t>sua prisão em Roma. Seu propósito era que os irmãos vissem sua prisão como um símbolo da </a:t>
            </a:r>
            <a:r>
              <a:rPr lang="pt-BR" sz="6800" dirty="0" smtClean="0"/>
              <a:t>sua sujeição </a:t>
            </a:r>
            <a:r>
              <a:rPr lang="pt-BR" sz="6800" dirty="0"/>
              <a:t>a Cristo, de modo que seu ministério não estava sendo diminuído, mas engrandecido sob </a:t>
            </a:r>
            <a:r>
              <a:rPr lang="pt-BR" sz="6800" dirty="0" smtClean="0"/>
              <a:t>a circunstância </a:t>
            </a:r>
            <a:r>
              <a:rPr lang="pt-BR" sz="6800" dirty="0"/>
              <a:t>de o apóstolo estar fisicamente </a:t>
            </a:r>
            <a:r>
              <a:rPr lang="pt-BR" sz="6800" dirty="0" smtClean="0"/>
              <a:t>detido.	</a:t>
            </a:r>
            <a:r>
              <a:rPr lang="pt-BR" sz="5900" dirty="0" smtClean="0"/>
              <a:t>	</a:t>
            </a:r>
            <a:r>
              <a:rPr lang="pt-BR" sz="2800" dirty="0" smtClean="0"/>
              <a:t> </a:t>
            </a:r>
            <a:r>
              <a:rPr lang="pt-BR" sz="2800" dirty="0"/>
              <a:t>(</a:t>
            </a:r>
            <a:r>
              <a:rPr lang="pt-BR" sz="2800" dirty="0">
                <a:solidFill>
                  <a:srgbClr val="0000CC"/>
                </a:solidFill>
              </a:rPr>
              <a:t>2 </a:t>
            </a:r>
            <a:r>
              <a:rPr lang="pt-BR" sz="2800" dirty="0" err="1">
                <a:solidFill>
                  <a:srgbClr val="0000CC"/>
                </a:solidFill>
              </a:rPr>
              <a:t>Co</a:t>
            </a:r>
            <a:r>
              <a:rPr lang="pt-BR" sz="2800" dirty="0">
                <a:solidFill>
                  <a:srgbClr val="0000CC"/>
                </a:solidFill>
              </a:rPr>
              <a:t> 6.4, </a:t>
            </a:r>
            <a:r>
              <a:rPr lang="pt-BR" sz="2800" dirty="0" smtClean="0">
                <a:solidFill>
                  <a:srgbClr val="0000CC"/>
                </a:solidFill>
              </a:rPr>
              <a:t>5; </a:t>
            </a:r>
            <a:r>
              <a:rPr lang="pt-BR" sz="2800" dirty="0" err="1">
                <a:solidFill>
                  <a:srgbClr val="0000CC"/>
                </a:solidFill>
              </a:rPr>
              <a:t>Ef</a:t>
            </a:r>
            <a:r>
              <a:rPr lang="pt-BR" sz="2800" dirty="0">
                <a:solidFill>
                  <a:srgbClr val="0000CC"/>
                </a:solidFill>
              </a:rPr>
              <a:t> 3.1</a:t>
            </a:r>
            <a:r>
              <a:rPr lang="pt-BR" sz="2800" dirty="0" smtClean="0"/>
              <a:t>)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22795059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124744"/>
            <a:ext cx="7488832" cy="496855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dirty="0">
                <a:solidFill>
                  <a:srgbClr val="0000CC"/>
                </a:solidFill>
              </a:rPr>
              <a:t>2 Co 6</a:t>
            </a:r>
            <a:r>
              <a:rPr lang="pl-PL" dirty="0" smtClean="0">
                <a:solidFill>
                  <a:srgbClr val="0000CC"/>
                </a:solidFill>
              </a:rPr>
              <a:t>.</a:t>
            </a:r>
            <a:r>
              <a:rPr lang="pt-BR" dirty="0">
                <a:solidFill>
                  <a:srgbClr val="0000CC"/>
                </a:solidFill>
              </a:rPr>
              <a:t> 4  Antes, como ministros de Deus, tornando-nos recomendáveis em tudo: na muita paciência, nas aflições, nas necessidades, nas angústias</a:t>
            </a:r>
            <a:r>
              <a:rPr lang="pt-BR" dirty="0" smtClean="0">
                <a:solidFill>
                  <a:srgbClr val="0000CC"/>
                </a:solidFill>
              </a:rPr>
              <a:t>,  5  </a:t>
            </a:r>
            <a:r>
              <a:rPr lang="pt-BR" dirty="0">
                <a:solidFill>
                  <a:srgbClr val="0000CC"/>
                </a:solidFill>
              </a:rPr>
              <a:t>nos açoites, nas prisões, nos tumultos, nos trabalhos, nas vigílias, nos jejuns,</a:t>
            </a:r>
          </a:p>
          <a:p>
            <a:pPr marL="0" indent="0">
              <a:buNone/>
            </a:pPr>
            <a:r>
              <a:rPr lang="pl-PL" sz="3600" dirty="0" smtClean="0">
                <a:solidFill>
                  <a:srgbClr val="7030A0"/>
                </a:solidFill>
              </a:rPr>
              <a:t>Ef </a:t>
            </a:r>
            <a:r>
              <a:rPr lang="pl-PL" sz="3600" dirty="0">
                <a:solidFill>
                  <a:srgbClr val="7030A0"/>
                </a:solidFill>
              </a:rPr>
              <a:t>3</a:t>
            </a:r>
            <a:r>
              <a:rPr lang="pl-PL" sz="3600" dirty="0" smtClean="0">
                <a:solidFill>
                  <a:srgbClr val="7030A0"/>
                </a:solidFill>
              </a:rPr>
              <a:t>.</a:t>
            </a:r>
            <a:r>
              <a:rPr lang="pt-BR" sz="3600" dirty="0">
                <a:solidFill>
                  <a:srgbClr val="7030A0"/>
                </a:solidFill>
              </a:rPr>
              <a:t> 1 </a:t>
            </a:r>
            <a:r>
              <a:rPr lang="pt-BR" sz="3600" dirty="0" smtClean="0">
                <a:solidFill>
                  <a:srgbClr val="7030A0"/>
                </a:solidFill>
              </a:rPr>
              <a:t> </a:t>
            </a:r>
            <a:r>
              <a:rPr lang="pt-BR" sz="3600" dirty="0">
                <a:solidFill>
                  <a:srgbClr val="7030A0"/>
                </a:solidFill>
              </a:rPr>
              <a:t>Por esta causa, eu, Paulo, sou o prisioneiro de Jesus Cristo por vós, os gentios,</a:t>
            </a:r>
            <a:endParaRPr lang="da-DK" sz="36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8830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000" b="1" cap="small" dirty="0">
                <a:solidFill>
                  <a:srgbClr val="006600"/>
                </a:solidFill>
                <a:cs typeface="Arial" charset="0"/>
              </a:rPr>
              <a:t>III – CONSIDERAÇÕES PARTICULARES E SAUDAÇÕES	 </a:t>
            </a:r>
            <a:r>
              <a:rPr lang="pt-BR" sz="2000" b="1" cap="small" dirty="0" smtClean="0">
                <a:solidFill>
                  <a:srgbClr val="006600"/>
                </a:solidFill>
                <a:cs typeface="Arial" charset="0"/>
              </a:rPr>
              <a:t>2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600" dirty="0"/>
              <a:t>Em seguida, ele envia saudações de vários irmãos que ou estavam também presos com ele </a:t>
            </a:r>
            <a:r>
              <a:rPr lang="pt-BR" sz="2600" dirty="0" smtClean="0"/>
              <a:t>ou apenas </a:t>
            </a:r>
            <a:r>
              <a:rPr lang="pt-BR" sz="2600" dirty="0"/>
              <a:t>o acompanhavam voluntariamente (considerando que sua prisão era domiciliar, podendo </a:t>
            </a:r>
            <a:r>
              <a:rPr lang="pt-BR" sz="2600" dirty="0" smtClean="0"/>
              <a:t>ele receber </a:t>
            </a:r>
            <a:r>
              <a:rPr lang="pt-BR" sz="2600" dirty="0"/>
              <a:t>todos quantos quisessem vê-lo): Aristarco, Marcos, Jesus ou Justo, </a:t>
            </a:r>
            <a:r>
              <a:rPr lang="pt-BR" sz="2600" dirty="0" err="1"/>
              <a:t>Epafras</a:t>
            </a:r>
            <a:r>
              <a:rPr lang="pt-BR" sz="2600" dirty="0"/>
              <a:t>, Lucas e </a:t>
            </a:r>
            <a:r>
              <a:rPr lang="pt-BR" sz="2600" dirty="0" err="1"/>
              <a:t>Demas</a:t>
            </a:r>
            <a:r>
              <a:rPr lang="pt-BR" sz="2600" dirty="0"/>
              <a:t>. </a:t>
            </a:r>
            <a:r>
              <a:rPr lang="pt-BR" sz="2600" dirty="0" smtClean="0"/>
              <a:t>Sobre quase </a:t>
            </a:r>
            <a:r>
              <a:rPr lang="pt-BR" sz="2600" dirty="0"/>
              <a:t>todos estes cooperadores, encontramos breves referências em outras epístolas, não </a:t>
            </a:r>
            <a:r>
              <a:rPr lang="pt-BR" sz="2600" dirty="0" smtClean="0"/>
              <a:t>sendo necessário </a:t>
            </a:r>
            <a:r>
              <a:rPr lang="pt-BR" sz="2600" dirty="0"/>
              <a:t>reuni-las aqui. Consideremos apenas quão grande valor o apóstolo dedicava e quanta força </a:t>
            </a:r>
            <a:r>
              <a:rPr lang="pt-BR" sz="2600" dirty="0" smtClean="0"/>
              <a:t>e ânimo </a:t>
            </a:r>
            <a:r>
              <a:rPr lang="pt-BR" sz="2600" dirty="0"/>
              <a:t>ele extraia da graça de Deus que operava nesses irmãos: “</a:t>
            </a:r>
            <a:r>
              <a:rPr lang="pt-BR" sz="2600" dirty="0">
                <a:solidFill>
                  <a:srgbClr val="0000CC"/>
                </a:solidFill>
              </a:rPr>
              <a:t>para mim têm sido consolação</a:t>
            </a:r>
            <a:r>
              <a:rPr lang="pt-BR" sz="2600" dirty="0"/>
              <a:t>”. </a:t>
            </a:r>
          </a:p>
        </p:txBody>
      </p:sp>
    </p:spTree>
    <p:extLst>
      <p:ext uri="{BB962C8B-B14F-4D97-AF65-F5344CB8AC3E}">
        <p14:creationId xmlns:p14="http://schemas.microsoft.com/office/powerpoint/2010/main" val="26713870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0811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6464"/>
          </a:xfrm>
        </p:spPr>
        <p:txBody>
          <a:bodyPr>
            <a:noAutofit/>
          </a:bodyPr>
          <a:lstStyle/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2400" b="1" cap="small" dirty="0">
                <a:solidFill>
                  <a:srgbClr val="006600"/>
                </a:solidFill>
                <a:cs typeface="Arial" charset="0"/>
              </a:rPr>
              <a:t>III – CONSIDERAÇÕES PARTICULARES E SAUDAÇÕES	 </a:t>
            </a:r>
            <a:r>
              <a:rPr lang="pt-BR" sz="2200" b="1" cap="small" dirty="0" smtClean="0">
                <a:solidFill>
                  <a:srgbClr val="006600"/>
                </a:solidFill>
                <a:cs typeface="Arial" charset="0"/>
              </a:rPr>
              <a:t>3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8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sz="2000" b="1" cap="small" dirty="0" smtClean="0">
                <a:solidFill>
                  <a:srgbClr val="006600"/>
                </a:solidFill>
                <a:latin typeface="Arial" pitchFamily="34" charset="0"/>
                <a:cs typeface="Arial" charset="0"/>
              </a:rPr>
              <a:t>	</a:t>
            </a:r>
            <a:r>
              <a:rPr lang="pt-BR" sz="2800" dirty="0"/>
              <a:t>Uma das últimas palavras chama a atenção para o fato de que esta epístola, embora uma </a:t>
            </a:r>
            <a:r>
              <a:rPr lang="pt-BR" sz="2800" dirty="0" smtClean="0"/>
              <a:t>das mais </a:t>
            </a:r>
            <a:r>
              <a:rPr lang="pt-BR" sz="2800" dirty="0"/>
              <a:t>breves do apóstolo, e de conteúdo altamente abreviado, é recomendada não somente à leitura </a:t>
            </a:r>
            <a:r>
              <a:rPr lang="pt-BR" sz="2800" dirty="0" smtClean="0"/>
              <a:t>dos colossenses</a:t>
            </a:r>
            <a:r>
              <a:rPr lang="pt-BR" sz="2800" dirty="0"/>
              <a:t>, mas também das igrejas vizinhas – o que lhe dá o seu lugar por direito no cânon </a:t>
            </a:r>
            <a:r>
              <a:rPr lang="pt-BR" sz="2800" dirty="0" smtClean="0"/>
              <a:t>das Escrituras </a:t>
            </a:r>
            <a:r>
              <a:rPr lang="pt-BR" sz="2800" dirty="0"/>
              <a:t>como útil para ensino e edificação da igreja de Cristo em todo o tempo. </a:t>
            </a:r>
          </a:p>
        </p:txBody>
      </p:sp>
    </p:spTree>
    <p:extLst>
      <p:ext uri="{BB962C8B-B14F-4D97-AF65-F5344CB8AC3E}">
        <p14:creationId xmlns:p14="http://schemas.microsoft.com/office/powerpoint/2010/main" val="1333688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</a:t>
            </a:r>
            <a:r>
              <a:rPr lang="pt-BR" sz="2700" b="1" i="1" dirty="0" smtClean="0">
                <a:solidFill>
                  <a:srgbClr val="00B050"/>
                </a:solidFill>
                <a:cs typeface="Arial" charset="0"/>
              </a:rPr>
              <a:t>FINAIS</a:t>
            </a:r>
            <a:br>
              <a:rPr lang="pt-BR" sz="27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PERSEVERANÇA NA ORAÇÃO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2400" b="1" dirty="0" smtClean="0">
                <a:solidFill>
                  <a:srgbClr val="006600"/>
                </a:solidFill>
              </a:rPr>
              <a:t>				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5-6)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CONSIDERAÇÕES PARTICULARES E SAUDAÇÕES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7-18)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</a:t>
            </a:r>
            <a:r>
              <a:rPr lang="pt-BR" sz="4300" b="1" dirty="0">
                <a:solidFill>
                  <a:srgbClr val="FF0000"/>
                </a:solidFill>
              </a:rPr>
              <a:t>Conclusão</a:t>
            </a:r>
          </a:p>
        </p:txBody>
      </p:sp>
    </p:spTree>
    <p:extLst>
      <p:ext uri="{BB962C8B-B14F-4D97-AF65-F5344CB8AC3E}">
        <p14:creationId xmlns:p14="http://schemas.microsoft.com/office/powerpoint/2010/main" val="244182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9:  AS VIRTUDES CRISTÃS NA VIDA DOMÉSTICA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88843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sz="5100" b="1" dirty="0" smtClean="0">
                <a:solidFill>
                  <a:srgbClr val="006600"/>
                </a:solidFill>
              </a:rPr>
              <a:t>   Conclusão</a:t>
            </a:r>
          </a:p>
          <a:p>
            <a:pPr marL="0" indent="0">
              <a:buNone/>
            </a:pPr>
            <a:endParaRPr lang="pt-BR" sz="1400" b="1" dirty="0" smtClean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pt-BR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sz="5900" dirty="0"/>
              <a:t>Aqui encerramos o estudo de Colossenses, com a percepção de que o verdadeiro </a:t>
            </a:r>
            <a:r>
              <a:rPr lang="pt-BR" sz="5900" dirty="0" smtClean="0"/>
              <a:t>cristianismo não </a:t>
            </a:r>
            <a:r>
              <a:rPr lang="pt-BR" sz="5900" dirty="0"/>
              <a:t>é uma religião exterior, mas uma genuína renovação do entendimento pela graça de Deus, que </a:t>
            </a:r>
            <a:r>
              <a:rPr lang="pt-BR" sz="5900" dirty="0" smtClean="0"/>
              <a:t>o atrai </a:t>
            </a:r>
            <a:r>
              <a:rPr lang="pt-BR" sz="5900" dirty="0"/>
              <a:t>para as coisas que são de cima e o ensina como viver dignamente desse chamado divino. </a:t>
            </a:r>
            <a:endParaRPr lang="pt-BR" sz="5900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6386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</a:t>
            </a:r>
            <a:r>
              <a:rPr lang="pt-BR" sz="2700" b="1" i="1" dirty="0" smtClean="0">
                <a:solidFill>
                  <a:srgbClr val="00B050"/>
                </a:solidFill>
                <a:cs typeface="Arial" charset="0"/>
              </a:rPr>
              <a:t>FINAIS</a:t>
            </a:r>
            <a:br>
              <a:rPr lang="pt-BR" sz="27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PERSEVERANÇA NA ORAÇÃO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2400" b="1" dirty="0" smtClean="0">
                <a:solidFill>
                  <a:srgbClr val="006600"/>
                </a:solidFill>
              </a:rPr>
              <a:t>				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5-6)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CONSIDERAÇÕES PARTICULARES E SAUDAÇÕES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7-18)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929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82154"/>
          </a:xfrm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</a:t>
            </a:r>
            <a:r>
              <a:rPr lang="pt-BR" sz="2800" dirty="0" smtClean="0">
                <a:solidFill>
                  <a:srgbClr val="7030A0"/>
                </a:solidFill>
                <a:latin typeface="Arial Black" pitchFamily="34" charset="0"/>
              </a:rPr>
              <a:t>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ea typeface="+mn-ea"/>
                <a:cs typeface="Arial" charset="0"/>
              </a:rPr>
              <a:t>LIÇÃO 10:  ORIENTAÇÕES FINAIS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pt-BR" sz="2800" dirty="0" smtClean="0"/>
          </a:p>
          <a:p>
            <a:endParaRPr lang="pt-BR" sz="2800" dirty="0" smtClean="0"/>
          </a:p>
          <a:p>
            <a:endParaRPr lang="pt-BR" sz="2800" dirty="0"/>
          </a:p>
          <a:p>
            <a:pPr marL="0" indent="0" algn="ctr">
              <a:buNone/>
            </a:pPr>
            <a:r>
              <a:rPr lang="pt-BR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Leitura Bíblica:   </a:t>
            </a:r>
            <a:r>
              <a:rPr lang="pt-BR" sz="28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Colossenses 4. 2 a 18</a:t>
            </a:r>
            <a:endParaRPr lang="pt-BR" sz="28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5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Perseverai em oração ... Andai com sabedoria para com os que estão de fora”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4.2,5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646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126" y="1628800"/>
            <a:ext cx="3114676" cy="2065784"/>
          </a:xfrm>
        </p:spPr>
        <p:txBody>
          <a:bodyPr>
            <a:normAutofit/>
          </a:bodyPr>
          <a:lstStyle/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EBD</a:t>
            </a:r>
          </a:p>
          <a:p>
            <a:pPr marL="342900" lvl="0" indent="-342900" fontAlgn="base">
              <a:spcAft>
                <a:spcPct val="0"/>
              </a:spcAft>
              <a:defRPr/>
            </a:pPr>
            <a:r>
              <a:rPr lang="pt-BR" sz="3600" b="1" i="1" dirty="0" smtClean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1º TRIMESTRE 2020</a:t>
            </a:r>
          </a:p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67679" y="5157192"/>
            <a:ext cx="7632848" cy="7694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pt-BR" sz="4400" b="1" dirty="0" smtClean="0">
                <a:solidFill>
                  <a:srgbClr val="7030A0"/>
                </a:solidFill>
              </a:rPr>
              <a:t>CARTA  AOS COLOSSENSES</a:t>
            </a:r>
            <a:endParaRPr lang="pt-BR" sz="4400" b="1" dirty="0">
              <a:solidFill>
                <a:srgbClr val="7030A0"/>
              </a:solidFill>
            </a:endParaRPr>
          </a:p>
        </p:txBody>
      </p:sp>
      <p:pic>
        <p:nvPicPr>
          <p:cNvPr id="5" name="Picture 2" descr="E:\Afonso2020\EBD2020\EBD2020trim1_Colossos\colossos_ruína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02" y="0"/>
            <a:ext cx="6069718" cy="454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75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9552" y="548680"/>
            <a:ext cx="8064896" cy="5760640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700" b="1" dirty="0" smtClean="0">
                <a:solidFill>
                  <a:srgbClr val="0000CC"/>
                </a:solidFill>
              </a:rPr>
              <a:t>Cl 4</a:t>
            </a:r>
            <a:r>
              <a:rPr lang="pt-BR" sz="1700" dirty="0" smtClean="0">
                <a:solidFill>
                  <a:srgbClr val="0000CC"/>
                </a:solidFill>
              </a:rPr>
              <a:t>. </a:t>
            </a:r>
            <a:r>
              <a:rPr lang="pt-BR" sz="1700" dirty="0">
                <a:solidFill>
                  <a:srgbClr val="0000CC"/>
                </a:solidFill>
              </a:rPr>
              <a:t>2 </a:t>
            </a:r>
            <a:r>
              <a:rPr lang="pt-BR" sz="1700" dirty="0" smtClean="0">
                <a:solidFill>
                  <a:srgbClr val="0000CC"/>
                </a:solidFill>
              </a:rPr>
              <a:t> </a:t>
            </a:r>
            <a:r>
              <a:rPr lang="pt-BR" sz="1700" dirty="0">
                <a:solidFill>
                  <a:srgbClr val="0000CC"/>
                </a:solidFill>
              </a:rPr>
              <a:t>Perseverai em oração, velando nela com ação de graças</a:t>
            </a:r>
            <a:r>
              <a:rPr lang="pt-BR" sz="1700" dirty="0" smtClean="0">
                <a:solidFill>
                  <a:srgbClr val="0000CC"/>
                </a:solidFill>
              </a:rPr>
              <a:t>;  3  </a:t>
            </a:r>
            <a:r>
              <a:rPr lang="pt-BR" sz="1700" dirty="0">
                <a:solidFill>
                  <a:srgbClr val="0000CC"/>
                </a:solidFill>
              </a:rPr>
              <a:t>orando também juntamente por nós, para que Deus nos abra a porta da palavra, a fim de falarmos do mistério de Cristo, pelo qual estou também preso</a:t>
            </a:r>
            <a:r>
              <a:rPr lang="pt-BR" sz="1700" dirty="0" smtClean="0">
                <a:solidFill>
                  <a:srgbClr val="0000CC"/>
                </a:solidFill>
              </a:rPr>
              <a:t>;  4  </a:t>
            </a:r>
            <a:r>
              <a:rPr lang="pt-BR" sz="1700" dirty="0">
                <a:solidFill>
                  <a:srgbClr val="0000CC"/>
                </a:solidFill>
              </a:rPr>
              <a:t>para que o manifeste, como me convém falar</a:t>
            </a:r>
            <a:r>
              <a:rPr lang="pt-BR" sz="1700" dirty="0" smtClean="0">
                <a:solidFill>
                  <a:srgbClr val="0000CC"/>
                </a:solidFill>
              </a:rPr>
              <a:t>.  5  </a:t>
            </a:r>
            <a:r>
              <a:rPr lang="pt-BR" sz="1700" dirty="0">
                <a:solidFill>
                  <a:srgbClr val="0000CC"/>
                </a:solidFill>
              </a:rPr>
              <a:t>Andai com sabedoria para com os que estão de fora, remindo o tempo</a:t>
            </a:r>
            <a:r>
              <a:rPr lang="pt-BR" sz="1700" dirty="0" smtClean="0">
                <a:solidFill>
                  <a:srgbClr val="0000CC"/>
                </a:solidFill>
              </a:rPr>
              <a:t>.  6  </a:t>
            </a:r>
            <a:r>
              <a:rPr lang="pt-BR" sz="1700" dirty="0">
                <a:solidFill>
                  <a:srgbClr val="0000CC"/>
                </a:solidFill>
              </a:rPr>
              <a:t>A vossa palavra seja sempre agradável, temperada com sal, para que saibais como vos convém responder a cada um</a:t>
            </a:r>
            <a:r>
              <a:rPr lang="pt-BR" sz="1700" dirty="0" smtClean="0">
                <a:solidFill>
                  <a:srgbClr val="0000CC"/>
                </a:solidFill>
              </a:rPr>
              <a:t>.  7  </a:t>
            </a:r>
            <a:r>
              <a:rPr lang="pt-BR" sz="1700" dirty="0" err="1">
                <a:solidFill>
                  <a:srgbClr val="0000CC"/>
                </a:solidFill>
              </a:rPr>
              <a:t>Tíquico</a:t>
            </a:r>
            <a:r>
              <a:rPr lang="pt-BR" sz="1700" dirty="0">
                <a:solidFill>
                  <a:srgbClr val="0000CC"/>
                </a:solidFill>
              </a:rPr>
              <a:t>, irmão amado, e fiel ministro, e conservo no Senhor, vos fará saber o meu estado</a:t>
            </a:r>
            <a:r>
              <a:rPr lang="pt-BR" sz="1700" dirty="0" smtClean="0">
                <a:solidFill>
                  <a:srgbClr val="0000CC"/>
                </a:solidFill>
              </a:rPr>
              <a:t>;  8  </a:t>
            </a:r>
            <a:r>
              <a:rPr lang="pt-BR" sz="1700" dirty="0">
                <a:solidFill>
                  <a:srgbClr val="0000CC"/>
                </a:solidFill>
              </a:rPr>
              <a:t>o qual vos enviei para o mesmo fim, para que saiba do vosso estado e console o vosso coração</a:t>
            </a:r>
            <a:r>
              <a:rPr lang="pt-BR" sz="1700" dirty="0" smtClean="0">
                <a:solidFill>
                  <a:srgbClr val="0000CC"/>
                </a:solidFill>
              </a:rPr>
              <a:t>,  9  </a:t>
            </a:r>
            <a:r>
              <a:rPr lang="pt-BR" sz="1700" dirty="0">
                <a:solidFill>
                  <a:srgbClr val="0000CC"/>
                </a:solidFill>
              </a:rPr>
              <a:t>juntamente com Onésimo, amado e fiel irmão, que é dos vossos; eles vos farão saber tudo o que por aqui se passa</a:t>
            </a:r>
            <a:r>
              <a:rPr lang="pt-BR" sz="1700" dirty="0" smtClean="0">
                <a:solidFill>
                  <a:srgbClr val="0000CC"/>
                </a:solidFill>
              </a:rPr>
              <a:t>. 10  </a:t>
            </a:r>
            <a:r>
              <a:rPr lang="pt-BR" sz="1700" dirty="0">
                <a:solidFill>
                  <a:srgbClr val="0000CC"/>
                </a:solidFill>
              </a:rPr>
              <a:t>Aristarco, que está preso comigo, vos saúda, e Marcos, o sobrinho de Barnabé, acerca do qual já recebestes mandamentos; se ele for ter convosco, recebei-o</a:t>
            </a:r>
            <a:r>
              <a:rPr lang="pt-BR" sz="1700" dirty="0" smtClean="0">
                <a:solidFill>
                  <a:srgbClr val="0000CC"/>
                </a:solidFill>
              </a:rPr>
              <a:t>;  11  </a:t>
            </a:r>
            <a:r>
              <a:rPr lang="pt-BR" sz="1700" dirty="0">
                <a:solidFill>
                  <a:srgbClr val="0000CC"/>
                </a:solidFill>
              </a:rPr>
              <a:t>e Jesus, chamado Justo, os quais são da circuncisão; são estes unicamente os meus cooperadores no Reino de Deus e para mim têm sido consolação</a:t>
            </a:r>
            <a:r>
              <a:rPr lang="pt-BR" sz="1700" dirty="0" smtClean="0">
                <a:solidFill>
                  <a:srgbClr val="0000CC"/>
                </a:solidFill>
              </a:rPr>
              <a:t>.  12  </a:t>
            </a:r>
            <a:r>
              <a:rPr lang="pt-BR" sz="1700" dirty="0">
                <a:solidFill>
                  <a:srgbClr val="0000CC"/>
                </a:solidFill>
              </a:rPr>
              <a:t>Saúda-vos </a:t>
            </a:r>
            <a:r>
              <a:rPr lang="pt-BR" sz="1700" dirty="0" err="1">
                <a:solidFill>
                  <a:srgbClr val="0000CC"/>
                </a:solidFill>
              </a:rPr>
              <a:t>Epafras</a:t>
            </a:r>
            <a:r>
              <a:rPr lang="pt-BR" sz="1700" dirty="0">
                <a:solidFill>
                  <a:srgbClr val="0000CC"/>
                </a:solidFill>
              </a:rPr>
              <a:t>, que é dos vossos, servo de Cristo, combatendo sempre por vós em orações, para que vos conserveis firmes, perfeitos e consumados em toda a vontade de Deus</a:t>
            </a:r>
            <a:r>
              <a:rPr lang="pt-BR" sz="1700" dirty="0" smtClean="0">
                <a:solidFill>
                  <a:srgbClr val="0000CC"/>
                </a:solidFill>
              </a:rPr>
              <a:t>.  13  </a:t>
            </a:r>
            <a:r>
              <a:rPr lang="pt-BR" sz="1700" dirty="0">
                <a:solidFill>
                  <a:srgbClr val="0000CC"/>
                </a:solidFill>
              </a:rPr>
              <a:t>Pois eu lhe dou testemunho de que tem grande zelo por vós, e pelos que estão em </a:t>
            </a:r>
            <a:r>
              <a:rPr lang="pt-BR" sz="1700" dirty="0" err="1">
                <a:solidFill>
                  <a:srgbClr val="0000CC"/>
                </a:solidFill>
              </a:rPr>
              <a:t>Laodicéia</a:t>
            </a:r>
            <a:r>
              <a:rPr lang="pt-BR" sz="1700" dirty="0">
                <a:solidFill>
                  <a:srgbClr val="0000CC"/>
                </a:solidFill>
              </a:rPr>
              <a:t>, e pelos que estão em </a:t>
            </a:r>
            <a:r>
              <a:rPr lang="pt-BR" sz="1700" dirty="0" err="1">
                <a:solidFill>
                  <a:srgbClr val="0000CC"/>
                </a:solidFill>
              </a:rPr>
              <a:t>Hierápolis</a:t>
            </a:r>
            <a:r>
              <a:rPr lang="pt-BR" sz="1700" dirty="0" smtClean="0">
                <a:solidFill>
                  <a:srgbClr val="0000CC"/>
                </a:solidFill>
              </a:rPr>
              <a:t>.  14  </a:t>
            </a:r>
            <a:r>
              <a:rPr lang="pt-BR" sz="1700" dirty="0">
                <a:solidFill>
                  <a:srgbClr val="0000CC"/>
                </a:solidFill>
              </a:rPr>
              <a:t>Saúda-vos Lucas, o médico amado, e </a:t>
            </a:r>
            <a:r>
              <a:rPr lang="pt-BR" sz="1700" dirty="0" err="1">
                <a:solidFill>
                  <a:srgbClr val="0000CC"/>
                </a:solidFill>
              </a:rPr>
              <a:t>Demas</a:t>
            </a:r>
            <a:r>
              <a:rPr lang="pt-BR" sz="1700" dirty="0" smtClean="0">
                <a:solidFill>
                  <a:srgbClr val="0000CC"/>
                </a:solidFill>
              </a:rPr>
              <a:t>.  15  </a:t>
            </a:r>
            <a:r>
              <a:rPr lang="pt-BR" sz="1700" dirty="0">
                <a:solidFill>
                  <a:srgbClr val="0000CC"/>
                </a:solidFill>
              </a:rPr>
              <a:t>Saudai aos irmãos que estão em </a:t>
            </a:r>
            <a:r>
              <a:rPr lang="pt-BR" sz="1700" dirty="0" err="1">
                <a:solidFill>
                  <a:srgbClr val="0000CC"/>
                </a:solidFill>
              </a:rPr>
              <a:t>Laodicéia</a:t>
            </a:r>
            <a:r>
              <a:rPr lang="pt-BR" sz="1700" dirty="0">
                <a:solidFill>
                  <a:srgbClr val="0000CC"/>
                </a:solidFill>
              </a:rPr>
              <a:t>, e a Ninfa, e à igreja que está em sua casa</a:t>
            </a:r>
            <a:r>
              <a:rPr lang="pt-BR" sz="1700" dirty="0" smtClean="0">
                <a:solidFill>
                  <a:srgbClr val="0000CC"/>
                </a:solidFill>
              </a:rPr>
              <a:t>.  16  </a:t>
            </a:r>
            <a:r>
              <a:rPr lang="pt-BR" sz="1700" dirty="0">
                <a:solidFill>
                  <a:srgbClr val="0000CC"/>
                </a:solidFill>
              </a:rPr>
              <a:t>E, quando esta epístola tiver sido lida entre vós, fazei que também o seja na igreja dos </a:t>
            </a:r>
            <a:r>
              <a:rPr lang="pt-BR" sz="1700" dirty="0" err="1">
                <a:solidFill>
                  <a:srgbClr val="0000CC"/>
                </a:solidFill>
              </a:rPr>
              <a:t>laodicenses</a:t>
            </a:r>
            <a:r>
              <a:rPr lang="pt-BR" sz="1700" dirty="0">
                <a:solidFill>
                  <a:srgbClr val="0000CC"/>
                </a:solidFill>
              </a:rPr>
              <a:t>; e a que veio de </a:t>
            </a:r>
            <a:r>
              <a:rPr lang="pt-BR" sz="1700" dirty="0" err="1">
                <a:solidFill>
                  <a:srgbClr val="0000CC"/>
                </a:solidFill>
              </a:rPr>
              <a:t>Laodicéia</a:t>
            </a:r>
            <a:r>
              <a:rPr lang="pt-BR" sz="1700" dirty="0">
                <a:solidFill>
                  <a:srgbClr val="0000CC"/>
                </a:solidFill>
              </a:rPr>
              <a:t>, lede-a vós também</a:t>
            </a:r>
            <a:r>
              <a:rPr lang="pt-BR" sz="1700" dirty="0" smtClean="0">
                <a:solidFill>
                  <a:srgbClr val="0000CC"/>
                </a:solidFill>
              </a:rPr>
              <a:t>.  17  </a:t>
            </a:r>
            <a:r>
              <a:rPr lang="pt-BR" sz="1700" dirty="0">
                <a:solidFill>
                  <a:srgbClr val="0000CC"/>
                </a:solidFill>
              </a:rPr>
              <a:t>E dizei a </a:t>
            </a:r>
            <a:r>
              <a:rPr lang="pt-BR" sz="1700" dirty="0" err="1">
                <a:solidFill>
                  <a:srgbClr val="0000CC"/>
                </a:solidFill>
              </a:rPr>
              <a:t>Arquipo</a:t>
            </a:r>
            <a:r>
              <a:rPr lang="pt-BR" sz="1700" dirty="0">
                <a:solidFill>
                  <a:srgbClr val="0000CC"/>
                </a:solidFill>
              </a:rPr>
              <a:t>: Atenta para o ministério que recebeste no Senhor, para que o cumpras</a:t>
            </a:r>
            <a:r>
              <a:rPr lang="pt-BR" sz="1700" dirty="0" smtClean="0">
                <a:solidFill>
                  <a:srgbClr val="0000CC"/>
                </a:solidFill>
              </a:rPr>
              <a:t>.  18  </a:t>
            </a:r>
            <a:r>
              <a:rPr lang="pt-BR" sz="1700" dirty="0">
                <a:solidFill>
                  <a:srgbClr val="0000CC"/>
                </a:solidFill>
              </a:rPr>
              <a:t>Saudação de minha mão, de Paulo. Lembrai-vos das minhas prisões. A graça seja convosco. Amém!</a:t>
            </a:r>
          </a:p>
        </p:txBody>
      </p:sp>
    </p:spTree>
    <p:extLst>
      <p:ext uri="{BB962C8B-B14F-4D97-AF65-F5344CB8AC3E}">
        <p14:creationId xmlns:p14="http://schemas.microsoft.com/office/powerpoint/2010/main" val="6558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16833"/>
            <a:ext cx="8229600" cy="4032448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1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endParaRPr lang="pt-BR" altLang="pt-BR" sz="1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>
              <a:spcBef>
                <a:spcPct val="0"/>
              </a:spcBef>
              <a:buNone/>
              <a:defRPr/>
            </a:pPr>
            <a:r>
              <a:rPr lang="pt-BR" altLang="pt-B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Texto </a:t>
            </a:r>
            <a:r>
              <a:rPr lang="pt-BR" altLang="pt-B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Áureo: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	</a:t>
            </a:r>
            <a:endParaRPr lang="pt-BR" dirty="0">
              <a:solidFill>
                <a:prstClr val="black"/>
              </a:solidFill>
              <a:latin typeface="Arial" charset="0"/>
              <a:cs typeface="Arial" charset="0"/>
            </a:endParaRPr>
          </a:p>
          <a:p>
            <a:pPr marL="10668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pt-BR" dirty="0">
                <a:solidFill>
                  <a:prstClr val="black"/>
                </a:solidFill>
                <a:latin typeface="Arial" charset="0"/>
                <a:cs typeface="Arial" charset="0"/>
              </a:rPr>
              <a:t> 	</a:t>
            </a:r>
            <a:r>
              <a:rPr lang="pt-BR" sz="3500" dirty="0" smtClean="0">
                <a:solidFill>
                  <a:srgbClr val="00000A"/>
                </a:solidFill>
                <a:effectLst/>
                <a:latin typeface="Times New Roman"/>
                <a:ea typeface="Calibri"/>
                <a:cs typeface="Calibri"/>
              </a:rPr>
              <a:t>“</a:t>
            </a:r>
            <a:r>
              <a:rPr lang="pt-BR" sz="3500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Perseverai em oração ... Andai com sabedoria para com os que estão de fora”</a:t>
            </a:r>
            <a:r>
              <a:rPr lang="pt-BR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0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				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</a:t>
            </a:r>
            <a:r>
              <a:rPr lang="pt-BR" dirty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Cl </a:t>
            </a:r>
            <a:r>
              <a:rPr lang="pt-BR" dirty="0" smtClean="0">
                <a:solidFill>
                  <a:srgbClr val="0000CC"/>
                </a:solidFill>
                <a:highlight>
                  <a:srgbClr val="FFFFFF"/>
                </a:highlight>
                <a:latin typeface="Arial" pitchFamily="34" charset="0"/>
                <a:ea typeface="Calibri"/>
                <a:cs typeface="Arial" pitchFamily="34" charset="0"/>
              </a:rPr>
              <a:t>4.2,5</a:t>
            </a:r>
            <a:r>
              <a:rPr lang="pt-BR" sz="4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</a:t>
            </a:r>
            <a:endParaRPr lang="pt-BR" sz="4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851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</a:t>
            </a:r>
            <a:r>
              <a:rPr lang="pt-BR" sz="2700" b="1" i="1" dirty="0" smtClean="0">
                <a:solidFill>
                  <a:srgbClr val="00B050"/>
                </a:solidFill>
                <a:cs typeface="Arial" charset="0"/>
              </a:rPr>
              <a:t>FINAIS</a:t>
            </a:r>
            <a:br>
              <a:rPr lang="pt-BR" sz="27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 – PERSEVERANÇA NA ORAÇÃO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2400" b="1" dirty="0" smtClean="0">
                <a:solidFill>
                  <a:srgbClr val="006600"/>
                </a:solidFill>
              </a:rPr>
              <a:t>				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5-6)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CONSIDERAÇÕES PARTICULARES E SAUDAÇÕES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7-18)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800" b="1" i="1" dirty="0">
                <a:solidFill>
                  <a:srgbClr val="00B050"/>
                </a:solidFill>
                <a:cs typeface="Arial" charset="0"/>
              </a:rPr>
              <a:t>LIÇÃO 10:  ORIENTAÇÕES FINAIS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700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b="1" dirty="0" smtClean="0">
                <a:solidFill>
                  <a:srgbClr val="EEECE1">
                    <a:lumMod val="25000"/>
                  </a:srgb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pt-BR" sz="3800" b="1" dirty="0" smtClean="0">
                <a:solidFill>
                  <a:srgbClr val="006600"/>
                </a:solidFill>
              </a:rPr>
              <a:t>Introdução</a:t>
            </a:r>
            <a:endParaRPr lang="pt-BR" sz="3800" b="1" dirty="0" smtClean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endParaRPr lang="pt-BR" sz="1300" b="1" dirty="0">
              <a:solidFill>
                <a:srgbClr val="EEECE1">
                  <a:lumMod val="25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pt-BR" sz="2400" dirty="0">
                <a:solidFill>
                  <a:prstClr val="black"/>
                </a:solidFill>
                <a:latin typeface="Arial" charset="0"/>
                <a:cs typeface="Arial" charset="0"/>
              </a:rPr>
              <a:t>	</a:t>
            </a:r>
            <a:r>
              <a:rPr lang="pt-BR" sz="4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Chegamos ao final do estudo da epístola aos Colossenses, e na lição de hoje traremos à 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nossa reflexão </a:t>
            </a:r>
            <a:r>
              <a:rPr lang="pt-BR" sz="4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as últimas palavras de Paulo dirigidas aos irmãos daquela igreja. São orientações finais, 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para que </a:t>
            </a:r>
            <a:r>
              <a:rPr lang="pt-BR" sz="4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os irmãos não se esquecessem de pontos práticos da vida cristã que são simples, mas essenciais 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à manutenção </a:t>
            </a:r>
            <a:r>
              <a:rPr lang="pt-BR" sz="4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de uma vida de paz e agradável a Deus; além de considerações ou palavras particulares 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 respeito </a:t>
            </a:r>
            <a:r>
              <a:rPr lang="pt-BR" sz="4200" dirty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de irmãos que haviam se empenhado a seu lado e no desenvolvimento daquela igreja</a:t>
            </a:r>
            <a:r>
              <a:rPr lang="pt-BR" sz="42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.</a:t>
            </a:r>
            <a:endParaRPr lang="pt-BR" sz="31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17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800" dirty="0">
                <a:solidFill>
                  <a:srgbClr val="7030A0"/>
                </a:solidFill>
                <a:latin typeface="Arial Black" pitchFamily="34" charset="0"/>
              </a:rPr>
              <a:t>CARTA  AOS COLOSSENSES</a:t>
            </a:r>
            <a:r>
              <a:rPr lang="pt-BR" sz="2800" dirty="0">
                <a:solidFill>
                  <a:srgbClr val="00B0F0"/>
                </a:solidFill>
                <a:latin typeface="Arial Black" pitchFamily="34" charset="0"/>
              </a:rPr>
              <a:t/>
            </a:r>
            <a:br>
              <a:rPr lang="pt-BR" sz="2800" dirty="0">
                <a:solidFill>
                  <a:srgbClr val="00B0F0"/>
                </a:solidFill>
                <a:latin typeface="Arial Black" pitchFamily="34" charset="0"/>
              </a:rPr>
            </a:br>
            <a:r>
              <a:rPr lang="pt-BR" sz="2700" b="1" i="1" dirty="0">
                <a:solidFill>
                  <a:srgbClr val="00B050"/>
                </a:solidFill>
                <a:cs typeface="Arial" charset="0"/>
              </a:rPr>
              <a:t>LIÇÃO 10:  ORIENTAÇÕES </a:t>
            </a:r>
            <a:r>
              <a:rPr lang="pt-BR" sz="2700" b="1" i="1" dirty="0" smtClean="0">
                <a:solidFill>
                  <a:srgbClr val="00B050"/>
                </a:solidFill>
                <a:cs typeface="Arial" charset="0"/>
              </a:rPr>
              <a:t>FINAIS</a:t>
            </a:r>
            <a:br>
              <a:rPr lang="pt-BR" sz="2700" b="1" i="1" dirty="0" smtClean="0">
                <a:solidFill>
                  <a:srgbClr val="00B050"/>
                </a:solidFill>
                <a:cs typeface="Arial" charset="0"/>
              </a:rPr>
            </a:br>
            <a:r>
              <a:rPr lang="pt-BR" sz="3200" b="1" i="1" dirty="0" smtClean="0">
                <a:solidFill>
                  <a:srgbClr val="7030A0"/>
                </a:solidFill>
                <a:cs typeface="Arial" charset="0"/>
              </a:rPr>
              <a:t>ESBOÇO</a:t>
            </a:r>
            <a:endParaRPr lang="pt-BR" sz="3200" dirty="0">
              <a:solidFill>
                <a:srgbClr val="7030A0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11560" y="1916832"/>
            <a:ext cx="8064896" cy="402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pt-BR" sz="2000" dirty="0"/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Introdução</a:t>
            </a:r>
            <a:endParaRPr lang="pt-BR" sz="12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endParaRPr lang="pt-BR" sz="1200" b="1" dirty="0">
              <a:solidFill>
                <a:srgbClr val="006600"/>
              </a:solidFill>
              <a:cs typeface="Arial" pitchFamily="34" charset="0"/>
            </a:endParaRPr>
          </a:p>
          <a:p>
            <a:pPr marL="0" indent="0">
              <a:buNone/>
            </a:pPr>
            <a:r>
              <a:rPr lang="pt-BR" sz="3000" b="1" dirty="0">
                <a:solidFill>
                  <a:srgbClr val="FF0000"/>
                </a:solidFill>
              </a:rPr>
              <a:t>I – PERSEVERANÇA NA ORAÇÃO</a:t>
            </a:r>
            <a:r>
              <a:rPr lang="pt-BR" sz="3000" b="1" dirty="0" smtClean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  </a:t>
            </a:r>
          </a:p>
          <a:p>
            <a:pPr marL="0" indent="0">
              <a:buNone/>
            </a:pPr>
            <a:r>
              <a:rPr lang="pt-BR" sz="2400" b="1" dirty="0">
                <a:solidFill>
                  <a:srgbClr val="006600"/>
                </a:solidFill>
              </a:rPr>
              <a:t>	</a:t>
            </a:r>
            <a:r>
              <a:rPr lang="pt-BR" sz="24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2-4)</a:t>
            </a:r>
          </a:p>
          <a:p>
            <a:pPr marL="0" indent="0">
              <a:buNone/>
            </a:pPr>
            <a:r>
              <a:rPr lang="pt-BR" sz="3000" b="1" dirty="0">
                <a:solidFill>
                  <a:srgbClr val="006600"/>
                </a:solidFill>
              </a:rPr>
              <a:t>II – SABEDORIA NO TESTEMUNHO</a:t>
            </a:r>
            <a:r>
              <a:rPr lang="pt-BR" sz="2400" b="1" dirty="0" smtClean="0">
                <a:solidFill>
                  <a:srgbClr val="006600"/>
                </a:solidFill>
              </a:rPr>
              <a:t>				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5-6)</a:t>
            </a: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endParaRPr lang="pt-BR" sz="1200" b="1" cap="small" dirty="0" smtClean="0">
              <a:solidFill>
                <a:srgbClr val="006600"/>
              </a:solidFill>
              <a:cs typeface="Arial" charset="0"/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3000" b="1" dirty="0">
                <a:solidFill>
                  <a:srgbClr val="006600"/>
                </a:solidFill>
              </a:rPr>
              <a:t>III – CONSIDERAÇÕES PARTICULARES E SAUDAÇÕES</a:t>
            </a:r>
            <a:r>
              <a:rPr lang="pt-BR" sz="2800" b="1" dirty="0">
                <a:solidFill>
                  <a:srgbClr val="006600"/>
                </a:solidFill>
              </a:rPr>
              <a:t>	</a:t>
            </a:r>
            <a:r>
              <a:rPr lang="pt-BR" sz="2800" b="1" dirty="0" smtClean="0">
                <a:solidFill>
                  <a:srgbClr val="006600"/>
                </a:solidFill>
              </a:rPr>
              <a:t>			</a:t>
            </a:r>
            <a:r>
              <a:rPr lang="pt-BR" sz="2600" b="1" dirty="0" smtClean="0">
                <a:solidFill>
                  <a:srgbClr val="006600"/>
                </a:solidFill>
              </a:rPr>
              <a:t>(</a:t>
            </a:r>
            <a:r>
              <a:rPr lang="pt-BR" sz="2600" b="1" dirty="0">
                <a:solidFill>
                  <a:srgbClr val="006600"/>
                </a:solidFill>
              </a:rPr>
              <a:t>vv. </a:t>
            </a:r>
            <a:r>
              <a:rPr lang="pt-BR" sz="2600" b="1" dirty="0" smtClean="0">
                <a:solidFill>
                  <a:srgbClr val="006600"/>
                </a:solidFill>
              </a:rPr>
              <a:t>7-18)</a:t>
            </a:r>
            <a:endParaRPr lang="pt-BR" sz="2600" b="1" dirty="0">
              <a:solidFill>
                <a:srgbClr val="006600"/>
              </a:solidFill>
            </a:endParaRP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sz="1200" b="1" dirty="0" smtClean="0">
                <a:solidFill>
                  <a:srgbClr val="006600"/>
                </a:solidFill>
              </a:rPr>
              <a:t>		</a:t>
            </a:r>
            <a:r>
              <a:rPr lang="pt-BR" sz="1200" dirty="0" smtClean="0">
                <a:solidFill>
                  <a:srgbClr val="006600"/>
                </a:solidFill>
                <a:cs typeface="Arial" pitchFamily="34" charset="0"/>
              </a:rPr>
              <a:t>	</a:t>
            </a:r>
          </a:p>
          <a:p>
            <a:pPr marL="0" lvl="0" indent="0">
              <a:spcBef>
                <a:spcPct val="0"/>
              </a:spcBef>
              <a:buNone/>
              <a:defRPr/>
            </a:pPr>
            <a:r>
              <a:rPr lang="pt-BR" dirty="0">
                <a:solidFill>
                  <a:srgbClr val="006600"/>
                </a:solidFill>
                <a:cs typeface="Arial" pitchFamily="34" charset="0"/>
              </a:rPr>
              <a:t>	</a:t>
            </a:r>
            <a:r>
              <a:rPr lang="pt-BR" b="1" dirty="0">
                <a:solidFill>
                  <a:srgbClr val="006600"/>
                </a:solidFill>
              </a:rPr>
              <a:t>- Conclusão</a:t>
            </a:r>
          </a:p>
        </p:txBody>
      </p:sp>
    </p:spTree>
    <p:extLst>
      <p:ext uri="{BB962C8B-B14F-4D97-AF65-F5344CB8AC3E}">
        <p14:creationId xmlns:p14="http://schemas.microsoft.com/office/powerpoint/2010/main" val="244182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27584" y="1556792"/>
            <a:ext cx="7560840" cy="3888432"/>
          </a:xfrm>
          <a:ln>
            <a:solidFill>
              <a:srgbClr val="0000CC"/>
            </a:solidFill>
          </a:ln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t-BR" sz="3600" dirty="0">
                <a:solidFill>
                  <a:srgbClr val="0000CC"/>
                </a:solidFill>
              </a:rPr>
              <a:t>Cl </a:t>
            </a:r>
            <a:r>
              <a:rPr lang="pt-BR" sz="3600" dirty="0" smtClean="0">
                <a:solidFill>
                  <a:srgbClr val="0000CC"/>
                </a:solidFill>
              </a:rPr>
              <a:t>4. </a:t>
            </a:r>
            <a:r>
              <a:rPr lang="pt-BR" sz="3600" dirty="0">
                <a:solidFill>
                  <a:srgbClr val="0000CC"/>
                </a:solidFill>
              </a:rPr>
              <a:t>2  Perseverai em oração, velando nela com ação de graças;  3  orando também juntamente por nós, para que Deus nos abra a porta da palavra, a fim de falarmos do mistério de Cristo, pelo qual estou também preso;  4  para que o manifeste, como me convém falar.  </a:t>
            </a:r>
          </a:p>
        </p:txBody>
      </p:sp>
    </p:spTree>
    <p:extLst>
      <p:ext uri="{BB962C8B-B14F-4D97-AF65-F5344CB8AC3E}">
        <p14:creationId xmlns:p14="http://schemas.microsoft.com/office/powerpoint/2010/main" val="205129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2784</TotalTime>
  <Words>1468</Words>
  <Application>Microsoft Office PowerPoint</Application>
  <PresentationFormat>Apresentação na tela (4:3)</PresentationFormat>
  <Paragraphs>157</Paragraphs>
  <Slides>31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Tema do Office</vt:lpstr>
      <vt:lpstr>Apresentação do PowerPoint</vt:lpstr>
      <vt:lpstr>Apresentação do PowerPoint</vt:lpstr>
      <vt:lpstr>CARTA  AOS COLOSSENSES LIÇÃO 10:  ORIENTAÇÕES FINAIS</vt:lpstr>
      <vt:lpstr>Apresentação do PowerPoint</vt:lpstr>
      <vt:lpstr>CARTA  AOS COLOSSENSES LIÇÃO 10:  ORIENTAÇÕES FINAIS</vt:lpstr>
      <vt:lpstr>CARTA  AOS COLOSSENSES LIÇÃO 10:  ORIENTAÇÕES FINAIS ESBOÇO</vt:lpstr>
      <vt:lpstr>CARTA  AOS COLOSSENSES LIÇÃO 10:  ORIENTAÇÕES FINAIS</vt:lpstr>
      <vt:lpstr>CARTA  AOS COLOSSENSES LIÇÃO 10:  ORIENTAÇÕES FINAIS ESBOÇO</vt:lpstr>
      <vt:lpstr>Apresentação do PowerPoint</vt:lpstr>
      <vt:lpstr>CARTA  AOS COLOSSENSES LIÇÃO 10:  ORIENTAÇÕES FINAIS</vt:lpstr>
      <vt:lpstr>CARTA  AOS COLOSSENSES LIÇÃO 10:  ORIENTAÇÕES FINAIS</vt:lpstr>
      <vt:lpstr>Apresentação do PowerPoint</vt:lpstr>
      <vt:lpstr>CARTA  AOS COLOSSENSES LIÇÃO 10:  ORIENTAÇÕES FINAIS</vt:lpstr>
      <vt:lpstr>Apresentação do PowerPoint</vt:lpstr>
      <vt:lpstr>CARTA  AOS COLOSSENSES LIÇÃO 10:  ORIENTAÇÕES FINAIS ESBOÇO</vt:lpstr>
      <vt:lpstr>Apresentação do PowerPoint</vt:lpstr>
      <vt:lpstr>CARTA  AOS COLOSSENSES LIÇÃO 10:  ORIENTAÇÕES FINAIS</vt:lpstr>
      <vt:lpstr>Apresentação do PowerPoint</vt:lpstr>
      <vt:lpstr>CARTA  AOS COLOSSENSES LIÇÃO 10:  ORIENTAÇÕES FINAISÉSTICA</vt:lpstr>
      <vt:lpstr>Apresentação do PowerPoint</vt:lpstr>
      <vt:lpstr>CARTA  AOS COLOSSENSES LIÇÃO 10:  ORIENTAÇÕES FINAIS ESBOÇO</vt:lpstr>
      <vt:lpstr>Apresentação do PowerPoint</vt:lpstr>
      <vt:lpstr>CARTA  AOS COLOSSENSES LIÇÃO 10:  ORIENTAÇÕES FINAIS</vt:lpstr>
      <vt:lpstr>Apresentação do PowerPoint</vt:lpstr>
      <vt:lpstr>CARTA  AOS COLOSSENSES LIÇÃO 10:  ORIENTAÇÕES FINAIS</vt:lpstr>
      <vt:lpstr>CARTA  AOS COLOSSENSES LIÇÃO 10:  ORIENTAÇÕES FINAIS</vt:lpstr>
      <vt:lpstr>CARTA  AOS COLOSSENSES LIÇÃO 10:  ORIENTAÇÕES FINAIS ESBOÇO</vt:lpstr>
      <vt:lpstr>CARTA  AOS COLOSSENSES LIÇÃO 9:  AS VIRTUDES CRISTÃS NA VIDA DOMÉSTICA</vt:lpstr>
      <vt:lpstr>CARTA  AOS COLOSSENSES LIÇÃO 10:  ORIENTAÇÕES FINAIS ESBOÇO</vt:lpstr>
      <vt:lpstr>CARTA  AOS COLOSSENSES LIÇÃO 10:  ORIENTAÇÕES FINAIS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PARÁBOLAS</dc:title>
  <dc:creator>I.G.V</dc:creator>
  <cp:lastModifiedBy>I.G.V</cp:lastModifiedBy>
  <cp:revision>190</cp:revision>
  <dcterms:created xsi:type="dcterms:W3CDTF">2017-03-28T13:10:15Z</dcterms:created>
  <dcterms:modified xsi:type="dcterms:W3CDTF">2020-03-03T19:08:12Z</dcterms:modified>
</cp:coreProperties>
</file>