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406" r:id="rId9"/>
    <p:sldId id="385" r:id="rId10"/>
    <p:sldId id="264" r:id="rId11"/>
    <p:sldId id="305" r:id="rId12"/>
    <p:sldId id="396" r:id="rId13"/>
    <p:sldId id="383" r:id="rId14"/>
    <p:sldId id="397" r:id="rId15"/>
    <p:sldId id="407" r:id="rId16"/>
    <p:sldId id="386" r:id="rId17"/>
    <p:sldId id="267" r:id="rId18"/>
    <p:sldId id="388" r:id="rId19"/>
    <p:sldId id="310" r:id="rId20"/>
    <p:sldId id="402" r:id="rId21"/>
    <p:sldId id="408" r:id="rId22"/>
    <p:sldId id="387" r:id="rId23"/>
    <p:sldId id="268" r:id="rId24"/>
    <p:sldId id="412" r:id="rId25"/>
    <p:sldId id="311" r:id="rId26"/>
    <p:sldId id="403" r:id="rId27"/>
    <p:sldId id="413" r:id="rId28"/>
    <p:sldId id="410" r:id="rId29"/>
    <p:sldId id="411" r:id="rId30"/>
    <p:sldId id="409" r:id="rId31"/>
    <p:sldId id="313" r:id="rId32"/>
    <p:sldId id="405" r:id="rId33"/>
    <p:sldId id="404" r:id="rId34"/>
    <p:sldId id="336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 smtClean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26/02/2020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</a:p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 E A FILEMOM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60851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1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100" b="1" dirty="0" smtClean="0">
                <a:solidFill>
                  <a:srgbClr val="006600"/>
                </a:solidFill>
              </a:rPr>
              <a:t>				</a:t>
            </a:r>
            <a:r>
              <a:rPr lang="pt-BR" sz="2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  <a:endParaRPr lang="pt-BR" sz="21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/>
              <a:t>A passagem que estudamos nesta lição é muito semelhante àquela da epístola aos Efésios (</a:t>
            </a:r>
            <a:r>
              <a:rPr lang="pt-BR" sz="2800" dirty="0" smtClean="0">
                <a:solidFill>
                  <a:srgbClr val="0000CC"/>
                </a:solidFill>
              </a:rPr>
              <a:t>5.22-6.9</a:t>
            </a:r>
            <a:r>
              <a:rPr lang="pt-BR" sz="2800" dirty="0"/>
              <a:t>), embora bem mais concisa. Aos Efésios, o apóstolo exorta maridos e esposas a amarem </a:t>
            </a:r>
            <a:r>
              <a:rPr lang="pt-BR" sz="2800" dirty="0" smtClean="0"/>
              <a:t>seus cônjuges </a:t>
            </a:r>
            <a:r>
              <a:rPr lang="pt-BR" sz="2800" dirty="0"/>
              <a:t>a partir do argumento de que isto reflete ou é um tipo do amor entre Cristo e a igreja. Aqui</a:t>
            </a:r>
            <a:r>
              <a:rPr lang="pt-BR" sz="2800" dirty="0" smtClean="0"/>
              <a:t>, embora </a:t>
            </a:r>
            <a:r>
              <a:rPr lang="pt-BR" sz="2800" dirty="0"/>
              <a:t>não faça referência a este aspecto doutrinário, ele destaca as mesmas obrigações práticas: </a:t>
            </a:r>
            <a:r>
              <a:rPr lang="pt-BR" sz="2800" dirty="0" smtClean="0"/>
              <a:t>a sujeição </a:t>
            </a:r>
            <a:r>
              <a:rPr lang="pt-BR" sz="2800" dirty="0"/>
              <a:t>da mulher ao marido e o amor deste por ela.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000" b="1" dirty="0">
                <a:solidFill>
                  <a:srgbClr val="006600"/>
                </a:solidFill>
              </a:rPr>
              <a:t>			</a:t>
            </a: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/>
              <a:t>Outra expressão que merece destaque é “</a:t>
            </a:r>
            <a:r>
              <a:rPr lang="pt-BR" sz="2200" dirty="0">
                <a:solidFill>
                  <a:srgbClr val="0000CC"/>
                </a:solidFill>
              </a:rPr>
              <a:t>como convém no Senhor</a:t>
            </a:r>
            <a:r>
              <a:rPr lang="pt-BR" sz="2200" dirty="0"/>
              <a:t>”, que poderia se aplicar </a:t>
            </a:r>
            <a:r>
              <a:rPr lang="pt-BR" sz="2200" dirty="0" smtClean="0"/>
              <a:t>a qualquer </a:t>
            </a:r>
            <a:r>
              <a:rPr lang="pt-BR" sz="2200" dirty="0"/>
              <a:t>outro nível de relacionamento familiar. À luz do que já temos estudado nas lições anteriores, </a:t>
            </a:r>
            <a:r>
              <a:rPr lang="pt-BR" sz="2200" dirty="0" smtClean="0"/>
              <a:t>o cristão</a:t>
            </a:r>
            <a:r>
              <a:rPr lang="pt-BR" sz="2200" dirty="0"/>
              <a:t>, morto para o pecado e tendo que despir-se dos feitos do velho homem, agora deve se </a:t>
            </a:r>
            <a:r>
              <a:rPr lang="pt-BR" sz="2200" dirty="0" smtClean="0"/>
              <a:t>espelhar num </a:t>
            </a:r>
            <a:r>
              <a:rPr lang="pt-BR" sz="2200" dirty="0"/>
              <a:t>padrão moral moldado pelo entendimento das coisas que são de cima, e aplicar-se a andar de </a:t>
            </a:r>
            <a:r>
              <a:rPr lang="pt-BR" sz="2200" dirty="0" smtClean="0"/>
              <a:t>acordo com </a:t>
            </a:r>
            <a:r>
              <a:rPr lang="pt-BR" sz="2200" dirty="0"/>
              <a:t>esse padrão, que é o único digno do Senhor Jesus. Esse padrão abrange todos os aspectos de </a:t>
            </a:r>
            <a:r>
              <a:rPr lang="pt-BR" sz="2200" dirty="0" smtClean="0"/>
              <a:t>sua vida </a:t>
            </a:r>
            <a:r>
              <a:rPr lang="pt-BR" sz="2200" dirty="0"/>
              <a:t>neste mundo, e não apenas seus momentos de devoção pessoal ou de reunião com outros cristãos</a:t>
            </a:r>
            <a:r>
              <a:rPr lang="pt-BR" sz="2200" dirty="0" smtClean="0"/>
              <a:t>. Como </a:t>
            </a:r>
            <a:r>
              <a:rPr lang="pt-BR" sz="2200" dirty="0"/>
              <a:t>disse Paulo a Tito, o evangelho nos ensina a viver “</a:t>
            </a:r>
            <a:r>
              <a:rPr lang="pt-BR" sz="2200" dirty="0">
                <a:solidFill>
                  <a:srgbClr val="0000CC"/>
                </a:solidFill>
              </a:rPr>
              <a:t>neste presente século sóbria, justa e piamente</a:t>
            </a:r>
            <a:r>
              <a:rPr lang="pt-BR" sz="2200" dirty="0" smtClean="0"/>
              <a:t>”. </a:t>
            </a:r>
            <a:r>
              <a:rPr lang="pt-BR" sz="2200" dirty="0"/>
              <a:t>E isto sem dúvida inclui nosso convívio familiar, onde </a:t>
            </a:r>
            <a:r>
              <a:rPr lang="pt-BR" sz="2200" dirty="0" smtClean="0"/>
              <a:t>nem </a:t>
            </a:r>
            <a:r>
              <a:rPr lang="pt-BR" sz="2200" dirty="0"/>
              <a:t>todos conhecem </a:t>
            </a:r>
            <a:r>
              <a:rPr lang="pt-BR" sz="2200" dirty="0" smtClean="0"/>
              <a:t>ao Senhor</a:t>
            </a:r>
            <a:r>
              <a:rPr lang="pt-BR" sz="2200" dirty="0"/>
              <a:t>, ou, mesmo quando todos confessam a </a:t>
            </a:r>
            <a:r>
              <a:rPr lang="pt-BR" sz="2200" dirty="0" smtClean="0"/>
              <a:t>Cristo.        </a:t>
            </a:r>
            <a:r>
              <a:rPr lang="pt-BR" sz="1100" dirty="0" smtClean="0"/>
              <a:t>(</a:t>
            </a:r>
            <a:r>
              <a:rPr lang="pt-BR" sz="1100" dirty="0" err="1" smtClean="0">
                <a:solidFill>
                  <a:srgbClr val="0000CC"/>
                </a:solidFill>
              </a:rPr>
              <a:t>Tt</a:t>
            </a:r>
            <a:r>
              <a:rPr lang="pt-BR" sz="1100" dirty="0" smtClean="0">
                <a:solidFill>
                  <a:srgbClr val="0000CC"/>
                </a:solidFill>
              </a:rPr>
              <a:t> 2.12; 1 </a:t>
            </a:r>
            <a:r>
              <a:rPr lang="pt-BR" sz="1100" dirty="0" err="1" smtClean="0">
                <a:solidFill>
                  <a:srgbClr val="0000CC"/>
                </a:solidFill>
              </a:rPr>
              <a:t>Tm</a:t>
            </a:r>
            <a:r>
              <a:rPr lang="pt-BR" sz="1100" dirty="0" smtClean="0">
                <a:solidFill>
                  <a:srgbClr val="0000CC"/>
                </a:solidFill>
              </a:rPr>
              <a:t> 5.8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772816"/>
            <a:ext cx="7704856" cy="36004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0000CC"/>
                </a:solidFill>
              </a:rPr>
              <a:t>Tt</a:t>
            </a: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2. </a:t>
            </a:r>
            <a:r>
              <a:rPr lang="pt-BR" dirty="0">
                <a:solidFill>
                  <a:srgbClr val="0000CC"/>
                </a:solidFill>
              </a:rPr>
              <a:t>12  ensinando-nos que, renunciando à impiedade e às concupiscências mundanas, vivamos neste presente século sóbria, justa e piamente,</a:t>
            </a: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1 </a:t>
            </a:r>
            <a:r>
              <a:rPr lang="en-US" dirty="0">
                <a:solidFill>
                  <a:srgbClr val="7030A0"/>
                </a:solidFill>
              </a:rPr>
              <a:t>Tm 5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8  Mas, se alguém não tem cuidado dos seus e principalmente dos da sua família, negou a fé e é pior do que o infiel.</a:t>
            </a:r>
            <a:endParaRPr lang="da-DK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7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000" b="1" dirty="0">
                <a:solidFill>
                  <a:srgbClr val="006600"/>
                </a:solidFill>
              </a:rPr>
              <a:t>			</a:t>
            </a: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/>
              <a:t>Assim, a orientação de Paulo às mulheres é sujeição aos seus próprios maridos, pois é isto que Deus</a:t>
            </a:r>
            <a:r>
              <a:rPr lang="pt-BR" sz="2400" dirty="0" smtClean="0"/>
              <a:t>, pela </a:t>
            </a:r>
            <a:r>
              <a:rPr lang="pt-BR" sz="2400" dirty="0"/>
              <a:t>lei da criação, estabeleceu para </a:t>
            </a:r>
            <a:r>
              <a:rPr lang="pt-BR" sz="2400" dirty="0" smtClean="0"/>
              <a:t>elas, </a:t>
            </a:r>
            <a:r>
              <a:rPr lang="pt-BR" sz="2400" dirty="0"/>
              <a:t>o que não significa subserviência, mas apoio </a:t>
            </a:r>
            <a:r>
              <a:rPr lang="pt-BR" sz="2400" dirty="0" smtClean="0"/>
              <a:t>ao marido </a:t>
            </a:r>
            <a:r>
              <a:rPr lang="pt-BR" sz="2400" dirty="0"/>
              <a:t>nos seus propósitos, tendo em vista o seu papel como cabeça da família; respeito a esta </a:t>
            </a:r>
            <a:r>
              <a:rPr lang="pt-BR" sz="2400" dirty="0" smtClean="0"/>
              <a:t>sua responsabilidade </a:t>
            </a:r>
            <a:r>
              <a:rPr lang="pt-BR" sz="2400" dirty="0"/>
              <a:t>da qual terá de prestar contas a Deus, e toda a providência doméstica da mulher sábia</a:t>
            </a:r>
            <a:r>
              <a:rPr lang="pt-BR" sz="2400" dirty="0" smtClean="0"/>
              <a:t>, sem </a:t>
            </a:r>
            <a:r>
              <a:rPr lang="pt-BR" sz="2400" dirty="0"/>
              <a:t>a qual o lar não poderia ser </a:t>
            </a:r>
            <a:r>
              <a:rPr lang="pt-BR" sz="2400" dirty="0" smtClean="0"/>
              <a:t>edificado. </a:t>
            </a:r>
            <a:r>
              <a:rPr lang="pt-BR" sz="2400" dirty="0"/>
              <a:t>Aos maridos, o apóstolo manda que </a:t>
            </a:r>
            <a:r>
              <a:rPr lang="pt-BR" sz="2400" dirty="0" smtClean="0"/>
              <a:t>amem suas </a:t>
            </a:r>
            <a:r>
              <a:rPr lang="pt-BR" sz="2400" dirty="0"/>
              <a:t>mulheres, e não se irritem contra elas. Amor aqui é um afeto e apreço único para com a esposa, </a:t>
            </a:r>
            <a:r>
              <a:rPr lang="pt-BR" sz="2400" dirty="0" smtClean="0"/>
              <a:t>como parte </a:t>
            </a:r>
            <a:r>
              <a:rPr lang="pt-BR" sz="2400" dirty="0"/>
              <a:t>de si mesmo, doando sua vida por ela e vendo no seu bem o seu próprio </a:t>
            </a:r>
            <a:r>
              <a:rPr lang="pt-BR" sz="2400" dirty="0" smtClean="0"/>
              <a:t>bem.	 </a:t>
            </a:r>
            <a:r>
              <a:rPr lang="pt-BR" sz="1100" dirty="0" smtClean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5.22-24</a:t>
            </a:r>
            <a:r>
              <a:rPr lang="pt-BR" sz="1100" dirty="0" smtClean="0"/>
              <a:t>; </a:t>
            </a:r>
            <a:r>
              <a:rPr lang="pt-BR" sz="1100" dirty="0" err="1" smtClean="0">
                <a:solidFill>
                  <a:srgbClr val="0000CC"/>
                </a:solidFill>
              </a:rPr>
              <a:t>Tt</a:t>
            </a:r>
            <a:r>
              <a:rPr lang="pt-BR" sz="1100" dirty="0" smtClean="0">
                <a:solidFill>
                  <a:srgbClr val="0000CC"/>
                </a:solidFill>
              </a:rPr>
              <a:t> 2.5; </a:t>
            </a:r>
            <a:r>
              <a:rPr lang="pt-BR" sz="1100" dirty="0" err="1" smtClean="0">
                <a:solidFill>
                  <a:srgbClr val="0000CC"/>
                </a:solidFill>
              </a:rPr>
              <a:t>Ef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5.28-29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938366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v-SE" sz="2400" dirty="0" smtClean="0">
                <a:solidFill>
                  <a:srgbClr val="0000CC"/>
                </a:solidFill>
              </a:rPr>
              <a:t>Tt 2. </a:t>
            </a:r>
            <a:r>
              <a:rPr lang="pt-BR" sz="2400" dirty="0">
                <a:solidFill>
                  <a:srgbClr val="0000CC"/>
                </a:solidFill>
              </a:rPr>
              <a:t>5  a serem moderadas, castas, boas donas de casa, sujeitas a seu marido, a fim de que a palavra de Deus não seja blasfemada</a:t>
            </a:r>
            <a:r>
              <a:rPr lang="pt-BR" sz="2400" dirty="0" smtClean="0">
                <a:solidFill>
                  <a:srgbClr val="0000CC"/>
                </a:solidFill>
              </a:rPr>
              <a:t>.</a:t>
            </a:r>
            <a:endParaRPr lang="sv-SE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sv-SE" sz="2400" dirty="0" smtClean="0">
                <a:solidFill>
                  <a:srgbClr val="7030A0"/>
                </a:solidFill>
              </a:rPr>
              <a:t>Ef </a:t>
            </a:r>
            <a:r>
              <a:rPr lang="sv-SE" sz="2400" dirty="0">
                <a:solidFill>
                  <a:srgbClr val="7030A0"/>
                </a:solidFill>
              </a:rPr>
              <a:t>5</a:t>
            </a:r>
            <a:r>
              <a:rPr lang="sv-SE" sz="2400" dirty="0" smtClean="0">
                <a:solidFill>
                  <a:srgbClr val="7030A0"/>
                </a:solidFill>
              </a:rPr>
              <a:t>. </a:t>
            </a:r>
            <a:r>
              <a:rPr lang="pt-BR" sz="2400" dirty="0">
                <a:solidFill>
                  <a:srgbClr val="7030A0"/>
                </a:solidFill>
              </a:rPr>
              <a:t>22  Vós, mulheres, sujeitai-vos a vosso marido, como ao Senhor</a:t>
            </a:r>
            <a:r>
              <a:rPr lang="pt-BR" sz="2400" dirty="0" smtClean="0">
                <a:solidFill>
                  <a:srgbClr val="7030A0"/>
                </a:solidFill>
              </a:rPr>
              <a:t>;  23  </a:t>
            </a:r>
            <a:r>
              <a:rPr lang="pt-BR" sz="2400" dirty="0">
                <a:solidFill>
                  <a:srgbClr val="7030A0"/>
                </a:solidFill>
              </a:rPr>
              <a:t>porque o marido é a cabeça da mulher, como também Cristo é a cabeça da igreja, sendo ele próprio o salvador do corpo</a:t>
            </a:r>
            <a:r>
              <a:rPr lang="pt-BR" sz="2400" dirty="0" smtClean="0">
                <a:solidFill>
                  <a:srgbClr val="7030A0"/>
                </a:solidFill>
              </a:rPr>
              <a:t>.  24  </a:t>
            </a:r>
            <a:r>
              <a:rPr lang="pt-BR" sz="2400" dirty="0">
                <a:solidFill>
                  <a:srgbClr val="7030A0"/>
                </a:solidFill>
              </a:rPr>
              <a:t>De sorte que, assim como a igreja está sujeita a Cristo, assim também as mulheres sejam em tudo sujeitas a seu marido.</a:t>
            </a:r>
          </a:p>
          <a:p>
            <a:pPr marL="0" indent="0">
              <a:buNone/>
            </a:pPr>
            <a:r>
              <a:rPr lang="pt-BR" sz="2400" dirty="0" smtClean="0">
                <a:solidFill>
                  <a:srgbClr val="0000CC"/>
                </a:solidFill>
              </a:rPr>
              <a:t>28  </a:t>
            </a:r>
            <a:r>
              <a:rPr lang="pt-BR" sz="2400" dirty="0">
                <a:solidFill>
                  <a:srgbClr val="0000CC"/>
                </a:solidFill>
              </a:rPr>
              <a:t>Assim devem os maridos amar a sua própria mulher como a seu próprio corpo. Quem ama a sua mulher ama-se a si mesmo</a:t>
            </a:r>
            <a:r>
              <a:rPr lang="pt-BR" sz="2400" dirty="0" smtClean="0">
                <a:solidFill>
                  <a:srgbClr val="0000CC"/>
                </a:solidFill>
              </a:rPr>
              <a:t>.  29  </a:t>
            </a:r>
            <a:r>
              <a:rPr lang="pt-BR" sz="2400" dirty="0">
                <a:solidFill>
                  <a:srgbClr val="0000CC"/>
                </a:solidFill>
              </a:rPr>
              <a:t>Porque nunca ninguém aborreceu a sua própria carne; antes, a alimenta e sustenta, como também o Senhor à igreja;</a:t>
            </a:r>
            <a:endParaRPr lang="da-DK" sz="2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26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006600"/>
                </a:solidFill>
              </a:rPr>
              <a:t>SENHORES</a:t>
            </a:r>
            <a:endParaRPr lang="pt-BR" sz="28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3256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2276872"/>
            <a:ext cx="7200800" cy="295232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3600" dirty="0">
                <a:solidFill>
                  <a:srgbClr val="0000CC"/>
                </a:solidFill>
              </a:rPr>
              <a:t>Cl 3. </a:t>
            </a:r>
            <a:r>
              <a:rPr lang="pt-BR" sz="3600" dirty="0">
                <a:solidFill>
                  <a:srgbClr val="0000CC"/>
                </a:solidFill>
              </a:rPr>
              <a:t>20 Vós, filhos, obedecei em tudo a vossos pais, porque isto é agradável ao Senhor.  21  Vós, pais, não irriteis a vossos filhos, para que não percam o ânimo. 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000" b="1" dirty="0" smtClean="0">
                <a:solidFill>
                  <a:srgbClr val="006600"/>
                </a:solidFill>
              </a:rPr>
              <a:t>			1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400" dirty="0"/>
              <a:t>Prosseguindo a exortação, aos filhos o apóstolo recomenda a obediência aos pais em tudo, ou seja</a:t>
            </a:r>
            <a:r>
              <a:rPr lang="pt-BR" sz="2400" dirty="0" smtClean="0"/>
              <a:t>, até </a:t>
            </a:r>
            <a:r>
              <a:rPr lang="pt-BR" sz="2400" dirty="0"/>
              <a:t>em coisas que os filhos possam não compreender no momento ou se sentirem feridos em </a:t>
            </a:r>
            <a:r>
              <a:rPr lang="pt-BR" sz="2400" dirty="0" smtClean="0"/>
              <a:t>suas vontades, </a:t>
            </a:r>
            <a:r>
              <a:rPr lang="pt-BR" sz="2400" dirty="0"/>
              <a:t>e não apenas naquilo que lhes pareça conveniente ou lhes agrade. </a:t>
            </a:r>
            <a:r>
              <a:rPr lang="pt-BR" sz="2400" dirty="0" smtClean="0"/>
              <a:t> </a:t>
            </a:r>
            <a:r>
              <a:rPr lang="pt-BR" sz="2400" dirty="0"/>
              <a:t>A</a:t>
            </a:r>
            <a:r>
              <a:rPr lang="pt-BR" sz="2400" dirty="0" smtClean="0"/>
              <a:t> obediência </a:t>
            </a:r>
            <a:r>
              <a:rPr lang="pt-BR" sz="2400" dirty="0"/>
              <a:t>é uma expressão de amor e agrada a Deus por ser a essência do que Ele requer de </a:t>
            </a:r>
            <a:r>
              <a:rPr lang="pt-BR" sz="2400" dirty="0" smtClean="0"/>
              <a:t>nós. </a:t>
            </a:r>
            <a:r>
              <a:rPr lang="pt-BR" sz="2400" dirty="0"/>
              <a:t>Naturalmente, obedecer em tudo não significa obedecer em coisas pecaminosas, </a:t>
            </a:r>
            <a:r>
              <a:rPr lang="pt-BR" sz="2400" dirty="0" smtClean="0"/>
              <a:t>pois mais </a:t>
            </a:r>
            <a:r>
              <a:rPr lang="pt-BR" sz="2400" dirty="0"/>
              <a:t>importa obedecer a Deus do que aos </a:t>
            </a:r>
            <a:r>
              <a:rPr lang="pt-BR" sz="2400" dirty="0" smtClean="0"/>
              <a:t>homens; </a:t>
            </a:r>
            <a:r>
              <a:rPr lang="pt-BR" sz="2400" dirty="0"/>
              <a:t>e, mesmo considerando que os pais </a:t>
            </a:r>
            <a:r>
              <a:rPr lang="pt-BR" sz="2400" dirty="0" smtClean="0"/>
              <a:t>nem sempre </a:t>
            </a:r>
            <a:r>
              <a:rPr lang="pt-BR" sz="2400" dirty="0"/>
              <a:t>possam estar racionalmente corretos em uma determinação, como sempre visam o bem dos </a:t>
            </a:r>
            <a:r>
              <a:rPr lang="pt-BR" sz="2400" dirty="0" smtClean="0"/>
              <a:t>seus filhos</a:t>
            </a:r>
            <a:r>
              <a:rPr lang="pt-BR" sz="2400" dirty="0"/>
              <a:t>, estes não podem desprezá-los nem desobedecê-los deliberadamente</a:t>
            </a:r>
            <a:r>
              <a:rPr lang="pt-BR" sz="2400" dirty="0" smtClean="0"/>
              <a:t>.</a:t>
            </a:r>
            <a:r>
              <a:rPr lang="pt-BR" sz="1100" dirty="0" smtClean="0"/>
              <a:t>	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Hb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12.9-11; </a:t>
            </a:r>
            <a:r>
              <a:rPr lang="pt-BR" sz="1100" dirty="0" err="1">
                <a:solidFill>
                  <a:srgbClr val="0000CC"/>
                </a:solidFill>
              </a:rPr>
              <a:t>Ex</a:t>
            </a:r>
            <a:r>
              <a:rPr lang="pt-BR" sz="1100" dirty="0">
                <a:solidFill>
                  <a:srgbClr val="0000CC"/>
                </a:solidFill>
              </a:rPr>
              <a:t> 20.12; </a:t>
            </a:r>
            <a:r>
              <a:rPr lang="pt-BR" sz="1100" dirty="0" smtClean="0">
                <a:solidFill>
                  <a:srgbClr val="0000CC"/>
                </a:solidFill>
              </a:rPr>
              <a:t>At </a:t>
            </a:r>
            <a:r>
              <a:rPr lang="pt-BR" sz="1100" dirty="0">
                <a:solidFill>
                  <a:srgbClr val="0000CC"/>
                </a:solidFill>
              </a:rPr>
              <a:t>5.29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764704"/>
            <a:ext cx="8003232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Hb </a:t>
            </a:r>
            <a:r>
              <a:rPr lang="da-DK" sz="2400" dirty="0" smtClean="0">
                <a:solidFill>
                  <a:srgbClr val="0000CC"/>
                </a:solidFill>
              </a:rPr>
              <a:t>12. </a:t>
            </a:r>
            <a:r>
              <a:rPr lang="pt-BR" sz="2400" dirty="0">
                <a:solidFill>
                  <a:srgbClr val="0000CC"/>
                </a:solidFill>
              </a:rPr>
              <a:t>9  Além do que, tivemos nossos pais segundo a carne, para nos corrigirem, e nós os reverenciamos; não nos sujeitaremos muito mais ao Pai dos espíritos, para vivermos</a:t>
            </a:r>
            <a:r>
              <a:rPr lang="pt-BR" sz="2400" dirty="0" smtClean="0">
                <a:solidFill>
                  <a:srgbClr val="0000CC"/>
                </a:solidFill>
              </a:rPr>
              <a:t>?  10  </a:t>
            </a:r>
            <a:r>
              <a:rPr lang="pt-BR" sz="2400" dirty="0">
                <a:solidFill>
                  <a:srgbClr val="0000CC"/>
                </a:solidFill>
              </a:rPr>
              <a:t>Porque aqueles, na verdade, por um pouco de tempo, nos corrigiam como bem lhes parecia; mas este, para nosso proveito, para sermos participantes da sua santidade</a:t>
            </a:r>
            <a:r>
              <a:rPr lang="pt-BR" sz="2400" dirty="0" smtClean="0">
                <a:solidFill>
                  <a:srgbClr val="0000CC"/>
                </a:solidFill>
              </a:rPr>
              <a:t>.  11  </a:t>
            </a:r>
            <a:r>
              <a:rPr lang="pt-BR" sz="2400" dirty="0">
                <a:solidFill>
                  <a:srgbClr val="0000CC"/>
                </a:solidFill>
              </a:rPr>
              <a:t>E, na verdade, toda correção, ao presente, não parece ser de gozo, senão de tristeza, mas, depois, produz um fruto pacífico de justiça nos exercitados por ela.</a:t>
            </a:r>
            <a:endParaRPr lang="da-DK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600" dirty="0" smtClean="0">
                <a:solidFill>
                  <a:srgbClr val="7030A0"/>
                </a:solidFill>
              </a:rPr>
              <a:t>Ex 20. </a:t>
            </a:r>
            <a:r>
              <a:rPr lang="pt-BR" sz="2600" dirty="0">
                <a:solidFill>
                  <a:srgbClr val="7030A0"/>
                </a:solidFill>
              </a:rPr>
              <a:t>12 </a:t>
            </a:r>
            <a:r>
              <a:rPr lang="pt-BR" sz="2600" dirty="0" smtClean="0">
                <a:solidFill>
                  <a:srgbClr val="7030A0"/>
                </a:solidFill>
              </a:rPr>
              <a:t> </a:t>
            </a:r>
            <a:r>
              <a:rPr lang="pt-BR" sz="2600" dirty="0">
                <a:solidFill>
                  <a:srgbClr val="7030A0"/>
                </a:solidFill>
              </a:rPr>
              <a:t>Honra a teu pai e a tua mãe, para que se prolonguem os teus dias na terra que o SENHOR, teu Deus, te dá.</a:t>
            </a:r>
            <a:endParaRPr lang="da-DK" sz="2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At </a:t>
            </a:r>
            <a:r>
              <a:rPr lang="da-DK" sz="2400" dirty="0">
                <a:solidFill>
                  <a:srgbClr val="0000CC"/>
                </a:solidFill>
              </a:rPr>
              <a:t>5</a:t>
            </a:r>
            <a:r>
              <a:rPr lang="da-DK" sz="2400" dirty="0">
                <a:solidFill>
                  <a:srgbClr val="0000CC"/>
                </a:solidFill>
              </a:rPr>
              <a:t>. </a:t>
            </a:r>
            <a:r>
              <a:rPr lang="pt-BR" sz="2400" dirty="0">
                <a:solidFill>
                  <a:srgbClr val="0000CC"/>
                </a:solidFill>
              </a:rPr>
              <a:t>29  Porém, respondendo Pedro e os apóstolos, disseram: Mais importa obedecer a Deus do que aos homens.</a:t>
            </a:r>
            <a:endParaRPr lang="da-DK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78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497363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pt-BR" sz="3500" b="1" dirty="0">
                <a:solidFill>
                  <a:srgbClr val="006600"/>
                </a:solidFill>
              </a:rPr>
              <a:t>II –  NO RELACIONAMENTO PATERNO E </a:t>
            </a:r>
            <a:r>
              <a:rPr lang="pt-BR" sz="3500" b="1" dirty="0" smtClean="0">
                <a:solidFill>
                  <a:srgbClr val="006600"/>
                </a:solidFill>
              </a:rPr>
              <a:t>FILIAL</a:t>
            </a:r>
            <a:r>
              <a:rPr lang="pt-BR" sz="3500" b="1" dirty="0" smtClean="0">
                <a:solidFill>
                  <a:srgbClr val="006600"/>
                </a:solidFill>
              </a:rPr>
              <a:t>		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/>
              <a:t> </a:t>
            </a:r>
            <a:r>
              <a:rPr lang="pt-BR" sz="4500" dirty="0"/>
              <a:t>Aos pais, o apóstolo manda não irritarem seus filhos, o que equivale à palavra paralela em Efésios</a:t>
            </a:r>
            <a:r>
              <a:rPr lang="pt-BR" sz="4500" dirty="0" smtClean="0"/>
              <a:t>: “</a:t>
            </a:r>
            <a:r>
              <a:rPr lang="pt-BR" sz="4500" dirty="0">
                <a:solidFill>
                  <a:srgbClr val="0000CC"/>
                </a:solidFill>
              </a:rPr>
              <a:t>Não provoqueis à ira a vossos filhos</a:t>
            </a:r>
            <a:r>
              <a:rPr lang="pt-BR" sz="4500" dirty="0"/>
              <a:t>”. Ocupando uma posição de autoridade em relação aos filhos, </a:t>
            </a:r>
            <a:r>
              <a:rPr lang="pt-BR" sz="4500" dirty="0" smtClean="0"/>
              <a:t>se negligenciarem </a:t>
            </a:r>
            <a:r>
              <a:rPr lang="pt-BR" sz="4500" dirty="0"/>
              <a:t>os princípios evangélicos para exercerem esse poder, os pais podem se tornar </a:t>
            </a:r>
            <a:r>
              <a:rPr lang="pt-BR" sz="4500" dirty="0" smtClean="0"/>
              <a:t>arbitrários ou </a:t>
            </a:r>
            <a:r>
              <a:rPr lang="pt-BR" sz="4500" dirty="0"/>
              <a:t>mesmo arrogantes, nutrindo uma atitude carnal de provocação aos filhos, seus subordinados. </a:t>
            </a:r>
            <a:r>
              <a:rPr lang="pt-BR" sz="4500" dirty="0" smtClean="0"/>
              <a:t>Cristo nos </a:t>
            </a:r>
            <a:r>
              <a:rPr lang="pt-BR" sz="4500" dirty="0"/>
              <a:t>ensina que a autoridade deve ser exercida com sobriedade e paciência, mais na demonstração </a:t>
            </a:r>
            <a:r>
              <a:rPr lang="pt-BR" sz="4500" dirty="0" smtClean="0"/>
              <a:t>de amor </a:t>
            </a:r>
            <a:r>
              <a:rPr lang="pt-BR" sz="4500" dirty="0"/>
              <a:t>e doação por aqueles que são amados do que imposição de </a:t>
            </a:r>
            <a:r>
              <a:rPr lang="pt-BR" sz="4500" dirty="0" smtClean="0"/>
              <a:t>poder. </a:t>
            </a:r>
            <a:r>
              <a:rPr lang="pt-BR" sz="4500" dirty="0"/>
              <a:t>Por isso a </a:t>
            </a:r>
            <a:r>
              <a:rPr lang="pt-BR" sz="4500" dirty="0" smtClean="0"/>
              <a:t>criação modelar </a:t>
            </a:r>
            <a:r>
              <a:rPr lang="pt-BR" sz="4500" dirty="0"/>
              <a:t>dos filhos é aquela que o próprio Jesus usou em relação aos Seus apóstolos: através de </a:t>
            </a:r>
            <a:r>
              <a:rPr lang="pt-BR" sz="4500" dirty="0" smtClean="0"/>
              <a:t>doutrina e admoestação.		</a:t>
            </a:r>
            <a:r>
              <a:rPr lang="pt-BR" sz="2000" dirty="0" smtClean="0"/>
              <a:t> (</a:t>
            </a:r>
            <a:r>
              <a:rPr lang="pt-BR" sz="2000" dirty="0" err="1">
                <a:solidFill>
                  <a:srgbClr val="0000CC"/>
                </a:solidFill>
              </a:rPr>
              <a:t>Lc</a:t>
            </a:r>
            <a:r>
              <a:rPr lang="pt-BR" sz="2000" dirty="0">
                <a:solidFill>
                  <a:srgbClr val="0000CC"/>
                </a:solidFill>
              </a:rPr>
              <a:t> </a:t>
            </a:r>
            <a:r>
              <a:rPr lang="pt-BR" sz="2000" dirty="0" smtClean="0">
                <a:solidFill>
                  <a:srgbClr val="0000CC"/>
                </a:solidFill>
              </a:rPr>
              <a:t>22.26; </a:t>
            </a:r>
            <a:r>
              <a:rPr lang="pt-BR" sz="2000" dirty="0" err="1" smtClean="0">
                <a:solidFill>
                  <a:srgbClr val="0000CC"/>
                </a:solidFill>
              </a:rPr>
              <a:t>Ef</a:t>
            </a:r>
            <a:r>
              <a:rPr lang="pt-BR" sz="2000" dirty="0" smtClean="0">
                <a:solidFill>
                  <a:srgbClr val="0000CC"/>
                </a:solidFill>
              </a:rPr>
              <a:t> </a:t>
            </a:r>
            <a:r>
              <a:rPr lang="pt-BR" sz="2000" dirty="0">
                <a:solidFill>
                  <a:srgbClr val="0000CC"/>
                </a:solidFill>
              </a:rPr>
              <a:t>6.4</a:t>
            </a:r>
            <a:r>
              <a:rPr lang="pt-BR" sz="2000" dirty="0" smtClean="0"/>
              <a:t>)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6411" y="3933056"/>
            <a:ext cx="7272808" cy="910952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9:  AS </a:t>
            </a: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VIRTUDES CRISTÃS NA VIDA DOMÉSTICA</a:t>
            </a:r>
            <a:endParaRPr lang="pt-BR" sz="28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32343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COLOSSENSES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6004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3600" dirty="0">
                <a:solidFill>
                  <a:srgbClr val="0000CC"/>
                </a:solidFill>
              </a:rPr>
              <a:t>Lc </a:t>
            </a:r>
            <a:r>
              <a:rPr lang="da-DK" sz="3600" dirty="0" smtClean="0">
                <a:solidFill>
                  <a:srgbClr val="0000CC"/>
                </a:solidFill>
              </a:rPr>
              <a:t>22. </a:t>
            </a:r>
            <a:r>
              <a:rPr lang="pt-BR" sz="3600" dirty="0">
                <a:solidFill>
                  <a:srgbClr val="0000CC"/>
                </a:solidFill>
              </a:rPr>
              <a:t>26  Mas não sereis vós assim; antes, o maior entre vós seja como o menor; e quem governa, como quem serve.</a:t>
            </a:r>
            <a:endParaRPr lang="da-DK" sz="36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3600" dirty="0" smtClean="0">
                <a:solidFill>
                  <a:srgbClr val="7030A0"/>
                </a:solidFill>
              </a:rPr>
              <a:t>Ef </a:t>
            </a:r>
            <a:r>
              <a:rPr lang="da-DK" sz="3600" dirty="0">
                <a:solidFill>
                  <a:srgbClr val="7030A0"/>
                </a:solidFill>
              </a:rPr>
              <a:t>6</a:t>
            </a:r>
            <a:r>
              <a:rPr lang="da-DK" sz="3600" dirty="0" smtClean="0">
                <a:solidFill>
                  <a:srgbClr val="7030A0"/>
                </a:solidFill>
              </a:rPr>
              <a:t>. </a:t>
            </a:r>
            <a:r>
              <a:rPr lang="pt-BR" sz="3600" dirty="0">
                <a:solidFill>
                  <a:srgbClr val="7030A0"/>
                </a:solidFill>
              </a:rPr>
              <a:t>4  E vós, pais, não provoqueis a ira a vossos filhos, mas criai-os na doutrina e admoestação do Senhor.</a:t>
            </a:r>
            <a:endParaRPr lang="pt-B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21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FF00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FF0000"/>
                </a:solidFill>
              </a:rPr>
              <a:t>SENHORES</a:t>
            </a:r>
            <a:endParaRPr lang="pt-BR" sz="2800" b="1" dirty="0" smtClean="0">
              <a:solidFill>
                <a:srgbClr val="FF00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3256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692696"/>
            <a:ext cx="720080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22  Vós, servos, obedecei em tudo a vosso senhor segundo a carne, não servindo só na aparência, como para agradar aos homens, mas em simplicidade de coração, temendo a Deus. 23  E, tudo quanto fizerdes, fazei-o de todo o coração, como ao Senhor e não aos homens,  24  sabendo que recebereis do Senhor o galardão da herança, porque a Cristo, o Senhor, servis.  25  Mas quem fizer agravo receberá o agravo que fizer; pois não há acepção de pessoas.</a:t>
            </a:r>
          </a:p>
          <a:p>
            <a:pPr marL="0" lv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4.1 Vós, senhores, fazei o que for de justiça e </a:t>
            </a:r>
            <a:r>
              <a:rPr lang="pt-BR" sz="2800" dirty="0" err="1">
                <a:solidFill>
                  <a:srgbClr val="0000CC"/>
                </a:solidFill>
              </a:rPr>
              <a:t>eqüidade</a:t>
            </a:r>
            <a:r>
              <a:rPr lang="pt-BR" sz="2800" dirty="0">
                <a:solidFill>
                  <a:srgbClr val="0000CC"/>
                </a:solidFill>
              </a:rPr>
              <a:t> a vossos servos, sabendo que também tendes um Senhor nos céus.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5100" b="1" cap="small" dirty="0">
                <a:solidFill>
                  <a:srgbClr val="006600"/>
                </a:solidFill>
                <a:cs typeface="Arial" charset="0"/>
              </a:rPr>
              <a:t>III – NO RELACIONAMENTO ENTRE SERVOS E </a:t>
            </a:r>
            <a:r>
              <a:rPr lang="pt-BR" sz="5100" b="1" cap="small" dirty="0" smtClean="0">
                <a:solidFill>
                  <a:srgbClr val="006600"/>
                </a:solidFill>
                <a:cs typeface="Arial" charset="0"/>
              </a:rPr>
              <a:t>SENHORES	    </a:t>
            </a:r>
            <a:r>
              <a:rPr lang="pt-BR" sz="5100" b="1" cap="small" dirty="0" smtClean="0">
                <a:solidFill>
                  <a:srgbClr val="006600"/>
                </a:solidFill>
                <a:cs typeface="Arial" charset="0"/>
              </a:rPr>
              <a:t>1</a:t>
            </a:r>
            <a:endParaRPr lang="pt-BR" sz="51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5100" dirty="0"/>
              <a:t>O servos de que Paulo fala aqui tinham uma convivência muito mais próxima dos seus </a:t>
            </a:r>
            <a:r>
              <a:rPr lang="pt-BR" sz="5100" dirty="0" smtClean="0"/>
              <a:t>senhores do </a:t>
            </a:r>
            <a:r>
              <a:rPr lang="pt-BR" sz="5100" dirty="0"/>
              <a:t>que os atuais patrões e empregados ou funcionários, pois a maioria trabalhava e residia nas </a:t>
            </a:r>
            <a:r>
              <a:rPr lang="pt-BR" sz="5100" dirty="0" smtClean="0"/>
              <a:t>próprias casas </a:t>
            </a:r>
            <a:r>
              <a:rPr lang="pt-BR" sz="5100" dirty="0"/>
              <a:t>de seus senhores. Eram, naquele contexto, escravos e, como tais, considerados propriedade dos </a:t>
            </a:r>
            <a:r>
              <a:rPr lang="pt-BR" sz="5100" dirty="0" smtClean="0"/>
              <a:t>seus senhores</a:t>
            </a:r>
            <a:r>
              <a:rPr lang="pt-BR" sz="5100" dirty="0"/>
              <a:t>, os quais podiam dispor deles da forma como desejassem. </a:t>
            </a:r>
            <a:r>
              <a:rPr lang="pt-BR" sz="5100" dirty="0" smtClean="0"/>
              <a:t>Por </a:t>
            </a:r>
            <a:r>
              <a:rPr lang="pt-BR" sz="5100" dirty="0"/>
              <a:t>isso a recomendação </a:t>
            </a:r>
            <a:r>
              <a:rPr lang="pt-BR" sz="5100" dirty="0" smtClean="0"/>
              <a:t>do apóstolo </a:t>
            </a:r>
            <a:r>
              <a:rPr lang="pt-BR" sz="5100" dirty="0"/>
              <a:t>aqui é obedecer em tudo, não apenas na aparência, mas com sinceridade, em simplicidade </a:t>
            </a:r>
            <a:r>
              <a:rPr lang="pt-BR" sz="5100" dirty="0" smtClean="0"/>
              <a:t>de coração</a:t>
            </a:r>
            <a:r>
              <a:rPr lang="pt-BR" sz="5100" dirty="0"/>
              <a:t>. Servir era aquilo para o que eles viviam, seja por imposição ou por escolha, e, como </a:t>
            </a:r>
            <a:r>
              <a:rPr lang="pt-BR" sz="5100" dirty="0" smtClean="0"/>
              <a:t>uma vocação </a:t>
            </a:r>
            <a:r>
              <a:rPr lang="pt-BR" sz="5100" dirty="0"/>
              <a:t>para esta vida, definida de acordo com o eterno propósito de Deus, deveria ser cumprida </a:t>
            </a:r>
            <a:r>
              <a:rPr lang="pt-BR" sz="5100" dirty="0" smtClean="0"/>
              <a:t>com contentamento</a:t>
            </a:r>
            <a:r>
              <a:rPr lang="pt-BR" sz="5100" dirty="0"/>
              <a:t>, sinceridade, sem aborrecimento ou simples medo de desagradar ao senhor e correr </a:t>
            </a:r>
            <a:r>
              <a:rPr lang="pt-BR" sz="5100" dirty="0" smtClean="0"/>
              <a:t>o risco </a:t>
            </a:r>
            <a:r>
              <a:rPr lang="pt-BR" sz="5100" dirty="0"/>
              <a:t>de ser </a:t>
            </a:r>
            <a:r>
              <a:rPr lang="pt-BR" sz="5100" dirty="0" smtClean="0"/>
              <a:t>castigado.	</a:t>
            </a:r>
            <a:r>
              <a:rPr lang="pt-BR" sz="2300" dirty="0" smtClean="0"/>
              <a:t> </a:t>
            </a:r>
            <a:r>
              <a:rPr lang="pt-BR" sz="2300" dirty="0"/>
              <a:t>(cf. </a:t>
            </a:r>
            <a:r>
              <a:rPr lang="pt-BR" sz="2300" dirty="0">
                <a:solidFill>
                  <a:srgbClr val="0000CC"/>
                </a:solidFill>
              </a:rPr>
              <a:t>1 </a:t>
            </a:r>
            <a:r>
              <a:rPr lang="pt-BR" sz="2300" dirty="0" err="1">
                <a:solidFill>
                  <a:srgbClr val="0000CC"/>
                </a:solidFill>
              </a:rPr>
              <a:t>Pe</a:t>
            </a:r>
            <a:r>
              <a:rPr lang="pt-BR" sz="2300" dirty="0">
                <a:solidFill>
                  <a:srgbClr val="0000CC"/>
                </a:solidFill>
              </a:rPr>
              <a:t> 2.18-20</a:t>
            </a:r>
            <a:r>
              <a:rPr lang="pt-BR" sz="2300" dirty="0" smtClean="0"/>
              <a:t>)</a:t>
            </a:r>
            <a:endParaRPr lang="pt-BR" sz="23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124744"/>
            <a:ext cx="7776864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dirty="0">
                <a:solidFill>
                  <a:srgbClr val="0000CC"/>
                </a:solidFill>
              </a:rPr>
              <a:t>1 Pe 2</a:t>
            </a:r>
            <a:r>
              <a:rPr lang="da-DK" dirty="0" smtClean="0">
                <a:solidFill>
                  <a:srgbClr val="0000CC"/>
                </a:solidFill>
              </a:rPr>
              <a:t>.  </a:t>
            </a:r>
            <a:r>
              <a:rPr lang="pt-BR" dirty="0" smtClean="0">
                <a:solidFill>
                  <a:srgbClr val="0000CC"/>
                </a:solidFill>
              </a:rPr>
              <a:t>18  </a:t>
            </a:r>
            <a:r>
              <a:rPr lang="pt-BR" dirty="0">
                <a:solidFill>
                  <a:srgbClr val="0000CC"/>
                </a:solidFill>
              </a:rPr>
              <a:t>Vós, servos, sujeitai-vos com todo o temor ao senhor, não somente ao bom e humano, mas também ao mau</a:t>
            </a:r>
            <a:r>
              <a:rPr lang="pt-BR" dirty="0" smtClean="0">
                <a:solidFill>
                  <a:srgbClr val="0000CC"/>
                </a:solidFill>
              </a:rPr>
              <a:t>;  19  </a:t>
            </a:r>
            <a:r>
              <a:rPr lang="pt-BR" dirty="0">
                <a:solidFill>
                  <a:srgbClr val="0000CC"/>
                </a:solidFill>
              </a:rPr>
              <a:t>porque é coisa agradável que alguém, por causa da consciência para com Deus, sofra agravos, padecendo injustamente</a:t>
            </a:r>
            <a:r>
              <a:rPr lang="pt-BR" dirty="0" smtClean="0">
                <a:solidFill>
                  <a:srgbClr val="0000CC"/>
                </a:solidFill>
              </a:rPr>
              <a:t>.  20  </a:t>
            </a:r>
            <a:r>
              <a:rPr lang="pt-BR" dirty="0">
                <a:solidFill>
                  <a:srgbClr val="0000CC"/>
                </a:solidFill>
              </a:rPr>
              <a:t>Porque que glória será essa, se, pecando, sois esbofeteados e sofreis? Mas, se fazendo o bem, sois afligidos e o sofreis, isso é agradável a Deus</a:t>
            </a:r>
            <a:r>
              <a:rPr lang="pt-BR" dirty="0" smtClean="0">
                <a:solidFill>
                  <a:srgbClr val="0000CC"/>
                </a:solidFill>
              </a:rPr>
              <a:t>.</a:t>
            </a:r>
            <a:endParaRPr lang="da-DK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83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III – NO RELACIONAMENTO ENTRE SERVOS E SENHORES	 </a:t>
            </a:r>
            <a:r>
              <a:rPr lang="pt-BR" sz="2000" b="1" cap="small" dirty="0" smtClean="0">
                <a:solidFill>
                  <a:srgbClr val="006600"/>
                </a:solidFill>
                <a:cs typeface="Arial" charset="0"/>
              </a:rPr>
              <a:t>2</a:t>
            </a:r>
            <a:endParaRPr lang="pt-BR" sz="20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400" dirty="0"/>
              <a:t>O que Paulo ainda diz aos servos mais uma vez poderia se aplicar não apenas a qualquer </a:t>
            </a:r>
            <a:r>
              <a:rPr lang="pt-BR" sz="2400" dirty="0" smtClean="0"/>
              <a:t>outra vocação </a:t>
            </a:r>
            <a:r>
              <a:rPr lang="pt-BR" sz="2400" dirty="0"/>
              <a:t>ou estilo de vida, mas a todas as outras formas de relacionamento familiar: “</a:t>
            </a:r>
            <a:r>
              <a:rPr lang="pt-BR" sz="2400" dirty="0">
                <a:solidFill>
                  <a:srgbClr val="0000CC"/>
                </a:solidFill>
              </a:rPr>
              <a:t>E tudo </a:t>
            </a:r>
            <a:r>
              <a:rPr lang="pt-BR" sz="2400" dirty="0" smtClean="0">
                <a:solidFill>
                  <a:srgbClr val="0000CC"/>
                </a:solidFill>
              </a:rPr>
              <a:t>quanto fizerdes</a:t>
            </a:r>
            <a:r>
              <a:rPr lang="pt-BR" sz="2400" dirty="0">
                <a:solidFill>
                  <a:srgbClr val="0000CC"/>
                </a:solidFill>
              </a:rPr>
              <a:t>, fazei-o de coração, como ao Senhor, e não aos homens</a:t>
            </a:r>
            <a:r>
              <a:rPr lang="pt-BR" sz="2400" dirty="0"/>
              <a:t>”, no entendimento de que seu trabalho, </a:t>
            </a:r>
            <a:r>
              <a:rPr lang="pt-BR" sz="2400" dirty="0" smtClean="0"/>
              <a:t>suas demais </a:t>
            </a:r>
            <a:r>
              <a:rPr lang="pt-BR" sz="2400" dirty="0"/>
              <a:t>obrigações e relacionamentos representam aquilo que Deus quer que ele faça durante sua </a:t>
            </a:r>
            <a:r>
              <a:rPr lang="pt-BR" sz="2400" dirty="0" smtClean="0"/>
              <a:t>vida neste </a:t>
            </a:r>
            <a:r>
              <a:rPr lang="pt-BR" sz="2400" dirty="0"/>
              <a:t>mundo. E, como parte do propósito divino para sua vida, seu bom desempenho será </a:t>
            </a:r>
            <a:r>
              <a:rPr lang="pt-BR" sz="2400" dirty="0" smtClean="0"/>
              <a:t>devidamente recompensado </a:t>
            </a:r>
            <a:r>
              <a:rPr lang="pt-BR" sz="2400" dirty="0"/>
              <a:t>na eternidade; assim como a negligência, o desprezo ou o agravo cometido em </a:t>
            </a:r>
            <a:r>
              <a:rPr lang="pt-BR" sz="2400" dirty="0" smtClean="0"/>
              <a:t>qualquer aspecto </a:t>
            </a:r>
            <a:r>
              <a:rPr lang="pt-BR" sz="2400" dirty="0"/>
              <a:t>de nossa vida será colhido em forma de </a:t>
            </a:r>
            <a:r>
              <a:rPr lang="pt-BR" sz="2400" dirty="0" smtClean="0"/>
              <a:t>castigo.	 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6.5-8; 1 </a:t>
            </a:r>
            <a:r>
              <a:rPr lang="pt-BR" sz="1100" dirty="0" err="1">
                <a:solidFill>
                  <a:srgbClr val="0000CC"/>
                </a:solidFill>
              </a:rPr>
              <a:t>Tm</a:t>
            </a:r>
            <a:r>
              <a:rPr lang="pt-BR" sz="1100" dirty="0">
                <a:solidFill>
                  <a:srgbClr val="0000CC"/>
                </a:solidFill>
              </a:rPr>
              <a:t> 6.1-2; </a:t>
            </a:r>
            <a:r>
              <a:rPr lang="pt-BR" sz="1100" dirty="0" err="1">
                <a:solidFill>
                  <a:srgbClr val="0000CC"/>
                </a:solidFill>
              </a:rPr>
              <a:t>Tt</a:t>
            </a:r>
            <a:r>
              <a:rPr lang="pt-BR" sz="1100" dirty="0">
                <a:solidFill>
                  <a:srgbClr val="0000CC"/>
                </a:solidFill>
              </a:rPr>
              <a:t> 2.9-10</a:t>
            </a:r>
            <a:r>
              <a:rPr lang="pt-BR" sz="1100" dirty="0"/>
              <a:t>). 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72816"/>
            <a:ext cx="7488832" cy="40324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800" dirty="0">
                <a:solidFill>
                  <a:srgbClr val="0000CC"/>
                </a:solidFill>
              </a:rPr>
              <a:t>Ef </a:t>
            </a:r>
            <a:r>
              <a:rPr lang="da-DK" sz="2800" dirty="0" smtClean="0">
                <a:solidFill>
                  <a:srgbClr val="0000CC"/>
                </a:solidFill>
              </a:rPr>
              <a:t>6. </a:t>
            </a:r>
            <a:r>
              <a:rPr lang="pt-BR" sz="2800" dirty="0">
                <a:solidFill>
                  <a:srgbClr val="0000CC"/>
                </a:solidFill>
              </a:rPr>
              <a:t>5  Vós, servos, obedecei a vosso senhor segundo a carne, com temor e tremor, na sinceridade de vosso coração, como a Cristo</a:t>
            </a:r>
            <a:r>
              <a:rPr lang="pt-BR" sz="2800" dirty="0" smtClean="0">
                <a:solidFill>
                  <a:srgbClr val="0000CC"/>
                </a:solidFill>
              </a:rPr>
              <a:t>,  6  </a:t>
            </a:r>
            <a:r>
              <a:rPr lang="pt-BR" sz="2800" dirty="0">
                <a:solidFill>
                  <a:srgbClr val="0000CC"/>
                </a:solidFill>
              </a:rPr>
              <a:t>não servindo à vista, como para agradar aos homens, mas como servos de Cristo, fazendo de coração a vontade de Deus</a:t>
            </a:r>
            <a:r>
              <a:rPr lang="pt-BR" sz="2800" dirty="0" smtClean="0">
                <a:solidFill>
                  <a:srgbClr val="0000CC"/>
                </a:solidFill>
              </a:rPr>
              <a:t>;  7  </a:t>
            </a:r>
            <a:r>
              <a:rPr lang="pt-BR" sz="2800" dirty="0">
                <a:solidFill>
                  <a:srgbClr val="0000CC"/>
                </a:solidFill>
              </a:rPr>
              <a:t>servindo de boa vontade como ao Senhor e não como aos homens</a:t>
            </a:r>
            <a:r>
              <a:rPr lang="pt-BR" sz="2800" dirty="0" smtClean="0">
                <a:solidFill>
                  <a:srgbClr val="0000CC"/>
                </a:solidFill>
              </a:rPr>
              <a:t>,  8  </a:t>
            </a:r>
            <a:r>
              <a:rPr lang="pt-BR" sz="2800" dirty="0">
                <a:solidFill>
                  <a:srgbClr val="0000CC"/>
                </a:solidFill>
              </a:rPr>
              <a:t>sabendo que cada um receberá do Senhor todo o bem que fizer, seja servo, seja livre</a:t>
            </a:r>
            <a:r>
              <a:rPr lang="pt-BR" sz="2800" dirty="0" smtClean="0">
                <a:solidFill>
                  <a:srgbClr val="0000CC"/>
                </a:solidFill>
              </a:rPr>
              <a:t>.</a:t>
            </a:r>
            <a:endParaRPr lang="da-DK" sz="28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085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980728"/>
            <a:ext cx="7488832" cy="51125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600" dirty="0" smtClean="0">
                <a:solidFill>
                  <a:srgbClr val="0000CC"/>
                </a:solidFill>
              </a:rPr>
              <a:t>1 </a:t>
            </a:r>
            <a:r>
              <a:rPr lang="da-DK" sz="2600" dirty="0">
                <a:solidFill>
                  <a:srgbClr val="0000CC"/>
                </a:solidFill>
              </a:rPr>
              <a:t>Tm </a:t>
            </a:r>
            <a:r>
              <a:rPr lang="da-DK" sz="2600" dirty="0" smtClean="0">
                <a:solidFill>
                  <a:srgbClr val="0000CC"/>
                </a:solidFill>
              </a:rPr>
              <a:t>6. </a:t>
            </a:r>
            <a:r>
              <a:rPr lang="pt-BR" sz="2600" dirty="0">
                <a:solidFill>
                  <a:srgbClr val="0000CC"/>
                </a:solidFill>
              </a:rPr>
              <a:t>1 </a:t>
            </a:r>
            <a:r>
              <a:rPr lang="pt-BR" sz="2600" dirty="0" smtClean="0">
                <a:solidFill>
                  <a:srgbClr val="0000CC"/>
                </a:solidFill>
              </a:rPr>
              <a:t>Todos </a:t>
            </a:r>
            <a:r>
              <a:rPr lang="pt-BR" sz="2600" dirty="0">
                <a:solidFill>
                  <a:srgbClr val="0000CC"/>
                </a:solidFill>
              </a:rPr>
              <a:t>os servos que estão debaixo do jugo estimem a seus senhores por dignos de toda a honra, para que o nome de Deus e a doutrina não sejam blasfemados</a:t>
            </a:r>
            <a:r>
              <a:rPr lang="pt-BR" sz="2600" dirty="0" smtClean="0">
                <a:solidFill>
                  <a:srgbClr val="0000CC"/>
                </a:solidFill>
              </a:rPr>
              <a:t>.  2  </a:t>
            </a:r>
            <a:r>
              <a:rPr lang="pt-BR" sz="2600" dirty="0">
                <a:solidFill>
                  <a:srgbClr val="0000CC"/>
                </a:solidFill>
              </a:rPr>
              <a:t>E os que têm senhores crentes não os desprezem, por serem irmãos; antes, os sirvam melhor, porque eles, que participam do benefício, são crentes e amados. Isto ensina e exorta.</a:t>
            </a:r>
            <a:endParaRPr lang="da-DK" sz="26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800" dirty="0" smtClean="0">
                <a:solidFill>
                  <a:srgbClr val="7030A0"/>
                </a:solidFill>
              </a:rPr>
              <a:t>Tt </a:t>
            </a:r>
            <a:r>
              <a:rPr lang="da-DK" sz="2800" dirty="0">
                <a:solidFill>
                  <a:srgbClr val="7030A0"/>
                </a:solidFill>
              </a:rPr>
              <a:t>2</a:t>
            </a:r>
            <a:r>
              <a:rPr lang="da-DK" sz="2800" dirty="0" smtClean="0">
                <a:solidFill>
                  <a:srgbClr val="7030A0"/>
                </a:solidFill>
              </a:rPr>
              <a:t>. </a:t>
            </a:r>
            <a:r>
              <a:rPr lang="pt-BR" sz="2800" dirty="0">
                <a:solidFill>
                  <a:srgbClr val="7030A0"/>
                </a:solidFill>
              </a:rPr>
              <a:t>9  Exorta os servos a que se sujeitem a seu senhor e em tudo agradem, não contradizendo</a:t>
            </a:r>
            <a:r>
              <a:rPr lang="pt-BR" sz="2800" dirty="0" smtClean="0">
                <a:solidFill>
                  <a:srgbClr val="7030A0"/>
                </a:solidFill>
              </a:rPr>
              <a:t>,  10  </a:t>
            </a:r>
            <a:r>
              <a:rPr lang="pt-BR" sz="2800" dirty="0">
                <a:solidFill>
                  <a:srgbClr val="7030A0"/>
                </a:solidFill>
              </a:rPr>
              <a:t>não defraudando; antes, mostrando toda a boa lealdade, para que, em tudo, sejam ornamento da doutrina de Deus, nosso Salvador.</a:t>
            </a:r>
            <a:endParaRPr lang="da-DK" sz="28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558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252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III – NO RELACIONAMENTO ENTRE SERVOS E SENHORES	 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3</a:t>
            </a:r>
            <a:endParaRPr lang="pt-BR" sz="2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550" dirty="0"/>
              <a:t>Como um freio à arrogância e crueldade a que os senhores poderiam ser induzidos devido à </a:t>
            </a:r>
            <a:r>
              <a:rPr lang="pt-BR" sz="2550" dirty="0" smtClean="0"/>
              <a:t>sua autoridade </a:t>
            </a:r>
            <a:r>
              <a:rPr lang="pt-BR" sz="2550" dirty="0"/>
              <a:t>e poder, Paulo manda àqueles que conheciam a Cristo que fossem justos para com seus </a:t>
            </a:r>
            <a:r>
              <a:rPr lang="pt-BR" sz="2550" dirty="0" smtClean="0"/>
              <a:t>servos – </a:t>
            </a:r>
            <a:r>
              <a:rPr lang="pt-BR" sz="2550" dirty="0"/>
              <a:t>o que não implicava em alforriá-los, mas em compreender seu senhorio como parte de uma </a:t>
            </a:r>
            <a:r>
              <a:rPr lang="pt-BR" sz="2550" dirty="0" smtClean="0"/>
              <a:t>mordomia ou </a:t>
            </a:r>
            <a:r>
              <a:rPr lang="pt-BR" sz="2550" dirty="0"/>
              <a:t>administração divina, onde os servos não deviam ser vistos apenas como coisas, indiferentes a </a:t>
            </a:r>
            <a:r>
              <a:rPr lang="pt-BR" sz="2550" dirty="0" smtClean="0"/>
              <a:t>um tratamento </a:t>
            </a:r>
            <a:r>
              <a:rPr lang="pt-BR" sz="2550" dirty="0"/>
              <a:t>arbitrário ou nocivo; mas como estando em uma condição que não diferia do próprio senhor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550" dirty="0"/>
              <a:t>em relação a Cristo – o que já indicava a igualdade de ambos diante de </a:t>
            </a:r>
            <a:r>
              <a:rPr lang="pt-BR" sz="2550" dirty="0" smtClean="0"/>
              <a:t>Deus.	</a:t>
            </a:r>
            <a:r>
              <a:rPr lang="pt-BR" sz="1100" dirty="0" smtClean="0"/>
              <a:t> 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Gl</a:t>
            </a:r>
            <a:r>
              <a:rPr lang="pt-BR" sz="1100" dirty="0">
                <a:solidFill>
                  <a:srgbClr val="0000CC"/>
                </a:solidFill>
              </a:rPr>
              <a:t> 3.28; cf.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6.9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333688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340768"/>
            <a:ext cx="7776864" cy="453650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0000CC"/>
                </a:solidFill>
              </a:rPr>
              <a:t>Gl</a:t>
            </a: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3. </a:t>
            </a:r>
            <a:r>
              <a:rPr lang="pt-BR" dirty="0">
                <a:solidFill>
                  <a:srgbClr val="0000CC"/>
                </a:solidFill>
              </a:rPr>
              <a:t>28  Nisto não há judeu nem grego; não há servo nem livre; não há macho nem fêmea; porque todos vós sois um em Cristo Jesus.</a:t>
            </a: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7030A0"/>
                </a:solidFill>
              </a:rPr>
              <a:t>Ef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6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9  E vós, senhores, fazei o mesmo para com eles, deixando as ameaças, sabendo também que o Senhor deles e vosso está no céu e que para com ele não há acepção de pessoas</a:t>
            </a:r>
            <a:r>
              <a:rPr lang="pt-BR" dirty="0" smtClean="0">
                <a:solidFill>
                  <a:srgbClr val="7030A0"/>
                </a:solidFill>
              </a:rPr>
              <a:t>.</a:t>
            </a:r>
            <a:endParaRPr lang="pt-B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1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</a:t>
            </a: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ea typeface="+mn-ea"/>
                <a:cs typeface="Arial" charset="0"/>
              </a:rPr>
              <a:t>LIÇÃO 9:  AS VIRTUDES CRISTÃS NA </a:t>
            </a:r>
            <a:r>
              <a:rPr lang="pt-BR" sz="27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VIDA DOMÉSTICA</a:t>
            </a:r>
            <a:endParaRPr lang="pt-BR" sz="27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 smtClean="0"/>
          </a:p>
          <a:p>
            <a:endParaRPr lang="pt-BR" sz="2800" dirty="0" smtClean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Colossenses 3.18 a 4.1</a:t>
            </a:r>
            <a:endParaRPr lang="pt-BR" sz="2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006600"/>
                </a:solidFill>
              </a:rPr>
              <a:t>SENHORES</a:t>
            </a:r>
            <a:endParaRPr lang="pt-BR" sz="28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35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3256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8884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sz="5100" b="1" dirty="0" smtClean="0">
                <a:solidFill>
                  <a:srgbClr val="006600"/>
                </a:solidFill>
              </a:rPr>
              <a:t>   Conclusão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5900" dirty="0"/>
              <a:t>Nesta lição pudemos vislumbrar a importância de valorizar nosso papel neste mundo. </a:t>
            </a:r>
            <a:r>
              <a:rPr lang="pt-BR" sz="5900" dirty="0" smtClean="0"/>
              <a:t>Fomos chamados </a:t>
            </a:r>
            <a:r>
              <a:rPr lang="pt-BR" sz="5900" dirty="0"/>
              <a:t>não para abandonar a posição que ocupamos entre os nossos semelhantes para </a:t>
            </a:r>
            <a:r>
              <a:rPr lang="pt-BR" sz="5900" dirty="0" smtClean="0"/>
              <a:t>viver exclusivamente </a:t>
            </a:r>
            <a:r>
              <a:rPr lang="pt-BR" sz="5900" dirty="0"/>
              <a:t>em igreja ou em retiro religioso, mas para cumprir nossa vocação terrena com sucesso</a:t>
            </a:r>
            <a:r>
              <a:rPr lang="pt-BR" sz="5900" dirty="0" smtClean="0"/>
              <a:t>. Nossa </a:t>
            </a:r>
            <a:r>
              <a:rPr lang="pt-BR" sz="5900" dirty="0"/>
              <a:t>motivação é uma vocação ainda mais elevada – a vocação cristã para a eternidade – que </a:t>
            </a:r>
            <a:r>
              <a:rPr lang="pt-BR" sz="5900" dirty="0" smtClean="0"/>
              <a:t>dá sentido </a:t>
            </a:r>
            <a:r>
              <a:rPr lang="pt-BR" sz="5900" dirty="0"/>
              <a:t>e direção ao que somos e ao que fazemos nesta vida. </a:t>
            </a:r>
            <a:endParaRPr lang="pt-BR" sz="59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006600"/>
                </a:solidFill>
              </a:rPr>
              <a:t>SENHORES</a:t>
            </a:r>
            <a:endParaRPr lang="pt-BR" sz="28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13811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 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 tudo quanto fizerdes, fazei-o de todo o coração, como ao Senhor, e não aos homens”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3.23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02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7694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692696"/>
            <a:ext cx="792088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350" b="1" dirty="0" smtClean="0">
                <a:solidFill>
                  <a:srgbClr val="0000CC"/>
                </a:solidFill>
              </a:rPr>
              <a:t>Cl 3</a:t>
            </a:r>
            <a:r>
              <a:rPr lang="pt-BR" sz="2350" dirty="0">
                <a:solidFill>
                  <a:srgbClr val="0000CC"/>
                </a:solidFill>
              </a:rPr>
              <a:t>. 18 </a:t>
            </a:r>
            <a:r>
              <a:rPr lang="pt-BR" sz="2350" dirty="0" smtClean="0">
                <a:solidFill>
                  <a:srgbClr val="0000CC"/>
                </a:solidFill>
              </a:rPr>
              <a:t> </a:t>
            </a:r>
            <a:r>
              <a:rPr lang="pt-BR" sz="2350" dirty="0">
                <a:solidFill>
                  <a:srgbClr val="0000CC"/>
                </a:solidFill>
              </a:rPr>
              <a:t>Vós, mulheres, estai sujeitas a vosso próprio marido, como convém no Senhor</a:t>
            </a:r>
            <a:r>
              <a:rPr lang="pt-BR" sz="2350" dirty="0" smtClean="0">
                <a:solidFill>
                  <a:srgbClr val="0000CC"/>
                </a:solidFill>
              </a:rPr>
              <a:t>.  19  </a:t>
            </a:r>
            <a:r>
              <a:rPr lang="pt-BR" sz="2350" dirty="0">
                <a:solidFill>
                  <a:srgbClr val="0000CC"/>
                </a:solidFill>
              </a:rPr>
              <a:t>Vós, maridos, amai a vossa mulher e não vos irriteis contra ela</a:t>
            </a:r>
            <a:r>
              <a:rPr lang="pt-BR" sz="2350" dirty="0" smtClean="0">
                <a:solidFill>
                  <a:srgbClr val="0000CC"/>
                </a:solidFill>
              </a:rPr>
              <a:t>. 20 Vós</a:t>
            </a:r>
            <a:r>
              <a:rPr lang="pt-BR" sz="2350" dirty="0">
                <a:solidFill>
                  <a:srgbClr val="0000CC"/>
                </a:solidFill>
              </a:rPr>
              <a:t>, filhos, obedecei em tudo a vossos pais, porque isto é agradável ao Senhor</a:t>
            </a:r>
            <a:r>
              <a:rPr lang="pt-BR" sz="2350" dirty="0" smtClean="0">
                <a:solidFill>
                  <a:srgbClr val="0000CC"/>
                </a:solidFill>
              </a:rPr>
              <a:t>.  21  </a:t>
            </a:r>
            <a:r>
              <a:rPr lang="pt-BR" sz="2350" dirty="0">
                <a:solidFill>
                  <a:srgbClr val="0000CC"/>
                </a:solidFill>
              </a:rPr>
              <a:t>Vós, pais, não irriteis a vossos filhos, para que não percam o ânimo</a:t>
            </a:r>
            <a:r>
              <a:rPr lang="pt-BR" sz="2350" dirty="0" smtClean="0">
                <a:solidFill>
                  <a:srgbClr val="0000CC"/>
                </a:solidFill>
              </a:rPr>
              <a:t>.  22  </a:t>
            </a:r>
            <a:r>
              <a:rPr lang="pt-BR" sz="2350" dirty="0">
                <a:solidFill>
                  <a:srgbClr val="0000CC"/>
                </a:solidFill>
              </a:rPr>
              <a:t>Vós, servos, obedecei em tudo a vosso senhor segundo a carne, não servindo só na aparência, como para agradar aos homens, mas em simplicidade de coração, temendo a Deus</a:t>
            </a:r>
            <a:r>
              <a:rPr lang="pt-BR" sz="2350" dirty="0" smtClean="0">
                <a:solidFill>
                  <a:srgbClr val="0000CC"/>
                </a:solidFill>
              </a:rPr>
              <a:t>. 23  </a:t>
            </a:r>
            <a:r>
              <a:rPr lang="pt-BR" sz="2350" dirty="0">
                <a:solidFill>
                  <a:srgbClr val="0000CC"/>
                </a:solidFill>
              </a:rPr>
              <a:t>E, tudo quanto fizerdes, fazei-o de todo o coração, como ao Senhor e não aos homens</a:t>
            </a:r>
            <a:r>
              <a:rPr lang="pt-BR" sz="2350" dirty="0" smtClean="0">
                <a:solidFill>
                  <a:srgbClr val="0000CC"/>
                </a:solidFill>
              </a:rPr>
              <a:t>,  24  </a:t>
            </a:r>
            <a:r>
              <a:rPr lang="pt-BR" sz="2350" dirty="0">
                <a:solidFill>
                  <a:srgbClr val="0000CC"/>
                </a:solidFill>
              </a:rPr>
              <a:t>sabendo que recebereis do Senhor o galardão da herança, porque a Cristo, o Senhor, servis</a:t>
            </a:r>
            <a:r>
              <a:rPr lang="pt-BR" sz="2350" dirty="0" smtClean="0">
                <a:solidFill>
                  <a:srgbClr val="0000CC"/>
                </a:solidFill>
              </a:rPr>
              <a:t>.  25  </a:t>
            </a:r>
            <a:r>
              <a:rPr lang="pt-BR" sz="2350" dirty="0">
                <a:solidFill>
                  <a:srgbClr val="0000CC"/>
                </a:solidFill>
              </a:rPr>
              <a:t>Mas quem fizer agravo receberá o agravo que fizer; pois não há acepção de pessoas.</a:t>
            </a:r>
          </a:p>
          <a:p>
            <a:pPr marL="0" indent="0">
              <a:buNone/>
            </a:pPr>
            <a:r>
              <a:rPr lang="pt-BR" sz="2350" b="1" dirty="0" smtClean="0">
                <a:solidFill>
                  <a:srgbClr val="0000CC"/>
                </a:solidFill>
              </a:rPr>
              <a:t>4</a:t>
            </a:r>
            <a:r>
              <a:rPr lang="pt-BR" sz="2350" dirty="0" smtClean="0">
                <a:solidFill>
                  <a:srgbClr val="0000CC"/>
                </a:solidFill>
              </a:rPr>
              <a:t>.1 Vós</a:t>
            </a:r>
            <a:r>
              <a:rPr lang="pt-BR" sz="2350" dirty="0">
                <a:solidFill>
                  <a:srgbClr val="0000CC"/>
                </a:solidFill>
              </a:rPr>
              <a:t>, senhores, fazei o que for de justiça e </a:t>
            </a:r>
            <a:r>
              <a:rPr lang="pt-BR" sz="2350" dirty="0" err="1">
                <a:solidFill>
                  <a:srgbClr val="0000CC"/>
                </a:solidFill>
              </a:rPr>
              <a:t>eqüidade</a:t>
            </a:r>
            <a:r>
              <a:rPr lang="pt-BR" sz="2350" dirty="0">
                <a:solidFill>
                  <a:srgbClr val="0000CC"/>
                </a:solidFill>
              </a:rPr>
              <a:t> a vossos servos, sabendo que também tendes um Senhor nos céus.</a:t>
            </a: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 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E tudo quanto fizerdes, fazei-o de todo o coração, como ao Senhor, e não aos homens”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3.23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006600"/>
                </a:solidFill>
              </a:rPr>
              <a:t>SENHORES</a:t>
            </a:r>
            <a:endParaRPr lang="pt-BR" sz="28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6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800" b="1" dirty="0" smtClean="0">
                <a:solidFill>
                  <a:srgbClr val="006600"/>
                </a:solidFill>
              </a:rPr>
              <a:t>Introdução</a:t>
            </a:r>
            <a:endParaRPr lang="pt-BR" sz="38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3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Avançando em direção ao final da epístola aos Colossenses, na lição de hoje veremos uma aplicação muito prática e pertinente das virtudes da nossa nova vida em Cristo Jesus, a saber, nos relacionamentos familiares. Nossa união com Cristo nos torna membros do Seu corpo, ou seja, da igreja, onde passamos a desenvolver um relacionamento de amor, paciência e perdão de uns para com os outros. Mas isto não diminui nem desfaz nossos laços de parentesco segundo a carne; antes nos dá nova motivação e propósito para amarmos e nos aplicarmos de todo o coração aos deveres que nos cabem de acordo com a posição que ocupamos em nossas famílias.</a:t>
            </a:r>
            <a:r>
              <a:rPr lang="pt-BR" sz="31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  <a:endParaRPr lang="pt-BR" sz="31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/>
            </a:r>
            <a:b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NO RELACIONAMENTO CONJUGAL</a:t>
            </a:r>
            <a:r>
              <a:rPr lang="pt-BR" sz="2400" b="1" dirty="0" smtClean="0">
                <a:solidFill>
                  <a:srgbClr val="006600"/>
                </a:solidFill>
              </a:rPr>
              <a:t>	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18,19)</a:t>
            </a:r>
            <a:endParaRPr lang="pt-BR" sz="26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II –  NO RELACIONAMENTO PATERNO E FILIAL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20-21)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III – NO RELACIONAMENTO ENTRE SERVOS E </a:t>
            </a:r>
            <a:r>
              <a:rPr lang="pt-BR" sz="2800" b="1" dirty="0" smtClean="0">
                <a:solidFill>
                  <a:srgbClr val="006600"/>
                </a:solidFill>
              </a:rPr>
              <a:t>SENHORES</a:t>
            </a:r>
            <a:endParaRPr lang="pt-BR" sz="28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</a:t>
            </a: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22-25, 4.1)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33256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2852936"/>
            <a:ext cx="7560840" cy="23042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3600" dirty="0">
                <a:solidFill>
                  <a:srgbClr val="0000CC"/>
                </a:solidFill>
              </a:rPr>
              <a:t>Cl 3. 18  Vós, mulheres, estai sujeitas a vosso próprio marido, como convém no Senhor.  19  Vós, maridos, amai a vossa mulher e não vos irriteis contra ela. </a:t>
            </a:r>
          </a:p>
        </p:txBody>
      </p:sp>
    </p:spTree>
    <p:extLst>
      <p:ext uri="{BB962C8B-B14F-4D97-AF65-F5344CB8AC3E}">
        <p14:creationId xmlns:p14="http://schemas.microsoft.com/office/powerpoint/2010/main" val="20512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2679</TotalTime>
  <Words>1370</Words>
  <Application>Microsoft Office PowerPoint</Application>
  <PresentationFormat>Apresentação na tela (4:3)</PresentationFormat>
  <Paragraphs>171</Paragraphs>
  <Slides>34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Tema do Office</vt:lpstr>
      <vt:lpstr>Apresentação do PowerPoint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 </vt:lpstr>
      <vt:lpstr>CARTA  AOS COLOSSENSES LIÇÃO 9:  AS VIRTUDES CRISTÃS NA VIDA DOMÉSTICA ESBOÇO</vt:lpstr>
      <vt:lpstr>CARTA  AOS COLOSSENSES LIÇÃO 9:  AS VIRTUDES CRISTÃS NA VIDA DOMÉSTICA</vt:lpstr>
      <vt:lpstr>CARTA  AOS COLOSSENSES LIÇÃO 9:  AS VIRTUDES CRISTÃS NA VIDA DOMÉSTICA ESBOÇO</vt:lpstr>
      <vt:lpstr>Apresentação do PowerPoint</vt:lpstr>
      <vt:lpstr>CARTA  AOS COLOSSENSES LIÇÃO 9:  AS VIRTUDES CRISTÃS NA VIDA DOMÉSTICA</vt:lpstr>
      <vt:lpstr>CARTA  AOS COLOSSENSES LIÇÃO 9:  AS VIRTUDES CRISTÃS NA VIDA DOMÉSTICA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 ESBOÇO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 ESBOÇO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</vt:lpstr>
      <vt:lpstr>Apresentação do PowerPoint</vt:lpstr>
      <vt:lpstr>Apresentação do PowerPoint</vt:lpstr>
      <vt:lpstr>CARTA  AOS COLOSSENSES LIÇÃO 9:  AS VIRTUDES CRISTÃS NA VIDA DOMÉSTICA</vt:lpstr>
      <vt:lpstr>Apresentação do PowerPoint</vt:lpstr>
      <vt:lpstr>CARTA  AOS COLOSSENSES LIÇÃO 9:  AS VIRTUDES CRISTÃS NA VIDA DOMÉSTICA ESBOÇO</vt:lpstr>
      <vt:lpstr>CARTA  AOS COLOSSENSES LIÇÃO 9:  AS VIRTUDES CRISTÃS NA VIDA DOMÉSTICA</vt:lpstr>
      <vt:lpstr>CARTA  AOS COLOSSENSES LIÇÃO 9:  AS VIRTUDES CRISTÃS NA VIDA DOMÉSTICA ESBOÇO</vt:lpstr>
      <vt:lpstr>CARTA  AOS COLOSSENSES LIÇÃO 9:  AS VIRTUDES CRISTÃS NA VIDA DOMÉSTICA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178</cp:revision>
  <dcterms:created xsi:type="dcterms:W3CDTF">2017-03-28T13:10:15Z</dcterms:created>
  <dcterms:modified xsi:type="dcterms:W3CDTF">2020-02-26T19:05:29Z</dcterms:modified>
</cp:coreProperties>
</file>