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390" r:id="rId9"/>
    <p:sldId id="385" r:id="rId10"/>
    <p:sldId id="264" r:id="rId11"/>
    <p:sldId id="305" r:id="rId12"/>
    <p:sldId id="396" r:id="rId13"/>
    <p:sldId id="383" r:id="rId14"/>
    <p:sldId id="397" r:id="rId15"/>
    <p:sldId id="391" r:id="rId16"/>
    <p:sldId id="386" r:id="rId17"/>
    <p:sldId id="267" r:id="rId18"/>
    <p:sldId id="388" r:id="rId19"/>
    <p:sldId id="310" r:id="rId20"/>
    <p:sldId id="402" r:id="rId21"/>
    <p:sldId id="400" r:id="rId22"/>
    <p:sldId id="401" r:id="rId23"/>
    <p:sldId id="398" r:id="rId24"/>
    <p:sldId id="392" r:id="rId25"/>
    <p:sldId id="387" r:id="rId26"/>
    <p:sldId id="268" r:id="rId27"/>
    <p:sldId id="311" r:id="rId28"/>
    <p:sldId id="403" r:id="rId29"/>
    <p:sldId id="393" r:id="rId30"/>
    <p:sldId id="313" r:id="rId31"/>
    <p:sldId id="394" r:id="rId32"/>
    <p:sldId id="395" r:id="rId33"/>
    <p:sldId id="336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 smtClean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18/02/2020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</a:p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 E A FILEMOM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1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100" b="1" dirty="0" smtClean="0">
                <a:solidFill>
                  <a:srgbClr val="006600"/>
                </a:solidFill>
              </a:rPr>
              <a:t>				</a:t>
            </a:r>
            <a:r>
              <a:rPr lang="pt-BR" sz="2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  <a:endParaRPr lang="pt-BR" sz="21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/>
              <a:t>Paulo ainda tem em mente a metáfora acerca dos feitos do velho homem como sendo </a:t>
            </a:r>
            <a:r>
              <a:rPr lang="pt-BR" sz="2400" dirty="0" smtClean="0"/>
              <a:t>uma roupa </a:t>
            </a:r>
            <a:r>
              <a:rPr lang="pt-BR" sz="2400" dirty="0"/>
              <a:t>velha que não convém mais ao cristão, pois este morreu para o mundo e, estando vivo para Deus</a:t>
            </a:r>
            <a:r>
              <a:rPr lang="pt-BR" sz="2400" dirty="0" smtClean="0"/>
              <a:t>, deve vestir-se </a:t>
            </a:r>
            <a:r>
              <a:rPr lang="pt-BR" sz="2400" dirty="0"/>
              <a:t>do novo, o qual, assim como o primeiro, também tem os </a:t>
            </a:r>
            <a:r>
              <a:rPr lang="pt-BR" sz="2400" dirty="0" smtClean="0"/>
              <a:t>seus feitos </a:t>
            </a:r>
            <a:r>
              <a:rPr lang="pt-BR" sz="2400" dirty="0"/>
              <a:t>ou atos exteriores que lhe convêm. Mas, assim como, em seu aspecto negativo, a </a:t>
            </a:r>
            <a:r>
              <a:rPr lang="pt-BR" sz="2400" dirty="0" smtClean="0"/>
              <a:t>mortificação começa </a:t>
            </a:r>
            <a:r>
              <a:rPr lang="pt-BR" sz="2400" dirty="0"/>
              <a:t>no coração, daí resultando em um verdadeiro despojamento das obras da carne; do </a:t>
            </a:r>
            <a:r>
              <a:rPr lang="pt-BR" sz="2400" dirty="0" smtClean="0"/>
              <a:t>mesmo modo</a:t>
            </a:r>
            <a:r>
              <a:rPr lang="pt-BR" sz="2400" dirty="0"/>
              <a:t>, a formação do novo homem começa no interior, na renovação de um entendimento que busca </a:t>
            </a:r>
            <a:r>
              <a:rPr lang="pt-BR" sz="2400" dirty="0" smtClean="0"/>
              <a:t>e cultiva </a:t>
            </a:r>
            <a:r>
              <a:rPr lang="pt-BR" sz="2400" dirty="0"/>
              <a:t>as virtudes, o fruto do Espírito, e então se manifesta, inevitavelmente, em toda a nossa </a:t>
            </a:r>
            <a:r>
              <a:rPr lang="pt-BR" sz="2400" dirty="0" smtClean="0"/>
              <a:t>maneira de </a:t>
            </a:r>
            <a:r>
              <a:rPr lang="pt-BR" sz="2400" dirty="0"/>
              <a:t>viver</a:t>
            </a:r>
            <a:r>
              <a:rPr lang="pt-BR" sz="2400" dirty="0" smtClean="0"/>
              <a:t>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200" b="1" dirty="0">
                <a:solidFill>
                  <a:srgbClr val="006600"/>
                </a:solidFill>
              </a:rPr>
              <a:t>			</a:t>
            </a:r>
            <a:r>
              <a:rPr lang="pt-BR" sz="2200" b="1" dirty="0" smtClean="0">
                <a:solidFill>
                  <a:srgbClr val="006600"/>
                </a:solidFill>
              </a:rPr>
              <a:t>	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300" dirty="0"/>
              <a:t>Jamais nos esqueçamos que tais virtudes provêm, primariamente, de uma obra da graça de </a:t>
            </a:r>
            <a:r>
              <a:rPr lang="pt-BR" sz="2300" dirty="0" smtClean="0"/>
              <a:t>Deus no </a:t>
            </a:r>
            <a:r>
              <a:rPr lang="pt-BR" sz="2300" dirty="0"/>
              <a:t>coração, e não podem ser produzidas a partir de nossos próprios esforços; por isso são </a:t>
            </a:r>
            <a:r>
              <a:rPr lang="pt-BR" sz="2300" dirty="0" smtClean="0"/>
              <a:t>chamadas também </a:t>
            </a:r>
            <a:r>
              <a:rPr lang="pt-BR" sz="2300" dirty="0"/>
              <a:t>de “</a:t>
            </a:r>
            <a:r>
              <a:rPr lang="pt-BR" sz="2300" dirty="0">
                <a:solidFill>
                  <a:srgbClr val="0000CC"/>
                </a:solidFill>
              </a:rPr>
              <a:t>fruto do Espírito</a:t>
            </a:r>
            <a:r>
              <a:rPr lang="pt-BR" sz="2300" dirty="0" smtClean="0"/>
              <a:t>” </a:t>
            </a:r>
            <a:r>
              <a:rPr lang="pt-BR" sz="2300" dirty="0"/>
              <a:t>e, em outro lugar, o mesmo apóstolo fala de uma delas – </a:t>
            </a:r>
            <a:r>
              <a:rPr lang="pt-BR" sz="2300" dirty="0" smtClean="0"/>
              <a:t>o amor </a:t>
            </a:r>
            <a:r>
              <a:rPr lang="pt-BR" sz="2300" dirty="0"/>
              <a:t>– como tendo sido derramado em nossos </a:t>
            </a:r>
            <a:r>
              <a:rPr lang="pt-BR" sz="2300" dirty="0" smtClean="0"/>
              <a:t>corações. </a:t>
            </a:r>
            <a:r>
              <a:rPr lang="pt-BR" sz="2300" dirty="0"/>
              <a:t>Portanto, são dons de Deus. Mas </a:t>
            </a:r>
            <a:r>
              <a:rPr lang="pt-BR" sz="2300" dirty="0" smtClean="0"/>
              <a:t>há também </a:t>
            </a:r>
            <a:r>
              <a:rPr lang="pt-BR" sz="2300" dirty="0"/>
              <a:t>considerações nas Escrituras acerca do cultivo, do exercício e da confirmação de tais virtudes </a:t>
            </a:r>
            <a:r>
              <a:rPr lang="pt-BR" sz="2300" dirty="0" smtClean="0"/>
              <a:t>– que </a:t>
            </a:r>
            <a:r>
              <a:rPr lang="pt-BR" sz="2300" dirty="0"/>
              <a:t>é o sentido em que Paulo aqui usa a expressão: “</a:t>
            </a:r>
            <a:r>
              <a:rPr lang="pt-BR" sz="2300" dirty="0">
                <a:solidFill>
                  <a:srgbClr val="0000CC"/>
                </a:solidFill>
              </a:rPr>
              <a:t>Revesti-vos</a:t>
            </a:r>
            <a:r>
              <a:rPr lang="pt-BR" sz="2300" dirty="0"/>
              <a:t>”. Não se deve apenas esperar que </a:t>
            </a:r>
            <a:r>
              <a:rPr lang="pt-BR" sz="2300" dirty="0" smtClean="0"/>
              <a:t>essas virtudes </a:t>
            </a:r>
            <a:r>
              <a:rPr lang="pt-BR" sz="2300" dirty="0"/>
              <a:t>serão automaticamente produzidas em nós, mas devem ser um tema de constante preocupação</a:t>
            </a:r>
            <a:r>
              <a:rPr lang="pt-BR" sz="2300" dirty="0" smtClean="0"/>
              <a:t>, interesse </a:t>
            </a:r>
            <a:r>
              <a:rPr lang="pt-BR" sz="2300" dirty="0"/>
              <a:t>e busca por todo aquele que deseja andar como convém a “</a:t>
            </a:r>
            <a:r>
              <a:rPr lang="pt-BR" sz="2300" dirty="0">
                <a:solidFill>
                  <a:srgbClr val="0000CC"/>
                </a:solidFill>
              </a:rPr>
              <a:t>eleitos de Deus, santos e amados</a:t>
            </a:r>
            <a:r>
              <a:rPr lang="pt-BR" sz="2300" dirty="0" smtClean="0"/>
              <a:t>”.</a:t>
            </a:r>
            <a:r>
              <a:rPr lang="pt-BR" sz="2400" dirty="0" smtClean="0"/>
              <a:t>	</a:t>
            </a:r>
            <a:r>
              <a:rPr lang="pt-BR" sz="1100" dirty="0" smtClean="0"/>
              <a:t> (</a:t>
            </a:r>
            <a:r>
              <a:rPr lang="pt-BR" sz="1100" dirty="0" err="1">
                <a:solidFill>
                  <a:srgbClr val="0000CC"/>
                </a:solidFill>
              </a:rPr>
              <a:t>Gl</a:t>
            </a:r>
            <a:r>
              <a:rPr lang="pt-BR" sz="1100" dirty="0">
                <a:solidFill>
                  <a:srgbClr val="0000CC"/>
                </a:solidFill>
              </a:rPr>
              <a:t> 5.22</a:t>
            </a:r>
            <a:r>
              <a:rPr lang="pt-BR" sz="1100" dirty="0" smtClean="0">
                <a:solidFill>
                  <a:srgbClr val="0000CC"/>
                </a:solidFill>
              </a:rPr>
              <a:t>; </a:t>
            </a:r>
            <a:r>
              <a:rPr lang="pt-BR" sz="1100" dirty="0" err="1" smtClean="0">
                <a:solidFill>
                  <a:srgbClr val="0000CC"/>
                </a:solidFill>
              </a:rPr>
              <a:t>Rm</a:t>
            </a:r>
            <a:r>
              <a:rPr lang="pt-BR" sz="1100" dirty="0" smtClean="0">
                <a:solidFill>
                  <a:srgbClr val="0000CC"/>
                </a:solidFill>
              </a:rPr>
              <a:t> 5.5; 2 </a:t>
            </a:r>
            <a:r>
              <a:rPr lang="pt-BR" sz="1100" dirty="0" err="1" smtClean="0">
                <a:solidFill>
                  <a:srgbClr val="0000CC"/>
                </a:solidFill>
              </a:rPr>
              <a:t>Pe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1.3-7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300" dirty="0">
                <a:solidFill>
                  <a:srgbClr val="0000CC"/>
                </a:solidFill>
              </a:rPr>
              <a:t>Gl </a:t>
            </a:r>
            <a:r>
              <a:rPr lang="da-DK" sz="2300" dirty="0" smtClean="0">
                <a:solidFill>
                  <a:srgbClr val="0000CC"/>
                </a:solidFill>
              </a:rPr>
              <a:t>5. </a:t>
            </a:r>
            <a:r>
              <a:rPr lang="pt-BR" sz="2300" dirty="0">
                <a:solidFill>
                  <a:srgbClr val="0000CC"/>
                </a:solidFill>
              </a:rPr>
              <a:t>22  Mas o fruto do Espírito é: caridade, gozo, paz, longanimidade, benignidade, bondade, fé, mansidão, temperança.</a:t>
            </a:r>
            <a:endParaRPr lang="da-DK" sz="23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400" dirty="0" smtClean="0">
                <a:solidFill>
                  <a:srgbClr val="7030A0"/>
                </a:solidFill>
              </a:rPr>
              <a:t>Rm 5. </a:t>
            </a:r>
            <a:r>
              <a:rPr lang="pt-BR" sz="2400" dirty="0">
                <a:solidFill>
                  <a:srgbClr val="7030A0"/>
                </a:solidFill>
              </a:rPr>
              <a:t>5  E a esperança não traz confusão, porquanto o amor de Deus está derramado em nosso coração pelo Espírito Santo que nos foi dado</a:t>
            </a:r>
            <a:r>
              <a:rPr lang="pt-BR" sz="2400" dirty="0" smtClean="0">
                <a:solidFill>
                  <a:srgbClr val="7030A0"/>
                </a:solidFill>
              </a:rPr>
              <a:t>.</a:t>
            </a:r>
            <a:endParaRPr lang="da-DK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da-DK" sz="2300" dirty="0" smtClean="0">
                <a:solidFill>
                  <a:srgbClr val="0000CC"/>
                </a:solidFill>
              </a:rPr>
              <a:t>2 </a:t>
            </a:r>
            <a:r>
              <a:rPr lang="da-DK" sz="2300" dirty="0">
                <a:solidFill>
                  <a:srgbClr val="0000CC"/>
                </a:solidFill>
              </a:rPr>
              <a:t>Pe 1</a:t>
            </a:r>
            <a:r>
              <a:rPr lang="da-DK" sz="2300" dirty="0" smtClean="0">
                <a:solidFill>
                  <a:srgbClr val="0000CC"/>
                </a:solidFill>
              </a:rPr>
              <a:t>. </a:t>
            </a:r>
            <a:r>
              <a:rPr lang="pt-BR" sz="2300" dirty="0">
                <a:solidFill>
                  <a:srgbClr val="0000CC"/>
                </a:solidFill>
              </a:rPr>
              <a:t>3  Visto como o seu divino poder nos deu tudo o que diz respeito à vida e piedade, pelo conhecimento daquele que nos chamou por sua glória e virtude</a:t>
            </a:r>
            <a:r>
              <a:rPr lang="pt-BR" sz="2300" dirty="0" smtClean="0">
                <a:solidFill>
                  <a:srgbClr val="0000CC"/>
                </a:solidFill>
              </a:rPr>
              <a:t>, 4  </a:t>
            </a:r>
            <a:r>
              <a:rPr lang="pt-BR" sz="2300" dirty="0">
                <a:solidFill>
                  <a:srgbClr val="0000CC"/>
                </a:solidFill>
              </a:rPr>
              <a:t>pelas quais ele nos tem dado grandíssimas e preciosas promessas, para que por elas fiqueis participantes da natureza divina, havendo escapado da corrupção, que, pela concupiscência, há no mundo</a:t>
            </a:r>
            <a:r>
              <a:rPr lang="pt-BR" sz="2300" dirty="0" smtClean="0">
                <a:solidFill>
                  <a:srgbClr val="0000CC"/>
                </a:solidFill>
              </a:rPr>
              <a:t>,  5  </a:t>
            </a:r>
            <a:r>
              <a:rPr lang="pt-BR" sz="2300" dirty="0">
                <a:solidFill>
                  <a:srgbClr val="0000CC"/>
                </a:solidFill>
              </a:rPr>
              <a:t>e vós também, pondo nisto mesmo toda a diligência, acrescentai à vossa fé a virtude, e à virtude, a ciência</a:t>
            </a:r>
            <a:r>
              <a:rPr lang="pt-BR" sz="2300" dirty="0" smtClean="0">
                <a:solidFill>
                  <a:srgbClr val="0000CC"/>
                </a:solidFill>
              </a:rPr>
              <a:t>,  6  </a:t>
            </a:r>
            <a:r>
              <a:rPr lang="pt-BR" sz="2300" dirty="0">
                <a:solidFill>
                  <a:srgbClr val="0000CC"/>
                </a:solidFill>
              </a:rPr>
              <a:t>e à ciência, a temperança, e à temperança, a paciência, e à paciência, a piedade</a:t>
            </a:r>
            <a:r>
              <a:rPr lang="pt-BR" sz="2300" dirty="0" smtClean="0">
                <a:solidFill>
                  <a:srgbClr val="0000CC"/>
                </a:solidFill>
              </a:rPr>
              <a:t>,  7  </a:t>
            </a:r>
            <a:r>
              <a:rPr lang="pt-BR" sz="2300" dirty="0">
                <a:solidFill>
                  <a:srgbClr val="0000CC"/>
                </a:solidFill>
              </a:rPr>
              <a:t>e à piedade, o amor fraternal, e ao amor fraternal, a caridade.</a:t>
            </a:r>
            <a:endParaRPr lang="da-DK" sz="23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7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000" b="1" dirty="0">
                <a:solidFill>
                  <a:srgbClr val="006600"/>
                </a:solidFill>
              </a:rPr>
              <a:t>			</a:t>
            </a: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/>
              <a:t>É importante também observar que as virtudes aqui citadas pelo apóstolo, embora não sejam </a:t>
            </a:r>
            <a:r>
              <a:rPr lang="pt-BR" sz="2800" dirty="0" smtClean="0"/>
              <a:t>as únicas</a:t>
            </a:r>
            <a:r>
              <a:rPr lang="pt-BR" sz="2800" dirty="0"/>
              <a:t>, estão todas ligadas ao nosso relacionamento uns com os outros – que será o foco da </a:t>
            </a:r>
            <a:r>
              <a:rPr lang="pt-BR" sz="2800" dirty="0" smtClean="0"/>
              <a:t>sua exortação </a:t>
            </a:r>
            <a:r>
              <a:rPr lang="pt-BR" sz="2800" dirty="0"/>
              <a:t>até o final da epístola. A referência a entranhas, relacionada a todas essas virtudes, é própria </a:t>
            </a:r>
            <a:r>
              <a:rPr lang="pt-BR" sz="2800" dirty="0" smtClean="0"/>
              <a:t>da língua </a:t>
            </a:r>
            <a:r>
              <a:rPr lang="pt-BR" sz="2800" dirty="0"/>
              <a:t>hebraica (o idioma materno de Paulo), e significam que a misericórdia, benignidade, humildade</a:t>
            </a:r>
            <a:r>
              <a:rPr lang="pt-BR" sz="2800" dirty="0" smtClean="0"/>
              <a:t>, mansidão </a:t>
            </a:r>
            <a:r>
              <a:rPr lang="pt-BR" sz="2800" dirty="0"/>
              <a:t>e longanimidade são algumas das disposições mais interiores e verdadeiras de um ser </a:t>
            </a:r>
            <a:r>
              <a:rPr lang="pt-BR" sz="2800" dirty="0" smtClean="0"/>
              <a:t>humano para </a:t>
            </a:r>
            <a:r>
              <a:rPr lang="pt-BR" sz="2800" dirty="0"/>
              <a:t>com o seu </a:t>
            </a:r>
            <a:r>
              <a:rPr lang="pt-BR" sz="2800" dirty="0" smtClean="0"/>
              <a:t>próximo.	 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Gn</a:t>
            </a:r>
            <a:r>
              <a:rPr lang="pt-BR" sz="1100" dirty="0">
                <a:solidFill>
                  <a:srgbClr val="0000CC"/>
                </a:solidFill>
              </a:rPr>
              <a:t> 43.30; </a:t>
            </a:r>
            <a:r>
              <a:rPr lang="pt-BR" sz="1100" dirty="0"/>
              <a:t>compare com </a:t>
            </a:r>
            <a:r>
              <a:rPr lang="pt-BR" sz="1100" dirty="0">
                <a:solidFill>
                  <a:srgbClr val="0000CC"/>
                </a:solidFill>
              </a:rPr>
              <a:t>1 </a:t>
            </a:r>
            <a:r>
              <a:rPr lang="pt-BR" sz="1100" dirty="0" err="1">
                <a:solidFill>
                  <a:srgbClr val="0000CC"/>
                </a:solidFill>
              </a:rPr>
              <a:t>Jo</a:t>
            </a:r>
            <a:r>
              <a:rPr lang="pt-BR" sz="1100" dirty="0">
                <a:solidFill>
                  <a:srgbClr val="0000CC"/>
                </a:solidFill>
              </a:rPr>
              <a:t> 3.17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938366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45638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 err="1">
                <a:solidFill>
                  <a:srgbClr val="0000CC"/>
                </a:solidFill>
              </a:rPr>
              <a:t>Gn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43</a:t>
            </a:r>
            <a:r>
              <a:rPr lang="pt-BR" dirty="0">
                <a:solidFill>
                  <a:srgbClr val="0000CC"/>
                </a:solidFill>
              </a:rPr>
              <a:t>. 30  E José apressou-se, porque o seu íntimo moveu-se para o seu irmão; e procurou onde chorar, e entrou na câmara, e chorou ali.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7030A0"/>
                </a:solidFill>
              </a:rPr>
              <a:t>1 </a:t>
            </a:r>
            <a:r>
              <a:rPr lang="pt-BR" dirty="0" err="1">
                <a:solidFill>
                  <a:srgbClr val="7030A0"/>
                </a:solidFill>
              </a:rPr>
              <a:t>Jo</a:t>
            </a:r>
            <a:r>
              <a:rPr lang="pt-BR" dirty="0">
                <a:solidFill>
                  <a:srgbClr val="7030A0"/>
                </a:solidFill>
              </a:rPr>
              <a:t> 3. 17  Quem, pois, tiver bens do mundo e, vendo o seu irmão necessitado, lhe cerrar o seu coração, como estará nele a caridade de Deus?</a:t>
            </a:r>
            <a:endParaRPr lang="da-DK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26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12)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FF00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FF0000"/>
                </a:solidFill>
              </a:rPr>
              <a:t> </a:t>
            </a:r>
            <a:endParaRPr lang="pt-BR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FF0000"/>
                </a:solidFill>
              </a:rPr>
              <a:t>			</a:t>
            </a:r>
            <a:r>
              <a:rPr lang="pt-BR" sz="2600" b="1" dirty="0" smtClean="0">
                <a:solidFill>
                  <a:srgbClr val="FF0000"/>
                </a:solidFill>
              </a:rPr>
              <a:t>(</a:t>
            </a:r>
            <a:r>
              <a:rPr lang="pt-BR" sz="2600" b="1" dirty="0">
                <a:solidFill>
                  <a:srgbClr val="FF0000"/>
                </a:solidFill>
              </a:rPr>
              <a:t>vv. </a:t>
            </a:r>
            <a:r>
              <a:rPr lang="pt-BR" sz="2600" b="1" dirty="0" smtClean="0">
                <a:solidFill>
                  <a:srgbClr val="FF0000"/>
                </a:solidFill>
              </a:rPr>
              <a:t>13-15)</a:t>
            </a:r>
            <a:r>
              <a:rPr lang="pt-BR" sz="1200" b="1" dirty="0" smtClean="0">
                <a:solidFill>
                  <a:srgbClr val="FF0000"/>
                </a:solidFill>
              </a:rPr>
              <a:t>		</a:t>
            </a:r>
            <a:endParaRPr lang="pt-BR" sz="1200" b="1" cap="small" dirty="0" smtClean="0">
              <a:solidFill>
                <a:srgbClr val="FF00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006600"/>
                </a:solidFill>
              </a:rPr>
              <a:t>CRISTO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16-17)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1872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340768"/>
            <a:ext cx="7344816" cy="460851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b="1" dirty="0">
                <a:solidFill>
                  <a:srgbClr val="0000CC"/>
                </a:solidFill>
              </a:rPr>
              <a:t>Cl 3</a:t>
            </a:r>
            <a:r>
              <a:rPr lang="pt-BR" dirty="0" smtClean="0">
                <a:solidFill>
                  <a:srgbClr val="0000CC"/>
                </a:solidFill>
              </a:rPr>
              <a:t>.  </a:t>
            </a:r>
            <a:r>
              <a:rPr lang="pt-BR" dirty="0">
                <a:solidFill>
                  <a:srgbClr val="0000CC"/>
                </a:solidFill>
              </a:rPr>
              <a:t>13  suportando-vos uns aos outros e perdoando-vos uns aos outros, se algum tiver queixa contra outro; assim como Cristo vos perdoou, assim fazei vós também.  14  E, sobre tudo isto, revesti-vos de caridade, que é o vínculo da perfeição.  15  E a paz de Deus, para a qual também fostes chamados em um corpo, domine em vossos corações; e sede agradecidos.  </a:t>
            </a:r>
            <a:endParaRPr lang="pt-B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000" b="1" dirty="0" smtClean="0">
                <a:solidFill>
                  <a:srgbClr val="006600"/>
                </a:solidFill>
              </a:rPr>
              <a:t>			1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100" dirty="0"/>
              <a:t>Passando à aplicação das virtudes anteriormente citadas, encontramos duas </a:t>
            </a:r>
            <a:r>
              <a:rPr lang="pt-BR" sz="2100" dirty="0" smtClean="0"/>
              <a:t>recomendações práticas</a:t>
            </a:r>
            <a:r>
              <a:rPr lang="pt-BR" sz="2100" dirty="0"/>
              <a:t>: suportar uns aos outros e perdoar uns aos outros. Isto implica que, mesmo fazendo parte de </a:t>
            </a:r>
            <a:r>
              <a:rPr lang="pt-BR" sz="2100" dirty="0" smtClean="0"/>
              <a:t>um mesmo </a:t>
            </a:r>
            <a:r>
              <a:rPr lang="pt-BR" sz="2100" dirty="0"/>
              <a:t>corpo e sob o comando sábio e perfeito de nosso Senhor Jesus Cristo, estamos longe de </a:t>
            </a:r>
            <a:r>
              <a:rPr lang="pt-BR" sz="2100" dirty="0" smtClean="0"/>
              <a:t>ser iguais </a:t>
            </a:r>
            <a:r>
              <a:rPr lang="pt-BR" sz="2100" dirty="0"/>
              <a:t>uns aos outros. Cada um busca sua conformação a Ele (quando busca) de acordo com os vícios </a:t>
            </a:r>
            <a:r>
              <a:rPr lang="pt-BR" sz="2100" dirty="0" smtClean="0"/>
              <a:t>e imperfeições </a:t>
            </a:r>
            <a:r>
              <a:rPr lang="pt-BR" sz="2100" dirty="0"/>
              <a:t>próprias do seu caráter e viver anterior que precisam ser agora corrigidos e </a:t>
            </a:r>
            <a:r>
              <a:rPr lang="pt-BR" sz="2100" dirty="0" smtClean="0"/>
              <a:t>suplantados pelo </a:t>
            </a:r>
            <a:r>
              <a:rPr lang="pt-BR" sz="2100" dirty="0"/>
              <a:t>fruto do Espírito; portanto, o andar de cada um com Deus não é igual ao do </a:t>
            </a:r>
            <a:r>
              <a:rPr lang="pt-BR" sz="2100" dirty="0" smtClean="0"/>
              <a:t>outro. </a:t>
            </a:r>
            <a:r>
              <a:rPr lang="pt-BR" sz="2100" dirty="0"/>
              <a:t>Essa disparidade poderia facilmente levar a conflitos como aqueles ilustrados por Paulo na palavra</a:t>
            </a:r>
            <a:r>
              <a:rPr lang="pt-BR" sz="2100" dirty="0" smtClean="0"/>
              <a:t>: “</a:t>
            </a:r>
            <a:r>
              <a:rPr lang="pt-BR" sz="2100" dirty="0">
                <a:solidFill>
                  <a:srgbClr val="0000CC"/>
                </a:solidFill>
              </a:rPr>
              <a:t>Se vós, porém, vos mordeis e devorais uns aos outros, vede não vos consumais também uns aos outros</a:t>
            </a:r>
            <a:r>
              <a:rPr lang="pt-BR" sz="2100" dirty="0" smtClean="0"/>
              <a:t>”. Mas </a:t>
            </a:r>
            <a:r>
              <a:rPr lang="pt-BR" sz="2100" dirty="0"/>
              <a:t>é no exercício da paciência (suportando) e do perdão que encontramos o caminho de Deus para </a:t>
            </a:r>
            <a:r>
              <a:rPr lang="pt-BR" sz="2100" dirty="0" smtClean="0"/>
              <a:t>o nosso </a:t>
            </a:r>
            <a:r>
              <a:rPr lang="pt-BR" sz="2100" dirty="0"/>
              <a:t>relacionamento uns com os </a:t>
            </a:r>
            <a:r>
              <a:rPr lang="pt-BR" sz="2100" dirty="0" smtClean="0"/>
              <a:t>outros.	 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14.4, 10, </a:t>
            </a:r>
            <a:r>
              <a:rPr lang="pt-BR" sz="1100" dirty="0" smtClean="0">
                <a:solidFill>
                  <a:srgbClr val="0000CC"/>
                </a:solidFill>
              </a:rPr>
              <a:t>12; </a:t>
            </a:r>
            <a:r>
              <a:rPr lang="pt-BR" sz="1100" dirty="0" err="1">
                <a:solidFill>
                  <a:srgbClr val="0000CC"/>
                </a:solidFill>
              </a:rPr>
              <a:t>Gl</a:t>
            </a:r>
            <a:r>
              <a:rPr lang="pt-BR" sz="1100" dirty="0">
                <a:solidFill>
                  <a:srgbClr val="0000CC"/>
                </a:solidFill>
              </a:rPr>
              <a:t> 5.15</a:t>
            </a:r>
            <a:r>
              <a:rPr lang="pt-BR" sz="1100" dirty="0" smtClean="0"/>
              <a:t>)</a:t>
            </a:r>
            <a:endParaRPr lang="pt-BR" sz="11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836712"/>
            <a:ext cx="8003232" cy="532859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800" dirty="0">
                <a:solidFill>
                  <a:srgbClr val="0000CC"/>
                </a:solidFill>
              </a:rPr>
              <a:t>Rm 14</a:t>
            </a:r>
            <a:r>
              <a:rPr lang="da-DK" sz="2800" dirty="0" smtClean="0">
                <a:solidFill>
                  <a:srgbClr val="0000CC"/>
                </a:solidFill>
              </a:rPr>
              <a:t>. </a:t>
            </a:r>
            <a:r>
              <a:rPr lang="pt-BR" sz="2800" dirty="0">
                <a:solidFill>
                  <a:srgbClr val="0000CC"/>
                </a:solidFill>
              </a:rPr>
              <a:t>4  Quem és tu que julgas o servo alheio? Para seu próprio senhor ele está em pé ou cai; mas estará firme, porque poderoso é Deus para o firmar.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10  Mas tu, por que julgas teu irmão? Ou tu, também, por que desprezas teu irmão? Pois todos havemos de comparecer ante o tribunal de Cristo.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12  De maneira que cada um de nós dará conta de si mesmo a Deus.</a:t>
            </a:r>
          </a:p>
          <a:p>
            <a:pPr marL="0" indent="0">
              <a:buNone/>
            </a:pPr>
            <a:r>
              <a:rPr lang="da-DK" dirty="0" smtClean="0">
                <a:solidFill>
                  <a:srgbClr val="7030A0"/>
                </a:solidFill>
              </a:rPr>
              <a:t>Gl </a:t>
            </a:r>
            <a:r>
              <a:rPr lang="da-DK" dirty="0">
                <a:solidFill>
                  <a:srgbClr val="7030A0"/>
                </a:solidFill>
              </a:rPr>
              <a:t>5</a:t>
            </a:r>
            <a:r>
              <a:rPr lang="da-DK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15  Se vós, porém, vos mordeis e devorais uns aos outros, vede não vos consumais também uns aos outros.</a:t>
            </a:r>
            <a:endParaRPr lang="da-DK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78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 AS VIRTUDES DA COMUNHÃO </a:t>
            </a:r>
            <a:r>
              <a:rPr lang="pt-BR" sz="24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41379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pt-BR" sz="26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2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  <a:endParaRPr lang="pt-BR" sz="15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/>
              <a:t> </a:t>
            </a:r>
            <a:r>
              <a:rPr lang="pt-BR" sz="3300" dirty="0"/>
              <a:t>Há muito o que se dizer e meditar sobre o amor ao próximo, mas aqui a definição </a:t>
            </a:r>
            <a:r>
              <a:rPr lang="pt-BR" sz="3300" dirty="0" smtClean="0"/>
              <a:t>apostólica basta</a:t>
            </a:r>
            <a:r>
              <a:rPr lang="pt-BR" sz="3300" dirty="0"/>
              <a:t>: o amor é “</a:t>
            </a:r>
            <a:r>
              <a:rPr lang="pt-BR" sz="3300" dirty="0">
                <a:solidFill>
                  <a:srgbClr val="0000CC"/>
                </a:solidFill>
              </a:rPr>
              <a:t>o vínculo da perfeição</a:t>
            </a:r>
            <a:r>
              <a:rPr lang="pt-BR" sz="3300" dirty="0"/>
              <a:t>”. Como seremos perfeitos na prática da piedade cristã se </a:t>
            </a:r>
            <a:r>
              <a:rPr lang="pt-BR" sz="3300" dirty="0" smtClean="0"/>
              <a:t>nossa motivação </a:t>
            </a:r>
            <a:r>
              <a:rPr lang="pt-BR" sz="3300" dirty="0"/>
              <a:t>maior não for o amor? Nenhum ajuntamento de pessoas pode se considerar igreja de Cristo</a:t>
            </a:r>
            <a:r>
              <a:rPr lang="pt-BR" sz="3300" dirty="0" smtClean="0"/>
              <a:t>, nem </a:t>
            </a:r>
            <a:r>
              <a:rPr lang="pt-BR" sz="3300" dirty="0"/>
              <a:t>uma comunhão de crentes pode produzir fruto, se não entendem nem creem que, por </a:t>
            </a:r>
            <a:r>
              <a:rPr lang="pt-BR" sz="3300" dirty="0" smtClean="0"/>
              <a:t>serem gerados </a:t>
            </a:r>
            <a:r>
              <a:rPr lang="pt-BR" sz="3300" dirty="0"/>
              <a:t>pelo mesmo Deus, devem se amar uns aos outros assim como foram amados por aquele que </a:t>
            </a:r>
            <a:r>
              <a:rPr lang="pt-BR" sz="3300" dirty="0" smtClean="0"/>
              <a:t>os gerou.	</a:t>
            </a:r>
            <a:r>
              <a:rPr lang="pt-BR" sz="1300" dirty="0" smtClean="0"/>
              <a:t> </a:t>
            </a:r>
            <a:r>
              <a:rPr lang="pt-BR" sz="1300" dirty="0"/>
              <a:t>(</a:t>
            </a:r>
            <a:r>
              <a:rPr lang="pt-BR" sz="1300" dirty="0">
                <a:solidFill>
                  <a:srgbClr val="0000CC"/>
                </a:solidFill>
              </a:rPr>
              <a:t>1 </a:t>
            </a:r>
            <a:r>
              <a:rPr lang="pt-BR" sz="1300" dirty="0" err="1">
                <a:solidFill>
                  <a:srgbClr val="0000CC"/>
                </a:solidFill>
              </a:rPr>
              <a:t>Jo</a:t>
            </a:r>
            <a:r>
              <a:rPr lang="pt-BR" sz="1300" dirty="0">
                <a:solidFill>
                  <a:srgbClr val="0000CC"/>
                </a:solidFill>
              </a:rPr>
              <a:t> 4.10-12, 20-21</a:t>
            </a:r>
            <a:r>
              <a:rPr lang="pt-BR" sz="1300" dirty="0" smtClean="0"/>
              <a:t>)</a:t>
            </a: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6411" y="3933056"/>
            <a:ext cx="7272808" cy="910952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8:  AS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VIRTUDES DA COMUNHÃO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32343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COLOSSENSES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800" dirty="0">
                <a:solidFill>
                  <a:srgbClr val="0000CC"/>
                </a:solidFill>
              </a:rPr>
              <a:t>1 Jo 4</a:t>
            </a:r>
            <a:r>
              <a:rPr lang="da-DK" sz="2800" dirty="0" smtClean="0">
                <a:solidFill>
                  <a:srgbClr val="0000CC"/>
                </a:solidFill>
              </a:rPr>
              <a:t>. </a:t>
            </a:r>
            <a:r>
              <a:rPr lang="pt-BR" sz="2800" dirty="0">
                <a:solidFill>
                  <a:srgbClr val="0000CC"/>
                </a:solidFill>
              </a:rPr>
              <a:t>10  Nisto está a caridade: não em que nós tenhamos amado a Deus, mas em que ele nos amou e enviou seu Filho para propiciação pelos nossos pecados</a:t>
            </a:r>
            <a:r>
              <a:rPr lang="pt-BR" sz="2800" dirty="0" smtClean="0">
                <a:solidFill>
                  <a:srgbClr val="0000CC"/>
                </a:solidFill>
              </a:rPr>
              <a:t>.  11  </a:t>
            </a:r>
            <a:r>
              <a:rPr lang="pt-BR" sz="2800" dirty="0">
                <a:solidFill>
                  <a:srgbClr val="0000CC"/>
                </a:solidFill>
              </a:rPr>
              <a:t>Amados, se Deus assim nos amou, também nós devemos amar uns aos outros</a:t>
            </a:r>
            <a:r>
              <a:rPr lang="pt-BR" sz="2800" dirty="0" smtClean="0">
                <a:solidFill>
                  <a:srgbClr val="0000CC"/>
                </a:solidFill>
              </a:rPr>
              <a:t>.  12  </a:t>
            </a:r>
            <a:r>
              <a:rPr lang="pt-BR" sz="2800" dirty="0">
                <a:solidFill>
                  <a:srgbClr val="0000CC"/>
                </a:solidFill>
              </a:rPr>
              <a:t>Ninguém jamais viu a Deus; se nós amamos uns aos outros, Deus está em nós, e em nós é perfeita a sua caridade</a:t>
            </a:r>
            <a:r>
              <a:rPr lang="pt-BR" sz="2800" dirty="0" smtClean="0">
                <a:solidFill>
                  <a:srgbClr val="0000CC"/>
                </a:solidFill>
              </a:rPr>
              <a:t>.</a:t>
            </a:r>
          </a:p>
          <a:p>
            <a:pPr marL="0" indent="0">
              <a:buNone/>
            </a:pPr>
            <a:r>
              <a:rPr lang="pt-BR" sz="2800" dirty="0" smtClean="0">
                <a:solidFill>
                  <a:srgbClr val="7030A0"/>
                </a:solidFill>
              </a:rPr>
              <a:t>20  </a:t>
            </a:r>
            <a:r>
              <a:rPr lang="pt-BR" sz="2800" dirty="0">
                <a:solidFill>
                  <a:srgbClr val="7030A0"/>
                </a:solidFill>
              </a:rPr>
              <a:t>Se alguém diz: Eu amo a Deus e aborrece a seu irmão, é mentiroso. Pois quem não ama seu irmão, ao qual viu, como pode amar a Deus, a quem não viu</a:t>
            </a:r>
            <a:r>
              <a:rPr lang="pt-BR" sz="2800" dirty="0" smtClean="0">
                <a:solidFill>
                  <a:srgbClr val="7030A0"/>
                </a:solidFill>
              </a:rPr>
              <a:t>?  21  </a:t>
            </a:r>
            <a:r>
              <a:rPr lang="pt-BR" sz="2800" dirty="0">
                <a:solidFill>
                  <a:srgbClr val="7030A0"/>
                </a:solidFill>
              </a:rPr>
              <a:t>E dele temos este mandamento: que quem ama a Deus, ame também seu irmão.</a:t>
            </a:r>
          </a:p>
        </p:txBody>
      </p:sp>
    </p:spTree>
    <p:extLst>
      <p:ext uri="{BB962C8B-B14F-4D97-AF65-F5344CB8AC3E}">
        <p14:creationId xmlns:p14="http://schemas.microsoft.com/office/powerpoint/2010/main" val="3763121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II –  VIRTUDES EXERCIDAS </a:t>
            </a:r>
            <a:r>
              <a:rPr lang="pt-BR" sz="2400" b="1" dirty="0" smtClean="0">
                <a:solidFill>
                  <a:srgbClr val="006600"/>
                </a:solidFill>
              </a:rPr>
              <a:t>FRATERNALMENTE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3</a:t>
            </a:r>
          </a:p>
          <a:p>
            <a:pPr marL="0" indent="0">
              <a:buNone/>
            </a:pPr>
            <a:endParaRPr lang="pt-BR" sz="12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800" dirty="0"/>
              <a:t>Paulo considera ainda a paz de Deus como um resultado, ou mesmo outra virtude a ser buscada </a:t>
            </a:r>
            <a:r>
              <a:rPr lang="pt-BR" sz="2800" dirty="0" smtClean="0"/>
              <a:t>e cuidadosamente </a:t>
            </a:r>
            <a:r>
              <a:rPr lang="pt-BR" sz="2800" dirty="0"/>
              <a:t>preservada, em conexão com as demais virtudes fraternais. No primeiro sentido, </a:t>
            </a:r>
            <a:r>
              <a:rPr lang="pt-BR" sz="2800" dirty="0" smtClean="0"/>
              <a:t>ele exorta </a:t>
            </a:r>
            <a:r>
              <a:rPr lang="pt-BR" sz="2800" dirty="0"/>
              <a:t>em outro lugar a guardarmos a unidade do Espírito pelo vínculo da </a:t>
            </a:r>
            <a:r>
              <a:rPr lang="pt-BR" sz="2800" dirty="0" smtClean="0"/>
              <a:t>paz; </a:t>
            </a:r>
            <a:r>
              <a:rPr lang="pt-BR" sz="2800" dirty="0"/>
              <a:t>de onde </a:t>
            </a:r>
            <a:r>
              <a:rPr lang="pt-BR" sz="2800" dirty="0" smtClean="0"/>
              <a:t>podemos entender </a:t>
            </a:r>
            <a:r>
              <a:rPr lang="pt-BR" sz="2800" dirty="0"/>
              <a:t>que a comunhão cristã deve ser pacífica, não </a:t>
            </a:r>
            <a:r>
              <a:rPr lang="pt-BR" sz="2800" dirty="0" smtClean="0"/>
              <a:t>contenciosa.		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4.1-4</a:t>
            </a:r>
            <a:r>
              <a:rPr lang="pt-BR" sz="1100" dirty="0"/>
              <a:t>)</a:t>
            </a:r>
            <a:endParaRPr lang="pt-BR" sz="11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02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dirty="0" smtClean="0">
                <a:solidFill>
                  <a:srgbClr val="0000CC"/>
                </a:solidFill>
              </a:rPr>
              <a:t>Ef 4. </a:t>
            </a:r>
            <a:r>
              <a:rPr lang="pt-BR" dirty="0">
                <a:solidFill>
                  <a:srgbClr val="0000CC"/>
                </a:solidFill>
              </a:rPr>
              <a:t>1 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Rogo-vos, pois, eu, o preso do Senhor, que andeis como é digno da vocação com que fostes chamados</a:t>
            </a:r>
            <a:r>
              <a:rPr lang="pt-BR" dirty="0" smtClean="0">
                <a:solidFill>
                  <a:srgbClr val="0000CC"/>
                </a:solidFill>
              </a:rPr>
              <a:t>,  2  </a:t>
            </a:r>
            <a:r>
              <a:rPr lang="pt-BR" dirty="0">
                <a:solidFill>
                  <a:srgbClr val="0000CC"/>
                </a:solidFill>
              </a:rPr>
              <a:t>com toda a humildade e mansidão, com longanimidade, suportando-vos uns aos outros em amor</a:t>
            </a:r>
            <a:r>
              <a:rPr lang="pt-BR" dirty="0" smtClean="0">
                <a:solidFill>
                  <a:srgbClr val="0000CC"/>
                </a:solidFill>
              </a:rPr>
              <a:t>,  3  </a:t>
            </a:r>
            <a:r>
              <a:rPr lang="pt-BR" dirty="0">
                <a:solidFill>
                  <a:srgbClr val="0000CC"/>
                </a:solidFill>
              </a:rPr>
              <a:t>procurando guardar a unidade do Espírito pelo vínculo da paz</a:t>
            </a:r>
            <a:r>
              <a:rPr lang="pt-BR" dirty="0" smtClean="0">
                <a:solidFill>
                  <a:srgbClr val="0000CC"/>
                </a:solidFill>
              </a:rPr>
              <a:t>:  4  </a:t>
            </a:r>
            <a:r>
              <a:rPr lang="pt-BR" dirty="0">
                <a:solidFill>
                  <a:srgbClr val="0000CC"/>
                </a:solidFill>
              </a:rPr>
              <a:t>há um só corpo e um só Espírito, como também fostes chamados em uma só esperança da vossa vocação;</a:t>
            </a:r>
            <a:endParaRPr lang="da-DK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71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3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300" b="1" dirty="0" smtClean="0">
                <a:solidFill>
                  <a:srgbClr val="006600"/>
                </a:solidFill>
              </a:rPr>
              <a:t>		</a:t>
            </a:r>
            <a:r>
              <a:rPr lang="pt-BR" sz="2300" b="1" dirty="0" smtClean="0">
                <a:solidFill>
                  <a:srgbClr val="006600"/>
                </a:solidFill>
              </a:rPr>
              <a:t>4</a:t>
            </a:r>
          </a:p>
          <a:p>
            <a:pPr marL="0" indent="0">
              <a:buNone/>
            </a:pPr>
            <a:endParaRPr lang="pt-BR" sz="12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500" dirty="0"/>
              <a:t>Dentre outras recomendações que poderiam ter sido feitas – e que o foram em outras epístolas </a:t>
            </a:r>
            <a:r>
              <a:rPr lang="pt-BR" sz="2500" dirty="0" smtClean="0"/>
              <a:t>– ele </a:t>
            </a:r>
            <a:r>
              <a:rPr lang="pt-BR" sz="2500" dirty="0"/>
              <a:t>ainda acrescenta: “</a:t>
            </a:r>
            <a:r>
              <a:rPr lang="pt-BR" sz="2500" dirty="0">
                <a:solidFill>
                  <a:srgbClr val="0000CC"/>
                </a:solidFill>
              </a:rPr>
              <a:t>Sede agradecidos</a:t>
            </a:r>
            <a:r>
              <a:rPr lang="pt-BR" sz="2500" dirty="0"/>
              <a:t>”. Pode ser gratidão para com Deus, mas, à luz do </a:t>
            </a:r>
            <a:r>
              <a:rPr lang="pt-BR" sz="2500" dirty="0" smtClean="0"/>
              <a:t>contexto imediato </a:t>
            </a:r>
            <a:r>
              <a:rPr lang="pt-BR" sz="2500" dirty="0"/>
              <a:t>e pelo fato de que este aspecto será considerado a seguir, podemos considerar aqui uma </a:t>
            </a:r>
            <a:r>
              <a:rPr lang="pt-BR" sz="2500" dirty="0" smtClean="0"/>
              <a:t>alusão à </a:t>
            </a:r>
            <a:r>
              <a:rPr lang="pt-BR" sz="2500" dirty="0"/>
              <a:t>gratidão de uns para com os outros ou pelos outros também. Lembremos que, como corpo, todo o </a:t>
            </a:r>
            <a:r>
              <a:rPr lang="pt-BR" sz="2500" dirty="0" smtClean="0"/>
              <a:t>fruto espiritual </a:t>
            </a:r>
            <a:r>
              <a:rPr lang="pt-BR" sz="2500" dirty="0"/>
              <a:t>que cada um de nós produzimos no exercício da comunhão (não necessariamente ou </a:t>
            </a:r>
            <a:r>
              <a:rPr lang="pt-BR" sz="2500" dirty="0" smtClean="0"/>
              <a:t>apenas aqueles </a:t>
            </a:r>
            <a:r>
              <a:rPr lang="pt-BR" sz="2500" dirty="0"/>
              <a:t>relacionados ao culto) são motivo de gratidão a Deus e de grata consideração pelos irmãos.</a:t>
            </a:r>
            <a:endParaRPr lang="pt-BR" sz="2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02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12)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13-15)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FF00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FF0000"/>
                </a:solidFill>
              </a:rPr>
              <a:t>CRISTO</a:t>
            </a:r>
            <a:r>
              <a:rPr lang="pt-BR" sz="2800" b="1" dirty="0" smtClean="0">
                <a:solidFill>
                  <a:srgbClr val="FF00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FF0000"/>
                </a:solidFill>
              </a:rPr>
              <a:t>	</a:t>
            </a:r>
            <a:r>
              <a:rPr lang="pt-BR" sz="2800" b="1" dirty="0" smtClean="0">
                <a:solidFill>
                  <a:srgbClr val="FF0000"/>
                </a:solidFill>
              </a:rPr>
              <a:t>		</a:t>
            </a:r>
            <a:r>
              <a:rPr lang="pt-BR" sz="2600" b="1" dirty="0" smtClean="0">
                <a:solidFill>
                  <a:srgbClr val="FF0000"/>
                </a:solidFill>
              </a:rPr>
              <a:t>(</a:t>
            </a:r>
            <a:r>
              <a:rPr lang="pt-BR" sz="2600" b="1" dirty="0">
                <a:solidFill>
                  <a:srgbClr val="FF0000"/>
                </a:solidFill>
              </a:rPr>
              <a:t>vv. </a:t>
            </a:r>
            <a:r>
              <a:rPr lang="pt-BR" sz="2600" b="1" dirty="0" smtClean="0">
                <a:solidFill>
                  <a:srgbClr val="FF0000"/>
                </a:solidFill>
              </a:rPr>
              <a:t>16-17)</a:t>
            </a:r>
            <a:endParaRPr lang="pt-BR" sz="2600" b="1" dirty="0">
              <a:solidFill>
                <a:srgbClr val="FF00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1872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1412776"/>
            <a:ext cx="7200800" cy="446449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b="1" dirty="0">
                <a:solidFill>
                  <a:srgbClr val="0000CC"/>
                </a:solidFill>
              </a:rPr>
              <a:t>Cl 3</a:t>
            </a:r>
            <a:r>
              <a:rPr lang="pt-BR" dirty="0">
                <a:solidFill>
                  <a:srgbClr val="0000CC"/>
                </a:solidFill>
              </a:rPr>
              <a:t>. </a:t>
            </a:r>
            <a:r>
              <a:rPr lang="pt-BR" dirty="0" smtClean="0">
                <a:solidFill>
                  <a:srgbClr val="0000CC"/>
                </a:solidFill>
              </a:rPr>
              <a:t>16  </a:t>
            </a:r>
            <a:r>
              <a:rPr lang="pt-BR" dirty="0">
                <a:solidFill>
                  <a:srgbClr val="0000CC"/>
                </a:solidFill>
              </a:rPr>
              <a:t>A palavra de Cristo habite em vós abundantemente, em toda a sabedoria, ensinando-vos e admoestando-vos uns aos outros, com salmos, hinos e cânticos espirituais; cantando ao Senhor com graça em vosso coração.  17  E, quanto fizerdes por palavras ou por obras, fazei tudo em nome do Senhor Jesus, dando por ele graças a Deus Pai.</a:t>
            </a:r>
            <a:endParaRPr lang="pt-B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cap="small" dirty="0">
                <a:solidFill>
                  <a:srgbClr val="006600"/>
                </a:solidFill>
                <a:cs typeface="Arial" charset="0"/>
              </a:rPr>
              <a:t>III – VIRTUDES APOIADAS NA PALAVRA DE </a:t>
            </a:r>
            <a:r>
              <a:rPr lang="pt-BR" sz="2600" b="1" cap="small" dirty="0" smtClean="0">
                <a:solidFill>
                  <a:srgbClr val="006600"/>
                </a:solidFill>
                <a:cs typeface="Arial" charset="0"/>
              </a:rPr>
              <a:t>CRISTO</a:t>
            </a:r>
            <a:r>
              <a:rPr lang="pt-BR" sz="2600" b="1" cap="small" dirty="0" smtClean="0">
                <a:solidFill>
                  <a:srgbClr val="006600"/>
                </a:solidFill>
                <a:cs typeface="Arial" charset="0"/>
              </a:rPr>
              <a:t> </a:t>
            </a:r>
            <a:r>
              <a:rPr lang="pt-BR" sz="2600" b="1" cap="small" dirty="0" smtClean="0">
                <a:solidFill>
                  <a:srgbClr val="006600"/>
                </a:solidFill>
                <a:cs typeface="Arial" charset="0"/>
              </a:rPr>
              <a:t>		</a:t>
            </a:r>
            <a:r>
              <a:rPr lang="pt-BR" sz="2600" b="1" cap="small" dirty="0" smtClean="0">
                <a:solidFill>
                  <a:srgbClr val="006600"/>
                </a:solidFill>
                <a:cs typeface="Arial" charset="0"/>
              </a:rPr>
              <a:t>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dirty="0"/>
              <a:t>Paulo recomenda agora aos irmãos a própria palavra de Cristo que, na verdade, é a fonte e </a:t>
            </a:r>
            <a:r>
              <a:rPr lang="pt-BR" dirty="0" smtClean="0"/>
              <a:t>ao mesmo </a:t>
            </a:r>
            <a:r>
              <a:rPr lang="pt-BR" dirty="0"/>
              <a:t>tempo o objetivo de toda a sua exortação. Afinal, é através da palavra divina que se dá todo </a:t>
            </a:r>
            <a:r>
              <a:rPr lang="pt-BR" dirty="0" smtClean="0"/>
              <a:t>o processo </a:t>
            </a:r>
            <a:r>
              <a:rPr lang="pt-BR" dirty="0"/>
              <a:t>da nossa morte e ressurreição com Cristo; é através da palavra que as virtudes das </a:t>
            </a:r>
            <a:r>
              <a:rPr lang="pt-BR" dirty="0" smtClean="0"/>
              <a:t>quais devemos </a:t>
            </a:r>
            <a:r>
              <a:rPr lang="pt-BR" dirty="0"/>
              <a:t>nos revestir são conhecidas e exercidas. Para tanto, essa palavra precisa habitar em </a:t>
            </a:r>
            <a:r>
              <a:rPr lang="pt-BR" dirty="0" smtClean="0"/>
              <a:t>nós abundantemente </a:t>
            </a:r>
            <a:r>
              <a:rPr lang="pt-BR" dirty="0"/>
              <a:t>– o que significa que ela deve ser o objeto de tudo o que fazemos em nossa comunhão</a:t>
            </a:r>
            <a:r>
              <a:rPr lang="pt-BR" dirty="0" smtClean="0"/>
              <a:t>, especialmente </a:t>
            </a:r>
            <a:r>
              <a:rPr lang="pt-BR" dirty="0"/>
              <a:t>em nossa adoração, nos ensinos, admoestações, salmos, hinos e cânticos espirituais. Não </a:t>
            </a:r>
            <a:r>
              <a:rPr lang="pt-BR" dirty="0" smtClean="0"/>
              <a:t>há lugar </a:t>
            </a:r>
            <a:r>
              <a:rPr lang="pt-BR" dirty="0"/>
              <a:t>para outros elementos – nem para a religião – apenas para a palavra de Cristo.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III – VIRTUDES APOIADAS NA PALAVRA DE 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CRISTO</a:t>
            </a: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	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550" dirty="0"/>
              <a:t>Mas aqui também devemos considerar o aspecto mais amplo do nosso viver diário, ao qual </a:t>
            </a:r>
            <a:r>
              <a:rPr lang="pt-BR" sz="2550" dirty="0" smtClean="0"/>
              <a:t>a abundância </a:t>
            </a:r>
            <a:r>
              <a:rPr lang="pt-BR" sz="2550" dirty="0"/>
              <a:t>da palavra recomendada pelo apóstolo deve se estender. De fato, nada há, em tudo o </a:t>
            </a:r>
            <a:r>
              <a:rPr lang="pt-BR" sz="2550" dirty="0" smtClean="0"/>
              <a:t>que fazemos</a:t>
            </a:r>
            <a:r>
              <a:rPr lang="pt-BR" sz="2550" dirty="0"/>
              <a:t>, pensamos ou falamos, que deva ser feito sem consideração pela palavra de Deus, ou em honra</a:t>
            </a:r>
            <a:r>
              <a:rPr lang="pt-BR" sz="2550" dirty="0" smtClean="0"/>
              <a:t>, louvor </a:t>
            </a:r>
            <a:r>
              <a:rPr lang="pt-BR" sz="2550" dirty="0"/>
              <a:t>e grata submissão à vontade de nosso Senhor Jesus Cristo: “</a:t>
            </a:r>
            <a:r>
              <a:rPr lang="pt-BR" sz="2550" dirty="0">
                <a:solidFill>
                  <a:srgbClr val="0000CC"/>
                </a:solidFill>
              </a:rPr>
              <a:t>Tudo quanto fizerdes por palavras ou </a:t>
            </a:r>
            <a:r>
              <a:rPr lang="pt-BR" sz="2550" dirty="0" smtClean="0">
                <a:solidFill>
                  <a:srgbClr val="0000CC"/>
                </a:solidFill>
              </a:rPr>
              <a:t>por obras</a:t>
            </a:r>
            <a:r>
              <a:rPr lang="pt-BR" sz="2550" dirty="0">
                <a:solidFill>
                  <a:srgbClr val="0000CC"/>
                </a:solidFill>
              </a:rPr>
              <a:t>, fazei tudo em nome do Senhor Jesus</a:t>
            </a:r>
            <a:r>
              <a:rPr lang="pt-BR" sz="2550" dirty="0"/>
              <a:t>”. Esta é uma característica daquele que está bem ajustado </a:t>
            </a:r>
            <a:r>
              <a:rPr lang="pt-BR" sz="2550" dirty="0" smtClean="0"/>
              <a:t>a Cristo</a:t>
            </a:r>
            <a:r>
              <a:rPr lang="pt-BR" sz="2550" dirty="0"/>
              <a:t>, de alguém verdadeiramente cheio do Espírito </a:t>
            </a:r>
            <a:r>
              <a:rPr lang="pt-BR" sz="2550" dirty="0" smtClean="0"/>
              <a:t>Santo.</a:t>
            </a:r>
            <a:r>
              <a:rPr lang="pt-BR" sz="2600" dirty="0" smtClean="0"/>
              <a:t>	 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5.18-20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844824"/>
            <a:ext cx="7776864" cy="36004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dirty="0" smtClean="0">
                <a:solidFill>
                  <a:srgbClr val="0000CC"/>
                </a:solidFill>
              </a:rPr>
              <a:t>Ef </a:t>
            </a:r>
            <a:r>
              <a:rPr lang="da-DK" dirty="0">
                <a:solidFill>
                  <a:srgbClr val="0000CC"/>
                </a:solidFill>
              </a:rPr>
              <a:t>5</a:t>
            </a:r>
            <a:r>
              <a:rPr lang="da-DK" dirty="0" smtClean="0">
                <a:solidFill>
                  <a:srgbClr val="0000CC"/>
                </a:solidFill>
              </a:rPr>
              <a:t>. </a:t>
            </a:r>
            <a:r>
              <a:rPr lang="pt-BR" dirty="0">
                <a:solidFill>
                  <a:srgbClr val="0000CC"/>
                </a:solidFill>
              </a:rPr>
              <a:t>18  E não vos embriagueis com vinho, em que há contenda, mas enchei-vos do Espírito</a:t>
            </a:r>
            <a:r>
              <a:rPr lang="pt-BR" dirty="0" smtClean="0">
                <a:solidFill>
                  <a:srgbClr val="0000CC"/>
                </a:solidFill>
              </a:rPr>
              <a:t>,  19  </a:t>
            </a:r>
            <a:r>
              <a:rPr lang="pt-BR" dirty="0">
                <a:solidFill>
                  <a:srgbClr val="0000CC"/>
                </a:solidFill>
              </a:rPr>
              <a:t>falando entre vós com salmos, e hinos, e cânticos espirituais, cantando e salmodiando ao Senhor no vosso coração</a:t>
            </a:r>
            <a:r>
              <a:rPr lang="pt-BR" dirty="0" smtClean="0">
                <a:solidFill>
                  <a:srgbClr val="0000CC"/>
                </a:solidFill>
              </a:rPr>
              <a:t>,  20  </a:t>
            </a:r>
            <a:r>
              <a:rPr lang="pt-BR" dirty="0">
                <a:solidFill>
                  <a:srgbClr val="0000CC"/>
                </a:solidFill>
              </a:rPr>
              <a:t>dando sempre graças por tudo a nosso Deus e Pai, em nome de nosso Senhor Jesus Cristo,</a:t>
            </a:r>
            <a:endParaRPr lang="da-DK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85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12)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13-15)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006600"/>
                </a:solidFill>
              </a:rPr>
              <a:t>CRISTO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16-17)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43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11872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</a:t>
            </a: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CRISTÃ</a:t>
            </a:r>
            <a:endParaRPr lang="pt-BR" sz="27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 smtClean="0"/>
          </a:p>
          <a:p>
            <a:endParaRPr lang="pt-BR" sz="2800" dirty="0" smtClean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COLOSSENSES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3.12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pt-BR" sz="2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8:  AS VIRTUDES DA COMUNHÃO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  <a:endParaRPr lang="pt-BR" sz="4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5400" dirty="0"/>
              <a:t>Pudemos aprender que as virtudes a serem exercidas na comunhão fraternal são </a:t>
            </a:r>
            <a:r>
              <a:rPr lang="pt-BR" sz="5400" dirty="0" smtClean="0"/>
              <a:t>evidências essenciais </a:t>
            </a:r>
            <a:r>
              <a:rPr lang="pt-BR" sz="5400" dirty="0"/>
              <a:t>de um coração regenerado. Fomos chamados para fazer parte de um corpo, onde a palavra </a:t>
            </a:r>
            <a:r>
              <a:rPr lang="pt-BR" sz="5400" dirty="0" smtClean="0"/>
              <a:t>de Cristo </a:t>
            </a:r>
            <a:r>
              <a:rPr lang="pt-BR" sz="5400" dirty="0"/>
              <a:t>deve nos motivar a nos revestir dessas virtudes e a nos interessar para que uns aos outros </a:t>
            </a:r>
            <a:r>
              <a:rPr lang="pt-BR" sz="5400" dirty="0" smtClean="0"/>
              <a:t>se incentivem </a:t>
            </a:r>
            <a:r>
              <a:rPr lang="pt-BR" sz="5400" dirty="0"/>
              <a:t>a cultivá-las.</a:t>
            </a:r>
            <a:endParaRPr lang="pt-BR" sz="5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12)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13-15)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006600"/>
                </a:solidFill>
              </a:rPr>
              <a:t>CRISTO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16-17)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1872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E, sobre tudo isto, revesti-vos de amor, que é o vínculo da perfeição”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3.14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86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7694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92696"/>
            <a:ext cx="7776864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 smtClean="0">
                <a:solidFill>
                  <a:srgbClr val="0000CC"/>
                </a:solidFill>
              </a:rPr>
              <a:t>Cl 3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12 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Revesti-vos, pois, como eleitos de Deus, santos e amados, de entranhas de misericórdia, de benignidade, humildade, mansidão, longanimidade</a:t>
            </a:r>
            <a:r>
              <a:rPr lang="pt-BR" sz="2400" dirty="0" smtClean="0">
                <a:solidFill>
                  <a:srgbClr val="0000CC"/>
                </a:solidFill>
              </a:rPr>
              <a:t>,  13  </a:t>
            </a:r>
            <a:r>
              <a:rPr lang="pt-BR" sz="2400" dirty="0">
                <a:solidFill>
                  <a:srgbClr val="0000CC"/>
                </a:solidFill>
              </a:rPr>
              <a:t>suportando-vos uns aos outros e perdoando-vos uns aos outros, se algum tiver queixa contra outro; assim como Cristo vos perdoou, assim fazei vós também</a:t>
            </a:r>
            <a:r>
              <a:rPr lang="pt-BR" sz="2400" dirty="0" smtClean="0">
                <a:solidFill>
                  <a:srgbClr val="0000CC"/>
                </a:solidFill>
              </a:rPr>
              <a:t>.  14  </a:t>
            </a:r>
            <a:r>
              <a:rPr lang="pt-BR" sz="2400" dirty="0">
                <a:solidFill>
                  <a:srgbClr val="0000CC"/>
                </a:solidFill>
              </a:rPr>
              <a:t>E, sobre tudo isto, revesti-vos de caridade, que é o vínculo da perfeição</a:t>
            </a:r>
            <a:r>
              <a:rPr lang="pt-BR" sz="2400" dirty="0" smtClean="0">
                <a:solidFill>
                  <a:srgbClr val="0000CC"/>
                </a:solidFill>
              </a:rPr>
              <a:t>.  15  </a:t>
            </a:r>
            <a:r>
              <a:rPr lang="pt-BR" sz="2400" dirty="0">
                <a:solidFill>
                  <a:srgbClr val="0000CC"/>
                </a:solidFill>
              </a:rPr>
              <a:t>E a paz de Deus, para a qual também fostes chamados em um corpo, domine em vossos corações; e sede agradecidos</a:t>
            </a:r>
            <a:r>
              <a:rPr lang="pt-BR" sz="2400" dirty="0" smtClean="0">
                <a:solidFill>
                  <a:srgbClr val="0000CC"/>
                </a:solidFill>
              </a:rPr>
              <a:t>.  16  </a:t>
            </a:r>
            <a:r>
              <a:rPr lang="pt-BR" sz="2400" dirty="0">
                <a:solidFill>
                  <a:srgbClr val="0000CC"/>
                </a:solidFill>
              </a:rPr>
              <a:t>A palavra de Cristo habite em vós abundantemente, em toda a sabedoria, ensinando-vos e admoestando-vos uns aos outros, com salmos, hinos e cânticos espirituais; cantando ao Senhor com graça em vosso coração</a:t>
            </a:r>
            <a:r>
              <a:rPr lang="pt-BR" sz="2400" dirty="0" smtClean="0">
                <a:solidFill>
                  <a:srgbClr val="0000CC"/>
                </a:solidFill>
              </a:rPr>
              <a:t>.  17  </a:t>
            </a:r>
            <a:r>
              <a:rPr lang="pt-BR" sz="2400" dirty="0">
                <a:solidFill>
                  <a:srgbClr val="0000CC"/>
                </a:solidFill>
              </a:rPr>
              <a:t>E, quanto fizerdes por palavras ou por obras, fazei tudo em nome do Senhor Jesus, dando por ele graças a Deus Pai.</a:t>
            </a:r>
            <a:endParaRPr lang="pt-BR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E, sobre tudo isto, revesti-vos de amor, que é o vínculo da perfeição”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3.14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12)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13-15)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006600"/>
                </a:solidFill>
              </a:rPr>
              <a:t>CRISTO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16-17)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7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endParaRPr lang="pt-BR" sz="35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3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Na lição anterior, o apóstolo Paulo havia tratado dos elementos fundamentais de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uma verdadeira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conversão a Deus, cujas evidências são uma mudança radical de pensamento, interesse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e propósito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para as coisas que são de cima; a mortificação dos membros do corpo, ou das paixões que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antes dominavam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nosso coração; e a renúncia ou despojamento de todos os atos exteriores que manifestavam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 natureza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carnal do velho homem. Para completar este quadro, até aqui mais negativo, ele vai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agora descrever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as virtudes positivas que caracterizam o novo homem – as disposições interiores e 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 comportamento </a:t>
            </a:r>
            <a:r>
              <a:rPr lang="pt-BR" sz="3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que devem predominar entre aqueles que já morreram e ressuscitaram com Cristo.</a:t>
            </a:r>
            <a:endParaRPr lang="pt-BR" sz="31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 AS VIRTUDES DA COMUNHÃO CRISTÃ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FF0000"/>
                </a:solidFill>
              </a:rPr>
              <a:t>I – VIRTUDES GERADAS NO CORAÇÃO</a:t>
            </a:r>
            <a:r>
              <a:rPr lang="pt-BR" sz="2400" b="1" dirty="0" smtClean="0">
                <a:solidFill>
                  <a:srgbClr val="FF0000"/>
                </a:solidFill>
              </a:rPr>
              <a:t> </a:t>
            </a:r>
            <a:r>
              <a:rPr lang="pt-BR" sz="2400" b="1" dirty="0" smtClean="0">
                <a:solidFill>
                  <a:srgbClr val="FF00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FF0000"/>
                </a:solidFill>
              </a:rPr>
              <a:t>	</a:t>
            </a:r>
            <a:r>
              <a:rPr lang="pt-BR" sz="2400" b="1" dirty="0" smtClean="0">
                <a:solidFill>
                  <a:srgbClr val="FF0000"/>
                </a:solidFill>
              </a:rPr>
              <a:t>		</a:t>
            </a:r>
            <a:r>
              <a:rPr lang="pt-BR" sz="2600" b="1" dirty="0" smtClean="0">
                <a:solidFill>
                  <a:srgbClr val="FF0000"/>
                </a:solidFill>
              </a:rPr>
              <a:t>(</a:t>
            </a:r>
            <a:r>
              <a:rPr lang="pt-BR" sz="2600" b="1" dirty="0">
                <a:solidFill>
                  <a:srgbClr val="FF0000"/>
                </a:solidFill>
              </a:rPr>
              <a:t>vv. </a:t>
            </a:r>
            <a:r>
              <a:rPr lang="pt-BR" sz="2600" b="1" dirty="0" smtClean="0">
                <a:solidFill>
                  <a:srgbClr val="FF0000"/>
                </a:solidFill>
              </a:rPr>
              <a:t>12)</a:t>
            </a:r>
            <a:endParaRPr lang="pt-BR" sz="2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VIRTUDES EXERCIDAS FRATERNALMENTE 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13-15)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VIRTUDES APOIADAS NA PALAVRA DE </a:t>
            </a:r>
            <a:r>
              <a:rPr lang="pt-BR" sz="2800" b="1" dirty="0" smtClean="0">
                <a:solidFill>
                  <a:srgbClr val="006600"/>
                </a:solidFill>
              </a:rPr>
              <a:t>CRISTO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16-17)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1872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2276872"/>
            <a:ext cx="7704856" cy="23762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3600" b="1" dirty="0">
                <a:solidFill>
                  <a:srgbClr val="0000CC"/>
                </a:solidFill>
              </a:rPr>
              <a:t>Cl 3</a:t>
            </a:r>
            <a:r>
              <a:rPr lang="pt-BR" sz="3600" dirty="0">
                <a:solidFill>
                  <a:srgbClr val="0000CC"/>
                </a:solidFill>
              </a:rPr>
              <a:t>. 12  Revesti-vos, pois, como eleitos de Deus, santos e amados, de entranhas de misericórdia, de benignidade, humildade, mansidão, longanimidade,  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1171</Words>
  <Application>Microsoft Office PowerPoint</Application>
  <PresentationFormat>Apresentação na tela (4:3)</PresentationFormat>
  <Paragraphs>173</Paragraphs>
  <Slides>33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Tema do Office</vt:lpstr>
      <vt:lpstr>Apresentação do PowerPoint</vt:lpstr>
      <vt:lpstr>Apresentação do PowerPoint</vt:lpstr>
      <vt:lpstr>CARTA  AOS COLOSSENSES LIÇÃO 8:  AS VIRTUDES DA COMUNHÃO CRISTÃ</vt:lpstr>
      <vt:lpstr>Apresentação do PowerPoint</vt:lpstr>
      <vt:lpstr>CARTA  AOS COLOSSENSES LIÇÃO 8:  AS VIRTUDES DA COMUNHÃO CRISTÃ</vt:lpstr>
      <vt:lpstr>CARTA  AOS COLOSSENSES LIÇÃO 8:  AS VIRTUDES DA COMUNHÃO CRISTÃ ESBOÇO</vt:lpstr>
      <vt:lpstr>CARTA  AOS COLOSSENSES LIÇÃO 8:  AS VIRTUDES DA COMUNHÃO CRISTÃ</vt:lpstr>
      <vt:lpstr>CARTA  AOS COLOSSENSES LIÇÃO 8:  AS VIRTUDES DA COMUNHÃO CRISTÃ ESBOÇO</vt:lpstr>
      <vt:lpstr>Apresentação do PowerPoint</vt:lpstr>
      <vt:lpstr>CARTA  AOS COLOSSENSES LIÇÃO 8:  AS VIRTUDES DA COMUNHÃO CRISTÃ</vt:lpstr>
      <vt:lpstr>CARTA  AOS COLOSSENSES LIÇÃO 8:  AS VIRTUDES DA COMUNHÃO CRISTÃ</vt:lpstr>
      <vt:lpstr>Apresentação do PowerPoint</vt:lpstr>
      <vt:lpstr>CARTA  AOS COLOSSENSES LIÇÃO 8:  AS VIRTUDES DA COMUNHÃO CRISTÃ</vt:lpstr>
      <vt:lpstr>Apresentação do PowerPoint</vt:lpstr>
      <vt:lpstr>CARTA  AOS COLOSSENSES LIÇÃO 8:  AS VIRTUDES DA COMUNHÃO CRISTÃ ESBOÇO</vt:lpstr>
      <vt:lpstr>Apresentação do PowerPoint</vt:lpstr>
      <vt:lpstr>CARTA  AOS COLOSSENSES LIÇÃO 8:  AS VIRTUDES DA COMUNHÃO CRISTÃ</vt:lpstr>
      <vt:lpstr>Apresentação do PowerPoint</vt:lpstr>
      <vt:lpstr>CARTA  AOS COLOSSENSES LIÇÃO 8:  AS VIRTUDES DA COMUNHÃO CRISTÃ</vt:lpstr>
      <vt:lpstr>Apresentação do PowerPoint</vt:lpstr>
      <vt:lpstr>CARTA  AOS COLOSSENSES LIÇÃO 8:  AS VIRTUDES DA COMUNHÃO CRISTÃ</vt:lpstr>
      <vt:lpstr>Apresentação do PowerPoint</vt:lpstr>
      <vt:lpstr>CARTA  AOS COLOSSENSES LIÇÃO 8:  AS VIRTUDES DA COMUNHÃO CRISTÃ</vt:lpstr>
      <vt:lpstr>CARTA  AOS COLOSSENSES LIÇÃO 8:  AS VIRTUDES DA COMUNHÃO CRISTÃ ESBOÇO</vt:lpstr>
      <vt:lpstr>Apresentação do PowerPoint</vt:lpstr>
      <vt:lpstr>CARTA  AOS COLOSSENSES LIÇÃO 8:  AS VIRTUDES DA COMUNHÃO CRISTÃ</vt:lpstr>
      <vt:lpstr>CARTA  AOS COLOSSENSES LIÇÃO 8:  AS VIRTUDES DA COMUNHÃO CRISTÃ</vt:lpstr>
      <vt:lpstr>Apresentação do PowerPoint</vt:lpstr>
      <vt:lpstr>CARTA  AOS COLOSSENSES LIÇÃO 8:  AS VIRTUDES DA COMUNHÃO CRISTÃ ESBOÇO</vt:lpstr>
      <vt:lpstr>CARTA  AOS COLOSSENSES LIÇÃO 8:  AS VIRTUDES DA COMUNHÃO CRISTÃ</vt:lpstr>
      <vt:lpstr>CARTA  AOS COLOSSENSES LIÇÃO 8:  AS VIRTUDES DA COMUNHÃO CRISTÃ ESBOÇO</vt:lpstr>
      <vt:lpstr>CARTA  AOS COLOSSENSES LIÇÃO 8:  AS VIRTUDES DA COMUNHÃO CRISTÃ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165</cp:revision>
  <dcterms:created xsi:type="dcterms:W3CDTF">2017-03-28T13:10:15Z</dcterms:created>
  <dcterms:modified xsi:type="dcterms:W3CDTF">2020-02-18T19:57:08Z</dcterms:modified>
</cp:coreProperties>
</file>