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96" r:id="rId2"/>
    <p:sldId id="259" r:id="rId3"/>
    <p:sldId id="257" r:id="rId4"/>
    <p:sldId id="279" r:id="rId5"/>
    <p:sldId id="260" r:id="rId6"/>
    <p:sldId id="262" r:id="rId7"/>
    <p:sldId id="263" r:id="rId8"/>
    <p:sldId id="377" r:id="rId9"/>
    <p:sldId id="385" r:id="rId10"/>
    <p:sldId id="264" r:id="rId11"/>
    <p:sldId id="305" r:id="rId12"/>
    <p:sldId id="383" r:id="rId13"/>
    <p:sldId id="378" r:id="rId14"/>
    <p:sldId id="386" r:id="rId15"/>
    <p:sldId id="267" r:id="rId16"/>
    <p:sldId id="388" r:id="rId17"/>
    <p:sldId id="343" r:id="rId18"/>
    <p:sldId id="310" r:id="rId19"/>
    <p:sldId id="379" r:id="rId20"/>
    <p:sldId id="387" r:id="rId21"/>
    <p:sldId id="268" r:id="rId22"/>
    <p:sldId id="389" r:id="rId23"/>
    <p:sldId id="376" r:id="rId24"/>
    <p:sldId id="311" r:id="rId25"/>
    <p:sldId id="380" r:id="rId26"/>
    <p:sldId id="313" r:id="rId27"/>
    <p:sldId id="381" r:id="rId28"/>
    <p:sldId id="382" r:id="rId29"/>
    <p:sldId id="336" r:id="rId30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BC9BF2-DC0F-4452-ABF8-F28AC5D4A9F9}" type="datetimeFigureOut">
              <a:rPr lang="pt-BR" smtClean="0"/>
              <a:t>12/02/2020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A1916-7331-4A11-846C-A049D8C2756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17418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pt-BR" dirty="0"/>
              <a:t>		</a:t>
            </a:r>
            <a:endParaRPr lang="pt-BR" b="1" baseline="0" dirty="0">
              <a:solidFill>
                <a:srgbClr val="FF000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23835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26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66705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29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18794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27864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		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27864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		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27864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			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21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670078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22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23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12/02/2020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75725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12/02/2020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94471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12/02/2020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74942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12/02/2020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0285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12/02/2020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4598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12/02/2020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20807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12/02/2020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765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12/02/2020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0262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12/02/2020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1009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12/02/2020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3527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12/02/2020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1589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47B21-5B4F-430E-8779-9B4706A37A3E}" type="datetimeFigureOut">
              <a:rPr lang="pt-BR" smtClean="0"/>
              <a:t>12/02/2020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42054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126" y="1628800"/>
            <a:ext cx="3114676" cy="2065784"/>
          </a:xfrm>
        </p:spPr>
        <p:txBody>
          <a:bodyPr>
            <a:norm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EBD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1º TRIMESTRE 2020</a:t>
            </a:r>
          </a:p>
          <a:p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667679" y="5157192"/>
            <a:ext cx="7632848" cy="1446550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pt-BR" sz="4400" b="1" dirty="0">
                <a:solidFill>
                  <a:srgbClr val="7030A0"/>
                </a:solidFill>
              </a:rPr>
              <a:t>CARTA  AOS COLOSSENSES</a:t>
            </a:r>
          </a:p>
          <a:p>
            <a:pPr algn="ctr"/>
            <a:r>
              <a:rPr lang="pt-BR" sz="4400" b="1" dirty="0">
                <a:solidFill>
                  <a:srgbClr val="7030A0"/>
                </a:solidFill>
              </a:rPr>
              <a:t> E A FILEMOM</a:t>
            </a:r>
          </a:p>
        </p:txBody>
      </p:sp>
      <p:pic>
        <p:nvPicPr>
          <p:cNvPr id="5" name="Picture 2" descr="E:\Afonso2020\EBD2020\EBD2020trim1_Colossos\colossos_ruínas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2802" y="0"/>
            <a:ext cx="6069718" cy="4546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71890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7:  Evidências da Nossa Ressurreição com Cristo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968552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000" b="1" dirty="0">
                <a:solidFill>
                  <a:srgbClr val="006600"/>
                </a:solidFill>
              </a:rPr>
              <a:t>I – RESSUSCITADOS COM CRISTO				</a:t>
            </a:r>
            <a:r>
              <a:rPr lang="pt-BR" sz="20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1</a:t>
            </a:r>
            <a:endParaRPr lang="pt-BR" sz="2000" b="1" dirty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  <a:p>
            <a:pPr marL="0" lvl="0" indent="0" algn="just">
              <a:buNone/>
            </a:pPr>
            <a:r>
              <a:rPr lang="pt-BR" sz="2000" b="1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2150" dirty="0"/>
              <a:t>Paulo chega a duas conclusões a partir da verdade desenvolvida anteriormente, de que pela fé em Cristo Jesus somos feitos participantes da Sua morte e ressurreição. A primeira, estudada na lição anterior, é negativa, pois, mortos para a lei e para o mundo, não podemos ser julgados quanto às observâncias instituídas sob o primeiro pacto, tampouco buscar ou nos deixar subjugar por qualquer outra forma de rudimento religioso. A segunda, positiva, é de que, ressuscitados com Cristo, devemos buscar e pensar “</a:t>
            </a:r>
            <a:r>
              <a:rPr lang="pt-BR" sz="2150" dirty="0">
                <a:solidFill>
                  <a:srgbClr val="0000CC"/>
                </a:solidFill>
              </a:rPr>
              <a:t>nas coisas que são de cima</a:t>
            </a:r>
            <a:r>
              <a:rPr lang="pt-BR" sz="2150" dirty="0"/>
              <a:t>”. E aqui temos a definição do que é a verdadeira vida espiritual para a qual todo o cristão foi chamado: não para buscar satisfação emocional nos paliativos oferecidos em práticas e formas religiosas exteriores, nem para divagar ou esgotar sua mente em filosofias intricadas. Todas estas coisas não têm valor como evidências de espiritualidade, de uma genuína união com Cristo.</a:t>
            </a: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64096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7:  Evidências da Nossa Ressurreição com Cristo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112568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200" b="1" dirty="0">
                <a:solidFill>
                  <a:srgbClr val="006600"/>
                </a:solidFill>
              </a:rPr>
              <a:t>I – RESSUSCITADOS COM CRISTO 				</a:t>
            </a:r>
            <a:r>
              <a:rPr lang="pt-BR" sz="22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2</a:t>
            </a:r>
          </a:p>
          <a:p>
            <a:pPr marL="0" lvl="0" indent="0" algn="just">
              <a:buNone/>
            </a:pPr>
            <a:r>
              <a:rPr lang="pt-BR" sz="2000" b="1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2700" dirty="0"/>
              <a:t>Buscar e pensar nas coisas que são de cima é uma exortação que nos faz lembrar de que, se podemos descansar sobre o fato de que tudo quanto nos era necessário para sermos aceitos por Deus já foi cumprido e aplicado a nós pela Sua graça, e nada há que possamos fazer para </a:t>
            </a:r>
            <a:r>
              <a:rPr lang="pt-BR" sz="2700"/>
              <a:t>acrescentar a esta </a:t>
            </a:r>
            <a:r>
              <a:rPr lang="pt-BR" sz="2700" dirty="0"/>
              <a:t>obra perfeita e eterna; ainda é necessário compreendê-la e viver, ou andar (como o apóstolo também já disse) de acordo com a excelência e verdade dessa obra – e isto requer o esforço da reflexão, do exercício e prática que aqui o apóstolo chama de buscar e pensar.</a:t>
            </a:r>
          </a:p>
        </p:txBody>
      </p:sp>
    </p:spTree>
    <p:extLst>
      <p:ext uri="{BB962C8B-B14F-4D97-AF65-F5344CB8AC3E}">
        <p14:creationId xmlns:p14="http://schemas.microsoft.com/office/powerpoint/2010/main" val="20495417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64096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7:  Evidências da Nossa Ressurreição com Cristo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112568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000" b="1" dirty="0">
                <a:solidFill>
                  <a:srgbClr val="006600"/>
                </a:solidFill>
              </a:rPr>
              <a:t>I – RESSUSCITADOS COM CRISTO 				</a:t>
            </a:r>
            <a:r>
              <a:rPr lang="pt-BR" sz="20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3</a:t>
            </a:r>
          </a:p>
          <a:p>
            <a:pPr marL="0" lvl="0" indent="0" algn="just">
              <a:buNone/>
            </a:pPr>
            <a:r>
              <a:rPr lang="pt-BR" sz="2000" b="1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2200" dirty="0"/>
              <a:t>Consideremos também que isto não significa deixar de pensar ou buscar coisas desta vida. A melhor explicação das palavras de Paulo são as de nosso Senhor, que disse: “</a:t>
            </a:r>
            <a:r>
              <a:rPr lang="pt-BR" sz="2200" dirty="0">
                <a:solidFill>
                  <a:srgbClr val="0000CC"/>
                </a:solidFill>
              </a:rPr>
              <a:t>Buscai primeiro o reino de Deus, e a sua justiça, e as demais coisas vos serão acrescentadas</a:t>
            </a:r>
            <a:r>
              <a:rPr lang="pt-BR" sz="2200" dirty="0"/>
              <a:t>”. Significam, priorizar o reino de Deus, as coisas que foram dadas somente a nós, os que cremos, conhecer e fazer, pois são elas que nos dão o sentido e nos levam ao propósito final de nossa existência e, portanto, tudo o mais deve ser submetido a elas. Certamente, pensar nas coisas que são de cima, e não nas que são da terra também implica em uma renúncia, pois o homem natural acumula tesouros na terra e se preocupa com o dia de amanhã; “</a:t>
            </a:r>
            <a:r>
              <a:rPr lang="pt-BR" sz="2200" dirty="0">
                <a:solidFill>
                  <a:srgbClr val="0000CC"/>
                </a:solidFill>
              </a:rPr>
              <a:t>mas vós não sereis assim</a:t>
            </a:r>
            <a:r>
              <a:rPr lang="pt-BR" sz="2200" dirty="0"/>
              <a:t>”, disse Jesus. Aquele que nasceu de novo, do alto, entende a transitoriedade e precariedade das coisas desta vida, e que por isso seus maiores esforços devem se voltar para lá, buscando as nas riquezas da glória.</a:t>
            </a:r>
            <a:endParaRPr lang="pt-BR" sz="1100" dirty="0"/>
          </a:p>
        </p:txBody>
      </p:sp>
    </p:spTree>
    <p:extLst>
      <p:ext uri="{BB962C8B-B14F-4D97-AF65-F5344CB8AC3E}">
        <p14:creationId xmlns:p14="http://schemas.microsoft.com/office/powerpoint/2010/main" val="19383665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7:  Evidências da Nossa Ressurreição com Cristo</a:t>
            </a:r>
            <a:br>
              <a:rPr lang="pt-BR" sz="3200" b="1" i="1" dirty="0">
                <a:solidFill>
                  <a:srgbClr val="00B050"/>
                </a:solidFill>
                <a:cs typeface="Arial" charset="0"/>
              </a:rPr>
            </a:br>
            <a:r>
              <a:rPr lang="pt-BR" sz="3200" b="1" i="1" dirty="0">
                <a:solidFill>
                  <a:srgbClr val="7030A0"/>
                </a:solidFill>
                <a:cs typeface="Arial" charset="0"/>
              </a:rPr>
              <a:t>ESBOÇO</a:t>
            </a:r>
            <a:endParaRPr lang="pt-BR" sz="3200" dirty="0">
              <a:solidFill>
                <a:srgbClr val="7030A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916832"/>
            <a:ext cx="8064896" cy="402190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Introdução</a:t>
            </a:r>
            <a:endParaRPr lang="pt-BR" sz="12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2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2800" b="1" dirty="0">
                <a:solidFill>
                  <a:srgbClr val="006600"/>
                </a:solidFill>
              </a:rPr>
              <a:t>I – RESSUSCITADOS COM CRISTO</a:t>
            </a:r>
            <a:r>
              <a:rPr lang="pt-BR" sz="2400" b="1" dirty="0">
                <a:solidFill>
                  <a:srgbClr val="006600"/>
                </a:solidFill>
              </a:rPr>
              <a:t> 	  </a:t>
            </a:r>
          </a:p>
          <a:p>
            <a:pPr mar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			</a:t>
            </a:r>
            <a:r>
              <a:rPr lang="pt-BR" sz="2600" b="1" dirty="0">
                <a:solidFill>
                  <a:srgbClr val="006600"/>
                </a:solidFill>
              </a:rPr>
              <a:t>(vv. 1-4)</a:t>
            </a:r>
          </a:p>
          <a:p>
            <a:pPr marL="0" indent="0">
              <a:buNone/>
            </a:pPr>
            <a:r>
              <a:rPr lang="pt-BR" sz="2800" b="1" dirty="0">
                <a:solidFill>
                  <a:srgbClr val="FF0000"/>
                </a:solidFill>
              </a:rPr>
              <a:t>II –  MORTIFICADOS PARA O PECADO </a:t>
            </a:r>
            <a:r>
              <a:rPr lang="pt-BR" sz="2400" b="1" dirty="0">
                <a:solidFill>
                  <a:srgbClr val="FF0000"/>
                </a:solidFill>
              </a:rPr>
              <a:t> </a:t>
            </a:r>
          </a:p>
          <a:p>
            <a:pPr mar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			</a:t>
            </a:r>
            <a:r>
              <a:rPr lang="pt-BR" sz="2600" b="1" dirty="0">
                <a:solidFill>
                  <a:srgbClr val="006600"/>
                </a:solidFill>
              </a:rPr>
              <a:t>(vv. 5-8)</a:t>
            </a:r>
            <a:r>
              <a:rPr lang="pt-BR" sz="1200" b="1" dirty="0">
                <a:solidFill>
                  <a:srgbClr val="006600"/>
                </a:solidFill>
              </a:rPr>
              <a:t>		</a:t>
            </a:r>
            <a:endParaRPr lang="pt-BR" sz="1200" b="1" cap="small" dirty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</a:rPr>
              <a:t>III – VIVOS PARA DEUS 	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</a:rPr>
              <a:t>			</a:t>
            </a:r>
            <a:r>
              <a:rPr lang="pt-BR" sz="2600" b="1" dirty="0">
                <a:solidFill>
                  <a:srgbClr val="006600"/>
                </a:solidFill>
              </a:rPr>
              <a:t>(vv. 08-11)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1200" b="1" dirty="0">
                <a:solidFill>
                  <a:srgbClr val="006600"/>
                </a:solidFill>
              </a:rPr>
              <a:t>		</a:t>
            </a:r>
            <a:r>
              <a:rPr lang="pt-BR" sz="1200" dirty="0">
                <a:solidFill>
                  <a:srgbClr val="006600"/>
                </a:solidFill>
                <a:cs typeface="Arial" pitchFamily="34" charset="0"/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27782468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99592" y="1124744"/>
            <a:ext cx="7344816" cy="4968552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3600" b="1" dirty="0">
                <a:solidFill>
                  <a:srgbClr val="0000CC"/>
                </a:solidFill>
              </a:rPr>
              <a:t>Cl 3</a:t>
            </a:r>
            <a:r>
              <a:rPr lang="pt-BR" sz="3600" dirty="0">
                <a:solidFill>
                  <a:srgbClr val="0000CC"/>
                </a:solidFill>
              </a:rPr>
              <a:t>. 5  Mortificai, pois, os vossos membros que estão sobre a terra: a prostituição, a impureza, o apetite desordenado, a vil concupiscência e a avareza, que é idolatria;  6  pelas quais coisas vem a ira de Deus sobre os filhos da desobediência;  7  nas quais também, em outro tempo, andastes, quando vivíeis nelas.</a:t>
            </a:r>
          </a:p>
        </p:txBody>
      </p:sp>
    </p:spTree>
    <p:extLst>
      <p:ext uri="{BB962C8B-B14F-4D97-AF65-F5344CB8AC3E}">
        <p14:creationId xmlns:p14="http://schemas.microsoft.com/office/powerpoint/2010/main" val="367976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50106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7:  Evidências da Nossa Ressurreição com Cristo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125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000" b="1" dirty="0">
                <a:solidFill>
                  <a:srgbClr val="006600"/>
                </a:solidFill>
              </a:rPr>
              <a:t>II –  MORTIFICADOS PARA O PECADO  			1</a:t>
            </a: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000" b="1" dirty="0">
                <a:solidFill>
                  <a:srgbClr val="006600"/>
                </a:solidFill>
              </a:rPr>
              <a:t>	</a:t>
            </a:r>
            <a:r>
              <a:rPr lang="pt-BR" sz="2100" dirty="0"/>
              <a:t>Aquele que ressuscitou com Cristo antes de tudo morreu para este mundo. E a evidência disto é a mortificação da carne, ou das obras da carne. O problema não é a carne em si, mas o pecado, que procede do interior e instrumentaliza a carne para a sua realização. Portanto, é no coração que ele tem que ser mortificado, resistindo-se e vencendo os seus avanços e tentativas de controlar a vontade, pela fé na morte de Cristo pelo pecado, para que este cessasse seu poder e domínio sobre nós. Não quer dizer que não possamos mais ser tentados pelo mal, mas devemos confiar no senhorio de Cristo sobre nossas vidas, de modo que o poder do pecado jamais virá a ser maior do que a graça e o socorro de Deus em nosso favor. Se pecarmos, certamente será por negligência à constante exortação das Escrituras: “</a:t>
            </a:r>
            <a:r>
              <a:rPr lang="pt-BR" sz="2100" dirty="0">
                <a:solidFill>
                  <a:srgbClr val="0000CC"/>
                </a:solidFill>
              </a:rPr>
              <a:t>Vigiai e orai</a:t>
            </a:r>
            <a:r>
              <a:rPr lang="pt-BR" sz="2100" dirty="0"/>
              <a:t>”, mas, mesmo assim, podemos contar com “</a:t>
            </a:r>
            <a:r>
              <a:rPr lang="pt-BR" sz="2100" dirty="0">
                <a:solidFill>
                  <a:srgbClr val="0000CC"/>
                </a:solidFill>
              </a:rPr>
              <a:t>um advogado para com o Pai, Jesus Cristo, o Just</a:t>
            </a:r>
            <a:r>
              <a:rPr lang="pt-BR" sz="2100" dirty="0"/>
              <a:t>o”, pelo qual alcançamos graça para arrependimento e perdão, e assim não permanecer no pecado.</a:t>
            </a:r>
            <a:r>
              <a:rPr lang="pt-BR" sz="2000" dirty="0"/>
              <a:t>	</a:t>
            </a:r>
            <a:r>
              <a:rPr lang="pt-BR" sz="1100" dirty="0"/>
              <a:t>(</a:t>
            </a:r>
            <a:r>
              <a:rPr lang="pt-BR" sz="1100" dirty="0" err="1">
                <a:solidFill>
                  <a:srgbClr val="0000CC"/>
                </a:solidFill>
              </a:rPr>
              <a:t>Rm</a:t>
            </a:r>
            <a:r>
              <a:rPr lang="pt-BR" sz="1100" dirty="0">
                <a:solidFill>
                  <a:srgbClr val="0000CC"/>
                </a:solidFill>
              </a:rPr>
              <a:t> 8.12, 13;</a:t>
            </a:r>
            <a:r>
              <a:rPr lang="pt-BR" sz="1100" dirty="0"/>
              <a:t> </a:t>
            </a:r>
            <a:r>
              <a:rPr lang="pt-BR" sz="1100" dirty="0" err="1">
                <a:solidFill>
                  <a:srgbClr val="0000CC"/>
                </a:solidFill>
              </a:rPr>
              <a:t>Mt</a:t>
            </a:r>
            <a:r>
              <a:rPr lang="pt-BR" sz="1100" dirty="0">
                <a:solidFill>
                  <a:srgbClr val="0000CC"/>
                </a:solidFill>
              </a:rPr>
              <a:t> 15.18-20; </a:t>
            </a:r>
            <a:r>
              <a:rPr lang="pt-BR" sz="1100" dirty="0" err="1">
                <a:solidFill>
                  <a:srgbClr val="0000CC"/>
                </a:solidFill>
              </a:rPr>
              <a:t>Rm</a:t>
            </a:r>
            <a:r>
              <a:rPr lang="pt-BR" sz="1100" dirty="0">
                <a:solidFill>
                  <a:srgbClr val="0000CC"/>
                </a:solidFill>
              </a:rPr>
              <a:t> 6.6-11; 1 </a:t>
            </a:r>
            <a:r>
              <a:rPr lang="pt-BR" sz="1100" dirty="0" err="1">
                <a:solidFill>
                  <a:srgbClr val="0000CC"/>
                </a:solidFill>
              </a:rPr>
              <a:t>Pe</a:t>
            </a:r>
            <a:r>
              <a:rPr lang="pt-BR" sz="1100" dirty="0">
                <a:solidFill>
                  <a:srgbClr val="0000CC"/>
                </a:solidFill>
              </a:rPr>
              <a:t> 4.1-2; 1 </a:t>
            </a:r>
            <a:r>
              <a:rPr lang="pt-BR" sz="1100" dirty="0" err="1">
                <a:solidFill>
                  <a:srgbClr val="0000CC"/>
                </a:solidFill>
              </a:rPr>
              <a:t>Co</a:t>
            </a:r>
            <a:r>
              <a:rPr lang="pt-BR" sz="1100" dirty="0">
                <a:solidFill>
                  <a:srgbClr val="0000CC"/>
                </a:solidFill>
              </a:rPr>
              <a:t> 10.13; </a:t>
            </a:r>
            <a:r>
              <a:rPr lang="pt-BR" sz="1100" dirty="0" err="1">
                <a:solidFill>
                  <a:srgbClr val="0000CC"/>
                </a:solidFill>
              </a:rPr>
              <a:t>Hb</a:t>
            </a:r>
            <a:r>
              <a:rPr lang="pt-BR" sz="1100" dirty="0">
                <a:solidFill>
                  <a:srgbClr val="0000CC"/>
                </a:solidFill>
              </a:rPr>
              <a:t> 4.15, 16</a:t>
            </a:r>
            <a:r>
              <a:rPr lang="pt-BR" sz="1100" dirty="0"/>
              <a:t>)</a:t>
            </a:r>
            <a:endParaRPr lang="pt-BR" sz="11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5059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88632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a-DK" sz="2100" dirty="0">
                <a:solidFill>
                  <a:srgbClr val="0000CC"/>
                </a:solidFill>
              </a:rPr>
              <a:t>Rm 8. </a:t>
            </a:r>
            <a:r>
              <a:rPr lang="pt-BR" sz="2100" dirty="0">
                <a:solidFill>
                  <a:srgbClr val="0000CC"/>
                </a:solidFill>
              </a:rPr>
              <a:t>12  De maneira que, irmãos, somos devedores, não à carne para viver segundo a carne,  13  porque, se viverdes segundo a carne, morrereis; mas, se pelo espírito mortificardes as obras do corpo, vivereis.</a:t>
            </a:r>
            <a:endParaRPr lang="da-DK" sz="2100" dirty="0">
              <a:solidFill>
                <a:srgbClr val="0000CC"/>
              </a:solidFill>
            </a:endParaRPr>
          </a:p>
          <a:p>
            <a:pPr marL="0" indent="0">
              <a:buNone/>
            </a:pPr>
            <a:r>
              <a:rPr lang="da-DK" sz="2100" dirty="0">
                <a:solidFill>
                  <a:srgbClr val="0000CC"/>
                </a:solidFill>
              </a:rPr>
              <a:t>Mt 15. </a:t>
            </a:r>
            <a:r>
              <a:rPr lang="pt-BR" sz="2100" dirty="0">
                <a:solidFill>
                  <a:srgbClr val="0000CC"/>
                </a:solidFill>
              </a:rPr>
              <a:t>18  Mas o que sai da boca procede do coração, e isso contamina o homem.  19  Porque do coração procedem os maus pensamentos, mortes, adultérios, prostituição, furtos, falsos testemunhos e blasfêmias.  20  São essas coisas que contaminam o homem; mas comer sem lavar as mãos, isso não contamina o homem.</a:t>
            </a:r>
            <a:endParaRPr lang="da-DK" sz="2100" dirty="0">
              <a:solidFill>
                <a:srgbClr val="0000CC"/>
              </a:solidFill>
            </a:endParaRPr>
          </a:p>
          <a:p>
            <a:pPr marL="0" indent="0">
              <a:buNone/>
            </a:pPr>
            <a:r>
              <a:rPr lang="da-DK" sz="2100" dirty="0">
                <a:solidFill>
                  <a:srgbClr val="0000CC"/>
                </a:solidFill>
              </a:rPr>
              <a:t>Rm 6. </a:t>
            </a:r>
            <a:r>
              <a:rPr lang="pt-BR" sz="2100" dirty="0">
                <a:solidFill>
                  <a:srgbClr val="0000CC"/>
                </a:solidFill>
              </a:rPr>
              <a:t>6  sabendo isto: que o nosso velho homem foi com ele crucificado, para que o corpo do pecado seja desfeito, a fim de que não sirvamos mais ao pecado.  7  Porque aquele que está morto está justificado do pecado.  8  Ora, se já morremos com Cristo, cremos que também com ele viveremos;  9  sabendo que, havendo Cristo ressuscitado dos mortos, já não morre; a morte não mais terá domínio sobre ele.  10  Pois, quanto a ter morrido, de uma vez morreu para o pecado; mas, quanto a viver, vive para Deus.  11  Assim também vós considerai-vos como mortos para o pecado, mas vivos para Deus, em Cristo Jesus, nosso Senhor.</a:t>
            </a:r>
            <a:endParaRPr lang="da-DK" sz="21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4781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88632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a-DK" sz="2400" dirty="0">
                <a:solidFill>
                  <a:srgbClr val="0000CC"/>
                </a:solidFill>
              </a:rPr>
              <a:t>1 Pe 4. </a:t>
            </a:r>
            <a:r>
              <a:rPr lang="pt-BR" sz="2400" dirty="0">
                <a:solidFill>
                  <a:srgbClr val="0000CC"/>
                </a:solidFill>
              </a:rPr>
              <a:t>1  Ora, pois, já que Cristo padeceu por nós na carne, armai-vos também vós com este pensamento: que aquele que padeceu na carne já cessou do pecado,  2 para que, no tempo que vos resta na carne, não vivais mais segundo as concupiscências dos homens, mas segundo a vontade de Deus.</a:t>
            </a:r>
          </a:p>
          <a:p>
            <a:pPr marL="0" indent="0">
              <a:buNone/>
            </a:pPr>
            <a:r>
              <a:rPr lang="da-DK" sz="2400" dirty="0">
                <a:solidFill>
                  <a:srgbClr val="0000CC"/>
                </a:solidFill>
              </a:rPr>
              <a:t>1 Co 10. </a:t>
            </a:r>
            <a:r>
              <a:rPr lang="pt-BR" sz="2400" dirty="0">
                <a:solidFill>
                  <a:srgbClr val="0000CC"/>
                </a:solidFill>
              </a:rPr>
              <a:t>13  Não veio sobre vós tentação, senão humana; mas fiel é Deus, que vos não deixará tentar acima do que podeis; antes, com a tentação dará também o escape, para que a possais suportar.</a:t>
            </a:r>
          </a:p>
          <a:p>
            <a:pPr marL="0" indent="0">
              <a:buNone/>
            </a:pPr>
            <a:r>
              <a:rPr lang="da-DK" sz="2400" dirty="0">
                <a:solidFill>
                  <a:srgbClr val="0000CC"/>
                </a:solidFill>
              </a:rPr>
              <a:t>Hb 4. </a:t>
            </a:r>
            <a:r>
              <a:rPr lang="pt-BR" sz="2400" dirty="0">
                <a:solidFill>
                  <a:srgbClr val="0000CC"/>
                </a:solidFill>
              </a:rPr>
              <a:t>15  Porque não temos um sumo sacerdote que não possa compadecer-se das nossas fraquezas; porém um que, como nós, em tudo foi tentado, mas sem pecado.  16  Cheguemos, pois, com confiança ao trono da graça, para que possamos alcançar misericórdia e achar graça, a fim de sermos ajudados em tempo oportuno.</a:t>
            </a:r>
            <a:endParaRPr lang="da-DK" sz="24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7540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7:  Evidências da Nossa Ressurreição com Cristo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641379"/>
          </a:xfrm>
        </p:spPr>
        <p:txBody>
          <a:bodyPr>
            <a:normAutofit fontScale="85000" lnSpcReduction="20000"/>
          </a:bodyPr>
          <a:lstStyle/>
          <a:p>
            <a:pPr marL="0" lvl="0" indent="0">
              <a:buNone/>
            </a:pPr>
            <a:r>
              <a:rPr lang="pt-BR" sz="2600" b="1" dirty="0">
                <a:solidFill>
                  <a:srgbClr val="006600"/>
                </a:solidFill>
              </a:rPr>
              <a:t>II –  MORTIFICADOS PARA O PECADO </a:t>
            </a:r>
            <a:r>
              <a:rPr lang="pt-BR" sz="2200" b="1" dirty="0">
                <a:solidFill>
                  <a:srgbClr val="006600"/>
                </a:solidFill>
              </a:rPr>
              <a:t> 			</a:t>
            </a:r>
            <a:r>
              <a:rPr lang="pt-BR" sz="2400" b="1" dirty="0">
                <a:solidFill>
                  <a:srgbClr val="006600"/>
                </a:solidFill>
              </a:rPr>
              <a:t>2</a:t>
            </a:r>
            <a:endParaRPr lang="pt-BR" sz="15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500" b="1" dirty="0">
              <a:solidFill>
                <a:srgbClr val="006600"/>
              </a:solidFill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</a:rPr>
              <a:t>	</a:t>
            </a:r>
            <a:r>
              <a:rPr lang="pt-BR" sz="3100" dirty="0"/>
              <a:t> </a:t>
            </a:r>
            <a:r>
              <a:rPr lang="pt-BR" sz="3300" dirty="0"/>
              <a:t>Nas considerações seguintes, destacamos uma razão adicional para a mortificação da carne –Cristo nos salvou de um viver em que esses pecados, que operavam pelos membros de nosso corpo, dominavam sobre nós, tornando-nos filhos da desobediência, com as mais terríveis consequências para nossas vidas, pois por essas coisas vem a ira de Deus. Assim, aquele que já ressuscitou com Cristo prontamente reconhece a misericórdia de Deus demonstrada para consigo em salvá-lo desse caminho de condenação eterna e zelosamente combate contra o pecado, mortificando-o em seu coração.</a:t>
            </a:r>
          </a:p>
        </p:txBody>
      </p:sp>
    </p:spTree>
    <p:extLst>
      <p:ext uri="{BB962C8B-B14F-4D97-AF65-F5344CB8AC3E}">
        <p14:creationId xmlns:p14="http://schemas.microsoft.com/office/powerpoint/2010/main" val="11849204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7:  Evidências da Nossa Ressurreição com Cristo</a:t>
            </a:r>
            <a:br>
              <a:rPr lang="pt-BR" sz="3200" b="1" i="1" dirty="0">
                <a:solidFill>
                  <a:srgbClr val="00B050"/>
                </a:solidFill>
                <a:cs typeface="Arial" charset="0"/>
              </a:rPr>
            </a:br>
            <a:r>
              <a:rPr lang="pt-BR" sz="3200" b="1" i="1" dirty="0">
                <a:solidFill>
                  <a:srgbClr val="7030A0"/>
                </a:solidFill>
                <a:cs typeface="Arial" charset="0"/>
              </a:rPr>
              <a:t>ESBOÇO</a:t>
            </a:r>
            <a:endParaRPr lang="pt-BR" sz="3200" dirty="0">
              <a:solidFill>
                <a:srgbClr val="7030A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916832"/>
            <a:ext cx="8064896" cy="402190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Introdução</a:t>
            </a:r>
            <a:endParaRPr lang="pt-BR" sz="12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2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2800" b="1" dirty="0">
                <a:solidFill>
                  <a:srgbClr val="006600"/>
                </a:solidFill>
              </a:rPr>
              <a:t>I – RESSUSCITADOS COM CRISTO</a:t>
            </a:r>
            <a:r>
              <a:rPr lang="pt-BR" sz="2400" b="1" dirty="0">
                <a:solidFill>
                  <a:srgbClr val="006600"/>
                </a:solidFill>
              </a:rPr>
              <a:t> 	  </a:t>
            </a:r>
          </a:p>
          <a:p>
            <a:pPr mar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			</a:t>
            </a:r>
            <a:r>
              <a:rPr lang="pt-BR" sz="2600" b="1" dirty="0">
                <a:solidFill>
                  <a:srgbClr val="006600"/>
                </a:solidFill>
              </a:rPr>
              <a:t>(vv. 1-4)</a:t>
            </a:r>
          </a:p>
          <a:p>
            <a:pPr marL="0" indent="0">
              <a:buNone/>
            </a:pPr>
            <a:r>
              <a:rPr lang="pt-BR" sz="2800" b="1" dirty="0">
                <a:solidFill>
                  <a:srgbClr val="006600"/>
                </a:solidFill>
              </a:rPr>
              <a:t>II –  MORTIFICADOS PARA O PECADO </a:t>
            </a:r>
            <a:r>
              <a:rPr lang="pt-BR" sz="2400" b="1" dirty="0">
                <a:solidFill>
                  <a:srgbClr val="006600"/>
                </a:solidFill>
              </a:rPr>
              <a:t> </a:t>
            </a:r>
          </a:p>
          <a:p>
            <a:pPr mar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			</a:t>
            </a:r>
            <a:r>
              <a:rPr lang="pt-BR" sz="2600" b="1" dirty="0">
                <a:solidFill>
                  <a:srgbClr val="006600"/>
                </a:solidFill>
              </a:rPr>
              <a:t>(vv. 5-8)</a:t>
            </a:r>
            <a:r>
              <a:rPr lang="pt-BR" sz="1200" b="1" dirty="0">
                <a:solidFill>
                  <a:srgbClr val="006600"/>
                </a:solidFill>
              </a:rPr>
              <a:t>		</a:t>
            </a:r>
            <a:endParaRPr lang="pt-BR" sz="1200" b="1" cap="small" dirty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FF0000"/>
                </a:solidFill>
              </a:rPr>
              <a:t>III – VIVOS PARA DEUS </a:t>
            </a:r>
            <a:r>
              <a:rPr lang="pt-BR" sz="2800" b="1" dirty="0">
                <a:solidFill>
                  <a:srgbClr val="006600"/>
                </a:solidFill>
              </a:rPr>
              <a:t>	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</a:rPr>
              <a:t>			</a:t>
            </a:r>
            <a:r>
              <a:rPr lang="pt-BR" sz="2600" b="1" dirty="0">
                <a:solidFill>
                  <a:srgbClr val="006600"/>
                </a:solidFill>
              </a:rPr>
              <a:t>(vv. 08-11)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1200" b="1" dirty="0">
                <a:solidFill>
                  <a:srgbClr val="006600"/>
                </a:solidFill>
              </a:rPr>
              <a:t>		</a:t>
            </a:r>
            <a:r>
              <a:rPr lang="pt-BR" sz="1200" dirty="0">
                <a:solidFill>
                  <a:srgbClr val="006600"/>
                </a:solidFill>
                <a:cs typeface="Arial" pitchFamily="34" charset="0"/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2778246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946411" y="3645024"/>
            <a:ext cx="7272808" cy="1198984"/>
          </a:xfrm>
        </p:spPr>
        <p:txBody>
          <a:bodyPr>
            <a:no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400" b="1" i="1" dirty="0">
                <a:solidFill>
                  <a:srgbClr val="00B050"/>
                </a:solidFill>
                <a:cs typeface="Arial" charset="0"/>
              </a:rPr>
              <a:t>Lição 7:  Evidências da Nossa Ressurreição com Cristo</a:t>
            </a:r>
          </a:p>
        </p:txBody>
      </p:sp>
      <p:sp>
        <p:nvSpPr>
          <p:cNvPr id="2" name="Retângulo 1"/>
          <p:cNvSpPr/>
          <p:nvPr/>
        </p:nvSpPr>
        <p:spPr>
          <a:xfrm>
            <a:off x="1403648" y="1628800"/>
            <a:ext cx="6120680" cy="1323439"/>
          </a:xfrm>
          <a:prstGeom prst="rect">
            <a:avLst/>
          </a:prstGeom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t-BR" sz="4000" dirty="0">
                <a:solidFill>
                  <a:srgbClr val="7030A0"/>
                </a:solidFill>
                <a:latin typeface="Arial Black" pitchFamily="34" charset="0"/>
                <a:ea typeface="+mj-ea"/>
                <a:cs typeface="+mj-cs"/>
              </a:rPr>
              <a:t>CARTA  AOS COLOSSENSES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756" y="5445224"/>
            <a:ext cx="7510463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69548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27584" y="764704"/>
            <a:ext cx="7704856" cy="5400600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b="1" dirty="0">
                <a:solidFill>
                  <a:srgbClr val="0000CC"/>
                </a:solidFill>
              </a:rPr>
              <a:t>Cl 3</a:t>
            </a:r>
            <a:r>
              <a:rPr lang="pt-BR" dirty="0">
                <a:solidFill>
                  <a:srgbClr val="0000CC"/>
                </a:solidFill>
              </a:rPr>
              <a:t>. 8  Mas, agora, despojai-vos também de tudo: da ira, da cólera, da malícia, da maledicência, das palavras torpes da vossa boca.  9  Não mintais uns aos outros, pois que já vos despistes do velho homem com os seus feitos  10 e vos vestistes do novo, que se renova para o conhecimento, segundo a imagem daquele que o criou;  11  onde não há grego nem judeu, circuncisão nem </a:t>
            </a:r>
            <a:r>
              <a:rPr lang="pt-BR" dirty="0" err="1">
                <a:solidFill>
                  <a:srgbClr val="0000CC"/>
                </a:solidFill>
              </a:rPr>
              <a:t>incircuncisão</a:t>
            </a:r>
            <a:r>
              <a:rPr lang="pt-BR" dirty="0">
                <a:solidFill>
                  <a:srgbClr val="0000CC"/>
                </a:solidFill>
              </a:rPr>
              <a:t>, bárbaro, cita, servo ou livre; mas Cristo é tudo em todos.</a:t>
            </a:r>
          </a:p>
        </p:txBody>
      </p:sp>
    </p:spTree>
    <p:extLst>
      <p:ext uri="{BB962C8B-B14F-4D97-AF65-F5344CB8AC3E}">
        <p14:creationId xmlns:p14="http://schemas.microsoft.com/office/powerpoint/2010/main" val="367976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0811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7:  Evidências da Nossa Ressurreição com Cristo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96544"/>
          </a:xfrm>
        </p:spPr>
        <p:txBody>
          <a:bodyPr>
            <a:normAutofit fontScale="77500" lnSpcReduction="20000"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600" b="1" cap="small" dirty="0">
                <a:solidFill>
                  <a:srgbClr val="006600"/>
                </a:solidFill>
                <a:cs typeface="Arial" charset="0"/>
              </a:rPr>
              <a:t>III – VIVOS PARA DEUS 			 		1</a:t>
            </a: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400" b="1" cap="small" dirty="0">
                <a:solidFill>
                  <a:srgbClr val="006600"/>
                </a:solidFill>
                <a:latin typeface="Arial" pitchFamily="34" charset="0"/>
                <a:cs typeface="Arial" charset="0"/>
              </a:rPr>
              <a:t>	</a:t>
            </a:r>
            <a:r>
              <a:rPr lang="pt-BR" sz="3000" dirty="0"/>
              <a:t>Tendo mencionado o pecado nas diversas formas que assume ainda no coração (fornicação, impureza, afeição desordenada, vil concupiscência, avareza), quando já deve ser mortificado, o apóstolo passa aos atos que o exteriorizam: ira, cólera, malícia, maledicência, palavras torpes e mentira. Na linguagem que adota nestes versos, as obras pecaminosas são como uma roupa, que convém ao homem natural, pois manifestam o pecado que predomina em seu coração. Mas não convêm àquele que está em Cristo, pois n’Ele somos despidos da roupagem do velho homem, quando morremos para o mundo, e vestidos da roupagem do novo, quando ressuscitamos para Deus; e a roupa que caracteriza o novo homem consiste primariamente no entendimento renovado pela compreensão das coisas que são de cima, o que, por sua vez, leva à prática de feitos condizentes com a vontade de Deus, ou por um andar que, como diz o apóstolo em outro lugar, é “</a:t>
            </a:r>
            <a:r>
              <a:rPr lang="pt-BR" sz="3000" dirty="0">
                <a:solidFill>
                  <a:srgbClr val="0000CC"/>
                </a:solidFill>
              </a:rPr>
              <a:t>segundo o Espírito</a:t>
            </a:r>
            <a:r>
              <a:rPr lang="pt-BR" sz="3000" dirty="0"/>
              <a:t>”.</a:t>
            </a:r>
            <a:r>
              <a:rPr lang="pt-BR" sz="2800" dirty="0"/>
              <a:t>	 </a:t>
            </a:r>
            <a:r>
              <a:rPr lang="pt-BR" sz="1400" dirty="0"/>
              <a:t>(</a:t>
            </a:r>
            <a:r>
              <a:rPr lang="pt-BR" sz="1400" dirty="0" err="1">
                <a:solidFill>
                  <a:srgbClr val="0000CC"/>
                </a:solidFill>
              </a:rPr>
              <a:t>Mt</a:t>
            </a:r>
            <a:r>
              <a:rPr lang="pt-BR" sz="1400" dirty="0">
                <a:solidFill>
                  <a:srgbClr val="0000CC"/>
                </a:solidFill>
              </a:rPr>
              <a:t> 12.34; </a:t>
            </a:r>
            <a:r>
              <a:rPr lang="pt-BR" sz="1400" dirty="0" err="1">
                <a:solidFill>
                  <a:srgbClr val="0000CC"/>
                </a:solidFill>
              </a:rPr>
              <a:t>Gl</a:t>
            </a:r>
            <a:r>
              <a:rPr lang="pt-BR" sz="1400" dirty="0">
                <a:solidFill>
                  <a:srgbClr val="0000CC"/>
                </a:solidFill>
              </a:rPr>
              <a:t> 5.19-21; </a:t>
            </a:r>
            <a:r>
              <a:rPr lang="pt-BR" sz="1400" dirty="0" err="1">
                <a:solidFill>
                  <a:srgbClr val="0000CC"/>
                </a:solidFill>
              </a:rPr>
              <a:t>Rm</a:t>
            </a:r>
            <a:r>
              <a:rPr lang="pt-BR" sz="1400" dirty="0">
                <a:solidFill>
                  <a:srgbClr val="0000CC"/>
                </a:solidFill>
              </a:rPr>
              <a:t> 12.1-2; </a:t>
            </a:r>
            <a:r>
              <a:rPr lang="pt-BR" sz="1400" dirty="0" err="1">
                <a:solidFill>
                  <a:srgbClr val="0000CC"/>
                </a:solidFill>
              </a:rPr>
              <a:t>Gl</a:t>
            </a:r>
            <a:r>
              <a:rPr lang="pt-BR" sz="1400" dirty="0">
                <a:solidFill>
                  <a:srgbClr val="0000CC"/>
                </a:solidFill>
              </a:rPr>
              <a:t> 5.25</a:t>
            </a:r>
            <a:r>
              <a:rPr lang="pt-BR" sz="1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2795059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968552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sz="2800" dirty="0">
                <a:solidFill>
                  <a:srgbClr val="0000CC"/>
                </a:solidFill>
              </a:rPr>
              <a:t>Mt 12. </a:t>
            </a:r>
            <a:r>
              <a:rPr lang="pt-BR" sz="2800" dirty="0">
                <a:solidFill>
                  <a:srgbClr val="0000CC"/>
                </a:solidFill>
              </a:rPr>
              <a:t>34  Raça de víboras, como podeis vós dizer boas coisas, sendo maus? Pois do que há em abundância no coração, disso fala a boca.</a:t>
            </a:r>
          </a:p>
          <a:p>
            <a:pPr marL="0" indent="0">
              <a:buNone/>
            </a:pPr>
            <a:r>
              <a:rPr lang="de-DE" sz="2800" dirty="0">
                <a:solidFill>
                  <a:srgbClr val="7030A0"/>
                </a:solidFill>
              </a:rPr>
              <a:t>Gl 5. </a:t>
            </a:r>
            <a:r>
              <a:rPr lang="pt-BR" sz="2800" dirty="0">
                <a:solidFill>
                  <a:srgbClr val="7030A0"/>
                </a:solidFill>
              </a:rPr>
              <a:t>19  Porque as obras da carne são manifestas, as quais são: prostituição, impureza, lascívia,  20  idolatria, feitiçarias, inimizades, porfias, emulações, iras, pelejas, dissensões, heresias,  21  invejas, homicídios, bebedices, glutonarias e coisas semelhantes a estas, acerca das quais vos declaro, como já antes vos disse, que os que cometem tais coisas não herdarão o Reino de Deus.</a:t>
            </a:r>
          </a:p>
        </p:txBody>
      </p:sp>
    </p:spTree>
    <p:extLst>
      <p:ext uri="{BB962C8B-B14F-4D97-AF65-F5344CB8AC3E}">
        <p14:creationId xmlns:p14="http://schemas.microsoft.com/office/powerpoint/2010/main" val="29375980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112568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dirty="0">
                <a:solidFill>
                  <a:srgbClr val="0000CC"/>
                </a:solidFill>
              </a:rPr>
              <a:t>Rm 12. </a:t>
            </a:r>
            <a:r>
              <a:rPr lang="pt-BR" dirty="0">
                <a:solidFill>
                  <a:srgbClr val="0000CC"/>
                </a:solidFill>
              </a:rPr>
              <a:t>1  Rogo-vos, pois, irmãos, pela compaixão de Deus, que apresenteis o vosso corpo em sacrifício vivo, santo e agradável a Deus, que é o vosso culto racional.  2  E não vos conformeis com este mundo, mas transformai-vos pela renovação do vosso entendimento, para que experimenteis qual seja a boa, agradável e perfeita vontade de Deus.</a:t>
            </a:r>
          </a:p>
          <a:p>
            <a:pPr marL="0" indent="0">
              <a:buNone/>
            </a:pPr>
            <a:r>
              <a:rPr lang="de-DE" dirty="0">
                <a:solidFill>
                  <a:srgbClr val="0000CC"/>
                </a:solidFill>
              </a:rPr>
              <a:t>Gl 5. </a:t>
            </a:r>
            <a:r>
              <a:rPr lang="pt-BR" dirty="0">
                <a:solidFill>
                  <a:srgbClr val="0000CC"/>
                </a:solidFill>
              </a:rPr>
              <a:t>25  Se vivemos no Espírito, andemos também no Espírito.</a:t>
            </a:r>
          </a:p>
        </p:txBody>
      </p:sp>
    </p:spTree>
    <p:extLst>
      <p:ext uri="{BB962C8B-B14F-4D97-AF65-F5344CB8AC3E}">
        <p14:creationId xmlns:p14="http://schemas.microsoft.com/office/powerpoint/2010/main" val="15053801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0811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7:  Evidências da Nossa Ressurreição com Cristo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536504"/>
          </a:xfrm>
        </p:spPr>
        <p:txBody>
          <a:bodyPr>
            <a:noAutofit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400" b="1" cap="small" dirty="0">
                <a:solidFill>
                  <a:srgbClr val="006600"/>
                </a:solidFill>
                <a:cs typeface="Arial" charset="0"/>
              </a:rPr>
              <a:t>III – VIVOS PARA DEUS 	 			2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100" b="1" cap="small" dirty="0">
              <a:solidFill>
                <a:srgbClr val="006600"/>
              </a:solidFill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000" b="1" cap="small" dirty="0">
                <a:solidFill>
                  <a:srgbClr val="006600"/>
                </a:solidFill>
                <a:latin typeface="Arial" pitchFamily="34" charset="0"/>
                <a:cs typeface="Arial" charset="0"/>
              </a:rPr>
              <a:t>	</a:t>
            </a:r>
            <a:r>
              <a:rPr lang="pt-BR" sz="2800" dirty="0"/>
              <a:t>Encerramos esta lição considerando o último verso, onde Paulo enfatiza, mais uma vez, que esse despojamento do velho homem e revestimento do novo é uma obra espiritual, para a qual nada contribui a origem natural ou a adesão a este ou aquele rito, esta ou aquela cultura; pois tudo o que importa é Cristo, que agora é “</a:t>
            </a:r>
            <a:r>
              <a:rPr lang="pt-BR" sz="2800" dirty="0">
                <a:solidFill>
                  <a:srgbClr val="0000CC"/>
                </a:solidFill>
              </a:rPr>
              <a:t>tudo em todos</a:t>
            </a:r>
            <a:r>
              <a:rPr lang="pt-BR" sz="2800" dirty="0"/>
              <a:t>”.	</a:t>
            </a:r>
            <a:endParaRPr lang="pt-BR" sz="1100" dirty="0"/>
          </a:p>
        </p:txBody>
      </p:sp>
    </p:spTree>
    <p:extLst>
      <p:ext uri="{BB962C8B-B14F-4D97-AF65-F5344CB8AC3E}">
        <p14:creationId xmlns:p14="http://schemas.microsoft.com/office/powerpoint/2010/main" val="26713870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7:  Evidências da Nossa Ressurreição com Cristo</a:t>
            </a:r>
            <a:br>
              <a:rPr lang="pt-BR" sz="3200" b="1" i="1" dirty="0">
                <a:solidFill>
                  <a:srgbClr val="00B050"/>
                </a:solidFill>
                <a:cs typeface="Arial" charset="0"/>
              </a:rPr>
            </a:br>
            <a:r>
              <a:rPr lang="pt-BR" sz="3200" b="1" i="1" dirty="0">
                <a:solidFill>
                  <a:srgbClr val="7030A0"/>
                </a:solidFill>
                <a:cs typeface="Arial" charset="0"/>
              </a:rPr>
              <a:t>ESBOÇO</a:t>
            </a:r>
            <a:endParaRPr lang="pt-BR" sz="3200" dirty="0">
              <a:solidFill>
                <a:srgbClr val="7030A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916832"/>
            <a:ext cx="8064896" cy="402190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Introdução</a:t>
            </a:r>
            <a:endParaRPr lang="pt-BR" sz="12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2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2800" b="1" dirty="0">
                <a:solidFill>
                  <a:srgbClr val="006600"/>
                </a:solidFill>
              </a:rPr>
              <a:t>I – RESSUSCITADOS COM CRISTO</a:t>
            </a:r>
            <a:r>
              <a:rPr lang="pt-BR" sz="2400" b="1" dirty="0">
                <a:solidFill>
                  <a:srgbClr val="006600"/>
                </a:solidFill>
              </a:rPr>
              <a:t> 	  </a:t>
            </a:r>
          </a:p>
          <a:p>
            <a:pPr mar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			</a:t>
            </a:r>
            <a:r>
              <a:rPr lang="pt-BR" sz="2600" b="1" dirty="0">
                <a:solidFill>
                  <a:srgbClr val="006600"/>
                </a:solidFill>
              </a:rPr>
              <a:t>(vv. 1-4)</a:t>
            </a:r>
          </a:p>
          <a:p>
            <a:pPr marL="0" indent="0">
              <a:buNone/>
            </a:pPr>
            <a:r>
              <a:rPr lang="pt-BR" sz="2800" b="1" dirty="0">
                <a:solidFill>
                  <a:srgbClr val="006600"/>
                </a:solidFill>
              </a:rPr>
              <a:t>II –  MORTIFICADOS PARA O PECADO </a:t>
            </a:r>
            <a:r>
              <a:rPr lang="pt-BR" sz="2400" b="1" dirty="0">
                <a:solidFill>
                  <a:srgbClr val="006600"/>
                </a:solidFill>
              </a:rPr>
              <a:t> </a:t>
            </a:r>
          </a:p>
          <a:p>
            <a:pPr mar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			</a:t>
            </a:r>
            <a:r>
              <a:rPr lang="pt-BR" sz="2600" b="1" dirty="0">
                <a:solidFill>
                  <a:srgbClr val="006600"/>
                </a:solidFill>
              </a:rPr>
              <a:t>(vv. 5-8)</a:t>
            </a:r>
            <a:r>
              <a:rPr lang="pt-BR" sz="1200" b="1" dirty="0">
                <a:solidFill>
                  <a:srgbClr val="006600"/>
                </a:solidFill>
              </a:rPr>
              <a:t>		</a:t>
            </a:r>
            <a:endParaRPr lang="pt-BR" sz="1200" b="1" cap="small" dirty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</a:rPr>
              <a:t>III – VIVOS PARA DEUS 	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</a:rPr>
              <a:t>			</a:t>
            </a:r>
            <a:r>
              <a:rPr lang="pt-BR" sz="2600" b="1" dirty="0">
                <a:solidFill>
                  <a:srgbClr val="006600"/>
                </a:solidFill>
              </a:rPr>
              <a:t>(vv. 08-11)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1200" b="1" dirty="0">
                <a:solidFill>
                  <a:srgbClr val="006600"/>
                </a:solidFill>
              </a:rPr>
              <a:t>		</a:t>
            </a:r>
            <a:r>
              <a:rPr lang="pt-BR" sz="1200" dirty="0">
                <a:solidFill>
                  <a:srgbClr val="006600"/>
                </a:solidFill>
                <a:cs typeface="Arial" pitchFamily="34" charset="0"/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</a:t>
            </a:r>
            <a:r>
              <a:rPr lang="pt-BR" sz="3900" b="1" dirty="0">
                <a:solidFill>
                  <a:srgbClr val="FF0000"/>
                </a:solidFill>
              </a:rPr>
              <a:t>Conclusão</a:t>
            </a:r>
          </a:p>
        </p:txBody>
      </p:sp>
    </p:spTree>
    <p:extLst>
      <p:ext uri="{BB962C8B-B14F-4D97-AF65-F5344CB8AC3E}">
        <p14:creationId xmlns:p14="http://schemas.microsoft.com/office/powerpoint/2010/main" val="27782468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35416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7:  Evidências da Nossa Ressurreição com Cristo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2348880"/>
            <a:ext cx="8229600" cy="403244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pt-BR" sz="4400" b="1" dirty="0">
                <a:solidFill>
                  <a:srgbClr val="006600"/>
                </a:solidFill>
              </a:rPr>
              <a:t>   </a:t>
            </a:r>
            <a:r>
              <a:rPr lang="pt-BR" sz="5100" b="1" dirty="0">
                <a:solidFill>
                  <a:srgbClr val="006600"/>
                </a:solidFill>
              </a:rPr>
              <a:t>Conclusão</a:t>
            </a:r>
            <a:endParaRPr lang="pt-BR" sz="4400" b="1" dirty="0">
              <a:solidFill>
                <a:srgbClr val="006600"/>
              </a:solidFill>
            </a:endParaRPr>
          </a:p>
          <a:p>
            <a:pPr marL="0" indent="0">
              <a:buNone/>
            </a:pPr>
            <a:endParaRPr lang="pt-BR" sz="1400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pt-BR" sz="28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5400" dirty="0"/>
              <a:t>A obra da nossa salvação e santificação é devida inteiramente à graça de Deus, mas isto não significa que nada temos a fazer; há evidências muito claras tanto de que morremos para o mundo como de que ressuscitamos com Cristo para uma vida de glória e exaltação espiritual, e pela ausência ou presença dessas evidências deveríamos sempre medir o nosso andar com Deus e questionar se nossa confissão é verdadeira ou não.</a:t>
            </a:r>
            <a:endParaRPr lang="pt-BR" sz="51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6386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7:  Evidências da Nossa Ressurreição com Cristo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060847"/>
            <a:ext cx="8229600" cy="3888433"/>
          </a:xfrm>
          <a:ln>
            <a:solidFill>
              <a:srgbClr val="C00000"/>
            </a:solidFill>
          </a:ln>
        </p:spPr>
        <p:txBody>
          <a:bodyPr>
            <a:normAutofit fontScale="92500"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altLang="pt-B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Texto Áureo: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</a:t>
            </a:r>
            <a:endParaRPr lang="pt-BR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10668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dirty="0">
                <a:solidFill>
                  <a:prstClr val="black"/>
                </a:solidFill>
                <a:latin typeface="Arial" charset="0"/>
                <a:cs typeface="Arial" charset="0"/>
              </a:rPr>
              <a:t> 	</a:t>
            </a:r>
            <a:r>
              <a:rPr lang="pt-BR" sz="3500" dirty="0">
                <a:solidFill>
                  <a:srgbClr val="00000A"/>
                </a:solidFill>
                <a:effectLst/>
                <a:latin typeface="Times New Roman"/>
                <a:ea typeface="Calibri"/>
                <a:cs typeface="Calibri"/>
              </a:rPr>
              <a:t>“</a:t>
            </a:r>
            <a:r>
              <a:rPr lang="pt-BR" sz="3500" dirty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Portanto, se já ressuscitastes com Cristo, buscai as coisas que são de cima, onde Cristo está assentado à destra de Deus”</a:t>
            </a:r>
            <a:r>
              <a:rPr lang="pt-BR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</a:t>
            </a:r>
            <a:r>
              <a:rPr lang="pt-BR" sz="4000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			</a:t>
            </a:r>
            <a:r>
              <a:rPr lang="pt-BR" sz="4000" b="1" dirty="0">
                <a:solidFill>
                  <a:srgbClr val="C00000"/>
                </a:solidFill>
                <a:latin typeface="Arial" charset="0"/>
                <a:cs typeface="Arial" charset="0"/>
              </a:rPr>
              <a:t>(</a:t>
            </a:r>
            <a:r>
              <a:rPr lang="pt-BR" dirty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Cl 3.1</a:t>
            </a:r>
            <a:r>
              <a:rPr lang="pt-BR" sz="4000" b="1" dirty="0">
                <a:solidFill>
                  <a:srgbClr val="C00000"/>
                </a:solidFill>
                <a:latin typeface="Arial" charset="0"/>
                <a:cs typeface="Arial" charset="0"/>
              </a:rPr>
              <a:t>)</a:t>
            </a:r>
            <a:endParaRPr lang="pt-BR" sz="4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95447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7:  Evidências da Nossa Ressurreição com Cristo</a:t>
            </a:r>
            <a:br>
              <a:rPr lang="pt-BR" sz="3200" b="1" i="1" dirty="0">
                <a:solidFill>
                  <a:srgbClr val="00B050"/>
                </a:solidFill>
                <a:cs typeface="Arial" charset="0"/>
              </a:rPr>
            </a:br>
            <a:r>
              <a:rPr lang="pt-BR" sz="3200" b="1" i="1" dirty="0">
                <a:solidFill>
                  <a:srgbClr val="7030A0"/>
                </a:solidFill>
                <a:cs typeface="Arial" charset="0"/>
              </a:rPr>
              <a:t>ESBOÇO</a:t>
            </a:r>
            <a:endParaRPr lang="pt-BR" sz="3200" dirty="0">
              <a:solidFill>
                <a:srgbClr val="7030A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916832"/>
            <a:ext cx="8064896" cy="402190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Introdução</a:t>
            </a:r>
            <a:endParaRPr lang="pt-BR" sz="12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2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 – RESSUSCITADOS COM CRISTO 	  </a:t>
            </a:r>
          </a:p>
          <a:p>
            <a:pPr mar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			</a:t>
            </a:r>
            <a:r>
              <a:rPr lang="pt-BR" sz="2600" b="1" dirty="0">
                <a:solidFill>
                  <a:srgbClr val="006600"/>
                </a:solidFill>
              </a:rPr>
              <a:t>(vv. 1-4)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 –  MORTIFICADOS PARA O PECADO  </a:t>
            </a:r>
          </a:p>
          <a:p>
            <a:pPr mar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			</a:t>
            </a:r>
            <a:r>
              <a:rPr lang="pt-BR" sz="2600" b="1" dirty="0">
                <a:solidFill>
                  <a:srgbClr val="006600"/>
                </a:solidFill>
              </a:rPr>
              <a:t>(vv. 5-8)</a:t>
            </a:r>
            <a:r>
              <a:rPr lang="pt-BR" sz="1200" b="1" dirty="0">
                <a:solidFill>
                  <a:srgbClr val="006600"/>
                </a:solidFill>
              </a:rPr>
              <a:t>		</a:t>
            </a:r>
            <a:endParaRPr lang="pt-BR" sz="1200" b="1" cap="small" dirty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000" b="1" dirty="0">
                <a:solidFill>
                  <a:srgbClr val="006600"/>
                </a:solidFill>
              </a:rPr>
              <a:t>III – VIVOS PARA DEUS </a:t>
            </a:r>
            <a:r>
              <a:rPr lang="pt-BR" sz="2800" b="1" dirty="0">
                <a:solidFill>
                  <a:srgbClr val="006600"/>
                </a:solidFill>
              </a:rPr>
              <a:t>	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</a:rPr>
              <a:t>			</a:t>
            </a:r>
            <a:r>
              <a:rPr lang="pt-BR" sz="2600" b="1" dirty="0">
                <a:solidFill>
                  <a:srgbClr val="006600"/>
                </a:solidFill>
              </a:rPr>
              <a:t>(vv. 08-11)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1200" b="1" dirty="0">
                <a:solidFill>
                  <a:srgbClr val="006600"/>
                </a:solidFill>
              </a:rPr>
              <a:t>		</a:t>
            </a:r>
            <a:r>
              <a:rPr lang="pt-BR" sz="1200" dirty="0">
                <a:solidFill>
                  <a:srgbClr val="006600"/>
                </a:solidFill>
                <a:cs typeface="Arial" pitchFamily="34" charset="0"/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17413901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126" y="1628800"/>
            <a:ext cx="3114676" cy="2065784"/>
          </a:xfrm>
        </p:spPr>
        <p:txBody>
          <a:bodyPr>
            <a:norm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EBD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1º TRIMESTRE 2020</a:t>
            </a:r>
          </a:p>
          <a:p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667679" y="5157192"/>
            <a:ext cx="7632848" cy="769441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pt-BR" sz="4400" b="1" dirty="0">
                <a:solidFill>
                  <a:srgbClr val="7030A0"/>
                </a:solidFill>
              </a:rPr>
              <a:t>CARTA  AOS COLOSSENSES</a:t>
            </a:r>
          </a:p>
        </p:txBody>
      </p:sp>
      <p:pic>
        <p:nvPicPr>
          <p:cNvPr id="5" name="Picture 2" descr="E:\Afonso2020\EBD2020\EBD2020trim1_Colossos\colossos_ruínas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2802" y="0"/>
            <a:ext cx="6069718" cy="4546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7546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28215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ea typeface="+mn-ea"/>
                <a:cs typeface="Arial" charset="0"/>
              </a:rPr>
              <a:t>Lição 7:  Evidências da Nossa Ressurreição com Cristo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endParaRPr lang="pt-BR" sz="2800" dirty="0"/>
          </a:p>
          <a:p>
            <a:endParaRPr lang="pt-BR" sz="2800" dirty="0"/>
          </a:p>
          <a:p>
            <a:endParaRPr lang="pt-BR" sz="2800" dirty="0"/>
          </a:p>
          <a:p>
            <a:pPr marL="0" indent="0" algn="ctr">
              <a:buNone/>
            </a:pPr>
            <a:r>
              <a:rPr lang="pt-BR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Leitura Bíblica:   </a:t>
            </a:r>
            <a:r>
              <a:rPr lang="pt-BR" sz="28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COLOSSENSES 3.1 a 11</a:t>
            </a:r>
          </a:p>
        </p:txBody>
      </p:sp>
    </p:spTree>
    <p:extLst>
      <p:ext uri="{BB962C8B-B14F-4D97-AF65-F5344CB8AC3E}">
        <p14:creationId xmlns:p14="http://schemas.microsoft.com/office/powerpoint/2010/main" val="88052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8" y="764704"/>
            <a:ext cx="7848872" cy="5472608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100" b="1" dirty="0">
                <a:solidFill>
                  <a:srgbClr val="0000CC"/>
                </a:solidFill>
              </a:rPr>
              <a:t>Cl 3</a:t>
            </a:r>
            <a:r>
              <a:rPr lang="pt-BR" sz="2100" dirty="0">
                <a:solidFill>
                  <a:srgbClr val="0000CC"/>
                </a:solidFill>
              </a:rPr>
              <a:t>. 1 Portanto, se já ressuscitastes com Cristo, buscai as coisas que são de cima, onde Cristo está assentado à destra de Deus.  2  Pensai nas coisas que são de cima e não nas que são da terra;  3  porque já estais mortos, e a vossa vida está escondida com Cristo em Deus.  4  Quando Cristo, que é a nossa vida, se manifestar, então, também vós vos manifestareis com ele em glória.  5  Mortificai, pois, os vossos membros que estão sobre a terra: a prostituição, a impureza, o apetite desordenado, a vil concupiscência e a avareza, que é idolatria;  6  pelas quais coisas vem a ira de Deus sobre os filhos da desobediência;  7  nas quais também, em outro tempo, andastes, quando vivíeis nelas.  8  Mas, agora, despojai-vos também de tudo: da ira, da cólera, da malícia, da maledicência, das palavras torpes da vossa boca.  9  Não mintais uns aos outros, pois que já vos despistes do velho homem com os seus feitos  10 e vos vestistes do novo, que se renova para o conhecimento, segundo a imagem daquele que o criou;  11  onde não há grego nem judeu, circuncisão nem </a:t>
            </a:r>
            <a:r>
              <a:rPr lang="pt-BR" sz="2100" dirty="0" err="1">
                <a:solidFill>
                  <a:srgbClr val="0000CC"/>
                </a:solidFill>
              </a:rPr>
              <a:t>incircuncisão</a:t>
            </a:r>
            <a:r>
              <a:rPr lang="pt-BR" sz="2100" dirty="0">
                <a:solidFill>
                  <a:srgbClr val="0000CC"/>
                </a:solidFill>
              </a:rPr>
              <a:t>, bárbaro, cita, servo ou livre; mas Cristo é tudo em todos.</a:t>
            </a:r>
          </a:p>
        </p:txBody>
      </p:sp>
    </p:spTree>
    <p:extLst>
      <p:ext uri="{BB962C8B-B14F-4D97-AF65-F5344CB8AC3E}">
        <p14:creationId xmlns:p14="http://schemas.microsoft.com/office/powerpoint/2010/main" val="655847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7:  Evidências da Nossa Ressurreição com Cristo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16833"/>
            <a:ext cx="8229600" cy="4032448"/>
          </a:xfrm>
          <a:ln>
            <a:solidFill>
              <a:srgbClr val="C00000"/>
            </a:solidFill>
          </a:ln>
        </p:spPr>
        <p:txBody>
          <a:bodyPr>
            <a:normAutofit fontScale="92500"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1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altLang="pt-B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Texto Áureo: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</a:t>
            </a:r>
            <a:endParaRPr lang="pt-BR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10668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dirty="0">
                <a:solidFill>
                  <a:prstClr val="black"/>
                </a:solidFill>
                <a:latin typeface="Arial" charset="0"/>
                <a:cs typeface="Arial" charset="0"/>
              </a:rPr>
              <a:t> 	</a:t>
            </a:r>
            <a:r>
              <a:rPr lang="pt-BR" sz="3500" dirty="0">
                <a:solidFill>
                  <a:srgbClr val="00000A"/>
                </a:solidFill>
                <a:effectLst/>
                <a:latin typeface="Times New Roman"/>
                <a:ea typeface="Calibri"/>
                <a:cs typeface="Calibri"/>
              </a:rPr>
              <a:t>“</a:t>
            </a:r>
            <a:r>
              <a:rPr lang="pt-BR" sz="3500" dirty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Portanto, se já ressuscitastes com Cristo, buscai as coisas que são de cima, onde Cristo está assentado à destra de Deus”</a:t>
            </a:r>
            <a:r>
              <a:rPr lang="pt-BR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</a:t>
            </a:r>
            <a:r>
              <a:rPr lang="pt-BR" sz="4000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			</a:t>
            </a:r>
            <a:r>
              <a:rPr lang="pt-BR" sz="4000" b="1" dirty="0">
                <a:solidFill>
                  <a:srgbClr val="C00000"/>
                </a:solidFill>
                <a:latin typeface="Arial" charset="0"/>
                <a:cs typeface="Arial" charset="0"/>
              </a:rPr>
              <a:t>(</a:t>
            </a:r>
            <a:r>
              <a:rPr lang="pt-BR" dirty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Cl 3.1</a:t>
            </a:r>
            <a:r>
              <a:rPr lang="pt-BR" sz="4000" b="1" dirty="0">
                <a:solidFill>
                  <a:srgbClr val="C00000"/>
                </a:solidFill>
                <a:latin typeface="Arial" charset="0"/>
                <a:cs typeface="Arial" charset="0"/>
              </a:rPr>
              <a:t>)</a:t>
            </a:r>
            <a:endParaRPr lang="pt-BR" sz="4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785190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7:  Evidências da Nossa Ressurreição com Cristo</a:t>
            </a:r>
            <a:br>
              <a:rPr lang="pt-BR" sz="3200" b="1" i="1" dirty="0">
                <a:solidFill>
                  <a:srgbClr val="00B050"/>
                </a:solidFill>
                <a:cs typeface="Arial" charset="0"/>
              </a:rPr>
            </a:br>
            <a:r>
              <a:rPr lang="pt-BR" sz="3200" b="1" i="1" dirty="0">
                <a:solidFill>
                  <a:srgbClr val="7030A0"/>
                </a:solidFill>
                <a:cs typeface="Arial" charset="0"/>
              </a:rPr>
              <a:t>ESBOÇO</a:t>
            </a:r>
            <a:endParaRPr lang="pt-BR" sz="3200" dirty="0">
              <a:solidFill>
                <a:srgbClr val="7030A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916832"/>
            <a:ext cx="8064896" cy="402190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Introdução</a:t>
            </a:r>
            <a:endParaRPr lang="pt-BR" sz="12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2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2800" b="1" dirty="0">
                <a:solidFill>
                  <a:srgbClr val="006600"/>
                </a:solidFill>
              </a:rPr>
              <a:t>I – RESSUSCITADOS COM CRISTO</a:t>
            </a:r>
            <a:r>
              <a:rPr lang="pt-BR" sz="2400" b="1" dirty="0">
                <a:solidFill>
                  <a:srgbClr val="006600"/>
                </a:solidFill>
              </a:rPr>
              <a:t> 	  </a:t>
            </a:r>
          </a:p>
          <a:p>
            <a:pPr mar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			</a:t>
            </a:r>
            <a:r>
              <a:rPr lang="pt-BR" sz="2600" b="1" dirty="0">
                <a:solidFill>
                  <a:srgbClr val="006600"/>
                </a:solidFill>
              </a:rPr>
              <a:t>(vv. 1-4)</a:t>
            </a:r>
          </a:p>
          <a:p>
            <a:pPr marL="0" indent="0">
              <a:buNone/>
            </a:pPr>
            <a:r>
              <a:rPr lang="pt-BR" sz="2800" b="1" dirty="0">
                <a:solidFill>
                  <a:srgbClr val="006600"/>
                </a:solidFill>
              </a:rPr>
              <a:t>II –  MORTIFICADOS PARA O PECADO </a:t>
            </a:r>
            <a:r>
              <a:rPr lang="pt-BR" sz="2400" b="1" dirty="0">
                <a:solidFill>
                  <a:srgbClr val="006600"/>
                </a:solidFill>
              </a:rPr>
              <a:t> </a:t>
            </a:r>
          </a:p>
          <a:p>
            <a:pPr mar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			</a:t>
            </a:r>
            <a:r>
              <a:rPr lang="pt-BR" sz="2600" b="1" dirty="0">
                <a:solidFill>
                  <a:srgbClr val="006600"/>
                </a:solidFill>
              </a:rPr>
              <a:t>(vv. 5-8)</a:t>
            </a:r>
            <a:r>
              <a:rPr lang="pt-BR" sz="1200" b="1" dirty="0">
                <a:solidFill>
                  <a:srgbClr val="006600"/>
                </a:solidFill>
              </a:rPr>
              <a:t>		</a:t>
            </a:r>
            <a:endParaRPr lang="pt-BR" sz="1200" b="1" cap="small" dirty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</a:rPr>
              <a:t>III – VIVOS PARA DEUS 	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</a:rPr>
              <a:t>			</a:t>
            </a:r>
            <a:r>
              <a:rPr lang="pt-BR" sz="2600" b="1" dirty="0">
                <a:solidFill>
                  <a:srgbClr val="006600"/>
                </a:solidFill>
              </a:rPr>
              <a:t>(vv. 08-11)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1200" b="1" dirty="0">
                <a:solidFill>
                  <a:srgbClr val="006600"/>
                </a:solidFill>
              </a:rPr>
              <a:t>		</a:t>
            </a:r>
            <a:r>
              <a:rPr lang="pt-BR" sz="1200" dirty="0">
                <a:solidFill>
                  <a:srgbClr val="006600"/>
                </a:solidFill>
                <a:cs typeface="Arial" pitchFamily="34" charset="0"/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7:  Evidências da Nossa Ressurreição com Cristo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 fontScale="85000" lnSpcReduction="2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400" b="1" dirty="0">
                <a:solidFill>
                  <a:srgbClr val="EEECE1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pt-BR" sz="3500" b="1" dirty="0">
                <a:solidFill>
                  <a:srgbClr val="006600"/>
                </a:solidFill>
              </a:rPr>
              <a:t>Introdução</a:t>
            </a:r>
            <a:endParaRPr lang="pt-BR" sz="3500" b="1" dirty="0">
              <a:solidFill>
                <a:srgbClr val="EEECE1">
                  <a:lumMod val="2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endParaRPr lang="pt-BR" sz="1300" b="1" dirty="0">
              <a:solidFill>
                <a:srgbClr val="EEECE1">
                  <a:lumMod val="2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400" dirty="0">
                <a:solidFill>
                  <a:prstClr val="black"/>
                </a:solidFill>
                <a:latin typeface="Arial" charset="0"/>
                <a:cs typeface="Arial" charset="0"/>
              </a:rPr>
              <a:t>	</a:t>
            </a:r>
            <a:r>
              <a:rPr lang="pt-BR" sz="30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A partir desta lição, passamos a estudar a segunda parte da epístola, onde o apóstolo faz uma aplicação mais prática dos ensinos desenvolvidos na seção anterior. É verdade que, desde a primeira lição, temos chamado a atenção para aspectos da doutrina então apresentada muito pertinentes a um viver mais espiritual e em harmonia com a verdade do evangelho; mas agora a vida cristã parece ser o foco principal, e a doutrina anteriormente estabelecida passa a ser o sólido fundamento sobre o qual o escritor inspirado assenta suas exortações e recomendações aos irmãos de Colossos.</a:t>
            </a: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7:  Evidências da Nossa Ressurreição com Cristo</a:t>
            </a:r>
            <a:br>
              <a:rPr lang="pt-BR" sz="3200" b="1" i="1" dirty="0">
                <a:solidFill>
                  <a:srgbClr val="00B050"/>
                </a:solidFill>
                <a:cs typeface="Arial" charset="0"/>
              </a:rPr>
            </a:br>
            <a:r>
              <a:rPr lang="pt-BR" sz="3200" b="1" i="1" dirty="0">
                <a:solidFill>
                  <a:srgbClr val="7030A0"/>
                </a:solidFill>
                <a:cs typeface="Arial" charset="0"/>
              </a:rPr>
              <a:t>ESBOÇO</a:t>
            </a:r>
            <a:endParaRPr lang="pt-BR" sz="3200" dirty="0">
              <a:solidFill>
                <a:srgbClr val="7030A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916832"/>
            <a:ext cx="8064896" cy="402190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Introdução</a:t>
            </a:r>
            <a:endParaRPr lang="pt-BR" sz="12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2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2800" b="1" dirty="0">
                <a:solidFill>
                  <a:srgbClr val="FF0000"/>
                </a:solidFill>
              </a:rPr>
              <a:t>I – RESSUSCITADOS COM CRISTO</a:t>
            </a:r>
            <a:r>
              <a:rPr lang="pt-BR" sz="2400" b="1" dirty="0">
                <a:solidFill>
                  <a:srgbClr val="FF0000"/>
                </a:solidFill>
              </a:rPr>
              <a:t> </a:t>
            </a:r>
            <a:r>
              <a:rPr lang="pt-BR" sz="2400" b="1" dirty="0">
                <a:solidFill>
                  <a:srgbClr val="006600"/>
                </a:solidFill>
              </a:rPr>
              <a:t>	  </a:t>
            </a:r>
          </a:p>
          <a:p>
            <a:pPr mar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			</a:t>
            </a:r>
            <a:r>
              <a:rPr lang="pt-BR" sz="2600" b="1" dirty="0">
                <a:solidFill>
                  <a:srgbClr val="006600"/>
                </a:solidFill>
              </a:rPr>
              <a:t>(vv. 1-4)</a:t>
            </a:r>
          </a:p>
          <a:p>
            <a:pPr marL="0" indent="0">
              <a:buNone/>
            </a:pPr>
            <a:r>
              <a:rPr lang="pt-BR" sz="2800" b="1" dirty="0">
                <a:solidFill>
                  <a:srgbClr val="006600"/>
                </a:solidFill>
              </a:rPr>
              <a:t>II –  MORTIFICADOS PARA O PECADO </a:t>
            </a:r>
            <a:r>
              <a:rPr lang="pt-BR" sz="2400" b="1" dirty="0">
                <a:solidFill>
                  <a:srgbClr val="006600"/>
                </a:solidFill>
              </a:rPr>
              <a:t> </a:t>
            </a:r>
          </a:p>
          <a:p>
            <a:pPr mar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			</a:t>
            </a:r>
            <a:r>
              <a:rPr lang="pt-BR" sz="2600" b="1" dirty="0">
                <a:solidFill>
                  <a:srgbClr val="006600"/>
                </a:solidFill>
              </a:rPr>
              <a:t>(vv. 5-8)</a:t>
            </a:r>
            <a:r>
              <a:rPr lang="pt-BR" sz="1200" b="1" dirty="0">
                <a:solidFill>
                  <a:srgbClr val="006600"/>
                </a:solidFill>
              </a:rPr>
              <a:t>		</a:t>
            </a:r>
            <a:endParaRPr lang="pt-BR" sz="1200" b="1" cap="small" dirty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</a:rPr>
              <a:t>III – VIVOS PARA DEUS 	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</a:rPr>
              <a:t>			</a:t>
            </a:r>
            <a:r>
              <a:rPr lang="pt-BR" sz="2600" b="1" dirty="0">
                <a:solidFill>
                  <a:srgbClr val="006600"/>
                </a:solidFill>
              </a:rPr>
              <a:t>(vv. 08-11)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1200" b="1" dirty="0">
                <a:solidFill>
                  <a:srgbClr val="006600"/>
                </a:solidFill>
              </a:rPr>
              <a:t>		</a:t>
            </a:r>
            <a:r>
              <a:rPr lang="pt-BR" sz="1200" dirty="0">
                <a:solidFill>
                  <a:srgbClr val="006600"/>
                </a:solidFill>
                <a:cs typeface="Arial" pitchFamily="34" charset="0"/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27782468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27584" y="764704"/>
            <a:ext cx="7704856" cy="5472608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3600" b="1" dirty="0">
                <a:solidFill>
                  <a:srgbClr val="0000CC"/>
                </a:solidFill>
              </a:rPr>
              <a:t>Cl 3</a:t>
            </a:r>
            <a:r>
              <a:rPr lang="pt-BR" sz="3600" dirty="0">
                <a:solidFill>
                  <a:srgbClr val="0000CC"/>
                </a:solidFill>
              </a:rPr>
              <a:t>. 1 Portanto, se já ressuscitastes com Cristo, buscai as coisas que são de cima, onde Cristo está assentado à destra de Deus.  2  Pensai nas coisas que são de cima e não nas que são da terra;  3  porque já estais mortos, e a vossa vida está escondida com Cristo em Deus.  4  Quando Cristo, que é a nossa vida, se manifestar, então, também vós vos manifestareis com ele em glória.  </a:t>
            </a:r>
          </a:p>
        </p:txBody>
      </p:sp>
    </p:spTree>
    <p:extLst>
      <p:ext uri="{BB962C8B-B14F-4D97-AF65-F5344CB8AC3E}">
        <p14:creationId xmlns:p14="http://schemas.microsoft.com/office/powerpoint/2010/main" val="20512953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2370</TotalTime>
  <Words>3168</Words>
  <Application>Microsoft Office PowerPoint</Application>
  <PresentationFormat>Apresentação na tela (4:3)</PresentationFormat>
  <Paragraphs>158</Paragraphs>
  <Slides>29</Slides>
  <Notes>11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29</vt:i4>
      </vt:variant>
    </vt:vector>
  </HeadingPairs>
  <TitlesOfParts>
    <vt:vector size="34" baseType="lpstr">
      <vt:lpstr>Arial</vt:lpstr>
      <vt:lpstr>Arial Black</vt:lpstr>
      <vt:lpstr>Calibri</vt:lpstr>
      <vt:lpstr>Times New Roman</vt:lpstr>
      <vt:lpstr>Tema do Office</vt:lpstr>
      <vt:lpstr>Apresentação do PowerPoint</vt:lpstr>
      <vt:lpstr>Apresentação do PowerPoint</vt:lpstr>
      <vt:lpstr>CARTA  AOS COLOSSENSES Lição 7:  Evidências da Nossa Ressurreição com Cristo</vt:lpstr>
      <vt:lpstr>Apresentação do PowerPoint</vt:lpstr>
      <vt:lpstr>CARTA  AOS COLOSSENSES Lição 7:  Evidências da Nossa Ressurreição com Cristo</vt:lpstr>
      <vt:lpstr>CARTA  AOS COLOSSENSES Lição 7:  Evidências da Nossa Ressurreição com Cristo ESBOÇO</vt:lpstr>
      <vt:lpstr>CARTA  AOS COLOSSENSES Lição 7:  Evidências da Nossa Ressurreição com Cristo</vt:lpstr>
      <vt:lpstr>CARTA  AOS COLOSSENSES Lição 7:  Evidências da Nossa Ressurreição com Cristo ESBOÇO</vt:lpstr>
      <vt:lpstr>Apresentação do PowerPoint</vt:lpstr>
      <vt:lpstr>CARTA  AOS COLOSSENSES Lição 7:  Evidências da Nossa Ressurreição com Cristo</vt:lpstr>
      <vt:lpstr>CARTA  AOS COLOSSENSES Lição 7:  Evidências da Nossa Ressurreição com Cristo</vt:lpstr>
      <vt:lpstr>CARTA  AOS COLOSSENSES Lição 7:  Evidências da Nossa Ressurreição com Cristo</vt:lpstr>
      <vt:lpstr>CARTA  AOS COLOSSENSES Lição 7:  Evidências da Nossa Ressurreição com Cristo ESBOÇO</vt:lpstr>
      <vt:lpstr>Apresentação do PowerPoint</vt:lpstr>
      <vt:lpstr>CARTA  AOS COLOSSENSES Lição 7:  Evidências da Nossa Ressurreição com Cristo</vt:lpstr>
      <vt:lpstr>Apresentação do PowerPoint</vt:lpstr>
      <vt:lpstr>Apresentação do PowerPoint</vt:lpstr>
      <vt:lpstr>CARTA  AOS COLOSSENSES Lição 7:  Evidências da Nossa Ressurreição com Cristo</vt:lpstr>
      <vt:lpstr>CARTA  AOS COLOSSENSES Lição 7:  Evidências da Nossa Ressurreição com Cristo ESBOÇO</vt:lpstr>
      <vt:lpstr>Apresentação do PowerPoint</vt:lpstr>
      <vt:lpstr>CARTA  AOS COLOSSENSES Lição 7:  Evidências da Nossa Ressurreição com Cristo</vt:lpstr>
      <vt:lpstr>Apresentação do PowerPoint</vt:lpstr>
      <vt:lpstr>Apresentação do PowerPoint</vt:lpstr>
      <vt:lpstr>CARTA  AOS COLOSSENSES Lição 7:  Evidências da Nossa Ressurreição com Cristo</vt:lpstr>
      <vt:lpstr>CARTA  AOS COLOSSENSES Lição 7:  Evidências da Nossa Ressurreição com Cristo ESBOÇO</vt:lpstr>
      <vt:lpstr>CARTA  AOS COLOSSENSES Lição 7:  Evidências da Nossa Ressurreição com Cristo</vt:lpstr>
      <vt:lpstr>CARTA  AOS COLOSSENSES Lição 7:  Evidências da Nossa Ressurreição com Cristo</vt:lpstr>
      <vt:lpstr>CARTA  AOS COLOSSENSES Lição 7:  Evidências da Nossa Ressurreição com Cristo ESBOÇO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PARÁBOLAS</dc:title>
  <dc:creator>I.G.V</dc:creator>
  <cp:lastModifiedBy>Denilson Lemes</cp:lastModifiedBy>
  <cp:revision>153</cp:revision>
  <dcterms:created xsi:type="dcterms:W3CDTF">2017-03-28T13:10:15Z</dcterms:created>
  <dcterms:modified xsi:type="dcterms:W3CDTF">2020-02-12T15:53:55Z</dcterms:modified>
</cp:coreProperties>
</file>