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356" r:id="rId9"/>
    <p:sldId id="264" r:id="rId10"/>
    <p:sldId id="347" r:id="rId11"/>
    <p:sldId id="305" r:id="rId12"/>
    <p:sldId id="306" r:id="rId13"/>
    <p:sldId id="362" r:id="rId14"/>
    <p:sldId id="363" r:id="rId15"/>
    <p:sldId id="364" r:id="rId16"/>
    <p:sldId id="357" r:id="rId17"/>
    <p:sldId id="267" r:id="rId18"/>
    <p:sldId id="343" r:id="rId19"/>
    <p:sldId id="310" r:id="rId20"/>
    <p:sldId id="302" r:id="rId21"/>
    <p:sldId id="358" r:id="rId22"/>
    <p:sldId id="366" r:id="rId23"/>
    <p:sldId id="268" r:id="rId24"/>
    <p:sldId id="311" r:id="rId25"/>
    <p:sldId id="365" r:id="rId26"/>
    <p:sldId id="359" r:id="rId27"/>
    <p:sldId id="313" r:id="rId28"/>
    <p:sldId id="360" r:id="rId29"/>
    <p:sldId id="361" r:id="rId30"/>
    <p:sldId id="336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 smtClean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21/01/2020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</a:p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 E A FILEMOM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692696"/>
            <a:ext cx="756084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3000" dirty="0" err="1">
                <a:solidFill>
                  <a:srgbClr val="0000CC"/>
                </a:solidFill>
              </a:rPr>
              <a:t>Gl</a:t>
            </a:r>
            <a:r>
              <a:rPr lang="pt-BR" sz="3000" dirty="0">
                <a:solidFill>
                  <a:srgbClr val="0000CC"/>
                </a:solidFill>
              </a:rPr>
              <a:t> 2. 7  antes, pelo contrário, quando viram que o evangelho da </a:t>
            </a:r>
            <a:r>
              <a:rPr lang="pt-BR" sz="3000" dirty="0" err="1">
                <a:solidFill>
                  <a:srgbClr val="0000CC"/>
                </a:solidFill>
              </a:rPr>
              <a:t>incircuncisão</a:t>
            </a:r>
            <a:r>
              <a:rPr lang="pt-BR" sz="3000" dirty="0">
                <a:solidFill>
                  <a:srgbClr val="0000CC"/>
                </a:solidFill>
              </a:rPr>
              <a:t> me estava confiado, como a Pedro o da </a:t>
            </a:r>
            <a:r>
              <a:rPr lang="pt-BR" sz="3000" dirty="0" smtClean="0">
                <a:solidFill>
                  <a:srgbClr val="0000CC"/>
                </a:solidFill>
              </a:rPr>
              <a:t>circuncisão  8  </a:t>
            </a:r>
            <a:r>
              <a:rPr lang="pt-BR" sz="3000" dirty="0">
                <a:solidFill>
                  <a:srgbClr val="0000CC"/>
                </a:solidFill>
              </a:rPr>
              <a:t>(porque aquele que operou eficazmente em Pedro para o apostolado da circuncisão, esse operou também em mim com eficácia para com os gentios</a:t>
            </a:r>
            <a:r>
              <a:rPr lang="pt-BR" sz="3000" dirty="0" smtClean="0">
                <a:solidFill>
                  <a:srgbClr val="0000CC"/>
                </a:solidFill>
              </a:rPr>
              <a:t>),  9  </a:t>
            </a:r>
            <a:r>
              <a:rPr lang="pt-BR" sz="3000" dirty="0">
                <a:solidFill>
                  <a:srgbClr val="0000CC"/>
                </a:solidFill>
              </a:rPr>
              <a:t>e conhecendo Tiago, </a:t>
            </a:r>
            <a:r>
              <a:rPr lang="pt-BR" sz="3000" dirty="0" err="1">
                <a:solidFill>
                  <a:srgbClr val="0000CC"/>
                </a:solidFill>
              </a:rPr>
              <a:t>Cefas</a:t>
            </a:r>
            <a:r>
              <a:rPr lang="pt-BR" sz="3000" dirty="0">
                <a:solidFill>
                  <a:srgbClr val="0000CC"/>
                </a:solidFill>
              </a:rPr>
              <a:t> e João, que eram considerados como as colunas, a graça que se me havia dado, deram-nos as destras, em comunhão comigo e com Barnabé, para que nós fôssemos aos gentios e eles, à circuncisão;</a:t>
            </a:r>
          </a:p>
        </p:txBody>
      </p:sp>
    </p:spTree>
    <p:extLst>
      <p:ext uri="{BB962C8B-B14F-4D97-AF65-F5344CB8AC3E}">
        <p14:creationId xmlns:p14="http://schemas.microsoft.com/office/powerpoint/2010/main" val="33239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200" b="1" dirty="0">
                <a:solidFill>
                  <a:srgbClr val="006600"/>
                </a:solidFill>
              </a:rPr>
              <a:t>I – A GLÓRIA DE SOFRER PELO </a:t>
            </a:r>
            <a:r>
              <a:rPr lang="pt-BR" sz="2200" b="1" dirty="0" smtClean="0">
                <a:solidFill>
                  <a:srgbClr val="006600"/>
                </a:solidFill>
              </a:rPr>
              <a:t>EVANGELHO			</a:t>
            </a:r>
            <a:r>
              <a:rPr lang="pt-BR" sz="2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/>
              <a:t>Lembremos que o apóstolo se encontrava na prisão enquanto escrevia esta epístola, e bem sabemos que tal circunstância representava grande </a:t>
            </a:r>
            <a:r>
              <a:rPr lang="pt-BR" sz="2200" dirty="0" smtClean="0"/>
              <a:t>tristeza </a:t>
            </a:r>
            <a:r>
              <a:rPr lang="pt-BR" sz="2200" dirty="0"/>
              <a:t>para os fiéis, e oportunidade de calúnias e imposturas por parte dos falsos obreiros. Mas, vendo as coisas à luz da sabedoria de Deus, ele apresenta essa situação como um argumento não somente para incitar os cristãos colossenses a permanecerem firmes na palavra anunciada por ele (ou por seus enviados), a fim de que seu sofrimento pelo evangelho, ou por eles mesmos, não fosse em vão; mas também para provar que ele era um verdadeiro ministro do evangelho, pois que havia sido escolhido para padecer “</a:t>
            </a:r>
            <a:r>
              <a:rPr lang="pt-BR" sz="2200" dirty="0">
                <a:solidFill>
                  <a:srgbClr val="0000CC"/>
                </a:solidFill>
              </a:rPr>
              <a:t>o resto das aflições de Cristo</a:t>
            </a:r>
            <a:r>
              <a:rPr lang="pt-BR" sz="2200" dirty="0"/>
              <a:t>”. Ou seja, como o próprio Senhor Jesus padeceu pela </a:t>
            </a:r>
            <a:r>
              <a:rPr lang="pt-BR" sz="2200" dirty="0" smtClean="0"/>
              <a:t>igreja, fazendo </a:t>
            </a:r>
            <a:r>
              <a:rPr lang="pt-BR" sz="2200" dirty="0"/>
              <a:t>a vontade de Deus, assim o apóstolo estava padecendo pelo nome e pela causa de </a:t>
            </a:r>
            <a:r>
              <a:rPr lang="pt-BR" sz="2200" dirty="0" smtClean="0"/>
              <a:t>Cristo.</a:t>
            </a:r>
            <a:r>
              <a:rPr lang="pt-BR" sz="2000" dirty="0" smtClean="0"/>
              <a:t>	</a:t>
            </a:r>
            <a:r>
              <a:rPr lang="pt-BR" sz="1100" dirty="0" smtClean="0"/>
              <a:t> (</a:t>
            </a:r>
            <a:r>
              <a:rPr lang="pt-BR" sz="1100" dirty="0" smtClean="0">
                <a:solidFill>
                  <a:srgbClr val="0000CC"/>
                </a:solidFill>
              </a:rPr>
              <a:t>At 9.15,16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266429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dirty="0">
                <a:solidFill>
                  <a:srgbClr val="0000CC"/>
                </a:solidFill>
              </a:rPr>
              <a:t>At 9</a:t>
            </a:r>
            <a:r>
              <a:rPr lang="da-DK" dirty="0" smtClean="0">
                <a:solidFill>
                  <a:srgbClr val="0000CC"/>
                </a:solidFill>
              </a:rPr>
              <a:t>. </a:t>
            </a:r>
            <a:r>
              <a:rPr lang="pt-BR" dirty="0">
                <a:solidFill>
                  <a:srgbClr val="0000CC"/>
                </a:solidFill>
              </a:rPr>
              <a:t>15  Disse-lhe, porém, o Senhor: Vai, porque este é para mim um vaso escolhido para levar o meu nome diante dos gentios, e dos reis, e dos filhos de Israel</a:t>
            </a:r>
            <a:r>
              <a:rPr lang="pt-BR" dirty="0" smtClean="0">
                <a:solidFill>
                  <a:srgbClr val="0000CC"/>
                </a:solidFill>
              </a:rPr>
              <a:t>.  16  </a:t>
            </a:r>
            <a:r>
              <a:rPr lang="pt-BR" dirty="0">
                <a:solidFill>
                  <a:srgbClr val="0000CC"/>
                </a:solidFill>
              </a:rPr>
              <a:t>E eu lhe mostrarei quanto </a:t>
            </a:r>
            <a:r>
              <a:rPr lang="pt-BR" dirty="0" smtClean="0">
                <a:solidFill>
                  <a:srgbClr val="0000CC"/>
                </a:solidFill>
              </a:rPr>
              <a:t>deve </a:t>
            </a:r>
            <a:r>
              <a:rPr lang="pt-BR" dirty="0">
                <a:solidFill>
                  <a:srgbClr val="0000CC"/>
                </a:solidFill>
              </a:rPr>
              <a:t>padecer pelo meu nome</a:t>
            </a:r>
            <a:r>
              <a:rPr lang="pt-BR" dirty="0" smtClean="0">
                <a:solidFill>
                  <a:srgbClr val="0000CC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504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A GLÓRIA DE SOFRER PELO </a:t>
            </a:r>
            <a:r>
              <a:rPr lang="pt-BR" sz="2400" b="1" dirty="0" smtClean="0">
                <a:solidFill>
                  <a:srgbClr val="006600"/>
                </a:solidFill>
              </a:rPr>
              <a:t>EVANGELHO			</a:t>
            </a:r>
            <a:r>
              <a:rPr lang="pt-BR" sz="24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700" dirty="0"/>
              <a:t>Aqui chamamos a atenção para o fato de que ele começa falando sobre o seu ministério de sofrimento pela causa do evangelho e para assegurar a integridade da fé do povo de Deus, referindo-se a tudo isto como motivo de alegria, não de tristeza ou de aflição. “</a:t>
            </a:r>
            <a:r>
              <a:rPr lang="pt-BR" sz="2700" dirty="0">
                <a:solidFill>
                  <a:srgbClr val="0000CC"/>
                </a:solidFill>
              </a:rPr>
              <a:t>Regozijo-me, agora, no que padeço por vós</a:t>
            </a:r>
            <a:r>
              <a:rPr lang="pt-BR" sz="2700" dirty="0"/>
              <a:t>”, justamente pelas razões consideradas nos parágrafos anteriores. Ele compreendia que o ministério da palavra exige tanto sacrifícios como também expõe ao vitupério; mas em tudo isto o obreiro é feito mais semelhante e mais digno do seu </a:t>
            </a:r>
            <a:r>
              <a:rPr lang="pt-BR" sz="2700" dirty="0" smtClean="0"/>
              <a:t>Senhor</a:t>
            </a:r>
            <a:r>
              <a:rPr lang="pt-BR" sz="2400" dirty="0" smtClean="0"/>
              <a:t>.</a:t>
            </a:r>
            <a:r>
              <a:rPr lang="pt-BR" sz="2400" dirty="0" smtClean="0"/>
              <a:t>		</a:t>
            </a:r>
            <a:r>
              <a:rPr lang="pt-BR" sz="1100" dirty="0"/>
              <a:t>(cf. </a:t>
            </a:r>
            <a:r>
              <a:rPr lang="pt-BR" sz="1100" dirty="0" err="1">
                <a:solidFill>
                  <a:srgbClr val="0000CC"/>
                </a:solidFill>
              </a:rPr>
              <a:t>Fp</a:t>
            </a:r>
            <a:r>
              <a:rPr lang="pt-BR" sz="1100" dirty="0">
                <a:solidFill>
                  <a:srgbClr val="0000CC"/>
                </a:solidFill>
              </a:rPr>
              <a:t> 1.29; At </a:t>
            </a:r>
            <a:r>
              <a:rPr lang="pt-BR" sz="1100" dirty="0" smtClean="0">
                <a:solidFill>
                  <a:srgbClr val="0000CC"/>
                </a:solidFill>
              </a:rPr>
              <a:t>5.40,41; 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5.10-12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439015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9654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3000" dirty="0">
                <a:solidFill>
                  <a:srgbClr val="0000CC"/>
                </a:solidFill>
              </a:rPr>
              <a:t>Fp 1</a:t>
            </a:r>
            <a:r>
              <a:rPr lang="da-DK" sz="3000" dirty="0" smtClean="0">
                <a:solidFill>
                  <a:srgbClr val="0000CC"/>
                </a:solidFill>
              </a:rPr>
              <a:t>. </a:t>
            </a:r>
            <a:r>
              <a:rPr lang="pt-BR" sz="3000" dirty="0">
                <a:solidFill>
                  <a:srgbClr val="0000CC"/>
                </a:solidFill>
              </a:rPr>
              <a:t>29  Porque a vós vos foi concedido, em relação a Cristo, não somente crer nele, como também padecer por ele,</a:t>
            </a:r>
            <a:endParaRPr lang="da-DK" sz="30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da-DK" dirty="0" smtClean="0">
                <a:solidFill>
                  <a:srgbClr val="7030A0"/>
                </a:solidFill>
              </a:rPr>
              <a:t>At </a:t>
            </a:r>
            <a:r>
              <a:rPr lang="da-DK" dirty="0">
                <a:solidFill>
                  <a:srgbClr val="7030A0"/>
                </a:solidFill>
              </a:rPr>
              <a:t>5</a:t>
            </a:r>
            <a:r>
              <a:rPr lang="da-DK" dirty="0" smtClean="0">
                <a:solidFill>
                  <a:srgbClr val="7030A0"/>
                </a:solidFill>
              </a:rPr>
              <a:t>. </a:t>
            </a:r>
            <a:r>
              <a:rPr lang="pt-BR" dirty="0">
                <a:solidFill>
                  <a:srgbClr val="7030A0"/>
                </a:solidFill>
              </a:rPr>
              <a:t>40  E concordaram com ele. E, chamando os apóstolos e tendo-os açoitado, mandaram que não falassem no nome de Jesus e os deixaram ir</a:t>
            </a:r>
            <a:r>
              <a:rPr lang="pt-BR" dirty="0" smtClean="0">
                <a:solidFill>
                  <a:srgbClr val="7030A0"/>
                </a:solidFill>
              </a:rPr>
              <a:t>.  41  </a:t>
            </a:r>
            <a:r>
              <a:rPr lang="pt-BR" dirty="0">
                <a:solidFill>
                  <a:srgbClr val="7030A0"/>
                </a:solidFill>
              </a:rPr>
              <a:t>Retiraram-se, pois, da presença do conselho, regozijando-se de terem sido julgados dignos de padecer afronta pelo nome de Jesus.</a:t>
            </a:r>
          </a:p>
        </p:txBody>
      </p:sp>
    </p:spTree>
    <p:extLst>
      <p:ext uri="{BB962C8B-B14F-4D97-AF65-F5344CB8AC3E}">
        <p14:creationId xmlns:p14="http://schemas.microsoft.com/office/powerpoint/2010/main" val="41529612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 err="1" smtClean="0">
                <a:solidFill>
                  <a:srgbClr val="0000CC"/>
                </a:solidFill>
              </a:rPr>
              <a:t>Mt</a:t>
            </a:r>
            <a:r>
              <a:rPr lang="pt-BR" dirty="0" smtClean="0">
                <a:solidFill>
                  <a:srgbClr val="0000CC"/>
                </a:solidFill>
              </a:rPr>
              <a:t> 5</a:t>
            </a:r>
            <a:r>
              <a:rPr lang="pt-BR" dirty="0">
                <a:solidFill>
                  <a:srgbClr val="0000CC"/>
                </a:solidFill>
              </a:rPr>
              <a:t>. 10  bem-aventurados os que sofrem perseguição por causa da justiça, porque deles é o Reino dos céus</a:t>
            </a:r>
            <a:r>
              <a:rPr lang="pt-BR" dirty="0" smtClean="0">
                <a:solidFill>
                  <a:srgbClr val="0000CC"/>
                </a:solidFill>
              </a:rPr>
              <a:t>;  11  </a:t>
            </a:r>
            <a:r>
              <a:rPr lang="pt-BR" dirty="0">
                <a:solidFill>
                  <a:srgbClr val="0000CC"/>
                </a:solidFill>
              </a:rPr>
              <a:t>bem-aventurados sois vós quando vos injuriarem, e perseguirem, e, mentindo, disserem todo o mal contra vós, por minha causa</a:t>
            </a:r>
            <a:r>
              <a:rPr lang="pt-BR" dirty="0" smtClean="0">
                <a:solidFill>
                  <a:srgbClr val="0000CC"/>
                </a:solidFill>
              </a:rPr>
              <a:t>.  12  </a:t>
            </a:r>
            <a:r>
              <a:rPr lang="pt-BR" dirty="0">
                <a:solidFill>
                  <a:srgbClr val="0000CC"/>
                </a:solidFill>
              </a:rPr>
              <a:t>Exultai e alegrai-vos, porque é grande o vosso galardão nos céus; porque assim perseguiram os profetas que foram antes de vós</a:t>
            </a:r>
            <a:r>
              <a:rPr lang="pt-BR" dirty="0" smtClean="0">
                <a:solidFill>
                  <a:srgbClr val="0000CC"/>
                </a:solidFill>
              </a:rPr>
              <a:t>.</a:t>
            </a:r>
          </a:p>
          <a:p>
            <a:pPr marL="0" indent="0">
              <a:buNone/>
            </a:pPr>
            <a:r>
              <a:rPr lang="pt-BR" dirty="0" err="1" smtClean="0">
                <a:solidFill>
                  <a:srgbClr val="7030A0"/>
                </a:solidFill>
              </a:rPr>
              <a:t>Hb</a:t>
            </a:r>
            <a:r>
              <a:rPr lang="pt-BR" dirty="0" smtClean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11:26  tendo, por maiores riquezas, o vitupério de Cristo do que os tesouros do Egito; porque tinha em vista a recompensa.</a:t>
            </a:r>
          </a:p>
          <a:p>
            <a:pPr marL="0" indent="0">
              <a:buNone/>
            </a:pPr>
            <a:endParaRPr lang="pt-BR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49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 – A GLÓRIA DE SOFRER PELO EVANGELHO</a:t>
            </a:r>
            <a:endParaRPr lang="pt-BR" sz="1200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6444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 fontScale="4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4200" b="1" dirty="0">
                <a:solidFill>
                  <a:srgbClr val="006600"/>
                </a:solidFill>
              </a:rPr>
              <a:t>II – O EVANGELHO E O MISTÉRIO DE </a:t>
            </a:r>
            <a:r>
              <a:rPr lang="pt-BR" sz="4200" b="1" dirty="0" smtClean="0">
                <a:solidFill>
                  <a:srgbClr val="006600"/>
                </a:solidFill>
              </a:rPr>
              <a:t>DEUS			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3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5100" dirty="0" smtClean="0"/>
              <a:t>Anteriormente </a:t>
            </a:r>
            <a:r>
              <a:rPr lang="pt-BR" sz="5100" dirty="0"/>
              <a:t>vimos o </a:t>
            </a:r>
            <a:r>
              <a:rPr lang="pt-BR" sz="5100" dirty="0" smtClean="0"/>
              <a:t>louvor do apóstolo </a:t>
            </a:r>
            <a:r>
              <a:rPr lang="pt-BR" sz="5100" dirty="0"/>
              <a:t>a Cristo como a plenitude de todas as coisas, especialmente da igreja, onde Ele é a cabeça e os remidos, os membros. Agora, essa obra é declarada como um “</a:t>
            </a:r>
            <a:r>
              <a:rPr lang="pt-BR" sz="5100" dirty="0">
                <a:solidFill>
                  <a:srgbClr val="0000CC"/>
                </a:solidFill>
              </a:rPr>
              <a:t>mistério que esteve oculto desde todos os séculos, e em todas as gerações</a:t>
            </a:r>
            <a:r>
              <a:rPr lang="pt-BR" sz="5100" dirty="0"/>
              <a:t>”, pois, embora prenunciados por profecias, sombras e tipos, e até mesmo desejados por aqueles que eram iluminados pelo Espírito de Deus, Cristo Jesus só se manifestou na plenitude dos </a:t>
            </a:r>
            <a:r>
              <a:rPr lang="pt-BR" sz="5100" dirty="0" smtClean="0"/>
              <a:t>tempos </a:t>
            </a:r>
            <a:r>
              <a:rPr lang="pt-BR" sz="5100" dirty="0"/>
              <a:t>e a igreja, em sua forma universal, agregando judeus e gentios, como consequência da obra consumada no Calvário. Pela palavra mistério, o apóstolo se refere não apenas a algo que esteve oculto e não podia ser compreendido senão quando revelado pelo Espírito aos santos, como ele aqui diz; mas também porque, </a:t>
            </a:r>
            <a:r>
              <a:rPr lang="pt-BR" sz="5100" dirty="0" smtClean="0"/>
              <a:t>a </a:t>
            </a:r>
            <a:r>
              <a:rPr lang="pt-BR" sz="5100" dirty="0"/>
              <a:t>união entre os remidos e o Senhor Jesus é a expressão mais </a:t>
            </a:r>
            <a:r>
              <a:rPr lang="pt-BR" sz="5100" dirty="0" smtClean="0"/>
              <a:t>elevada </a:t>
            </a:r>
            <a:r>
              <a:rPr lang="pt-BR" sz="5100" dirty="0"/>
              <a:t>do propósito de Deus de ser tudo em </a:t>
            </a:r>
            <a:r>
              <a:rPr lang="pt-BR" sz="5100" dirty="0" smtClean="0"/>
              <a:t>todos.</a:t>
            </a:r>
            <a:r>
              <a:rPr lang="pt-BR" sz="4400" dirty="0" smtClean="0"/>
              <a:t>	 </a:t>
            </a:r>
            <a:r>
              <a:rPr lang="pt-BR" sz="2800" dirty="0" smtClean="0"/>
              <a:t>(</a:t>
            </a:r>
            <a:r>
              <a:rPr lang="pt-BR" sz="2800" dirty="0" err="1">
                <a:solidFill>
                  <a:srgbClr val="0000CC"/>
                </a:solidFill>
              </a:rPr>
              <a:t>Gl</a:t>
            </a:r>
            <a:r>
              <a:rPr lang="pt-BR" sz="2800" dirty="0">
                <a:solidFill>
                  <a:srgbClr val="0000CC"/>
                </a:solidFill>
              </a:rPr>
              <a:t> </a:t>
            </a:r>
            <a:r>
              <a:rPr lang="pt-BR" sz="2800" dirty="0" smtClean="0">
                <a:solidFill>
                  <a:srgbClr val="0000CC"/>
                </a:solidFill>
              </a:rPr>
              <a:t>4.4,5; </a:t>
            </a:r>
            <a:r>
              <a:rPr lang="pt-BR" sz="2800" dirty="0" err="1" smtClean="0">
                <a:solidFill>
                  <a:srgbClr val="0000CC"/>
                </a:solidFill>
              </a:rPr>
              <a:t>Ef</a:t>
            </a:r>
            <a:r>
              <a:rPr lang="pt-BR" sz="2800" dirty="0" smtClean="0">
                <a:solidFill>
                  <a:srgbClr val="0000CC"/>
                </a:solidFill>
              </a:rPr>
              <a:t> </a:t>
            </a:r>
            <a:r>
              <a:rPr lang="pt-BR" sz="2800" dirty="0">
                <a:solidFill>
                  <a:srgbClr val="0000CC"/>
                </a:solidFill>
              </a:rPr>
              <a:t>5.32; 1 </a:t>
            </a:r>
            <a:r>
              <a:rPr lang="pt-BR" sz="2800" dirty="0" err="1">
                <a:solidFill>
                  <a:srgbClr val="0000CC"/>
                </a:solidFill>
              </a:rPr>
              <a:t>Co</a:t>
            </a:r>
            <a:r>
              <a:rPr lang="pt-BR" sz="2800" dirty="0">
                <a:solidFill>
                  <a:srgbClr val="0000CC"/>
                </a:solidFill>
              </a:rPr>
              <a:t> 15.28</a:t>
            </a:r>
            <a:r>
              <a:rPr lang="pt-BR" sz="2800" dirty="0" smtClean="0"/>
              <a:t>)</a:t>
            </a:r>
            <a:endParaRPr lang="pt-BR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dirty="0" err="1">
                <a:solidFill>
                  <a:srgbClr val="0000CC"/>
                </a:solidFill>
              </a:rPr>
              <a:t>Gl</a:t>
            </a:r>
            <a:r>
              <a:rPr lang="pt-BR" dirty="0">
                <a:solidFill>
                  <a:srgbClr val="0000CC"/>
                </a:solidFill>
              </a:rPr>
              <a:t> </a:t>
            </a:r>
            <a:r>
              <a:rPr lang="pt-BR" dirty="0" smtClean="0">
                <a:solidFill>
                  <a:srgbClr val="0000CC"/>
                </a:solidFill>
              </a:rPr>
              <a:t>4</a:t>
            </a:r>
            <a:r>
              <a:rPr lang="pt-BR" dirty="0">
                <a:solidFill>
                  <a:srgbClr val="0000CC"/>
                </a:solidFill>
              </a:rPr>
              <a:t>. 4  mas, vindo a plenitude dos tempos, Deus enviou seu Filho, nascido de mulher, nascido sob a lei</a:t>
            </a:r>
            <a:r>
              <a:rPr lang="pt-BR" dirty="0" smtClean="0">
                <a:solidFill>
                  <a:srgbClr val="0000CC"/>
                </a:solidFill>
              </a:rPr>
              <a:t>,  5  </a:t>
            </a:r>
            <a:r>
              <a:rPr lang="pt-BR" dirty="0">
                <a:solidFill>
                  <a:srgbClr val="0000CC"/>
                </a:solidFill>
              </a:rPr>
              <a:t>para remir os que estavam debaixo da lei, a fim de recebermos a adoção de filhos.</a:t>
            </a:r>
            <a:endParaRPr lang="pt-BR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pt-BR" dirty="0" err="1" smtClean="0">
                <a:solidFill>
                  <a:srgbClr val="7030A0"/>
                </a:solidFill>
              </a:rPr>
              <a:t>Ef</a:t>
            </a:r>
            <a:r>
              <a:rPr lang="pt-BR" dirty="0" smtClean="0">
                <a:solidFill>
                  <a:srgbClr val="7030A0"/>
                </a:solidFill>
              </a:rPr>
              <a:t> 5</a:t>
            </a:r>
            <a:r>
              <a:rPr lang="pt-BR" dirty="0">
                <a:solidFill>
                  <a:srgbClr val="7030A0"/>
                </a:solidFill>
              </a:rPr>
              <a:t>. 32  Grande é este mistério; digo-o, porém, a respeito de Cristo e da igreja.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0000CC"/>
                </a:solidFill>
              </a:rPr>
              <a:t>1 </a:t>
            </a:r>
            <a:r>
              <a:rPr lang="pt-BR" dirty="0" err="1">
                <a:solidFill>
                  <a:srgbClr val="0000CC"/>
                </a:solidFill>
              </a:rPr>
              <a:t>Co</a:t>
            </a:r>
            <a:r>
              <a:rPr lang="pt-BR" dirty="0">
                <a:solidFill>
                  <a:srgbClr val="0000CC"/>
                </a:solidFill>
              </a:rPr>
              <a:t> 15. 28  E, quando todas as coisas lhe estiverem sujeitas, então, também o mesmo Filho se sujeitará àquele que todas as coisas lhe sujeitou, para que Deus seja tudo em todos.</a:t>
            </a:r>
            <a:endParaRPr lang="pt-BR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54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41379"/>
          </a:xfrm>
        </p:spPr>
        <p:txBody>
          <a:bodyPr>
            <a:normAutofit fontScale="85000" lnSpcReduction="1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dirty="0">
                <a:solidFill>
                  <a:srgbClr val="006600"/>
                </a:solidFill>
              </a:rPr>
              <a:t>II – O EVANGELHO E O MISTÉRIO DE </a:t>
            </a:r>
            <a:r>
              <a:rPr lang="pt-BR" sz="2400" b="1" dirty="0" smtClean="0">
                <a:solidFill>
                  <a:srgbClr val="006600"/>
                </a:solidFill>
              </a:rPr>
              <a:t>DEUS			2</a:t>
            </a:r>
            <a:endParaRPr lang="pt-BR" sz="1500" b="1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5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3100" dirty="0"/>
              <a:t> </a:t>
            </a:r>
            <a:r>
              <a:rPr lang="pt-BR" dirty="0"/>
              <a:t>Paulo acrescenta que, revelando esse mistério aos gentios, Deus os enriqueceu, porque, primeiro, tornou conhecida, pelo evangelho, a glória da vida eterna, entre aqueles que eram completamente alheios e ignorantes quanto às promessas, aos concertos, aos pais, como diz o apóstolo em outro </a:t>
            </a:r>
            <a:r>
              <a:rPr lang="pt-BR" dirty="0" smtClean="0"/>
              <a:t>lugar; </a:t>
            </a:r>
            <a:r>
              <a:rPr lang="pt-BR" dirty="0"/>
              <a:t>e então lhes deu a esperança de alcançarem esta glória, pois o evangelho é a boa nova de paz, de reconciliação com aqueles que estavam longe e privados da glória de Deus, trazendo-os para perto e dando-lhes direito à mesma herança, através da graça que há em Cristo </a:t>
            </a:r>
            <a:r>
              <a:rPr lang="pt-BR" dirty="0" smtClean="0"/>
              <a:t>Jesus.</a:t>
            </a:r>
            <a:r>
              <a:rPr lang="pt-BR" sz="3100" dirty="0" smtClean="0"/>
              <a:t>		</a:t>
            </a:r>
            <a:r>
              <a:rPr lang="pt-BR" sz="1300" dirty="0" smtClean="0"/>
              <a:t>(</a:t>
            </a:r>
            <a:r>
              <a:rPr lang="pt-BR" sz="1300" dirty="0" err="1" smtClean="0">
                <a:solidFill>
                  <a:srgbClr val="0000CC"/>
                </a:solidFill>
              </a:rPr>
              <a:t>Ef</a:t>
            </a:r>
            <a:r>
              <a:rPr lang="pt-BR" sz="1300" dirty="0" smtClean="0">
                <a:solidFill>
                  <a:srgbClr val="0000CC"/>
                </a:solidFill>
              </a:rPr>
              <a:t> 3.4-6</a:t>
            </a:r>
            <a:r>
              <a:rPr lang="pt-BR" sz="1300" dirty="0" smtClean="0"/>
              <a:t>)</a:t>
            </a:r>
            <a:endParaRPr lang="pt-BR" sz="13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6411" y="3429000"/>
            <a:ext cx="7272808" cy="1415008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rgbClr val="00B050"/>
                </a:solidFill>
                <a:cs typeface="Arial" charset="0"/>
              </a:rPr>
              <a:t>LIÇÃO  4</a:t>
            </a:r>
            <a:r>
              <a:rPr lang="pt-BR" sz="3600" b="1" i="1" dirty="0">
                <a:solidFill>
                  <a:srgbClr val="00B050"/>
                </a:solidFill>
                <a:cs typeface="Arial" charset="0"/>
              </a:rPr>
              <a:t>:  O Mistério do Evangelho</a:t>
            </a:r>
            <a:endParaRPr lang="pt-BR" sz="3600" dirty="0"/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32343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COLOSSENSES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46449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rgbClr val="0000CC"/>
                </a:solidFill>
              </a:rPr>
              <a:t>Ef </a:t>
            </a:r>
            <a:r>
              <a:rPr lang="de-DE" dirty="0">
                <a:solidFill>
                  <a:srgbClr val="0000CC"/>
                </a:solidFill>
              </a:rPr>
              <a:t>3</a:t>
            </a:r>
            <a:r>
              <a:rPr lang="de-DE" dirty="0" smtClean="0">
                <a:solidFill>
                  <a:srgbClr val="0000CC"/>
                </a:solidFill>
              </a:rPr>
              <a:t>. </a:t>
            </a:r>
            <a:r>
              <a:rPr lang="pt-BR" dirty="0">
                <a:solidFill>
                  <a:srgbClr val="0000CC"/>
                </a:solidFill>
              </a:rPr>
              <a:t>4  pelo que, quando ledes, podeis perceber a minha compreensão do mistério de Cristo</a:t>
            </a:r>
            <a:r>
              <a:rPr lang="pt-BR" dirty="0" smtClean="0">
                <a:solidFill>
                  <a:srgbClr val="0000CC"/>
                </a:solidFill>
              </a:rPr>
              <a:t>,  5  </a:t>
            </a:r>
            <a:r>
              <a:rPr lang="pt-BR" dirty="0">
                <a:solidFill>
                  <a:srgbClr val="0000CC"/>
                </a:solidFill>
              </a:rPr>
              <a:t>o qual, noutros séculos, não foi manifestado aos filhos dos homens, como, agora, tem sido revelado pelo Espírito aos seus santos apóstolos e profetas</a:t>
            </a:r>
            <a:r>
              <a:rPr lang="pt-BR" dirty="0" smtClean="0">
                <a:solidFill>
                  <a:srgbClr val="0000CC"/>
                </a:solidFill>
              </a:rPr>
              <a:t>,  6  </a:t>
            </a:r>
            <a:r>
              <a:rPr lang="pt-BR" dirty="0">
                <a:solidFill>
                  <a:srgbClr val="0000CC"/>
                </a:solidFill>
              </a:rPr>
              <a:t>a saber, que os gentios são </a:t>
            </a:r>
            <a:r>
              <a:rPr lang="pt-BR" dirty="0" err="1">
                <a:solidFill>
                  <a:srgbClr val="0000CC"/>
                </a:solidFill>
              </a:rPr>
              <a:t>co-herdeiros</a:t>
            </a:r>
            <a:r>
              <a:rPr lang="pt-BR" dirty="0">
                <a:solidFill>
                  <a:srgbClr val="0000CC"/>
                </a:solidFill>
              </a:rPr>
              <a:t>, e de um mesmo corpo, e participantes da promessa em Cristo pelo evangelho;</a:t>
            </a:r>
          </a:p>
        </p:txBody>
      </p:sp>
    </p:spTree>
    <p:extLst>
      <p:ext uri="{BB962C8B-B14F-4D97-AF65-F5344CB8AC3E}">
        <p14:creationId xmlns:p14="http://schemas.microsoft.com/office/powerpoint/2010/main" val="952236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 – A GLÓRIA DE SOFRER PELO EVANGELHO</a:t>
            </a:r>
            <a:endParaRPr lang="pt-BR" sz="1200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FF00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FF0000"/>
                </a:solidFill>
              </a:rPr>
              <a:t>	</a:t>
            </a:r>
            <a:r>
              <a:rPr lang="pt-BR" sz="1200" b="1" dirty="0" smtClean="0">
                <a:solidFill>
                  <a:srgbClr val="006600"/>
                </a:solidFill>
              </a:rPr>
              <a:t>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6444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650" dirty="0" smtClean="0">
                <a:solidFill>
                  <a:srgbClr val="0000CC"/>
                </a:solidFill>
              </a:rPr>
              <a:t>Cl 1. </a:t>
            </a:r>
            <a:r>
              <a:rPr lang="pt-BR" sz="2650" dirty="0">
                <a:solidFill>
                  <a:srgbClr val="0000CC"/>
                </a:solidFill>
              </a:rPr>
              <a:t>28  a quem anunciamos, admoestando a todo homem e ensinando a todo homem em toda a sabedoria; para que apresentemos todo homem perfeito em Jesus Cristo;  29  e para isto também trabalho, combatendo segundo a sua eficácia, que opera em mim poderosamente.</a:t>
            </a:r>
          </a:p>
          <a:p>
            <a:pPr marL="0" indent="0">
              <a:buNone/>
            </a:pPr>
            <a:r>
              <a:rPr lang="pt-BR" sz="2650" dirty="0" smtClean="0">
                <a:solidFill>
                  <a:srgbClr val="0000CC"/>
                </a:solidFill>
              </a:rPr>
              <a:t>Cl 2</a:t>
            </a:r>
            <a:r>
              <a:rPr lang="pt-BR" sz="2650" dirty="0">
                <a:solidFill>
                  <a:srgbClr val="0000CC"/>
                </a:solidFill>
              </a:rPr>
              <a:t>. 1 Porque quero que saibais quão grande combate tenho por vós, e pelos que estão em </a:t>
            </a:r>
            <a:r>
              <a:rPr lang="pt-BR" sz="2650" dirty="0" err="1">
                <a:solidFill>
                  <a:srgbClr val="0000CC"/>
                </a:solidFill>
              </a:rPr>
              <a:t>Laodicéia</a:t>
            </a:r>
            <a:r>
              <a:rPr lang="pt-BR" sz="2650" dirty="0">
                <a:solidFill>
                  <a:srgbClr val="0000CC"/>
                </a:solidFill>
              </a:rPr>
              <a:t>, e por quantos não viram o meu rosto em carne;  2  para que os seus corações sejam consolados, e estejam unidos em caridade e enriquecidos da plenitude da inteligência, para conhecimento do mistério de Deus—Cristo,  3  em quem estão escondidos todos os tesouros da sabedoria e da ciência.</a:t>
            </a:r>
          </a:p>
        </p:txBody>
      </p:sp>
    </p:spTree>
    <p:extLst>
      <p:ext uri="{BB962C8B-B14F-4D97-AF65-F5344CB8AC3E}">
        <p14:creationId xmlns:p14="http://schemas.microsoft.com/office/powerpoint/2010/main" val="9126824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 fontScale="775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100" b="1" cap="small" dirty="0">
                <a:solidFill>
                  <a:srgbClr val="006600"/>
                </a:solidFill>
                <a:cs typeface="Arial" charset="0"/>
              </a:rPr>
              <a:t>III – O HOMEM PERFEITO EM CRISTO JESUS	</a:t>
            </a:r>
            <a:r>
              <a:rPr lang="pt-BR" sz="3100" b="1" cap="small" dirty="0" smtClean="0">
                <a:solidFill>
                  <a:srgbClr val="006600"/>
                </a:solidFill>
                <a:cs typeface="Arial" charset="0"/>
              </a:rPr>
              <a:t>		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cap="small" dirty="0">
              <a:solidFill>
                <a:srgbClr val="006600"/>
              </a:solidFill>
              <a:latin typeface="Arial" pitchFamily="34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800" dirty="0"/>
              <a:t> </a:t>
            </a:r>
            <a:r>
              <a:rPr lang="pt-BR" sz="3100" dirty="0"/>
              <a:t>Nos versos em apreço Paulo volta a falar sobre a suficiência de Cristo em tudo o que diz respeito à salvação e a vida com Deus. De modo semelhante ao início da epístola, ele ressalta que Cristo Jesus, a esperança da glória, é o que ele tem pregado e anunciado, satisfazendo-se com a sabedoria que n’Ele há. E, assim como ele achava plena suficiência na pessoa do Salvador, também procurava que os seus ouvintes buscassem somente em Cristo Jesus sua perfeição: “</a:t>
            </a:r>
            <a:r>
              <a:rPr lang="pt-BR" sz="3100" dirty="0">
                <a:solidFill>
                  <a:srgbClr val="0000CC"/>
                </a:solidFill>
              </a:rPr>
              <a:t>para que apresentemos todo o homem perfeito em Jesus Cristo</a:t>
            </a:r>
            <a:r>
              <a:rPr lang="pt-BR" sz="3100" dirty="0"/>
              <a:t>”. Consideremos esta expressão à luz do quanto já foi dito sobre plenitude divina, e veremos o quanto é necessário o ministério da palavra, pois é através da pregação e do ensino que os cristãos poderão compreender cada vez melhor como submeter todos os aspectos de sua vida ao senhorio de Cristo Jesus.</a:t>
            </a:r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III – O HOMEM PERFEITO EM CRISTO JESUS	</a:t>
            </a:r>
            <a:r>
              <a:rPr lang="pt-BR" sz="2000" b="1" cap="small" dirty="0" smtClean="0">
                <a:solidFill>
                  <a:srgbClr val="006600"/>
                </a:solidFill>
                <a:cs typeface="Arial" charset="0"/>
              </a:rPr>
              <a:t>		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>
              <a:solidFill>
                <a:srgbClr val="006600"/>
              </a:solidFill>
              <a:latin typeface="Arial" pitchFamily="34" charset="0"/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000" dirty="0"/>
              <a:t> </a:t>
            </a:r>
            <a:r>
              <a:rPr lang="pt-BR" sz="2100" dirty="0"/>
              <a:t>O apóstolo aqui se expressa em termos semelhantes à sua petição inicial pelos colossenses; quer que, além de consolados e unidos em amor, sejam enriquecidos da plenitude da inteligência; que conheçam </a:t>
            </a:r>
            <a:r>
              <a:rPr lang="pt-BR" sz="2100" dirty="0" smtClean="0"/>
              <a:t>o “</a:t>
            </a:r>
            <a:r>
              <a:rPr lang="pt-BR" sz="2100" dirty="0" smtClean="0">
                <a:solidFill>
                  <a:srgbClr val="0000CC"/>
                </a:solidFill>
              </a:rPr>
              <a:t>mistério </a:t>
            </a:r>
            <a:r>
              <a:rPr lang="pt-BR" sz="2100" dirty="0">
                <a:solidFill>
                  <a:srgbClr val="0000CC"/>
                </a:solidFill>
              </a:rPr>
              <a:t>de </a:t>
            </a:r>
            <a:r>
              <a:rPr lang="pt-BR" sz="2100" dirty="0" smtClean="0">
                <a:solidFill>
                  <a:srgbClr val="0000CC"/>
                </a:solidFill>
              </a:rPr>
              <a:t>Deus—Cristo</a:t>
            </a:r>
            <a:r>
              <a:rPr lang="pt-BR" sz="2100" dirty="0" smtClean="0"/>
              <a:t>”. </a:t>
            </a:r>
            <a:r>
              <a:rPr lang="pt-BR" sz="2100" dirty="0"/>
              <a:t>O foco desta expressão é Cristo, pois n’Ele estão escondidos todos os tesouros da sabedoria e da ciência</a:t>
            </a:r>
            <a:r>
              <a:rPr lang="pt-BR" sz="2100" dirty="0" smtClean="0"/>
              <a:t>. </a:t>
            </a:r>
            <a:r>
              <a:rPr lang="pt-BR" sz="2100" dirty="0"/>
              <a:t>Mas o fato de ter sido desvendado não significa que possa ser compreendido de pronto na sua totalidade. Seja em seus termos mais simples e básicos, seja nas suas definições mais complexas, o evangelho é sabedoria e ciência de Deus, que só pode ser entendida, aceita e crida no coração pela iluminação do Espírito Santo. Contudo, muitos séculos antes de Paulo, o sábio Salomão já havia falado, com respeito a essa mesma sabedoria, agora “encarnada” na pessoa do Filho de Deus, que ela deve ser buscada como tesouro, comprada e não vendida, e buscada de </a:t>
            </a:r>
            <a:r>
              <a:rPr lang="pt-BR" sz="2100" dirty="0" smtClean="0"/>
              <a:t>madrugada, </a:t>
            </a:r>
            <a:r>
              <a:rPr lang="pt-BR" sz="2100" dirty="0"/>
              <a:t>o que implica nossa sincera e assídua dedicação a esse propósito</a:t>
            </a:r>
            <a:r>
              <a:rPr lang="pt-BR" sz="2100" dirty="0" smtClean="0"/>
              <a:t>.</a:t>
            </a:r>
            <a:r>
              <a:rPr lang="pt-BR" sz="2000" dirty="0" smtClean="0"/>
              <a:t>	 </a:t>
            </a:r>
            <a:r>
              <a:rPr lang="pt-BR" sz="1100" dirty="0" smtClean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Pv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2.3-5; 23.23; 1 </a:t>
            </a:r>
            <a:r>
              <a:rPr lang="pt-BR" sz="1100" dirty="0" err="1" smtClean="0">
                <a:solidFill>
                  <a:srgbClr val="0000CC"/>
                </a:solidFill>
              </a:rPr>
              <a:t>Co</a:t>
            </a:r>
            <a:r>
              <a:rPr lang="pt-BR" sz="1100" dirty="0" smtClean="0">
                <a:solidFill>
                  <a:srgbClr val="0000CC"/>
                </a:solidFill>
              </a:rPr>
              <a:t> 1.24</a:t>
            </a:r>
            <a:r>
              <a:rPr lang="pt-BR" sz="1100" dirty="0" smtClean="0"/>
              <a:t>)</a:t>
            </a:r>
            <a:endParaRPr lang="pt-BR" sz="11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2859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>
                <a:solidFill>
                  <a:srgbClr val="0000CC"/>
                </a:solidFill>
              </a:rPr>
              <a:t>Pv 2. </a:t>
            </a:r>
            <a:r>
              <a:rPr lang="pt-BR" dirty="0">
                <a:solidFill>
                  <a:srgbClr val="0000CC"/>
                </a:solidFill>
              </a:rPr>
              <a:t>3  e, se clamares por entendimento, e por inteligência alçares a tua voz</a:t>
            </a:r>
            <a:r>
              <a:rPr lang="pt-BR" dirty="0" smtClean="0">
                <a:solidFill>
                  <a:srgbClr val="0000CC"/>
                </a:solidFill>
              </a:rPr>
              <a:t>,  4  </a:t>
            </a:r>
            <a:r>
              <a:rPr lang="pt-BR" dirty="0">
                <a:solidFill>
                  <a:srgbClr val="0000CC"/>
                </a:solidFill>
              </a:rPr>
              <a:t>se como a prata a buscares e como a tesouros escondidos a procurares</a:t>
            </a:r>
            <a:r>
              <a:rPr lang="pt-BR" dirty="0" smtClean="0">
                <a:solidFill>
                  <a:srgbClr val="0000CC"/>
                </a:solidFill>
              </a:rPr>
              <a:t>,  5  </a:t>
            </a:r>
            <a:r>
              <a:rPr lang="pt-BR" dirty="0">
                <a:solidFill>
                  <a:srgbClr val="0000CC"/>
                </a:solidFill>
              </a:rPr>
              <a:t>então, entenderás o temor do SENHOR e acharás o conhecimento de Deus.</a:t>
            </a:r>
          </a:p>
          <a:p>
            <a:pPr marL="0" indent="0">
              <a:buNone/>
            </a:pPr>
            <a:r>
              <a:rPr lang="pt-BR" dirty="0">
                <a:solidFill>
                  <a:srgbClr val="7030A0"/>
                </a:solidFill>
              </a:rPr>
              <a:t>1 </a:t>
            </a:r>
            <a:r>
              <a:rPr lang="pt-BR" dirty="0" err="1" smtClean="0">
                <a:solidFill>
                  <a:srgbClr val="7030A0"/>
                </a:solidFill>
              </a:rPr>
              <a:t>Co</a:t>
            </a:r>
            <a:r>
              <a:rPr lang="pt-BR" dirty="0" smtClean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1:24  Mas, para os que são chamados, tanto judeus como gregos, lhes pregamos a Cristo, poder de Deus e sabedoria de Deus.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0000CC"/>
                </a:solidFill>
              </a:rPr>
              <a:t>Pv 23. </a:t>
            </a:r>
            <a:r>
              <a:rPr lang="pt-BR" dirty="0">
                <a:solidFill>
                  <a:srgbClr val="0000CC"/>
                </a:solidFill>
              </a:rPr>
              <a:t>23  Compra a verdade e não a vendas; sim, a sabedoria, e a disciplina, e a prudência.</a:t>
            </a:r>
            <a:endParaRPr lang="de-DE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815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 – A GLÓRIA DE SOFRER PELO EVANGELHO</a:t>
            </a:r>
            <a:endParaRPr lang="pt-BR" sz="1200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3600" b="1" dirty="0" smtClean="0">
                <a:solidFill>
                  <a:srgbClr val="FF0000"/>
                </a:solidFill>
              </a:rPr>
              <a:t>Conclusão</a:t>
            </a:r>
            <a:endParaRPr lang="pt-BR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0324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sz="4400" b="1" dirty="0" smtClean="0">
                <a:solidFill>
                  <a:srgbClr val="006600"/>
                </a:solidFill>
              </a:rPr>
              <a:t>   </a:t>
            </a:r>
            <a:r>
              <a:rPr lang="pt-BR" sz="5100" b="1" dirty="0" smtClean="0">
                <a:solidFill>
                  <a:srgbClr val="006600"/>
                </a:solidFill>
              </a:rPr>
              <a:t>Conclusão</a:t>
            </a:r>
            <a:endParaRPr lang="pt-BR" sz="4400" b="1" dirty="0" smtClean="0">
              <a:solidFill>
                <a:srgbClr val="0066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5400" dirty="0"/>
              <a:t>Ser participante do evangelho é um grande privilégio, pois é o próprio Filho de Deus que nos uniu a Si mesmo para fazermos parte do Seu corpo e herdeiros da Sua glória. Procuremos conhecer melhor nosso Senhor, em tudo quanto Ele nos revelou a Seu respeito, para que assim sejamos sábios e inteligentes e possamos sempre </a:t>
            </a:r>
            <a:r>
              <a:rPr lang="pt-BR" sz="5400" dirty="0" err="1"/>
              <a:t>agrada-l’O</a:t>
            </a:r>
            <a:r>
              <a:rPr lang="pt-BR" sz="5400" dirty="0"/>
              <a:t> e, então, desfrutar de verdadeira paz e felicidade.</a:t>
            </a:r>
            <a:endParaRPr lang="pt-BR" sz="51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 – A GLÓRIA DE SOFRER PELO EVANGELHO</a:t>
            </a:r>
            <a:endParaRPr lang="pt-BR" sz="1200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3600" b="1" dirty="0">
                <a:solidFill>
                  <a:srgbClr val="0066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36785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Aos quais Deus quis fazer conhecer quais são as riquezas da glória deste mistério entre os gentios, que é Cristo em vós, esperança da glória”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	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1.27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3709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</a:t>
            </a: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COLOSSENSES</a:t>
            </a:r>
            <a: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 smtClean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ea typeface="+mn-ea"/>
                <a:cs typeface="Arial" charset="0"/>
              </a:rPr>
              <a:t>LIÇÃO  4:  O Mistério do Evangelho</a:t>
            </a:r>
            <a:endParaRPr lang="pt-BR" sz="3200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 smtClean="0"/>
          </a:p>
          <a:p>
            <a:endParaRPr lang="pt-BR" sz="2800" dirty="0" smtClean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COLOSSENSES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1.24 a 2.3</a:t>
            </a:r>
            <a:endParaRPr lang="pt-BR" sz="2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7694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548680"/>
            <a:ext cx="7704856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dirty="0" smtClean="0">
                <a:solidFill>
                  <a:srgbClr val="0000CC"/>
                </a:solidFill>
              </a:rPr>
              <a:t>Cl </a:t>
            </a:r>
            <a:r>
              <a:rPr lang="pt-BR" sz="2000" b="1" dirty="0">
                <a:solidFill>
                  <a:srgbClr val="0000CC"/>
                </a:solidFill>
              </a:rPr>
              <a:t>1</a:t>
            </a:r>
            <a:r>
              <a:rPr lang="pt-BR" sz="2000" dirty="0">
                <a:solidFill>
                  <a:srgbClr val="0000CC"/>
                </a:solidFill>
              </a:rPr>
              <a:t>. 24  Regozijo-me, agora, no que padeço por vós e na minha carne cumpro o resto das aflições de Cristo, pelo seu corpo, que é a igreja</a:t>
            </a:r>
            <a:r>
              <a:rPr lang="pt-BR" sz="2000" dirty="0" smtClean="0">
                <a:solidFill>
                  <a:srgbClr val="0000CC"/>
                </a:solidFill>
              </a:rPr>
              <a:t>;  25  </a:t>
            </a:r>
            <a:r>
              <a:rPr lang="pt-BR" sz="2000" dirty="0">
                <a:solidFill>
                  <a:srgbClr val="0000CC"/>
                </a:solidFill>
              </a:rPr>
              <a:t>da qual eu estou feito ministro segundo a dispensação de Deus, que me foi concedida para convosco, para cumprir a palavra de Deus</a:t>
            </a:r>
            <a:r>
              <a:rPr lang="pt-BR" sz="2000" dirty="0" smtClean="0">
                <a:solidFill>
                  <a:srgbClr val="0000CC"/>
                </a:solidFill>
              </a:rPr>
              <a:t>:  26  </a:t>
            </a:r>
            <a:r>
              <a:rPr lang="pt-BR" sz="2000" dirty="0">
                <a:solidFill>
                  <a:srgbClr val="0000CC"/>
                </a:solidFill>
              </a:rPr>
              <a:t>o mistério que esteve oculto desde todos os séculos e em todas as gerações e que, agora, foi manifesto aos seus santos</a:t>
            </a:r>
            <a:r>
              <a:rPr lang="pt-BR" sz="2000" dirty="0" smtClean="0">
                <a:solidFill>
                  <a:srgbClr val="0000CC"/>
                </a:solidFill>
              </a:rPr>
              <a:t>;  27  </a:t>
            </a:r>
            <a:r>
              <a:rPr lang="pt-BR" sz="2000" dirty="0">
                <a:solidFill>
                  <a:srgbClr val="0000CC"/>
                </a:solidFill>
              </a:rPr>
              <a:t>aos quais Deus quis fazer conhecer quais são as riquezas da glória deste mistério entre os gentios, que é Cristo em vós, esperança da glória</a:t>
            </a:r>
            <a:r>
              <a:rPr lang="pt-BR" sz="2000" dirty="0" smtClean="0">
                <a:solidFill>
                  <a:srgbClr val="0000CC"/>
                </a:solidFill>
              </a:rPr>
              <a:t>;  28  </a:t>
            </a:r>
            <a:r>
              <a:rPr lang="pt-BR" sz="2000" dirty="0">
                <a:solidFill>
                  <a:srgbClr val="0000CC"/>
                </a:solidFill>
              </a:rPr>
              <a:t>a quem anunciamos, admoestando a todo homem e ensinando a todo homem em toda a sabedoria; para que apresentemos todo homem perfeito em Jesus Cristo</a:t>
            </a:r>
            <a:r>
              <a:rPr lang="pt-BR" sz="2000" dirty="0" smtClean="0">
                <a:solidFill>
                  <a:srgbClr val="0000CC"/>
                </a:solidFill>
              </a:rPr>
              <a:t>;  29  e </a:t>
            </a:r>
            <a:r>
              <a:rPr lang="pt-BR" sz="2000" dirty="0">
                <a:solidFill>
                  <a:srgbClr val="0000CC"/>
                </a:solidFill>
              </a:rPr>
              <a:t>para isto também trabalho, combatendo segundo a sua eficácia, que opera em mim </a:t>
            </a:r>
            <a:r>
              <a:rPr lang="pt-BR" sz="2000" dirty="0" smtClean="0">
                <a:solidFill>
                  <a:srgbClr val="0000CC"/>
                </a:solidFill>
              </a:rPr>
              <a:t>poderosamente.</a:t>
            </a:r>
          </a:p>
          <a:p>
            <a:pPr marL="0" indent="0">
              <a:buNone/>
            </a:pPr>
            <a:r>
              <a:rPr lang="pt-BR" sz="2000" b="1" dirty="0" smtClean="0">
                <a:solidFill>
                  <a:srgbClr val="0000CC"/>
                </a:solidFill>
              </a:rPr>
              <a:t>2</a:t>
            </a:r>
            <a:r>
              <a:rPr lang="pt-BR" sz="2000" b="1" dirty="0">
                <a:solidFill>
                  <a:srgbClr val="0000CC"/>
                </a:solidFill>
              </a:rPr>
              <a:t>.</a:t>
            </a:r>
            <a:r>
              <a:rPr lang="pt-BR" sz="2000" dirty="0">
                <a:solidFill>
                  <a:srgbClr val="0000CC"/>
                </a:solidFill>
              </a:rPr>
              <a:t> 1 </a:t>
            </a:r>
            <a:r>
              <a:rPr lang="pt-BR" sz="2000" dirty="0" smtClean="0">
                <a:solidFill>
                  <a:srgbClr val="0000CC"/>
                </a:solidFill>
              </a:rPr>
              <a:t>Porque </a:t>
            </a:r>
            <a:r>
              <a:rPr lang="pt-BR" sz="2000" dirty="0">
                <a:solidFill>
                  <a:srgbClr val="0000CC"/>
                </a:solidFill>
              </a:rPr>
              <a:t>quero que saibais quão grande combate tenho por vós, e pelos que estão em </a:t>
            </a:r>
            <a:r>
              <a:rPr lang="pt-BR" sz="2000" dirty="0" err="1">
                <a:solidFill>
                  <a:srgbClr val="0000CC"/>
                </a:solidFill>
              </a:rPr>
              <a:t>Laodicéia</a:t>
            </a:r>
            <a:r>
              <a:rPr lang="pt-BR" sz="2000" dirty="0">
                <a:solidFill>
                  <a:srgbClr val="0000CC"/>
                </a:solidFill>
              </a:rPr>
              <a:t>, e por quantos não viram o meu rosto em carne</a:t>
            </a:r>
            <a:r>
              <a:rPr lang="pt-BR" sz="2000" dirty="0" smtClean="0">
                <a:solidFill>
                  <a:srgbClr val="0000CC"/>
                </a:solidFill>
              </a:rPr>
              <a:t>;  2  </a:t>
            </a:r>
            <a:r>
              <a:rPr lang="pt-BR" sz="2000" dirty="0">
                <a:solidFill>
                  <a:srgbClr val="0000CC"/>
                </a:solidFill>
              </a:rPr>
              <a:t>para que os seus corações sejam consolados, e estejam unidos em caridade e enriquecidos da plenitude da inteligência, para conhecimento do mistério de Deus—Cristo</a:t>
            </a:r>
            <a:r>
              <a:rPr lang="pt-BR" sz="2000" dirty="0" smtClean="0">
                <a:solidFill>
                  <a:srgbClr val="0000CC"/>
                </a:solidFill>
              </a:rPr>
              <a:t>,  3  </a:t>
            </a:r>
            <a:r>
              <a:rPr lang="pt-BR" sz="2000" dirty="0">
                <a:solidFill>
                  <a:srgbClr val="0000CC"/>
                </a:solidFill>
              </a:rPr>
              <a:t>em quem estão escondidos todos os tesouros da sabedoria e da ciência.</a:t>
            </a:r>
          </a:p>
          <a:p>
            <a:pPr marL="0" indent="0">
              <a:buNone/>
            </a:pPr>
            <a:endParaRPr lang="pt-BR" sz="2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Aos quais Deus quis fazer conhecer quais são as riquezas da glória deste mistério entre os gentios, que é Cristo em vós, esperança da glória”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i="1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		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1.27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006600"/>
                </a:solidFill>
              </a:rPr>
              <a:t>I – A GLÓRIA DE SOFRER PELO EVANGELHO</a:t>
            </a:r>
            <a:endParaRPr lang="pt-BR" sz="1200" dirty="0" smtClean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500" b="1" dirty="0" smtClean="0">
                <a:solidFill>
                  <a:srgbClr val="006600"/>
                </a:solidFill>
              </a:rPr>
              <a:t>Introdução</a:t>
            </a:r>
            <a:endParaRPr lang="pt-BR" sz="35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3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30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Na seção proposta para o estudo desta lição, consideraremos o que Paulo nos diz sobre o seu compromisso sincero com os cristãos colossenses, em razão de pertencerem ao corpo de Cristo. Aqui ele expressa a sua disposição de sofrer e lutar de todas as formas para que eles permanecessem firmes no seu chamado e conservassem as riquezas espirituais que haviam recebido de Deus. Veremos também o que ele nos diz sobre a natureza do evangelho e a grandeza incomparável de Cristo Jesus.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600" b="1" i="1" dirty="0">
                <a:solidFill>
                  <a:srgbClr val="00B050"/>
                </a:solidFill>
                <a:cs typeface="Arial" charset="0"/>
              </a:rPr>
              <a:t>LIÇÃO  4:  O Mistério do </a:t>
            </a:r>
            <a:r>
              <a:rPr lang="pt-BR" sz="2600" b="1" i="1" dirty="0" smtClean="0">
                <a:solidFill>
                  <a:srgbClr val="00B050"/>
                </a:solidFill>
                <a:cs typeface="Arial" charset="0"/>
              </a:rPr>
              <a:t>Evangelho</a:t>
            </a:r>
            <a:br>
              <a:rPr lang="pt-BR" sz="26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2800" b="1" dirty="0" smtClean="0">
                <a:solidFill>
                  <a:srgbClr val="FF0000"/>
                </a:solidFill>
              </a:rPr>
              <a:t>I – A GLÓRIA DE SOFRER PELO EVANGELHO</a:t>
            </a:r>
            <a:endParaRPr lang="pt-BR" sz="1200" dirty="0" smtClean="0">
              <a:solidFill>
                <a:srgbClr val="FF00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 – O EVANGELHO E O MISTÉRIO DE DEUS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III – O HOMEM PERFEITO EM CRISTO JESUS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64444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3200" b="1" i="1" dirty="0">
                <a:solidFill>
                  <a:srgbClr val="00B050"/>
                </a:solidFill>
                <a:cs typeface="Arial" charset="0"/>
              </a:rPr>
              <a:t>LIÇÃO  4:  O Mistério do Evangelho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52528"/>
          </a:xfrm>
        </p:spPr>
        <p:txBody>
          <a:bodyPr>
            <a:normAutofit fontScale="47500" lnSpcReduction="20000"/>
          </a:bodyPr>
          <a:lstStyle/>
          <a:p>
            <a:pPr marL="0" lvl="0" indent="0">
              <a:buNone/>
            </a:pPr>
            <a:r>
              <a:rPr lang="pt-BR" sz="4200" b="1" dirty="0">
                <a:solidFill>
                  <a:srgbClr val="006600"/>
                </a:solidFill>
              </a:rPr>
              <a:t>I – A GLÓRIA DE SOFRER PELO </a:t>
            </a:r>
            <a:r>
              <a:rPr lang="pt-BR" sz="4200" b="1" dirty="0" smtClean="0">
                <a:solidFill>
                  <a:srgbClr val="006600"/>
                </a:solidFill>
              </a:rPr>
              <a:t>EVANGELHO			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</a:p>
          <a:p>
            <a:pPr marL="0" lvl="0" indent="0">
              <a:buNone/>
            </a:pPr>
            <a:endParaRPr lang="pt-BR" sz="12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5300" dirty="0"/>
              <a:t>As considerações do apóstolo nestes versículos revelam algo do seu chamado particular, e são ocasionadas pela menção de que os colossenses haviam sido feitos participantes da mesma fé e esperança cristãs, graças à pregação do evangelho, do qual Paulo havia sido constituído </a:t>
            </a:r>
            <a:r>
              <a:rPr lang="pt-BR" sz="5300" dirty="0" smtClean="0"/>
              <a:t>ministro. </a:t>
            </a:r>
            <a:r>
              <a:rPr lang="pt-BR" sz="5300" dirty="0"/>
              <a:t>Esta é a primeira vez em que o apóstolo se refere a si mesmo usando este termo, porque, em primeiro lugar, eles deviam ter a certeza de que </a:t>
            </a:r>
            <a:r>
              <a:rPr lang="pt-BR" sz="5300" dirty="0" err="1"/>
              <a:t>Epafras</a:t>
            </a:r>
            <a:r>
              <a:rPr lang="pt-BR" sz="5300" dirty="0"/>
              <a:t>, aquele de quem haviam ouvido o evangelho, era um </a:t>
            </a:r>
            <a:r>
              <a:rPr lang="pt-BR" sz="5300" dirty="0" smtClean="0"/>
              <a:t>“</a:t>
            </a:r>
            <a:r>
              <a:rPr lang="pt-BR" sz="5300" dirty="0" smtClean="0">
                <a:solidFill>
                  <a:srgbClr val="0000CC"/>
                </a:solidFill>
              </a:rPr>
              <a:t>fiel ministro</a:t>
            </a:r>
            <a:r>
              <a:rPr lang="pt-BR" sz="5300" dirty="0" smtClean="0"/>
              <a:t>” </a:t>
            </a:r>
            <a:r>
              <a:rPr lang="pt-BR" sz="5300" dirty="0"/>
              <a:t>(</a:t>
            </a:r>
            <a:r>
              <a:rPr lang="pt-BR" sz="5300" dirty="0">
                <a:solidFill>
                  <a:srgbClr val="0000CC"/>
                </a:solidFill>
              </a:rPr>
              <a:t>1.7</a:t>
            </a:r>
            <a:r>
              <a:rPr lang="pt-BR" sz="5300" dirty="0"/>
              <a:t>); agora, precisavam saber que esse evangelho era uma mensagem para o mundo inteiro e que havia sido confiada a Paulo, particularmente no que diz respeito aos gentios, entre os quais se encontravam os próprios </a:t>
            </a:r>
            <a:r>
              <a:rPr lang="pt-BR" sz="5300" dirty="0" smtClean="0"/>
              <a:t>colossenses.</a:t>
            </a:r>
            <a:r>
              <a:rPr lang="pt-BR" sz="4400" dirty="0" smtClean="0"/>
              <a:t>	 </a:t>
            </a:r>
            <a:r>
              <a:rPr lang="pt-BR" sz="2000" dirty="0" smtClean="0"/>
              <a:t>(</a:t>
            </a:r>
            <a:r>
              <a:rPr lang="pt-BR" sz="2000" dirty="0" err="1" smtClean="0">
                <a:solidFill>
                  <a:srgbClr val="0000CC"/>
                </a:solidFill>
              </a:rPr>
              <a:t>Gl</a:t>
            </a:r>
            <a:r>
              <a:rPr lang="pt-BR" sz="2000" dirty="0" smtClean="0">
                <a:solidFill>
                  <a:srgbClr val="0000CC"/>
                </a:solidFill>
              </a:rPr>
              <a:t> 2.7-9</a:t>
            </a:r>
            <a:r>
              <a:rPr lang="pt-BR" sz="2000" dirty="0" smtClean="0"/>
              <a:t>)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1151</Words>
  <Application>Microsoft Office PowerPoint</Application>
  <PresentationFormat>Apresentação na tela (4:3)</PresentationFormat>
  <Paragraphs>145</Paragraphs>
  <Slides>30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Apresentação do PowerPoint</vt:lpstr>
      <vt:lpstr>Apresentação do PowerPoint</vt:lpstr>
      <vt:lpstr>CARTA  AOS COLOSSENSES LIÇÃO  4:  O Mistério do Evangelho</vt:lpstr>
      <vt:lpstr>Apresentação do PowerPoint</vt:lpstr>
      <vt:lpstr>CARTA  AOS COLOSSENSES LIÇÃO  4:  O Mistério do Evangelho</vt:lpstr>
      <vt:lpstr>CARTA  AOS COLOSSENSES LIÇÃO  4:  O Mistério do Evangelho ESBOÇO</vt:lpstr>
      <vt:lpstr>CARTA  AOS COLOSSENSES LIÇÃO  4:  O Mistério do Evangelho</vt:lpstr>
      <vt:lpstr>CARTA  AOS COLOSSENSES LIÇÃO  4:  O Mistério do Evangelho ESBOÇO</vt:lpstr>
      <vt:lpstr>CARTA  AOS COLOSSENSES LIÇÃO  4:  O Mistério do Evangelho</vt:lpstr>
      <vt:lpstr>Apresentação do PowerPoint</vt:lpstr>
      <vt:lpstr>CARTA  AOS COLOSSENSES LIÇÃO  4:  O Mistério do Evangelho</vt:lpstr>
      <vt:lpstr>Apresentação do PowerPoint</vt:lpstr>
      <vt:lpstr>CARTA  AOS COLOSSENSES LIÇÃO  4:  O Mistério do Evangelho</vt:lpstr>
      <vt:lpstr>Apresentação do PowerPoint</vt:lpstr>
      <vt:lpstr>Apresentação do PowerPoint</vt:lpstr>
      <vt:lpstr>CARTA  AOS COLOSSENSES LIÇÃO  4:  O Mistério do Evangelho ESBOÇO</vt:lpstr>
      <vt:lpstr>CARTA  AOS COLOSSENSES LIÇÃO  4:  O Mistério do Evangelho</vt:lpstr>
      <vt:lpstr>Apresentação do PowerPoint</vt:lpstr>
      <vt:lpstr>CARTA  AOS COLOSSENSES LIÇÃO  4:  O Mistério do Evangelho</vt:lpstr>
      <vt:lpstr>Apresentação do PowerPoint</vt:lpstr>
      <vt:lpstr>CARTA  AOS COLOSSENSES LIÇÃO  4:  O Mistério do Evangelho ESBOÇO</vt:lpstr>
      <vt:lpstr>Apresentação do PowerPoint</vt:lpstr>
      <vt:lpstr>CARTA  AOS COLOSSENSES LIÇÃO  4:  O Mistério do Evangelho</vt:lpstr>
      <vt:lpstr>CARTA  AOS COLOSSENSES LIÇÃO  4:  O Mistério do Evangelho</vt:lpstr>
      <vt:lpstr>Apresentação do PowerPoint</vt:lpstr>
      <vt:lpstr>CARTA  AOS COLOSSENSES LIÇÃO  4:  O Mistério do Evangelho ESBOÇO</vt:lpstr>
      <vt:lpstr>CARTA  AOS COLOSSENSES LIÇÃO  4:  O Mistério do Evangelho</vt:lpstr>
      <vt:lpstr>CARTA  AOS COLOSSENSES LIÇÃO  4:  O Mistério do Evangelho ESBOÇO</vt:lpstr>
      <vt:lpstr>CARTA  AOS COLOSSENSES LIÇÃO  4:  O Mistério do Evangelho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122</cp:revision>
  <dcterms:created xsi:type="dcterms:W3CDTF">2017-03-28T13:10:15Z</dcterms:created>
  <dcterms:modified xsi:type="dcterms:W3CDTF">2020-01-21T22:25:27Z</dcterms:modified>
</cp:coreProperties>
</file>