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96" r:id="rId2"/>
    <p:sldId id="259" r:id="rId3"/>
    <p:sldId id="346" r:id="rId4"/>
    <p:sldId id="257" r:id="rId5"/>
    <p:sldId id="279" r:id="rId6"/>
    <p:sldId id="260" r:id="rId7"/>
    <p:sldId id="262" r:id="rId8"/>
    <p:sldId id="263" r:id="rId9"/>
    <p:sldId id="337" r:id="rId10"/>
    <p:sldId id="264" r:id="rId11"/>
    <p:sldId id="347" r:id="rId12"/>
    <p:sldId id="305" r:id="rId13"/>
    <p:sldId id="306" r:id="rId14"/>
    <p:sldId id="307" r:id="rId15"/>
    <p:sldId id="314" r:id="rId16"/>
    <p:sldId id="338" r:id="rId17"/>
    <p:sldId id="267" r:id="rId18"/>
    <p:sldId id="343" r:id="rId19"/>
    <p:sldId id="345" r:id="rId20"/>
    <p:sldId id="310" r:id="rId21"/>
    <p:sldId id="302" r:id="rId22"/>
    <p:sldId id="339" r:id="rId23"/>
    <p:sldId id="268" r:id="rId24"/>
    <p:sldId id="312" r:id="rId25"/>
    <p:sldId id="311" r:id="rId26"/>
    <p:sldId id="344" r:id="rId27"/>
    <p:sldId id="340" r:id="rId28"/>
    <p:sldId id="313" r:id="rId29"/>
    <p:sldId id="341" r:id="rId30"/>
    <p:sldId id="342" r:id="rId31"/>
    <p:sldId id="336" r:id="rId32"/>
  </p:sldIdLst>
  <p:sldSz cx="9144000" cy="6858000" type="screen4x3"/>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46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FBC9BF2-DC0F-4452-ABF8-F28AC5D4A9F9}" type="datetimeFigureOut">
              <a:rPr lang="pt-BR" smtClean="0"/>
              <a:t>07/01/2020</a:t>
            </a:fld>
            <a:endParaRPr lang="pt-BR"/>
          </a:p>
        </p:txBody>
      </p:sp>
      <p:sp>
        <p:nvSpPr>
          <p:cNvPr id="4" name="Espaço Reservado para Imagem de Slide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6" name="Espaço Reservado para Rodapé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36A1916-7331-4A11-846C-A049D8C27565}" type="slidenum">
              <a:rPr lang="pt-BR" smtClean="0"/>
              <a:t>‹nº›</a:t>
            </a:fld>
            <a:endParaRPr lang="pt-BR"/>
          </a:p>
        </p:txBody>
      </p:sp>
    </p:spTree>
    <p:extLst>
      <p:ext uri="{BB962C8B-B14F-4D97-AF65-F5344CB8AC3E}">
        <p14:creationId xmlns:p14="http://schemas.microsoft.com/office/powerpoint/2010/main" val="36174185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pt-BR" b="1" dirty="0"/>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t>3</a:t>
            </a:fld>
            <a:endParaRPr lang="pt-BR"/>
          </a:p>
        </p:txBody>
      </p:sp>
    </p:spTree>
    <p:extLst>
      <p:ext uri="{BB962C8B-B14F-4D97-AF65-F5344CB8AC3E}">
        <p14:creationId xmlns:p14="http://schemas.microsoft.com/office/powerpoint/2010/main" val="8617420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pt-BR" sz="1200" b="1" kern="1200" dirty="0" smtClean="0">
              <a:solidFill>
                <a:schemeClr val="tx1"/>
              </a:solidFill>
              <a:latin typeface="+mn-lt"/>
              <a:ea typeface="+mn-ea"/>
              <a:cs typeface="+mn-cs"/>
            </a:endParaRPr>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t>21</a:t>
            </a:fld>
            <a:endParaRPr lang="pt-BR"/>
          </a:p>
        </p:txBody>
      </p:sp>
    </p:spTree>
    <p:extLst>
      <p:ext uri="{BB962C8B-B14F-4D97-AF65-F5344CB8AC3E}">
        <p14:creationId xmlns:p14="http://schemas.microsoft.com/office/powerpoint/2010/main" val="8617420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b="1" dirty="0"/>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t>28</a:t>
            </a:fld>
            <a:endParaRPr lang="pt-BR"/>
          </a:p>
        </p:txBody>
      </p:sp>
    </p:spTree>
    <p:extLst>
      <p:ext uri="{BB962C8B-B14F-4D97-AF65-F5344CB8AC3E}">
        <p14:creationId xmlns:p14="http://schemas.microsoft.com/office/powerpoint/2010/main" val="28166705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0" marR="0" lvl="0" indent="0" algn="just" defTabSz="914400" rtl="0" eaLnBrk="1" fontAlgn="base" latinLnBrk="0" hangingPunct="1">
              <a:lnSpc>
                <a:spcPct val="100000"/>
              </a:lnSpc>
              <a:spcBef>
                <a:spcPct val="0"/>
              </a:spcBef>
              <a:spcAft>
                <a:spcPct val="0"/>
              </a:spcAft>
              <a:buClrTx/>
              <a:buSzTx/>
              <a:buFont typeface="Arial" pitchFamily="34" charset="0"/>
              <a:buNone/>
              <a:tabLst/>
              <a:defRPr/>
            </a:pPr>
            <a:r>
              <a:rPr lang="pt-BR" dirty="0" smtClean="0"/>
              <a:t>		</a:t>
            </a:r>
            <a:endParaRPr lang="pt-BR" b="1" baseline="0" dirty="0">
              <a:solidFill>
                <a:srgbClr val="FF0000"/>
              </a:solidFill>
            </a:endParaRPr>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t>8</a:t>
            </a:fld>
            <a:endParaRPr lang="pt-BR"/>
          </a:p>
        </p:txBody>
      </p:sp>
    </p:spTree>
    <p:extLst>
      <p:ext uri="{BB962C8B-B14F-4D97-AF65-F5344CB8AC3E}">
        <p14:creationId xmlns:p14="http://schemas.microsoft.com/office/powerpoint/2010/main" val="21423835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smtClean="0"/>
              <a:t>	</a:t>
            </a:r>
            <a:endParaRPr lang="pt-BR" b="1" dirty="0"/>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t>10</a:t>
            </a:fld>
            <a:endParaRPr lang="pt-BR"/>
          </a:p>
        </p:txBody>
      </p:sp>
    </p:spTree>
    <p:extLst>
      <p:ext uri="{BB962C8B-B14F-4D97-AF65-F5344CB8AC3E}">
        <p14:creationId xmlns:p14="http://schemas.microsoft.com/office/powerpoint/2010/main" val="9627864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smtClean="0"/>
              <a:t>			</a:t>
            </a:r>
            <a:endParaRPr lang="pt-BR" b="1" dirty="0"/>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t>12</a:t>
            </a:fld>
            <a:endParaRPr lang="pt-BR"/>
          </a:p>
        </p:txBody>
      </p:sp>
    </p:spTree>
    <p:extLst>
      <p:ext uri="{BB962C8B-B14F-4D97-AF65-F5344CB8AC3E}">
        <p14:creationId xmlns:p14="http://schemas.microsoft.com/office/powerpoint/2010/main" val="9627864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smtClean="0"/>
              <a:t>	</a:t>
            </a:r>
            <a:endParaRPr lang="pt-BR" b="1" dirty="0"/>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t>13</a:t>
            </a:fld>
            <a:endParaRPr lang="pt-BR"/>
          </a:p>
        </p:txBody>
      </p:sp>
    </p:spTree>
    <p:extLst>
      <p:ext uri="{BB962C8B-B14F-4D97-AF65-F5344CB8AC3E}">
        <p14:creationId xmlns:p14="http://schemas.microsoft.com/office/powerpoint/2010/main" val="8617420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smtClean="0"/>
              <a:t>			</a:t>
            </a:r>
            <a:endParaRPr lang="pt-BR" b="1" dirty="0"/>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t>14</a:t>
            </a:fld>
            <a:endParaRPr lang="pt-BR"/>
          </a:p>
        </p:txBody>
      </p:sp>
    </p:spTree>
    <p:extLst>
      <p:ext uri="{BB962C8B-B14F-4D97-AF65-F5344CB8AC3E}">
        <p14:creationId xmlns:p14="http://schemas.microsoft.com/office/powerpoint/2010/main" val="9627864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smtClean="0"/>
              <a:t>	</a:t>
            </a:r>
            <a:endParaRPr lang="pt-BR" b="1" dirty="0"/>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t>15</a:t>
            </a:fld>
            <a:endParaRPr lang="pt-BR"/>
          </a:p>
        </p:txBody>
      </p:sp>
    </p:spTree>
    <p:extLst>
      <p:ext uri="{BB962C8B-B14F-4D97-AF65-F5344CB8AC3E}">
        <p14:creationId xmlns:p14="http://schemas.microsoft.com/office/powerpoint/2010/main" val="8617420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pt-BR" sz="1200" b="1" kern="1200" dirty="0" smtClean="0">
              <a:solidFill>
                <a:schemeClr val="tx1"/>
              </a:solidFill>
              <a:latin typeface="+mn-lt"/>
              <a:ea typeface="+mn-ea"/>
              <a:cs typeface="+mn-cs"/>
            </a:endParaRPr>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t>18</a:t>
            </a:fld>
            <a:endParaRPr lang="pt-BR"/>
          </a:p>
        </p:txBody>
      </p:sp>
    </p:spTree>
    <p:extLst>
      <p:ext uri="{BB962C8B-B14F-4D97-AF65-F5344CB8AC3E}">
        <p14:creationId xmlns:p14="http://schemas.microsoft.com/office/powerpoint/2010/main" val="8617420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pt-BR" sz="1200" b="1" kern="1200" dirty="0" smtClean="0">
              <a:solidFill>
                <a:schemeClr val="tx1"/>
              </a:solidFill>
              <a:latin typeface="+mn-lt"/>
              <a:ea typeface="+mn-ea"/>
              <a:cs typeface="+mn-cs"/>
            </a:endParaRPr>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t>19</a:t>
            </a:fld>
            <a:endParaRPr lang="pt-BR"/>
          </a:p>
        </p:txBody>
      </p:sp>
    </p:spTree>
    <p:extLst>
      <p:ext uri="{BB962C8B-B14F-4D97-AF65-F5344CB8AC3E}">
        <p14:creationId xmlns:p14="http://schemas.microsoft.com/office/powerpoint/2010/main" val="8617420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pt-BR" smtClean="0"/>
              <a:t>Clique para editar o título mestre</a:t>
            </a:r>
            <a:endParaRPr lang="pt-BR"/>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BR" smtClean="0"/>
              <a:t>Clique para editar o estilo do subtítulo mestre</a:t>
            </a:r>
            <a:endParaRPr lang="pt-BR"/>
          </a:p>
        </p:txBody>
      </p:sp>
      <p:sp>
        <p:nvSpPr>
          <p:cNvPr id="4" name="Espaço Reservado para Data 3"/>
          <p:cNvSpPr>
            <a:spLocks noGrp="1"/>
          </p:cNvSpPr>
          <p:nvPr>
            <p:ph type="dt" sz="half" idx="10"/>
          </p:nvPr>
        </p:nvSpPr>
        <p:spPr/>
        <p:txBody>
          <a:bodyPr/>
          <a:lstStyle/>
          <a:p>
            <a:fld id="{B4947B21-5B4F-430E-8779-9B4706A37A3E}" type="datetimeFigureOut">
              <a:rPr lang="pt-BR" smtClean="0"/>
              <a:t>07/01/2020</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2CE14BD0-1789-40BB-A9F1-7EC088561D07}" type="slidenum">
              <a:rPr lang="pt-BR" smtClean="0"/>
              <a:t>‹nº›</a:t>
            </a:fld>
            <a:endParaRPr lang="pt-BR"/>
          </a:p>
        </p:txBody>
      </p:sp>
    </p:spTree>
    <p:extLst>
      <p:ext uri="{BB962C8B-B14F-4D97-AF65-F5344CB8AC3E}">
        <p14:creationId xmlns:p14="http://schemas.microsoft.com/office/powerpoint/2010/main" val="5757254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Texto Vertical 2"/>
          <p:cNvSpPr>
            <a:spLocks noGrp="1"/>
          </p:cNvSpPr>
          <p:nvPr>
            <p:ph type="body" orient="vert" idx="1"/>
          </p:nvPr>
        </p:nvSpPr>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B4947B21-5B4F-430E-8779-9B4706A37A3E}" type="datetimeFigureOut">
              <a:rPr lang="pt-BR" smtClean="0"/>
              <a:t>07/01/2020</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2CE14BD0-1789-40BB-A9F1-7EC088561D07}" type="slidenum">
              <a:rPr lang="pt-BR" smtClean="0"/>
              <a:t>‹nº›</a:t>
            </a:fld>
            <a:endParaRPr lang="pt-BR"/>
          </a:p>
        </p:txBody>
      </p:sp>
    </p:spTree>
    <p:extLst>
      <p:ext uri="{BB962C8B-B14F-4D97-AF65-F5344CB8AC3E}">
        <p14:creationId xmlns:p14="http://schemas.microsoft.com/office/powerpoint/2010/main" val="15944716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pt-BR" smtClean="0"/>
              <a:t>Clique para editar o título mestre</a:t>
            </a:r>
            <a:endParaRPr lang="pt-BR"/>
          </a:p>
        </p:txBody>
      </p:sp>
      <p:sp>
        <p:nvSpPr>
          <p:cNvPr id="3" name="Espaço Reservado para Texto Vertical 2"/>
          <p:cNvSpPr>
            <a:spLocks noGrp="1"/>
          </p:cNvSpPr>
          <p:nvPr>
            <p:ph type="body" orient="vert" idx="1"/>
          </p:nvPr>
        </p:nvSpPr>
        <p:spPr>
          <a:xfrm>
            <a:off x="457200" y="274638"/>
            <a:ext cx="6019800" cy="5851525"/>
          </a:xfrm>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B4947B21-5B4F-430E-8779-9B4706A37A3E}" type="datetimeFigureOut">
              <a:rPr lang="pt-BR" smtClean="0"/>
              <a:t>07/01/2020</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2CE14BD0-1789-40BB-A9F1-7EC088561D07}" type="slidenum">
              <a:rPr lang="pt-BR" smtClean="0"/>
              <a:t>‹nº›</a:t>
            </a:fld>
            <a:endParaRPr lang="pt-BR"/>
          </a:p>
        </p:txBody>
      </p:sp>
    </p:spTree>
    <p:extLst>
      <p:ext uri="{BB962C8B-B14F-4D97-AF65-F5344CB8AC3E}">
        <p14:creationId xmlns:p14="http://schemas.microsoft.com/office/powerpoint/2010/main" val="15749425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Conteúdo 2"/>
          <p:cNvSpPr>
            <a:spLocks noGrp="1"/>
          </p:cNvSpPr>
          <p:nvPr>
            <p:ph idx="1"/>
          </p:nvPr>
        </p:nvSpPr>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B4947B21-5B4F-430E-8779-9B4706A37A3E}" type="datetimeFigureOut">
              <a:rPr lang="pt-BR" smtClean="0"/>
              <a:t>07/01/2020</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2CE14BD0-1789-40BB-A9F1-7EC088561D07}" type="slidenum">
              <a:rPr lang="pt-BR" smtClean="0"/>
              <a:t>‹nº›</a:t>
            </a:fld>
            <a:endParaRPr lang="pt-BR"/>
          </a:p>
        </p:txBody>
      </p:sp>
    </p:spTree>
    <p:extLst>
      <p:ext uri="{BB962C8B-B14F-4D97-AF65-F5344CB8AC3E}">
        <p14:creationId xmlns:p14="http://schemas.microsoft.com/office/powerpoint/2010/main" val="30102857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pt-BR" smtClean="0"/>
              <a:t>Clique para editar o título mestre</a:t>
            </a:r>
            <a:endParaRPr lang="pt-BR"/>
          </a:p>
        </p:txBody>
      </p:sp>
      <p:sp>
        <p:nvSpPr>
          <p:cNvPr id="3" name="Espaço Reservado para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smtClean="0"/>
              <a:t>Clique para editar o texto mestre</a:t>
            </a:r>
          </a:p>
        </p:txBody>
      </p:sp>
      <p:sp>
        <p:nvSpPr>
          <p:cNvPr id="4" name="Espaço Reservado para Data 3"/>
          <p:cNvSpPr>
            <a:spLocks noGrp="1"/>
          </p:cNvSpPr>
          <p:nvPr>
            <p:ph type="dt" sz="half" idx="10"/>
          </p:nvPr>
        </p:nvSpPr>
        <p:spPr/>
        <p:txBody>
          <a:bodyPr/>
          <a:lstStyle/>
          <a:p>
            <a:fld id="{B4947B21-5B4F-430E-8779-9B4706A37A3E}" type="datetimeFigureOut">
              <a:rPr lang="pt-BR" smtClean="0"/>
              <a:t>07/01/2020</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2CE14BD0-1789-40BB-A9F1-7EC088561D07}" type="slidenum">
              <a:rPr lang="pt-BR" smtClean="0"/>
              <a:t>‹nº›</a:t>
            </a:fld>
            <a:endParaRPr lang="pt-BR"/>
          </a:p>
        </p:txBody>
      </p:sp>
    </p:spTree>
    <p:extLst>
      <p:ext uri="{BB962C8B-B14F-4D97-AF65-F5344CB8AC3E}">
        <p14:creationId xmlns:p14="http://schemas.microsoft.com/office/powerpoint/2010/main" val="40245985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Conteú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Conteú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Data 4"/>
          <p:cNvSpPr>
            <a:spLocks noGrp="1"/>
          </p:cNvSpPr>
          <p:nvPr>
            <p:ph type="dt" sz="half" idx="10"/>
          </p:nvPr>
        </p:nvSpPr>
        <p:spPr/>
        <p:txBody>
          <a:bodyPr/>
          <a:lstStyle/>
          <a:p>
            <a:fld id="{B4947B21-5B4F-430E-8779-9B4706A37A3E}" type="datetimeFigureOut">
              <a:rPr lang="pt-BR" smtClean="0"/>
              <a:t>07/01/2020</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2CE14BD0-1789-40BB-A9F1-7EC088561D07}" type="slidenum">
              <a:rPr lang="pt-BR" smtClean="0"/>
              <a:t>‹nº›</a:t>
            </a:fld>
            <a:endParaRPr lang="pt-BR"/>
          </a:p>
        </p:txBody>
      </p:sp>
    </p:spTree>
    <p:extLst>
      <p:ext uri="{BB962C8B-B14F-4D97-AF65-F5344CB8AC3E}">
        <p14:creationId xmlns:p14="http://schemas.microsoft.com/office/powerpoint/2010/main" val="9208074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pt-BR" smtClean="0"/>
              <a:t>Clique para editar o título mestre</a:t>
            </a:r>
            <a:endParaRPr lang="pt-BR"/>
          </a:p>
        </p:txBody>
      </p:sp>
      <p:sp>
        <p:nvSpPr>
          <p:cNvPr id="3" name="Espaço Reservado para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4" name="Espaço Reservado para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6" name="Espaço Reservado para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7" name="Espaço Reservado para Data 6"/>
          <p:cNvSpPr>
            <a:spLocks noGrp="1"/>
          </p:cNvSpPr>
          <p:nvPr>
            <p:ph type="dt" sz="half" idx="10"/>
          </p:nvPr>
        </p:nvSpPr>
        <p:spPr/>
        <p:txBody>
          <a:bodyPr/>
          <a:lstStyle/>
          <a:p>
            <a:fld id="{B4947B21-5B4F-430E-8779-9B4706A37A3E}" type="datetimeFigureOut">
              <a:rPr lang="pt-BR" smtClean="0"/>
              <a:t>07/01/2020</a:t>
            </a:fld>
            <a:endParaRPr lang="pt-BR"/>
          </a:p>
        </p:txBody>
      </p:sp>
      <p:sp>
        <p:nvSpPr>
          <p:cNvPr id="8" name="Espaço Reservado para Rodapé 7"/>
          <p:cNvSpPr>
            <a:spLocks noGrp="1"/>
          </p:cNvSpPr>
          <p:nvPr>
            <p:ph type="ftr" sz="quarter" idx="11"/>
          </p:nvPr>
        </p:nvSpPr>
        <p:spPr/>
        <p:txBody>
          <a:bodyPr/>
          <a:lstStyle/>
          <a:p>
            <a:endParaRPr lang="pt-BR"/>
          </a:p>
        </p:txBody>
      </p:sp>
      <p:sp>
        <p:nvSpPr>
          <p:cNvPr id="9" name="Espaço Reservado para Número de Slide 8"/>
          <p:cNvSpPr>
            <a:spLocks noGrp="1"/>
          </p:cNvSpPr>
          <p:nvPr>
            <p:ph type="sldNum" sz="quarter" idx="12"/>
          </p:nvPr>
        </p:nvSpPr>
        <p:spPr/>
        <p:txBody>
          <a:bodyPr/>
          <a:lstStyle/>
          <a:p>
            <a:fld id="{2CE14BD0-1789-40BB-A9F1-7EC088561D07}" type="slidenum">
              <a:rPr lang="pt-BR" smtClean="0"/>
              <a:t>‹nº›</a:t>
            </a:fld>
            <a:endParaRPr lang="pt-BR"/>
          </a:p>
        </p:txBody>
      </p:sp>
    </p:spTree>
    <p:extLst>
      <p:ext uri="{BB962C8B-B14F-4D97-AF65-F5344CB8AC3E}">
        <p14:creationId xmlns:p14="http://schemas.microsoft.com/office/powerpoint/2010/main" val="217659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Data 2"/>
          <p:cNvSpPr>
            <a:spLocks noGrp="1"/>
          </p:cNvSpPr>
          <p:nvPr>
            <p:ph type="dt" sz="half" idx="10"/>
          </p:nvPr>
        </p:nvSpPr>
        <p:spPr/>
        <p:txBody>
          <a:bodyPr/>
          <a:lstStyle/>
          <a:p>
            <a:fld id="{B4947B21-5B4F-430E-8779-9B4706A37A3E}" type="datetimeFigureOut">
              <a:rPr lang="pt-BR" smtClean="0"/>
              <a:t>07/01/2020</a:t>
            </a:fld>
            <a:endParaRPr lang="pt-BR"/>
          </a:p>
        </p:txBody>
      </p:sp>
      <p:sp>
        <p:nvSpPr>
          <p:cNvPr id="4" name="Espaço Reservado para Rodapé 3"/>
          <p:cNvSpPr>
            <a:spLocks noGrp="1"/>
          </p:cNvSpPr>
          <p:nvPr>
            <p:ph type="ftr" sz="quarter" idx="11"/>
          </p:nvPr>
        </p:nvSpPr>
        <p:spPr/>
        <p:txBody>
          <a:bodyPr/>
          <a:lstStyle/>
          <a:p>
            <a:endParaRPr lang="pt-BR"/>
          </a:p>
        </p:txBody>
      </p:sp>
      <p:sp>
        <p:nvSpPr>
          <p:cNvPr id="5" name="Espaço Reservado para Número de Slide 4"/>
          <p:cNvSpPr>
            <a:spLocks noGrp="1"/>
          </p:cNvSpPr>
          <p:nvPr>
            <p:ph type="sldNum" sz="quarter" idx="12"/>
          </p:nvPr>
        </p:nvSpPr>
        <p:spPr/>
        <p:txBody>
          <a:bodyPr/>
          <a:lstStyle/>
          <a:p>
            <a:fld id="{2CE14BD0-1789-40BB-A9F1-7EC088561D07}" type="slidenum">
              <a:rPr lang="pt-BR" smtClean="0"/>
              <a:t>‹nº›</a:t>
            </a:fld>
            <a:endParaRPr lang="pt-BR"/>
          </a:p>
        </p:txBody>
      </p:sp>
    </p:spTree>
    <p:extLst>
      <p:ext uri="{BB962C8B-B14F-4D97-AF65-F5344CB8AC3E}">
        <p14:creationId xmlns:p14="http://schemas.microsoft.com/office/powerpoint/2010/main" val="8502624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B4947B21-5B4F-430E-8779-9B4706A37A3E}" type="datetimeFigureOut">
              <a:rPr lang="pt-BR" smtClean="0"/>
              <a:t>07/01/2020</a:t>
            </a:fld>
            <a:endParaRPr lang="pt-BR"/>
          </a:p>
        </p:txBody>
      </p:sp>
      <p:sp>
        <p:nvSpPr>
          <p:cNvPr id="3" name="Espaço Reservado para Rodapé 2"/>
          <p:cNvSpPr>
            <a:spLocks noGrp="1"/>
          </p:cNvSpPr>
          <p:nvPr>
            <p:ph type="ftr" sz="quarter" idx="11"/>
          </p:nvPr>
        </p:nvSpPr>
        <p:spPr/>
        <p:txBody>
          <a:bodyPr/>
          <a:lstStyle/>
          <a:p>
            <a:endParaRPr lang="pt-BR"/>
          </a:p>
        </p:txBody>
      </p:sp>
      <p:sp>
        <p:nvSpPr>
          <p:cNvPr id="4" name="Espaço Reservado para Número de Slide 3"/>
          <p:cNvSpPr>
            <a:spLocks noGrp="1"/>
          </p:cNvSpPr>
          <p:nvPr>
            <p:ph type="sldNum" sz="quarter" idx="12"/>
          </p:nvPr>
        </p:nvSpPr>
        <p:spPr/>
        <p:txBody>
          <a:bodyPr/>
          <a:lstStyle/>
          <a:p>
            <a:fld id="{2CE14BD0-1789-40BB-A9F1-7EC088561D07}" type="slidenum">
              <a:rPr lang="pt-BR" smtClean="0"/>
              <a:t>‹nº›</a:t>
            </a:fld>
            <a:endParaRPr lang="pt-BR"/>
          </a:p>
        </p:txBody>
      </p:sp>
    </p:spTree>
    <p:extLst>
      <p:ext uri="{BB962C8B-B14F-4D97-AF65-F5344CB8AC3E}">
        <p14:creationId xmlns:p14="http://schemas.microsoft.com/office/powerpoint/2010/main" val="29310093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BR" smtClean="0"/>
              <a:t>Clique para editar o título mestre</a:t>
            </a:r>
            <a:endParaRPr lang="pt-BR"/>
          </a:p>
        </p:txBody>
      </p:sp>
      <p:sp>
        <p:nvSpPr>
          <p:cNvPr id="3" name="Espaço Reservado para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 texto mestre</a:t>
            </a:r>
          </a:p>
        </p:txBody>
      </p:sp>
      <p:sp>
        <p:nvSpPr>
          <p:cNvPr id="5" name="Espaço Reservado para Data 4"/>
          <p:cNvSpPr>
            <a:spLocks noGrp="1"/>
          </p:cNvSpPr>
          <p:nvPr>
            <p:ph type="dt" sz="half" idx="10"/>
          </p:nvPr>
        </p:nvSpPr>
        <p:spPr/>
        <p:txBody>
          <a:bodyPr/>
          <a:lstStyle/>
          <a:p>
            <a:fld id="{B4947B21-5B4F-430E-8779-9B4706A37A3E}" type="datetimeFigureOut">
              <a:rPr lang="pt-BR" smtClean="0"/>
              <a:t>07/01/2020</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2CE14BD0-1789-40BB-A9F1-7EC088561D07}" type="slidenum">
              <a:rPr lang="pt-BR" smtClean="0"/>
              <a:t>‹nº›</a:t>
            </a:fld>
            <a:endParaRPr lang="pt-BR"/>
          </a:p>
        </p:txBody>
      </p:sp>
    </p:spTree>
    <p:extLst>
      <p:ext uri="{BB962C8B-B14F-4D97-AF65-F5344CB8AC3E}">
        <p14:creationId xmlns:p14="http://schemas.microsoft.com/office/powerpoint/2010/main" val="31435277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BR" smtClean="0"/>
              <a:t>Clique para editar o título mestre</a:t>
            </a:r>
            <a:endParaRPr lang="pt-BR"/>
          </a:p>
        </p:txBody>
      </p:sp>
      <p:sp>
        <p:nvSpPr>
          <p:cNvPr id="3" name="Espaço Reservado par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 texto mestre</a:t>
            </a:r>
          </a:p>
        </p:txBody>
      </p:sp>
      <p:sp>
        <p:nvSpPr>
          <p:cNvPr id="5" name="Espaço Reservado para Data 4"/>
          <p:cNvSpPr>
            <a:spLocks noGrp="1"/>
          </p:cNvSpPr>
          <p:nvPr>
            <p:ph type="dt" sz="half" idx="10"/>
          </p:nvPr>
        </p:nvSpPr>
        <p:spPr/>
        <p:txBody>
          <a:bodyPr/>
          <a:lstStyle/>
          <a:p>
            <a:fld id="{B4947B21-5B4F-430E-8779-9B4706A37A3E}" type="datetimeFigureOut">
              <a:rPr lang="pt-BR" smtClean="0"/>
              <a:t>07/01/2020</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2CE14BD0-1789-40BB-A9F1-7EC088561D07}" type="slidenum">
              <a:rPr lang="pt-BR" smtClean="0"/>
              <a:t>‹nº›</a:t>
            </a:fld>
            <a:endParaRPr lang="pt-BR"/>
          </a:p>
        </p:txBody>
      </p:sp>
    </p:spTree>
    <p:extLst>
      <p:ext uri="{BB962C8B-B14F-4D97-AF65-F5344CB8AC3E}">
        <p14:creationId xmlns:p14="http://schemas.microsoft.com/office/powerpoint/2010/main" val="23815891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t-BR" smtClean="0"/>
              <a:t>Clique para editar o título mestre</a:t>
            </a:r>
            <a:endParaRPr lang="pt-BR"/>
          </a:p>
        </p:txBody>
      </p:sp>
      <p:sp>
        <p:nvSpPr>
          <p:cNvPr id="3" name="Espaço Reservado para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947B21-5B4F-430E-8779-9B4706A37A3E}" type="datetimeFigureOut">
              <a:rPr lang="pt-BR" smtClean="0"/>
              <a:t>07/01/2020</a:t>
            </a:fld>
            <a:endParaRPr lang="pt-BR"/>
          </a:p>
        </p:txBody>
      </p:sp>
      <p:sp>
        <p:nvSpPr>
          <p:cNvPr id="5" name="Espaço Reservado para Rodapé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E14BD0-1789-40BB-A9F1-7EC088561D07}" type="slidenum">
              <a:rPr lang="pt-BR" smtClean="0"/>
              <a:t>‹nº›</a:t>
            </a:fld>
            <a:endParaRPr lang="pt-BR"/>
          </a:p>
        </p:txBody>
      </p:sp>
    </p:spTree>
    <p:extLst>
      <p:ext uri="{BB962C8B-B14F-4D97-AF65-F5344CB8AC3E}">
        <p14:creationId xmlns:p14="http://schemas.microsoft.com/office/powerpoint/2010/main" val="39420545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a:spLocks noGrp="1"/>
          </p:cNvSpPr>
          <p:nvPr>
            <p:ph type="subTitle" idx="1"/>
          </p:nvPr>
        </p:nvSpPr>
        <p:spPr>
          <a:xfrm>
            <a:off x="68126" y="1628800"/>
            <a:ext cx="3114676" cy="2065784"/>
          </a:xfrm>
        </p:spPr>
        <p:txBody>
          <a:bodyPr>
            <a:normAutofit/>
          </a:bodyPr>
          <a:lstStyle/>
          <a:p>
            <a:pPr marL="342900" lvl="0" indent="-342900" fontAlgn="base">
              <a:spcAft>
                <a:spcPct val="0"/>
              </a:spcAft>
              <a:defRPr/>
            </a:pPr>
            <a:r>
              <a:rPr lang="pt-BR" sz="3600" b="1" i="1" dirty="0" smtClean="0">
                <a:solidFill>
                  <a:schemeClr val="accent6">
                    <a:lumMod val="50000"/>
                  </a:schemeClr>
                </a:solidFill>
                <a:cs typeface="Arial" charset="0"/>
              </a:rPr>
              <a:t>EBD</a:t>
            </a:r>
          </a:p>
          <a:p>
            <a:pPr marL="342900" lvl="0" indent="-342900" fontAlgn="base">
              <a:spcAft>
                <a:spcPct val="0"/>
              </a:spcAft>
              <a:defRPr/>
            </a:pPr>
            <a:r>
              <a:rPr lang="pt-BR" sz="3600" b="1" i="1" dirty="0" smtClean="0">
                <a:solidFill>
                  <a:schemeClr val="accent6">
                    <a:lumMod val="50000"/>
                  </a:schemeClr>
                </a:solidFill>
                <a:cs typeface="Arial" charset="0"/>
              </a:rPr>
              <a:t>1º TRIMESTRE 2020</a:t>
            </a:r>
          </a:p>
          <a:p>
            <a:endParaRPr lang="pt-BR" dirty="0"/>
          </a:p>
        </p:txBody>
      </p:sp>
      <p:sp>
        <p:nvSpPr>
          <p:cNvPr id="4" name="Retângulo 3"/>
          <p:cNvSpPr/>
          <p:nvPr/>
        </p:nvSpPr>
        <p:spPr>
          <a:xfrm>
            <a:off x="667679" y="5157192"/>
            <a:ext cx="7632848" cy="1446550"/>
          </a:xfrm>
          <a:prstGeom prst="rect">
            <a:avLst/>
          </a:prstGeom>
          <a:noFill/>
          <a:ln>
            <a:no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pt-BR" sz="4400" b="1" dirty="0" smtClean="0">
                <a:solidFill>
                  <a:srgbClr val="7030A0"/>
                </a:solidFill>
              </a:rPr>
              <a:t>CARTA  AOS COLOSSENSES</a:t>
            </a:r>
          </a:p>
          <a:p>
            <a:pPr algn="ctr"/>
            <a:r>
              <a:rPr lang="pt-BR" sz="4400" b="1" dirty="0" smtClean="0">
                <a:solidFill>
                  <a:srgbClr val="7030A0"/>
                </a:solidFill>
              </a:rPr>
              <a:t> E A FILEMOM</a:t>
            </a:r>
            <a:endParaRPr lang="pt-BR" sz="4400" b="1" dirty="0">
              <a:solidFill>
                <a:srgbClr val="7030A0"/>
              </a:solidFill>
            </a:endParaRPr>
          </a:p>
        </p:txBody>
      </p:sp>
      <p:pic>
        <p:nvPicPr>
          <p:cNvPr id="5" name="Picture 2" descr="E:\Afonso2020\EBD2020\EBD2020trim1_Colossos\colossos_ruínas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82802" y="0"/>
            <a:ext cx="6069718" cy="45464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71890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994122"/>
          </a:xfrm>
          <a:ln>
            <a:solidFill>
              <a:srgbClr val="00B050"/>
            </a:solidFill>
          </a:ln>
        </p:spPr>
        <p:txBody>
          <a:bodyPr>
            <a:normAutofit fontScale="90000"/>
          </a:bodyPr>
          <a:lstStyle/>
          <a:p>
            <a:pPr marL="342900" lvl="0" indent="-342900" fontAlgn="base">
              <a:spcBef>
                <a:spcPct val="20000"/>
              </a:spcBef>
              <a:spcAft>
                <a:spcPct val="0"/>
              </a:spcAft>
              <a:defRPr/>
            </a:pPr>
            <a:r>
              <a:rPr lang="pt-BR" sz="3200" dirty="0">
                <a:solidFill>
                  <a:srgbClr val="7030A0"/>
                </a:solidFill>
                <a:latin typeface="Arial Black" pitchFamily="34" charset="0"/>
              </a:rPr>
              <a:t>CARTA  AOS COLOSSENSES</a:t>
            </a:r>
            <a:r>
              <a:rPr lang="pt-BR" sz="3200" dirty="0">
                <a:solidFill>
                  <a:srgbClr val="00B0F0"/>
                </a:solidFill>
                <a:latin typeface="Arial Black" pitchFamily="34" charset="0"/>
              </a:rPr>
              <a:t/>
            </a:r>
            <a:br>
              <a:rPr lang="pt-BR" sz="3200" dirty="0">
                <a:solidFill>
                  <a:srgbClr val="00B0F0"/>
                </a:solidFill>
                <a:latin typeface="Arial Black" pitchFamily="34" charset="0"/>
              </a:rPr>
            </a:br>
            <a:r>
              <a:rPr lang="pt-BR" sz="3200" b="1" i="1" dirty="0">
                <a:solidFill>
                  <a:srgbClr val="00B050"/>
                </a:solidFill>
                <a:cs typeface="Arial" charset="0"/>
              </a:rPr>
              <a:t>LIÇÃO  2:  VIDA PLENA PELO EVANGELHO</a:t>
            </a:r>
            <a:endParaRPr lang="pt-BR" sz="3200" dirty="0"/>
          </a:p>
        </p:txBody>
      </p:sp>
      <p:sp>
        <p:nvSpPr>
          <p:cNvPr id="3" name="Espaço Reservado para Conteúdo 2"/>
          <p:cNvSpPr>
            <a:spLocks noGrp="1"/>
          </p:cNvSpPr>
          <p:nvPr>
            <p:ph idx="1"/>
          </p:nvPr>
        </p:nvSpPr>
        <p:spPr>
          <a:xfrm>
            <a:off x="467544" y="1628800"/>
            <a:ext cx="8229600" cy="4824536"/>
          </a:xfrm>
        </p:spPr>
        <p:txBody>
          <a:bodyPr>
            <a:normAutofit fontScale="77500" lnSpcReduction="20000"/>
          </a:bodyPr>
          <a:lstStyle/>
          <a:p>
            <a:pPr marL="0" lvl="0" indent="0">
              <a:buNone/>
            </a:pPr>
            <a:r>
              <a:rPr lang="pt-BR" sz="2600" b="1" dirty="0">
                <a:solidFill>
                  <a:srgbClr val="006600"/>
                </a:solidFill>
              </a:rPr>
              <a:t>I – PLENITUDE DO CONHECIMENTO DA VONTADE DE </a:t>
            </a:r>
            <a:r>
              <a:rPr lang="pt-BR" sz="2600" b="1" dirty="0" smtClean="0">
                <a:solidFill>
                  <a:srgbClr val="006600"/>
                </a:solidFill>
              </a:rPr>
              <a:t>DEUS       	</a:t>
            </a:r>
            <a:r>
              <a:rPr lang="pt-BR" sz="2600" dirty="0" smtClean="0">
                <a:solidFill>
                  <a:prstClr val="black"/>
                </a:solidFill>
                <a:latin typeface="Calibri" pitchFamily="34" charset="0"/>
                <a:cs typeface="Arial" charset="0"/>
              </a:rPr>
              <a:t>1</a:t>
            </a:r>
          </a:p>
          <a:p>
            <a:pPr marL="0" lvl="0" indent="0">
              <a:buNone/>
            </a:pPr>
            <a:endParaRPr lang="pt-BR" sz="1200" b="1" dirty="0">
              <a:solidFill>
                <a:prstClr val="black"/>
              </a:solidFill>
              <a:latin typeface="Calibri" pitchFamily="34" charset="0"/>
              <a:cs typeface="Arial" charset="0"/>
            </a:endParaRPr>
          </a:p>
          <a:p>
            <a:pPr marL="0" lvl="0" indent="0" algn="just">
              <a:buNone/>
            </a:pPr>
            <a:r>
              <a:rPr lang="pt-BR" sz="2000" b="1" dirty="0">
                <a:solidFill>
                  <a:prstClr val="black"/>
                </a:solidFill>
                <a:latin typeface="Calibri" pitchFamily="34" charset="0"/>
                <a:cs typeface="Arial" charset="0"/>
              </a:rPr>
              <a:t>	</a:t>
            </a:r>
            <a:r>
              <a:rPr lang="pt-BR" sz="3100" dirty="0"/>
              <a:t>Como estudamos na lição anterior, Paulo havia sido inteirado da conversão dos </a:t>
            </a:r>
            <a:r>
              <a:rPr lang="pt-BR" sz="3100" dirty="0" smtClean="0"/>
              <a:t>colossenses através </a:t>
            </a:r>
            <a:r>
              <a:rPr lang="pt-BR" sz="3100" dirty="0"/>
              <a:t>de seu cooperador, </a:t>
            </a:r>
            <a:r>
              <a:rPr lang="pt-BR" sz="3100" dirty="0" err="1"/>
              <a:t>Epafras</a:t>
            </a:r>
            <a:r>
              <a:rPr lang="pt-BR" sz="3100" dirty="0"/>
              <a:t>. Esta notícia não apenas alegrou o apóstolo, mas despertou nele </a:t>
            </a:r>
            <a:r>
              <a:rPr lang="pt-BR" sz="3100" dirty="0" smtClean="0"/>
              <a:t>um desejo </a:t>
            </a:r>
            <a:r>
              <a:rPr lang="pt-BR" sz="3100" dirty="0"/>
              <a:t>de participar, de alguma forma, dessa genuína obra do Espírito. Por se encontrar preso, tudo </a:t>
            </a:r>
            <a:r>
              <a:rPr lang="pt-BR" sz="3100" dirty="0" smtClean="0"/>
              <a:t>o que </a:t>
            </a:r>
            <a:r>
              <a:rPr lang="pt-BR" sz="3100" dirty="0"/>
              <a:t>ele podia fazer era incluir esses irmãos em suas orações a Deus, como o fazia em favor de </a:t>
            </a:r>
            <a:r>
              <a:rPr lang="pt-BR" sz="3100" dirty="0" smtClean="0"/>
              <a:t>muitos outros</a:t>
            </a:r>
            <a:r>
              <a:rPr lang="pt-BR" sz="3100" dirty="0"/>
              <a:t>: “</a:t>
            </a:r>
            <a:r>
              <a:rPr lang="pt-BR" sz="3100" dirty="0">
                <a:solidFill>
                  <a:srgbClr val="0000CC"/>
                </a:solidFill>
              </a:rPr>
              <a:t>Por esta razão, nós também, desde o dia em que o ouvimos, não cessamos de orar por vós</a:t>
            </a:r>
            <a:r>
              <a:rPr lang="pt-BR" sz="3100" dirty="0"/>
              <a:t>”. Contudo</a:t>
            </a:r>
            <a:r>
              <a:rPr lang="pt-BR" sz="3100" dirty="0" smtClean="0"/>
              <a:t>, Paulo </a:t>
            </a:r>
            <a:r>
              <a:rPr lang="pt-BR" sz="3100" dirty="0"/>
              <a:t>não se limita a dizer apenas que orava por eles, mas se estende nos versos seguintes </a:t>
            </a:r>
            <a:r>
              <a:rPr lang="pt-BR" sz="3100" dirty="0" smtClean="0"/>
              <a:t>explicando que </a:t>
            </a:r>
            <a:r>
              <a:rPr lang="pt-BR" sz="3100" dirty="0"/>
              <a:t>tipo de oração fazia. Isto mostra que suas orações não eram vagas, mas tinham propósitos </a:t>
            </a:r>
            <a:r>
              <a:rPr lang="pt-BR" sz="3100" dirty="0" smtClean="0"/>
              <a:t>bem definidos</a:t>
            </a:r>
            <a:r>
              <a:rPr lang="pt-BR" sz="3100" dirty="0"/>
              <a:t>; também podem ser vistas como uma forma de exortar os seus leitores e orientá-los </a:t>
            </a:r>
            <a:r>
              <a:rPr lang="pt-BR" sz="3100" dirty="0" smtClean="0"/>
              <a:t>quanto àquilo </a:t>
            </a:r>
            <a:r>
              <a:rPr lang="pt-BR" sz="3100" dirty="0"/>
              <a:t>que eles mesmos deveriam buscar de Deus. </a:t>
            </a:r>
          </a:p>
        </p:txBody>
      </p:sp>
    </p:spTree>
    <p:extLst>
      <p:ext uri="{BB962C8B-B14F-4D97-AF65-F5344CB8AC3E}">
        <p14:creationId xmlns:p14="http://schemas.microsoft.com/office/powerpoint/2010/main" val="27031775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755576" y="1844824"/>
            <a:ext cx="7560840" cy="2520280"/>
          </a:xfrm>
          <a:ln>
            <a:solidFill>
              <a:srgbClr val="0000CC"/>
            </a:solidFill>
          </a:ln>
        </p:spPr>
        <p:txBody>
          <a:bodyPr>
            <a:noAutofit/>
          </a:bodyPr>
          <a:lstStyle/>
          <a:p>
            <a:pPr marL="0" indent="0">
              <a:buNone/>
            </a:pPr>
            <a:r>
              <a:rPr lang="pt-BR" dirty="0" smtClean="0">
                <a:solidFill>
                  <a:srgbClr val="0000CC"/>
                </a:solidFill>
              </a:rPr>
              <a:t>Cl </a:t>
            </a:r>
            <a:r>
              <a:rPr lang="pt-BR" dirty="0">
                <a:solidFill>
                  <a:srgbClr val="0000CC"/>
                </a:solidFill>
              </a:rPr>
              <a:t>1. 9 </a:t>
            </a:r>
            <a:r>
              <a:rPr lang="pt-BR" dirty="0" smtClean="0">
                <a:solidFill>
                  <a:srgbClr val="0000CC"/>
                </a:solidFill>
              </a:rPr>
              <a:t> Por </a:t>
            </a:r>
            <a:r>
              <a:rPr lang="pt-BR" dirty="0">
                <a:solidFill>
                  <a:srgbClr val="0000CC"/>
                </a:solidFill>
              </a:rPr>
              <a:t>esta razão, nós também, desde o dia em que o ouvimos, não cessamos de orar por vós e de pedir que sejais cheios do conhecimento da sua vontade, em toda a sabedoria e inteligência espiritual</a:t>
            </a:r>
            <a:r>
              <a:rPr lang="pt-BR" dirty="0" smtClean="0">
                <a:solidFill>
                  <a:srgbClr val="0000CC"/>
                </a:solidFill>
              </a:rPr>
              <a:t>;   </a:t>
            </a:r>
            <a:endParaRPr lang="pt-BR" dirty="0">
              <a:solidFill>
                <a:srgbClr val="0000CC"/>
              </a:solidFill>
            </a:endParaRPr>
          </a:p>
        </p:txBody>
      </p:sp>
    </p:spTree>
    <p:extLst>
      <p:ext uri="{BB962C8B-B14F-4D97-AF65-F5344CB8AC3E}">
        <p14:creationId xmlns:p14="http://schemas.microsoft.com/office/powerpoint/2010/main" val="33239555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994122"/>
          </a:xfrm>
          <a:ln>
            <a:solidFill>
              <a:srgbClr val="00B050"/>
            </a:solidFill>
          </a:ln>
        </p:spPr>
        <p:txBody>
          <a:bodyPr>
            <a:normAutofit fontScale="90000"/>
          </a:bodyPr>
          <a:lstStyle/>
          <a:p>
            <a:pPr marL="342900" lvl="0" indent="-342900" fontAlgn="base">
              <a:spcBef>
                <a:spcPct val="20000"/>
              </a:spcBef>
              <a:spcAft>
                <a:spcPct val="0"/>
              </a:spcAft>
              <a:defRPr/>
            </a:pPr>
            <a:r>
              <a:rPr lang="pt-BR" sz="3200" dirty="0">
                <a:solidFill>
                  <a:srgbClr val="7030A0"/>
                </a:solidFill>
                <a:latin typeface="Arial Black" pitchFamily="34" charset="0"/>
              </a:rPr>
              <a:t>CARTA  AOS COLOSSENSES</a:t>
            </a:r>
            <a:r>
              <a:rPr lang="pt-BR" sz="3200" dirty="0">
                <a:solidFill>
                  <a:srgbClr val="00B0F0"/>
                </a:solidFill>
                <a:latin typeface="Arial Black" pitchFamily="34" charset="0"/>
              </a:rPr>
              <a:t/>
            </a:r>
            <a:br>
              <a:rPr lang="pt-BR" sz="3200" dirty="0">
                <a:solidFill>
                  <a:srgbClr val="00B0F0"/>
                </a:solidFill>
                <a:latin typeface="Arial Black" pitchFamily="34" charset="0"/>
              </a:rPr>
            </a:br>
            <a:r>
              <a:rPr lang="pt-BR" sz="3200" b="1" i="1" dirty="0">
                <a:solidFill>
                  <a:srgbClr val="00B050"/>
                </a:solidFill>
                <a:cs typeface="Arial" charset="0"/>
              </a:rPr>
              <a:t>LIÇÃO  2:  VIDA PLENA PELO EVANGELHO</a:t>
            </a:r>
            <a:endParaRPr lang="pt-BR" sz="3200" dirty="0"/>
          </a:p>
        </p:txBody>
      </p:sp>
      <p:sp>
        <p:nvSpPr>
          <p:cNvPr id="3" name="Espaço Reservado para Conteúdo 2"/>
          <p:cNvSpPr>
            <a:spLocks noGrp="1"/>
          </p:cNvSpPr>
          <p:nvPr>
            <p:ph idx="1"/>
          </p:nvPr>
        </p:nvSpPr>
        <p:spPr>
          <a:xfrm>
            <a:off x="467544" y="1772816"/>
            <a:ext cx="8229600" cy="4680520"/>
          </a:xfrm>
        </p:spPr>
        <p:txBody>
          <a:bodyPr>
            <a:normAutofit fontScale="70000" lnSpcReduction="20000"/>
          </a:bodyPr>
          <a:lstStyle/>
          <a:p>
            <a:pPr marL="0" lvl="0" indent="0">
              <a:buNone/>
            </a:pPr>
            <a:r>
              <a:rPr lang="pt-BR" sz="2900" b="1" dirty="0">
                <a:solidFill>
                  <a:srgbClr val="006600"/>
                </a:solidFill>
              </a:rPr>
              <a:t>I – PLENITUDE DO CONHECIMENTO DA VONTADE DE DEUS </a:t>
            </a:r>
            <a:r>
              <a:rPr lang="pt-BR" sz="2900" b="1" dirty="0" smtClean="0">
                <a:solidFill>
                  <a:srgbClr val="006600"/>
                </a:solidFill>
              </a:rPr>
              <a:t>     </a:t>
            </a:r>
            <a:r>
              <a:rPr lang="pt-BR" sz="2900" dirty="0" smtClean="0">
                <a:solidFill>
                  <a:prstClr val="black"/>
                </a:solidFill>
                <a:latin typeface="Calibri" pitchFamily="34" charset="0"/>
                <a:cs typeface="Arial" charset="0"/>
              </a:rPr>
              <a:t>2</a:t>
            </a:r>
          </a:p>
          <a:p>
            <a:pPr marL="0" lvl="0" indent="0">
              <a:buNone/>
            </a:pPr>
            <a:endParaRPr lang="pt-BR" sz="1100" b="1" dirty="0">
              <a:solidFill>
                <a:prstClr val="black"/>
              </a:solidFill>
              <a:latin typeface="Calibri" pitchFamily="34" charset="0"/>
              <a:cs typeface="Arial" charset="0"/>
            </a:endParaRPr>
          </a:p>
          <a:p>
            <a:pPr marL="0" lvl="0" indent="0" algn="just">
              <a:buNone/>
            </a:pPr>
            <a:r>
              <a:rPr lang="pt-BR" sz="2000" b="1" dirty="0">
                <a:solidFill>
                  <a:prstClr val="black"/>
                </a:solidFill>
                <a:latin typeface="Calibri" pitchFamily="34" charset="0"/>
                <a:cs typeface="Arial" charset="0"/>
              </a:rPr>
              <a:t>	</a:t>
            </a:r>
            <a:r>
              <a:rPr lang="pt-BR" sz="3600" dirty="0"/>
              <a:t>A petição principal de Paulo em favor dos colossenses era que eles fossem “</a:t>
            </a:r>
            <a:r>
              <a:rPr lang="pt-BR" sz="3600" dirty="0">
                <a:solidFill>
                  <a:srgbClr val="0000CC"/>
                </a:solidFill>
              </a:rPr>
              <a:t>cheios do </a:t>
            </a:r>
            <a:r>
              <a:rPr lang="pt-BR" sz="3600" dirty="0" smtClean="0">
                <a:solidFill>
                  <a:srgbClr val="0000CC"/>
                </a:solidFill>
              </a:rPr>
              <a:t>conhecimento da </a:t>
            </a:r>
            <a:r>
              <a:rPr lang="pt-BR" sz="3600" dirty="0">
                <a:solidFill>
                  <a:srgbClr val="0000CC"/>
                </a:solidFill>
              </a:rPr>
              <a:t>sua vontade</a:t>
            </a:r>
            <a:r>
              <a:rPr lang="pt-BR" sz="3600" dirty="0"/>
              <a:t>”, isto é, da vontade de Deus. Podemos dizer que esse é o propósito supremo de Deus </a:t>
            </a:r>
            <a:r>
              <a:rPr lang="pt-BR" sz="3600" dirty="0" smtClean="0"/>
              <a:t>para o </a:t>
            </a:r>
            <a:r>
              <a:rPr lang="pt-BR" sz="3600" dirty="0"/>
              <a:t>homem – conhecer o seu Criador e o que Ele requer das Suas criaturas. O princípio </a:t>
            </a:r>
            <a:r>
              <a:rPr lang="pt-BR" sz="3600" dirty="0" smtClean="0"/>
              <a:t>deste conhecimento </a:t>
            </a:r>
            <a:r>
              <a:rPr lang="pt-BR" sz="3600" dirty="0"/>
              <a:t>está contido no evangelho, pois nele se descobre tanto a justiça de Deus e o Seu </a:t>
            </a:r>
            <a:r>
              <a:rPr lang="pt-BR" sz="3600" dirty="0" smtClean="0"/>
              <a:t>juízo contra </a:t>
            </a:r>
            <a:r>
              <a:rPr lang="pt-BR" sz="3600" dirty="0"/>
              <a:t>o pecado, como também a graça abundante manifestada em Cristo Jesus e que opera pela fé, </a:t>
            </a:r>
            <a:r>
              <a:rPr lang="pt-BR" sz="3600" dirty="0" smtClean="0"/>
              <a:t>para salvação </a:t>
            </a:r>
            <a:r>
              <a:rPr lang="pt-BR" sz="3600" dirty="0"/>
              <a:t>do pecador. Mas, tendo aprendido e experimentado os rudimentos, aquele que já creu </a:t>
            </a:r>
            <a:r>
              <a:rPr lang="pt-BR" sz="3600" dirty="0" smtClean="0"/>
              <a:t>ainda precisa </a:t>
            </a:r>
            <a:r>
              <a:rPr lang="pt-BR" sz="3600" dirty="0"/>
              <a:t>ser cheio do conhecimento dessa vontade </a:t>
            </a:r>
            <a:r>
              <a:rPr lang="pt-BR" sz="3600" dirty="0" smtClean="0"/>
              <a:t>santa, </a:t>
            </a:r>
            <a:r>
              <a:rPr lang="pt-BR" sz="3600" dirty="0"/>
              <a:t>entendendo que o evangelho </a:t>
            </a:r>
            <a:r>
              <a:rPr lang="pt-BR" sz="3600" dirty="0" smtClean="0"/>
              <a:t>se aplica </a:t>
            </a:r>
            <a:r>
              <a:rPr lang="pt-BR" sz="3600" dirty="0"/>
              <a:t>a todos os aspectos do seu </a:t>
            </a:r>
            <a:r>
              <a:rPr lang="pt-BR" sz="3600" dirty="0" smtClean="0"/>
              <a:t>viver.		</a:t>
            </a:r>
            <a:r>
              <a:rPr lang="pt-BR" sz="3000" dirty="0" smtClean="0"/>
              <a:t>	</a:t>
            </a:r>
            <a:r>
              <a:rPr lang="pt-BR" sz="1400" dirty="0" smtClean="0"/>
              <a:t> (</a:t>
            </a:r>
            <a:r>
              <a:rPr lang="pt-BR" sz="1400" dirty="0" err="1" smtClean="0">
                <a:solidFill>
                  <a:srgbClr val="0000CC"/>
                </a:solidFill>
              </a:rPr>
              <a:t>Rm</a:t>
            </a:r>
            <a:r>
              <a:rPr lang="pt-BR" sz="1400" dirty="0" smtClean="0">
                <a:solidFill>
                  <a:srgbClr val="0000CC"/>
                </a:solidFill>
              </a:rPr>
              <a:t> </a:t>
            </a:r>
            <a:r>
              <a:rPr lang="pt-BR" sz="1400" dirty="0">
                <a:solidFill>
                  <a:srgbClr val="0000CC"/>
                </a:solidFill>
              </a:rPr>
              <a:t>12.1-2</a:t>
            </a:r>
            <a:r>
              <a:rPr lang="pt-BR" sz="1400" dirty="0" smtClean="0"/>
              <a:t>)</a:t>
            </a:r>
            <a:endParaRPr lang="pt-BR" sz="1400" dirty="0">
              <a:solidFill>
                <a:srgbClr val="006600"/>
              </a:solidFill>
              <a:latin typeface="Arial" pitchFamily="34" charset="0"/>
              <a:cs typeface="Arial" pitchFamily="34" charset="0"/>
            </a:endParaRPr>
          </a:p>
        </p:txBody>
      </p:sp>
    </p:spTree>
    <p:extLst>
      <p:ext uri="{BB962C8B-B14F-4D97-AF65-F5344CB8AC3E}">
        <p14:creationId xmlns:p14="http://schemas.microsoft.com/office/powerpoint/2010/main" val="20495417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457200" y="1124744"/>
            <a:ext cx="8229600" cy="4752528"/>
          </a:xfrm>
          <a:ln>
            <a:solidFill>
              <a:srgbClr val="0000CC"/>
            </a:solidFill>
          </a:ln>
        </p:spPr>
        <p:txBody>
          <a:bodyPr>
            <a:noAutofit/>
          </a:bodyPr>
          <a:lstStyle/>
          <a:p>
            <a:pPr marL="0" indent="0">
              <a:buNone/>
            </a:pPr>
            <a:r>
              <a:rPr lang="pt-BR" sz="2700" dirty="0" err="1">
                <a:solidFill>
                  <a:srgbClr val="0000CC"/>
                </a:solidFill>
              </a:rPr>
              <a:t>Rm</a:t>
            </a:r>
            <a:r>
              <a:rPr lang="pt-BR" sz="2700" dirty="0">
                <a:solidFill>
                  <a:srgbClr val="0000CC"/>
                </a:solidFill>
              </a:rPr>
              <a:t> </a:t>
            </a:r>
            <a:r>
              <a:rPr lang="pt-BR" sz="2700" dirty="0" smtClean="0">
                <a:solidFill>
                  <a:srgbClr val="0000CC"/>
                </a:solidFill>
              </a:rPr>
              <a:t>12</a:t>
            </a:r>
            <a:r>
              <a:rPr lang="pt-BR" sz="2700" dirty="0">
                <a:solidFill>
                  <a:srgbClr val="0000CC"/>
                </a:solidFill>
              </a:rPr>
              <a:t>. 1 </a:t>
            </a:r>
            <a:r>
              <a:rPr lang="pt-BR" sz="2700" dirty="0" smtClean="0">
                <a:solidFill>
                  <a:srgbClr val="0000CC"/>
                </a:solidFill>
              </a:rPr>
              <a:t> </a:t>
            </a:r>
            <a:r>
              <a:rPr lang="pt-BR" sz="2700" dirty="0">
                <a:solidFill>
                  <a:srgbClr val="0000CC"/>
                </a:solidFill>
              </a:rPr>
              <a:t>Rogo-vos, pois, irmãos, pela compaixão de Deus, que apresenteis o vosso corpo em sacrifício vivo, santo e agradável a Deus, que é o vosso culto racional</a:t>
            </a:r>
            <a:r>
              <a:rPr lang="pt-BR" sz="2700" dirty="0" smtClean="0">
                <a:solidFill>
                  <a:srgbClr val="0000CC"/>
                </a:solidFill>
              </a:rPr>
              <a:t>.  2  </a:t>
            </a:r>
            <a:r>
              <a:rPr lang="pt-BR" sz="2700" dirty="0">
                <a:solidFill>
                  <a:srgbClr val="0000CC"/>
                </a:solidFill>
              </a:rPr>
              <a:t>E não vos conformeis com este mundo, mas transformai-vos pela renovação do vosso entendimento, para que experimenteis qual seja a boa, agradável e perfeita vontade de Deus.</a:t>
            </a:r>
          </a:p>
          <a:p>
            <a:pPr marL="0" indent="0">
              <a:buNone/>
            </a:pPr>
            <a:r>
              <a:rPr lang="pt-BR" sz="2800" dirty="0" err="1" smtClean="0">
                <a:solidFill>
                  <a:srgbClr val="7030A0"/>
                </a:solidFill>
              </a:rPr>
              <a:t>Mq</a:t>
            </a:r>
            <a:r>
              <a:rPr lang="pt-BR" sz="2800" dirty="0" smtClean="0">
                <a:solidFill>
                  <a:srgbClr val="7030A0"/>
                </a:solidFill>
              </a:rPr>
              <a:t> </a:t>
            </a:r>
            <a:r>
              <a:rPr lang="pt-BR" sz="2800" dirty="0">
                <a:solidFill>
                  <a:srgbClr val="7030A0"/>
                </a:solidFill>
              </a:rPr>
              <a:t>6:  8  Ele te declarou, ó homem, o que é bom; e que é o que o SENHOR pede de ti, senão que pratiques a justiça, e ames a beneficência, e andes humildemente com o teu Deus?</a:t>
            </a:r>
          </a:p>
        </p:txBody>
      </p:sp>
    </p:spTree>
    <p:extLst>
      <p:ext uri="{BB962C8B-B14F-4D97-AF65-F5344CB8AC3E}">
        <p14:creationId xmlns:p14="http://schemas.microsoft.com/office/powerpoint/2010/main" val="23250410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38138"/>
          </a:xfrm>
          <a:ln>
            <a:solidFill>
              <a:srgbClr val="00B050"/>
            </a:solidFill>
          </a:ln>
        </p:spPr>
        <p:txBody>
          <a:bodyPr>
            <a:normAutofit/>
          </a:bodyPr>
          <a:lstStyle/>
          <a:p>
            <a:pPr marL="342900" lvl="0" indent="-342900" fontAlgn="base">
              <a:spcBef>
                <a:spcPct val="20000"/>
              </a:spcBef>
              <a:spcAft>
                <a:spcPct val="0"/>
              </a:spcAft>
              <a:defRPr/>
            </a:pPr>
            <a:r>
              <a:rPr lang="pt-BR" sz="3200" dirty="0">
                <a:solidFill>
                  <a:srgbClr val="7030A0"/>
                </a:solidFill>
                <a:latin typeface="Arial Black" pitchFamily="34" charset="0"/>
              </a:rPr>
              <a:t>CARTA  AOS COLOSSENSES</a:t>
            </a:r>
            <a:r>
              <a:rPr lang="pt-BR" sz="3200" dirty="0">
                <a:solidFill>
                  <a:srgbClr val="00B0F0"/>
                </a:solidFill>
                <a:latin typeface="Arial Black" pitchFamily="34" charset="0"/>
              </a:rPr>
              <a:t/>
            </a:r>
            <a:br>
              <a:rPr lang="pt-BR" sz="3200" dirty="0">
                <a:solidFill>
                  <a:srgbClr val="00B0F0"/>
                </a:solidFill>
                <a:latin typeface="Arial Black" pitchFamily="34" charset="0"/>
              </a:rPr>
            </a:br>
            <a:r>
              <a:rPr lang="pt-BR" sz="3200" b="1" i="1" dirty="0">
                <a:solidFill>
                  <a:srgbClr val="00B050"/>
                </a:solidFill>
                <a:cs typeface="Arial" charset="0"/>
              </a:rPr>
              <a:t>LIÇÃO  2:  VIDA PLENA PELO EVANGELHO</a:t>
            </a:r>
            <a:endParaRPr lang="pt-BR" sz="3200" dirty="0"/>
          </a:p>
        </p:txBody>
      </p:sp>
      <p:sp>
        <p:nvSpPr>
          <p:cNvPr id="3" name="Espaço Reservado para Conteúdo 2"/>
          <p:cNvSpPr>
            <a:spLocks noGrp="1"/>
          </p:cNvSpPr>
          <p:nvPr>
            <p:ph idx="1"/>
          </p:nvPr>
        </p:nvSpPr>
        <p:spPr>
          <a:xfrm>
            <a:off x="467544" y="1916832"/>
            <a:ext cx="8229600" cy="4536504"/>
          </a:xfrm>
        </p:spPr>
        <p:txBody>
          <a:bodyPr>
            <a:normAutofit fontScale="85000" lnSpcReduction="10000"/>
          </a:bodyPr>
          <a:lstStyle/>
          <a:p>
            <a:pPr marL="0" lvl="0" indent="0">
              <a:buNone/>
            </a:pPr>
            <a:r>
              <a:rPr lang="pt-BR" sz="2400" b="1" dirty="0">
                <a:solidFill>
                  <a:srgbClr val="006600"/>
                </a:solidFill>
              </a:rPr>
              <a:t>I – PLENITUDE DO CONHECIMENTO DA VONTADE DE </a:t>
            </a:r>
            <a:r>
              <a:rPr lang="pt-BR" sz="2400" b="1" dirty="0" smtClean="0">
                <a:solidFill>
                  <a:srgbClr val="006600"/>
                </a:solidFill>
              </a:rPr>
              <a:t>DEUS       3</a:t>
            </a:r>
            <a:endParaRPr lang="pt-BR" sz="1100" b="1" dirty="0">
              <a:solidFill>
                <a:prstClr val="black"/>
              </a:solidFill>
              <a:latin typeface="Calibri" pitchFamily="34" charset="0"/>
              <a:cs typeface="Arial" charset="0"/>
            </a:endParaRPr>
          </a:p>
          <a:p>
            <a:pPr marL="0" lvl="0" indent="0" algn="just">
              <a:buNone/>
            </a:pPr>
            <a:r>
              <a:rPr lang="pt-BR" sz="2000" b="1" dirty="0">
                <a:solidFill>
                  <a:prstClr val="black"/>
                </a:solidFill>
                <a:latin typeface="Calibri" pitchFamily="34" charset="0"/>
                <a:cs typeface="Arial" charset="0"/>
              </a:rPr>
              <a:t>	</a:t>
            </a:r>
            <a:r>
              <a:rPr lang="pt-BR" sz="2800" dirty="0"/>
              <a:t>Também é importante destacar a natureza desse conhecimento e como deveria ser obtido: “</a:t>
            </a:r>
            <a:r>
              <a:rPr lang="pt-BR" sz="2800" dirty="0" smtClean="0">
                <a:solidFill>
                  <a:srgbClr val="0000CC"/>
                </a:solidFill>
              </a:rPr>
              <a:t>em toda </a:t>
            </a:r>
            <a:r>
              <a:rPr lang="pt-BR" sz="2800" dirty="0">
                <a:solidFill>
                  <a:srgbClr val="0000CC"/>
                </a:solidFill>
              </a:rPr>
              <a:t>a sabedoria e inteligência espiritual</a:t>
            </a:r>
            <a:r>
              <a:rPr lang="pt-BR" sz="2800" dirty="0"/>
              <a:t>”. Aqui há uma sutil rejeição às fontes de conhecimento </a:t>
            </a:r>
            <a:r>
              <a:rPr lang="pt-BR" sz="2800" dirty="0" smtClean="0"/>
              <a:t>deste mundo </a:t>
            </a:r>
            <a:r>
              <a:rPr lang="pt-BR" sz="2800" dirty="0"/>
              <a:t>– rejeição esta que será enfatizada mais adiante na epístola. Não é pela filosofia e </a:t>
            </a:r>
            <a:r>
              <a:rPr lang="pt-BR" sz="2800" dirty="0" smtClean="0"/>
              <a:t>especulação racional</a:t>
            </a:r>
            <a:r>
              <a:rPr lang="pt-BR" sz="2800" dirty="0"/>
              <a:t>, nem por preceitos ou definições religiosas que conhecemos a vontade de Deus. </a:t>
            </a:r>
            <a:r>
              <a:rPr lang="pt-BR" sz="2800" dirty="0" smtClean="0"/>
              <a:t>Esse conhecimento </a:t>
            </a:r>
            <a:r>
              <a:rPr lang="pt-BR" sz="2800" dirty="0"/>
              <a:t>é espiritual em sua natureza, e só pode ser alcançado por uma comunicação do Espírito </a:t>
            </a:r>
            <a:r>
              <a:rPr lang="pt-BR" sz="2800" dirty="0" smtClean="0"/>
              <a:t>ao entendimento </a:t>
            </a:r>
            <a:r>
              <a:rPr lang="pt-BR" sz="2800" dirty="0"/>
              <a:t>humano, de modo que este possa verdadeiramente compreender, crer e curvar-se </a:t>
            </a:r>
            <a:r>
              <a:rPr lang="pt-BR" sz="2800" dirty="0" smtClean="0"/>
              <a:t>à vontade </a:t>
            </a:r>
            <a:r>
              <a:rPr lang="pt-BR" sz="2800" dirty="0"/>
              <a:t>de Deus (compare com a expressão paralela em </a:t>
            </a:r>
            <a:r>
              <a:rPr lang="pt-BR" sz="2800" dirty="0" err="1">
                <a:solidFill>
                  <a:srgbClr val="0000CC"/>
                </a:solidFill>
              </a:rPr>
              <a:t>Ef</a:t>
            </a:r>
            <a:r>
              <a:rPr lang="pt-BR" sz="2800" dirty="0">
                <a:solidFill>
                  <a:srgbClr val="0000CC"/>
                </a:solidFill>
              </a:rPr>
              <a:t> 1:18</a:t>
            </a:r>
            <a:r>
              <a:rPr lang="pt-BR" sz="2800" dirty="0"/>
              <a:t>, “</a:t>
            </a:r>
            <a:r>
              <a:rPr lang="pt-BR" sz="2800" dirty="0">
                <a:solidFill>
                  <a:srgbClr val="0000CC"/>
                </a:solidFill>
              </a:rPr>
              <a:t>tendo iluminados os olhos do </a:t>
            </a:r>
            <a:r>
              <a:rPr lang="pt-BR" sz="2800" dirty="0" smtClean="0">
                <a:solidFill>
                  <a:srgbClr val="0000CC"/>
                </a:solidFill>
              </a:rPr>
              <a:t>vosso entendimento</a:t>
            </a:r>
            <a:r>
              <a:rPr lang="pt-BR" sz="2800" dirty="0" smtClean="0"/>
              <a:t>”.	</a:t>
            </a:r>
            <a:r>
              <a:rPr lang="pt-BR" sz="1300" dirty="0" smtClean="0"/>
              <a:t>(</a:t>
            </a:r>
            <a:r>
              <a:rPr lang="pt-BR" sz="1300" dirty="0" smtClean="0">
                <a:solidFill>
                  <a:srgbClr val="0000CC"/>
                </a:solidFill>
              </a:rPr>
              <a:t>1 </a:t>
            </a:r>
            <a:r>
              <a:rPr lang="pt-BR" sz="1300" dirty="0" err="1">
                <a:solidFill>
                  <a:srgbClr val="0000CC"/>
                </a:solidFill>
              </a:rPr>
              <a:t>Co</a:t>
            </a:r>
            <a:r>
              <a:rPr lang="pt-BR" sz="1300" dirty="0">
                <a:solidFill>
                  <a:srgbClr val="0000CC"/>
                </a:solidFill>
              </a:rPr>
              <a:t> 2.10-14</a:t>
            </a:r>
            <a:r>
              <a:rPr lang="pt-BR" sz="1300" dirty="0" smtClean="0"/>
              <a:t>)</a:t>
            </a:r>
            <a:endParaRPr lang="pt-BR" sz="1300" dirty="0">
              <a:solidFill>
                <a:srgbClr val="006600"/>
              </a:solidFill>
              <a:latin typeface="Arial" pitchFamily="34" charset="0"/>
              <a:cs typeface="Arial" pitchFamily="34" charset="0"/>
            </a:endParaRPr>
          </a:p>
        </p:txBody>
      </p:sp>
    </p:spTree>
    <p:extLst>
      <p:ext uri="{BB962C8B-B14F-4D97-AF65-F5344CB8AC3E}">
        <p14:creationId xmlns:p14="http://schemas.microsoft.com/office/powerpoint/2010/main" val="20495417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457200" y="476672"/>
            <a:ext cx="8229600" cy="5976664"/>
          </a:xfrm>
          <a:ln>
            <a:solidFill>
              <a:srgbClr val="0000CC"/>
            </a:solidFill>
          </a:ln>
        </p:spPr>
        <p:txBody>
          <a:bodyPr>
            <a:noAutofit/>
          </a:bodyPr>
          <a:lstStyle/>
          <a:p>
            <a:pPr marL="0" indent="0">
              <a:buNone/>
            </a:pPr>
            <a:r>
              <a:rPr lang="da-DK" sz="2600" dirty="0">
                <a:solidFill>
                  <a:srgbClr val="0000CC"/>
                </a:solidFill>
              </a:rPr>
              <a:t>1 Co 2</a:t>
            </a:r>
            <a:r>
              <a:rPr lang="da-DK" sz="2600" dirty="0" smtClean="0">
                <a:solidFill>
                  <a:srgbClr val="0000CC"/>
                </a:solidFill>
              </a:rPr>
              <a:t>. </a:t>
            </a:r>
            <a:r>
              <a:rPr lang="pt-BR" sz="2600" dirty="0">
                <a:solidFill>
                  <a:srgbClr val="0000CC"/>
                </a:solidFill>
              </a:rPr>
              <a:t>10  Mas Deus </a:t>
            </a:r>
            <a:r>
              <a:rPr lang="pt-BR" sz="2600" dirty="0" err="1">
                <a:solidFill>
                  <a:srgbClr val="0000CC"/>
                </a:solidFill>
              </a:rPr>
              <a:t>no-las</a:t>
            </a:r>
            <a:r>
              <a:rPr lang="pt-BR" sz="2600" dirty="0">
                <a:solidFill>
                  <a:srgbClr val="0000CC"/>
                </a:solidFill>
              </a:rPr>
              <a:t> revelou pelo seu Espírito; porque o Espírito penetra todas as coisas, ainda as profundezas de Deus</a:t>
            </a:r>
            <a:r>
              <a:rPr lang="pt-BR" sz="2600" dirty="0" smtClean="0">
                <a:solidFill>
                  <a:srgbClr val="0000CC"/>
                </a:solidFill>
              </a:rPr>
              <a:t>.  11  </a:t>
            </a:r>
            <a:r>
              <a:rPr lang="pt-BR" sz="2600" dirty="0">
                <a:solidFill>
                  <a:srgbClr val="0000CC"/>
                </a:solidFill>
              </a:rPr>
              <a:t>Porque qual dos homens sabe as coisas do homem, senão o espírito do homem, que nele está? Assim também ninguém sabe as coisas de Deus, senão o Espírito de Deus</a:t>
            </a:r>
            <a:r>
              <a:rPr lang="pt-BR" sz="2600" dirty="0" smtClean="0">
                <a:solidFill>
                  <a:srgbClr val="0000CC"/>
                </a:solidFill>
              </a:rPr>
              <a:t>.  12  </a:t>
            </a:r>
            <a:r>
              <a:rPr lang="pt-BR" sz="2600" dirty="0">
                <a:solidFill>
                  <a:srgbClr val="0000CC"/>
                </a:solidFill>
              </a:rPr>
              <a:t>Mas nós não recebemos o espírito do mundo, mas o Espírito que provém de Deus, para que pudéssemos conhecer o que nos é dado gratuitamente por Deus</a:t>
            </a:r>
            <a:r>
              <a:rPr lang="pt-BR" sz="2600" dirty="0" smtClean="0">
                <a:solidFill>
                  <a:srgbClr val="0000CC"/>
                </a:solidFill>
              </a:rPr>
              <a:t>.  13  </a:t>
            </a:r>
            <a:r>
              <a:rPr lang="pt-BR" sz="2600" dirty="0">
                <a:solidFill>
                  <a:srgbClr val="0000CC"/>
                </a:solidFill>
              </a:rPr>
              <a:t>As quais também falamos, não com palavras de sabedoria humana, mas com as que o Espírito Santo ensina, comparando as coisas espirituais com as espirituais</a:t>
            </a:r>
            <a:r>
              <a:rPr lang="pt-BR" sz="2600" dirty="0" smtClean="0">
                <a:solidFill>
                  <a:srgbClr val="0000CC"/>
                </a:solidFill>
              </a:rPr>
              <a:t>.  14  </a:t>
            </a:r>
            <a:r>
              <a:rPr lang="pt-BR" sz="2600" dirty="0">
                <a:solidFill>
                  <a:srgbClr val="0000CC"/>
                </a:solidFill>
              </a:rPr>
              <a:t>Ora, o homem natural não compreende as coisas do Espírito de Deus, porque lhe parecem loucura; e não pode entendê-las, porque elas se discernem espiritualmente.</a:t>
            </a:r>
            <a:endParaRPr lang="pt-BR" sz="2600" dirty="0">
              <a:solidFill>
                <a:srgbClr val="7030A0"/>
              </a:solidFill>
            </a:endParaRPr>
          </a:p>
        </p:txBody>
      </p:sp>
    </p:spTree>
    <p:extLst>
      <p:ext uri="{BB962C8B-B14F-4D97-AF65-F5344CB8AC3E}">
        <p14:creationId xmlns:p14="http://schemas.microsoft.com/office/powerpoint/2010/main" val="34998919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ln>
            <a:solidFill>
              <a:srgbClr val="00B050"/>
            </a:solidFill>
          </a:ln>
        </p:spPr>
        <p:txBody>
          <a:bodyPr>
            <a:normAutofit/>
          </a:bodyPr>
          <a:lstStyle/>
          <a:p>
            <a:pPr marL="342900" lvl="0" indent="-342900" fontAlgn="base">
              <a:spcBef>
                <a:spcPct val="20000"/>
              </a:spcBef>
              <a:spcAft>
                <a:spcPct val="0"/>
              </a:spcAft>
              <a:defRPr/>
            </a:pPr>
            <a:r>
              <a:rPr lang="pt-BR" sz="3200" dirty="0">
                <a:solidFill>
                  <a:srgbClr val="7030A0"/>
                </a:solidFill>
                <a:latin typeface="Arial Black" pitchFamily="34" charset="0"/>
              </a:rPr>
              <a:t>CARTA  AOS COLOSSENSES</a:t>
            </a:r>
            <a:r>
              <a:rPr lang="pt-BR" sz="3200" dirty="0">
                <a:solidFill>
                  <a:srgbClr val="00B0F0"/>
                </a:solidFill>
                <a:latin typeface="Arial Black" pitchFamily="34" charset="0"/>
              </a:rPr>
              <a:t/>
            </a:r>
            <a:br>
              <a:rPr lang="pt-BR" sz="3200" dirty="0">
                <a:solidFill>
                  <a:srgbClr val="00B0F0"/>
                </a:solidFill>
                <a:latin typeface="Arial Black" pitchFamily="34" charset="0"/>
              </a:rPr>
            </a:br>
            <a:r>
              <a:rPr lang="pt-BR" sz="3200" b="1" i="1" dirty="0">
                <a:solidFill>
                  <a:srgbClr val="00B050"/>
                </a:solidFill>
                <a:cs typeface="Arial" charset="0"/>
              </a:rPr>
              <a:t>LIÇÃO  2:  VIDA PLENA PELO EVANGELHO</a:t>
            </a:r>
            <a:endParaRPr lang="pt-BR" sz="3200" dirty="0"/>
          </a:p>
        </p:txBody>
      </p:sp>
      <p:sp>
        <p:nvSpPr>
          <p:cNvPr id="3" name="Espaço Reservado para Conteúdo 2"/>
          <p:cNvSpPr>
            <a:spLocks noGrp="1"/>
          </p:cNvSpPr>
          <p:nvPr>
            <p:ph idx="1"/>
          </p:nvPr>
        </p:nvSpPr>
        <p:spPr>
          <a:xfrm>
            <a:off x="611560" y="1916832"/>
            <a:ext cx="8064896" cy="4021907"/>
          </a:xfrm>
        </p:spPr>
        <p:txBody>
          <a:bodyPr>
            <a:normAutofit/>
          </a:bodyPr>
          <a:lstStyle/>
          <a:p>
            <a:pPr marL="0" indent="0">
              <a:buNone/>
            </a:pPr>
            <a:endParaRPr lang="pt-BR" sz="2000" dirty="0"/>
          </a:p>
          <a:p>
            <a:pPr marL="0" lvl="0" indent="0">
              <a:spcBef>
                <a:spcPct val="0"/>
              </a:spcBef>
              <a:buNone/>
              <a:defRPr/>
            </a:pPr>
            <a:r>
              <a:rPr lang="pt-BR" dirty="0" smtClean="0">
                <a:solidFill>
                  <a:srgbClr val="7030A0"/>
                </a:solidFill>
                <a:latin typeface="Arial" pitchFamily="34" charset="0"/>
                <a:cs typeface="Arial" pitchFamily="34" charset="0"/>
              </a:rPr>
              <a:t>	</a:t>
            </a:r>
            <a:r>
              <a:rPr lang="pt-BR" b="1" dirty="0">
                <a:solidFill>
                  <a:srgbClr val="006600"/>
                </a:solidFill>
              </a:rPr>
              <a:t>- Introdução</a:t>
            </a:r>
            <a:endParaRPr lang="pt-BR" sz="1200" b="1" dirty="0">
              <a:solidFill>
                <a:srgbClr val="006600"/>
              </a:solidFill>
            </a:endParaRPr>
          </a:p>
          <a:p>
            <a:pPr marL="0" lvl="0" indent="0">
              <a:spcBef>
                <a:spcPct val="0"/>
              </a:spcBef>
              <a:buNone/>
              <a:defRPr/>
            </a:pPr>
            <a:endParaRPr lang="pt-BR" sz="1200" b="1" dirty="0">
              <a:solidFill>
                <a:srgbClr val="006600"/>
              </a:solidFill>
              <a:cs typeface="Arial" pitchFamily="34" charset="0"/>
            </a:endParaRPr>
          </a:p>
          <a:p>
            <a:pPr marL="0" indent="0">
              <a:buNone/>
            </a:pPr>
            <a:r>
              <a:rPr lang="pt-BR" sz="2500" b="1" dirty="0">
                <a:solidFill>
                  <a:srgbClr val="006600"/>
                </a:solidFill>
              </a:rPr>
              <a:t>I – PLENITUDE DO CONHECIMENTO DA VONTADE </a:t>
            </a:r>
            <a:r>
              <a:rPr lang="pt-BR" sz="2500" b="1" dirty="0" smtClean="0">
                <a:solidFill>
                  <a:srgbClr val="006600"/>
                </a:solidFill>
              </a:rPr>
              <a:t>DE DEUS</a:t>
            </a:r>
          </a:p>
          <a:p>
            <a:pPr marL="0" indent="0">
              <a:buNone/>
            </a:pPr>
            <a:endParaRPr lang="pt-BR" sz="1200" dirty="0">
              <a:solidFill>
                <a:srgbClr val="006600"/>
              </a:solidFill>
            </a:endParaRPr>
          </a:p>
          <a:p>
            <a:pPr marL="0" lvl="0" indent="0">
              <a:spcBef>
                <a:spcPct val="0"/>
              </a:spcBef>
              <a:buNone/>
              <a:defRPr/>
            </a:pPr>
            <a:r>
              <a:rPr lang="pt-BR" sz="2600" b="1" dirty="0">
                <a:solidFill>
                  <a:srgbClr val="FF0000"/>
                </a:solidFill>
              </a:rPr>
              <a:t>II – PLENITUDE DE OBEDIÊNCIA E BOAS OBRAS</a:t>
            </a:r>
            <a:r>
              <a:rPr lang="pt-BR" sz="3000" b="1" dirty="0">
                <a:solidFill>
                  <a:srgbClr val="FF0000"/>
                </a:solidFill>
              </a:rPr>
              <a:t> </a:t>
            </a:r>
            <a:endParaRPr lang="pt-BR" sz="3000" b="1" dirty="0" smtClean="0">
              <a:solidFill>
                <a:srgbClr val="FF0000"/>
              </a:solidFill>
            </a:endParaRPr>
          </a:p>
          <a:p>
            <a:pPr marL="0" lvl="0" indent="0">
              <a:spcBef>
                <a:spcPct val="0"/>
              </a:spcBef>
              <a:buNone/>
              <a:defRPr/>
            </a:pPr>
            <a:r>
              <a:rPr lang="pt-BR" sz="1200" b="1" dirty="0">
                <a:solidFill>
                  <a:srgbClr val="006600"/>
                </a:solidFill>
              </a:rPr>
              <a:t>	</a:t>
            </a:r>
            <a:r>
              <a:rPr lang="pt-BR" sz="1200" b="1" dirty="0" smtClean="0">
                <a:solidFill>
                  <a:srgbClr val="006600"/>
                </a:solidFill>
              </a:rPr>
              <a:t>	</a:t>
            </a:r>
            <a:endParaRPr lang="pt-BR" sz="1200" b="1" cap="small" dirty="0">
              <a:solidFill>
                <a:srgbClr val="006600"/>
              </a:solidFill>
              <a:cs typeface="Arial" charset="0"/>
            </a:endParaRPr>
          </a:p>
          <a:p>
            <a:pPr marL="0" lvl="0" indent="0">
              <a:spcBef>
                <a:spcPct val="0"/>
              </a:spcBef>
              <a:buNone/>
              <a:defRPr/>
            </a:pPr>
            <a:r>
              <a:rPr lang="pt-BR" sz="2600" b="1" dirty="0">
                <a:solidFill>
                  <a:srgbClr val="006600"/>
                </a:solidFill>
              </a:rPr>
              <a:t>III – PLENITUDE DE PODER E CONTENTAMENTO </a:t>
            </a:r>
            <a:endParaRPr lang="pt-BR" sz="2600" b="1" dirty="0" smtClean="0">
              <a:solidFill>
                <a:srgbClr val="006600"/>
              </a:solidFill>
            </a:endParaRPr>
          </a:p>
          <a:p>
            <a:pPr marL="0" lvl="0" indent="0">
              <a:spcBef>
                <a:spcPct val="0"/>
              </a:spcBef>
              <a:buNone/>
              <a:defRPr/>
            </a:pPr>
            <a:r>
              <a:rPr lang="pt-BR" sz="1200" b="1" dirty="0">
                <a:solidFill>
                  <a:srgbClr val="006600"/>
                </a:solidFill>
              </a:rPr>
              <a:t>	</a:t>
            </a:r>
            <a:r>
              <a:rPr lang="pt-BR" sz="1200" b="1" dirty="0" smtClean="0">
                <a:solidFill>
                  <a:srgbClr val="006600"/>
                </a:solidFill>
              </a:rPr>
              <a:t>	</a:t>
            </a:r>
            <a:r>
              <a:rPr lang="pt-BR" sz="1200" dirty="0" smtClean="0">
                <a:solidFill>
                  <a:srgbClr val="006600"/>
                </a:solidFill>
                <a:cs typeface="Arial" pitchFamily="34" charset="0"/>
              </a:rPr>
              <a:t>	</a:t>
            </a:r>
          </a:p>
          <a:p>
            <a:pPr marL="0" lvl="0" indent="0">
              <a:spcBef>
                <a:spcPct val="0"/>
              </a:spcBef>
              <a:buNone/>
              <a:defRPr/>
            </a:pPr>
            <a:r>
              <a:rPr lang="pt-BR" dirty="0">
                <a:solidFill>
                  <a:srgbClr val="006600"/>
                </a:solidFill>
                <a:cs typeface="Arial" pitchFamily="34" charset="0"/>
              </a:rPr>
              <a:t>	</a:t>
            </a:r>
            <a:r>
              <a:rPr lang="pt-BR" b="1" dirty="0">
                <a:solidFill>
                  <a:srgbClr val="006600"/>
                </a:solidFill>
              </a:rPr>
              <a:t>- Conclusão</a:t>
            </a:r>
          </a:p>
        </p:txBody>
      </p:sp>
    </p:spTree>
    <p:extLst>
      <p:ext uri="{BB962C8B-B14F-4D97-AF65-F5344CB8AC3E}">
        <p14:creationId xmlns:p14="http://schemas.microsoft.com/office/powerpoint/2010/main" val="32768455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922114"/>
          </a:xfrm>
          <a:ln>
            <a:solidFill>
              <a:srgbClr val="00B050"/>
            </a:solidFill>
          </a:ln>
        </p:spPr>
        <p:txBody>
          <a:bodyPr>
            <a:normAutofit fontScale="90000"/>
          </a:bodyPr>
          <a:lstStyle/>
          <a:p>
            <a:pPr marL="342900" lvl="0" indent="-342900" fontAlgn="base">
              <a:spcBef>
                <a:spcPct val="20000"/>
              </a:spcBef>
              <a:spcAft>
                <a:spcPct val="0"/>
              </a:spcAft>
              <a:defRPr/>
            </a:pPr>
            <a:r>
              <a:rPr lang="pt-BR" sz="3200" dirty="0">
                <a:solidFill>
                  <a:srgbClr val="7030A0"/>
                </a:solidFill>
                <a:latin typeface="Arial Black" pitchFamily="34" charset="0"/>
              </a:rPr>
              <a:t>CARTA  AOS COLOSSENSES</a:t>
            </a:r>
            <a:r>
              <a:rPr lang="pt-BR" sz="3200" dirty="0">
                <a:solidFill>
                  <a:srgbClr val="00B0F0"/>
                </a:solidFill>
                <a:latin typeface="Arial Black" pitchFamily="34" charset="0"/>
              </a:rPr>
              <a:t/>
            </a:r>
            <a:br>
              <a:rPr lang="pt-BR" sz="3200" dirty="0">
                <a:solidFill>
                  <a:srgbClr val="00B0F0"/>
                </a:solidFill>
                <a:latin typeface="Arial Black" pitchFamily="34" charset="0"/>
              </a:rPr>
            </a:br>
            <a:r>
              <a:rPr lang="pt-BR" sz="3200" b="1" i="1" dirty="0">
                <a:solidFill>
                  <a:srgbClr val="00B050"/>
                </a:solidFill>
                <a:cs typeface="Arial" charset="0"/>
              </a:rPr>
              <a:t>LIÇÃO  2:  VIDA PLENA PELO EVANGELHO</a:t>
            </a:r>
            <a:endParaRPr lang="pt-BR" sz="3200" dirty="0"/>
          </a:p>
        </p:txBody>
      </p:sp>
      <p:sp>
        <p:nvSpPr>
          <p:cNvPr id="3" name="Espaço Reservado para Conteúdo 2"/>
          <p:cNvSpPr>
            <a:spLocks noGrp="1"/>
          </p:cNvSpPr>
          <p:nvPr>
            <p:ph idx="1"/>
          </p:nvPr>
        </p:nvSpPr>
        <p:spPr>
          <a:xfrm>
            <a:off x="457200" y="1700808"/>
            <a:ext cx="8229600" cy="4608512"/>
          </a:xfrm>
        </p:spPr>
        <p:txBody>
          <a:bodyPr>
            <a:normAutofit fontScale="55000" lnSpcReduction="20000"/>
          </a:bodyPr>
          <a:lstStyle/>
          <a:p>
            <a:pPr marL="0" lvl="0" indent="0">
              <a:spcBef>
                <a:spcPct val="0"/>
              </a:spcBef>
              <a:buNone/>
              <a:defRPr/>
            </a:pPr>
            <a:r>
              <a:rPr lang="pt-BR" sz="3600" b="1" dirty="0">
                <a:solidFill>
                  <a:srgbClr val="006600"/>
                </a:solidFill>
              </a:rPr>
              <a:t>II – PLENITUDE DE OBEDIÊNCIA E BOAS </a:t>
            </a:r>
            <a:r>
              <a:rPr lang="pt-BR" sz="3600" b="1" dirty="0" smtClean="0">
                <a:solidFill>
                  <a:srgbClr val="006600"/>
                </a:solidFill>
              </a:rPr>
              <a:t>OBRAS        		1</a:t>
            </a:r>
          </a:p>
          <a:p>
            <a:pPr marL="0" lvl="0" indent="0">
              <a:spcBef>
                <a:spcPct val="0"/>
              </a:spcBef>
              <a:buNone/>
              <a:defRPr/>
            </a:pPr>
            <a:endParaRPr lang="pt-BR" sz="1300" b="1" dirty="0" smtClean="0">
              <a:solidFill>
                <a:srgbClr val="006600"/>
              </a:solidFill>
            </a:endParaRPr>
          </a:p>
          <a:p>
            <a:pPr marL="0" lvl="0" indent="0" algn="just">
              <a:spcBef>
                <a:spcPct val="0"/>
              </a:spcBef>
              <a:buNone/>
              <a:defRPr/>
            </a:pPr>
            <a:r>
              <a:rPr lang="pt-BR" sz="2800" b="1" dirty="0" smtClean="0">
                <a:solidFill>
                  <a:srgbClr val="006600"/>
                </a:solidFill>
              </a:rPr>
              <a:t>	</a:t>
            </a:r>
            <a:r>
              <a:rPr lang="pt-BR" sz="4400" dirty="0"/>
              <a:t>A importância da petição de Paulo em favor dos colossenses </a:t>
            </a:r>
            <a:r>
              <a:rPr lang="pt-BR" sz="4400" dirty="0" smtClean="0"/>
              <a:t>se </a:t>
            </a:r>
            <a:r>
              <a:rPr lang="pt-BR" sz="4400" dirty="0"/>
              <a:t>explica pelo fato de que </a:t>
            </a:r>
            <a:r>
              <a:rPr lang="pt-BR" sz="4400" dirty="0" smtClean="0"/>
              <a:t>o conhecimento </a:t>
            </a:r>
            <a:r>
              <a:rPr lang="pt-BR" sz="4400" dirty="0"/>
              <a:t>da vontade de Deus é necessário para que o homem saiba como andar diante do </a:t>
            </a:r>
            <a:r>
              <a:rPr lang="pt-BR" sz="4400" dirty="0" smtClean="0"/>
              <a:t>Senhor </a:t>
            </a:r>
            <a:r>
              <a:rPr lang="pt-BR" sz="4400" dirty="0"/>
              <a:t>dignamente. Isto significa que, a partir do momento em que somos alcançados pela graça de Deus</a:t>
            </a:r>
            <a:r>
              <a:rPr lang="pt-BR" sz="4400" dirty="0" smtClean="0"/>
              <a:t>, nossas </a:t>
            </a:r>
            <a:r>
              <a:rPr lang="pt-BR" sz="4400" dirty="0"/>
              <a:t>vidas não pertencem mais a nós mesmos, nem ao mundo, mas ao Senhor Jesus Cristo, e tudo </a:t>
            </a:r>
            <a:r>
              <a:rPr lang="pt-BR" sz="4400" dirty="0" smtClean="0"/>
              <a:t>o que </a:t>
            </a:r>
            <a:r>
              <a:rPr lang="pt-BR" sz="4400" dirty="0"/>
              <a:t>fazemos ou deixamos de fazer é para </a:t>
            </a:r>
            <a:r>
              <a:rPr lang="pt-BR" sz="4400" dirty="0" smtClean="0"/>
              <a:t>Ele. A vontade </a:t>
            </a:r>
            <a:r>
              <a:rPr lang="pt-BR" sz="4400" dirty="0"/>
              <a:t>de Deus abrange todos os aspectos da nossa vida, e somente quando cumprimos a Sua vontade</a:t>
            </a:r>
            <a:r>
              <a:rPr lang="pt-BR" sz="4400" dirty="0" smtClean="0"/>
              <a:t>, fazemos </a:t>
            </a:r>
            <a:r>
              <a:rPr lang="pt-BR" sz="4400" dirty="0"/>
              <a:t>jus à dignidade do Senhor e O </a:t>
            </a:r>
            <a:r>
              <a:rPr lang="pt-BR" sz="4400" dirty="0" smtClean="0"/>
              <a:t>agradamos. </a:t>
            </a:r>
            <a:r>
              <a:rPr lang="pt-BR" sz="4400" dirty="0"/>
              <a:t>A boa obra de que o apóstolo </a:t>
            </a:r>
            <a:r>
              <a:rPr lang="pt-BR" sz="4400" dirty="0" smtClean="0"/>
              <a:t>fala neste </a:t>
            </a:r>
            <a:r>
              <a:rPr lang="pt-BR" sz="4400" dirty="0"/>
              <a:t>verso </a:t>
            </a:r>
            <a:r>
              <a:rPr lang="pt-BR" sz="4400" dirty="0" smtClean="0"/>
              <a:t>é </a:t>
            </a:r>
            <a:r>
              <a:rPr lang="pt-BR" sz="4400" dirty="0"/>
              <a:t>resultado ou fruto da </a:t>
            </a:r>
            <a:r>
              <a:rPr lang="pt-BR" sz="4400" dirty="0" smtClean="0"/>
              <a:t>salvação. </a:t>
            </a:r>
            <a:r>
              <a:rPr lang="pt-BR" sz="4400" dirty="0"/>
              <a:t>Mas, à luz de outros contextos, também </a:t>
            </a:r>
            <a:r>
              <a:rPr lang="pt-BR" sz="4400" dirty="0" smtClean="0"/>
              <a:t>pode incluir </a:t>
            </a:r>
            <a:r>
              <a:rPr lang="pt-BR" sz="4400" dirty="0"/>
              <a:t>as oportunidades de exercer a obra cristã, particularmente o amor para com os </a:t>
            </a:r>
            <a:r>
              <a:rPr lang="pt-BR" sz="4400" dirty="0" smtClean="0"/>
              <a:t>santos.</a:t>
            </a:r>
            <a:r>
              <a:rPr lang="pt-BR" sz="2800" dirty="0" smtClean="0"/>
              <a:t>	</a:t>
            </a:r>
            <a:r>
              <a:rPr lang="pt-BR" sz="1600" dirty="0" smtClean="0"/>
              <a:t>(</a:t>
            </a:r>
            <a:r>
              <a:rPr lang="pt-BR" sz="1600" dirty="0" err="1">
                <a:solidFill>
                  <a:srgbClr val="0000CC"/>
                </a:solidFill>
              </a:rPr>
              <a:t>Rm</a:t>
            </a:r>
            <a:r>
              <a:rPr lang="pt-BR" sz="1600" dirty="0">
                <a:solidFill>
                  <a:srgbClr val="0000CC"/>
                </a:solidFill>
              </a:rPr>
              <a:t> </a:t>
            </a:r>
            <a:r>
              <a:rPr lang="pt-BR" sz="1600" dirty="0" smtClean="0">
                <a:solidFill>
                  <a:srgbClr val="0000CC"/>
                </a:solidFill>
              </a:rPr>
              <a:t>14.6-9; </a:t>
            </a:r>
            <a:r>
              <a:rPr lang="pt-BR" sz="1600" dirty="0" err="1" smtClean="0">
                <a:solidFill>
                  <a:srgbClr val="0000CC"/>
                </a:solidFill>
              </a:rPr>
              <a:t>Jo</a:t>
            </a:r>
            <a:r>
              <a:rPr lang="pt-BR" sz="1600" dirty="0" smtClean="0">
                <a:solidFill>
                  <a:srgbClr val="0000CC"/>
                </a:solidFill>
              </a:rPr>
              <a:t> 14.21; </a:t>
            </a:r>
            <a:r>
              <a:rPr lang="pt-BR" sz="1600" dirty="0" err="1" smtClean="0">
                <a:solidFill>
                  <a:srgbClr val="0000CC"/>
                </a:solidFill>
              </a:rPr>
              <a:t>Fp</a:t>
            </a:r>
            <a:r>
              <a:rPr lang="pt-BR" sz="1600" dirty="0" smtClean="0">
                <a:solidFill>
                  <a:srgbClr val="0000CC"/>
                </a:solidFill>
              </a:rPr>
              <a:t> </a:t>
            </a:r>
            <a:r>
              <a:rPr lang="pt-BR" sz="1600" dirty="0">
                <a:solidFill>
                  <a:srgbClr val="0000CC"/>
                </a:solidFill>
              </a:rPr>
              <a:t>1.3-7</a:t>
            </a:r>
            <a:r>
              <a:rPr lang="pt-BR" sz="1600" dirty="0" smtClean="0">
                <a:solidFill>
                  <a:srgbClr val="0000CC"/>
                </a:solidFill>
              </a:rPr>
              <a:t>; </a:t>
            </a:r>
            <a:r>
              <a:rPr lang="pt-BR" sz="1600" dirty="0" err="1" smtClean="0">
                <a:solidFill>
                  <a:srgbClr val="0000CC"/>
                </a:solidFill>
              </a:rPr>
              <a:t>Hb</a:t>
            </a:r>
            <a:r>
              <a:rPr lang="pt-BR" sz="1600" dirty="0" smtClean="0">
                <a:solidFill>
                  <a:srgbClr val="0000CC"/>
                </a:solidFill>
              </a:rPr>
              <a:t> </a:t>
            </a:r>
            <a:r>
              <a:rPr lang="pt-BR" sz="1600" dirty="0">
                <a:solidFill>
                  <a:srgbClr val="0000CC"/>
                </a:solidFill>
              </a:rPr>
              <a:t>10.24</a:t>
            </a:r>
            <a:r>
              <a:rPr lang="pt-BR" sz="1600" dirty="0" smtClean="0"/>
              <a:t>)</a:t>
            </a:r>
            <a:endParaRPr lang="pt-BR" sz="1600" b="1" dirty="0">
              <a:solidFill>
                <a:srgbClr val="006600"/>
              </a:solidFill>
            </a:endParaRPr>
          </a:p>
        </p:txBody>
      </p:sp>
    </p:spTree>
    <p:extLst>
      <p:ext uri="{BB962C8B-B14F-4D97-AF65-F5344CB8AC3E}">
        <p14:creationId xmlns:p14="http://schemas.microsoft.com/office/powerpoint/2010/main" val="22795059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457200" y="692696"/>
            <a:ext cx="8229600" cy="5544616"/>
          </a:xfrm>
          <a:ln>
            <a:solidFill>
              <a:srgbClr val="0000CC"/>
            </a:solidFill>
          </a:ln>
        </p:spPr>
        <p:txBody>
          <a:bodyPr>
            <a:noAutofit/>
          </a:bodyPr>
          <a:lstStyle/>
          <a:p>
            <a:pPr marL="0" indent="0">
              <a:buNone/>
            </a:pPr>
            <a:r>
              <a:rPr lang="pt-BR" sz="2700" dirty="0" err="1">
                <a:solidFill>
                  <a:srgbClr val="0000CC"/>
                </a:solidFill>
              </a:rPr>
              <a:t>Rm</a:t>
            </a:r>
            <a:r>
              <a:rPr lang="pt-BR" sz="2700" dirty="0">
                <a:solidFill>
                  <a:srgbClr val="0000CC"/>
                </a:solidFill>
              </a:rPr>
              <a:t> </a:t>
            </a:r>
            <a:r>
              <a:rPr lang="pt-BR" sz="2700" dirty="0" smtClean="0">
                <a:solidFill>
                  <a:srgbClr val="0000CC"/>
                </a:solidFill>
              </a:rPr>
              <a:t>14</a:t>
            </a:r>
            <a:r>
              <a:rPr lang="pt-BR" sz="2700" dirty="0">
                <a:solidFill>
                  <a:srgbClr val="0000CC"/>
                </a:solidFill>
              </a:rPr>
              <a:t>. 6  Aquele que faz caso do dia, para o Senhor o faz. O que come para o Senhor come, porque dá graças a Deus; e o que não come para o Senhor não come e dá graças a Deus</a:t>
            </a:r>
            <a:r>
              <a:rPr lang="pt-BR" sz="2700" dirty="0" smtClean="0">
                <a:solidFill>
                  <a:srgbClr val="0000CC"/>
                </a:solidFill>
              </a:rPr>
              <a:t>.  7  </a:t>
            </a:r>
            <a:r>
              <a:rPr lang="pt-BR" sz="2700" dirty="0">
                <a:solidFill>
                  <a:srgbClr val="0000CC"/>
                </a:solidFill>
              </a:rPr>
              <a:t>Porque nenhum de nós vive para si e nenhum morre para si</a:t>
            </a:r>
            <a:r>
              <a:rPr lang="pt-BR" sz="2700" dirty="0" smtClean="0">
                <a:solidFill>
                  <a:srgbClr val="0000CC"/>
                </a:solidFill>
              </a:rPr>
              <a:t>.  8  </a:t>
            </a:r>
            <a:r>
              <a:rPr lang="pt-BR" sz="2700" dirty="0">
                <a:solidFill>
                  <a:srgbClr val="0000CC"/>
                </a:solidFill>
              </a:rPr>
              <a:t>Porque, se vivemos, para o Senhor vivemos; se morremos, para o Senhor morremos. De sorte que, ou vivamos ou morramos, somos do Senhor</a:t>
            </a:r>
            <a:r>
              <a:rPr lang="pt-BR" sz="2700" dirty="0" smtClean="0">
                <a:solidFill>
                  <a:srgbClr val="0000CC"/>
                </a:solidFill>
              </a:rPr>
              <a:t>.  9  </a:t>
            </a:r>
            <a:r>
              <a:rPr lang="pt-BR" sz="2700" dirty="0">
                <a:solidFill>
                  <a:srgbClr val="0000CC"/>
                </a:solidFill>
              </a:rPr>
              <a:t>Foi para isto que morreu Cristo e tornou a viver; para ser Senhor tanto dos mortos como dos vivos</a:t>
            </a:r>
            <a:r>
              <a:rPr lang="pt-BR" sz="2700" dirty="0" smtClean="0">
                <a:solidFill>
                  <a:srgbClr val="0000CC"/>
                </a:solidFill>
              </a:rPr>
              <a:t>.</a:t>
            </a:r>
          </a:p>
          <a:p>
            <a:pPr marL="0" indent="0">
              <a:buNone/>
            </a:pPr>
            <a:r>
              <a:rPr lang="pt-BR" sz="2800" dirty="0" err="1" smtClean="0">
                <a:solidFill>
                  <a:srgbClr val="7030A0"/>
                </a:solidFill>
              </a:rPr>
              <a:t>Jo</a:t>
            </a:r>
            <a:r>
              <a:rPr lang="pt-BR" sz="2800" dirty="0" smtClean="0">
                <a:solidFill>
                  <a:srgbClr val="7030A0"/>
                </a:solidFill>
              </a:rPr>
              <a:t> 14</a:t>
            </a:r>
            <a:r>
              <a:rPr lang="pt-BR" sz="2800" dirty="0">
                <a:solidFill>
                  <a:srgbClr val="7030A0"/>
                </a:solidFill>
              </a:rPr>
              <a:t>. 21  Aquele que tem os meus mandamentos e os guarda, este é o que me ama; e aquele que me ama será amado de meu Pai, e eu o amarei e me manifestarei a ele</a:t>
            </a:r>
            <a:r>
              <a:rPr lang="pt-BR" sz="2800" dirty="0" smtClean="0">
                <a:solidFill>
                  <a:srgbClr val="7030A0"/>
                </a:solidFill>
              </a:rPr>
              <a:t>.</a:t>
            </a:r>
            <a:endParaRPr lang="pt-BR" sz="2800" dirty="0" smtClean="0">
              <a:solidFill>
                <a:srgbClr val="7030A0"/>
              </a:solidFill>
            </a:endParaRPr>
          </a:p>
        </p:txBody>
      </p:sp>
    </p:spTree>
    <p:extLst>
      <p:ext uri="{BB962C8B-B14F-4D97-AF65-F5344CB8AC3E}">
        <p14:creationId xmlns:p14="http://schemas.microsoft.com/office/powerpoint/2010/main" val="14077540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457200" y="908720"/>
            <a:ext cx="8229600" cy="4968552"/>
          </a:xfrm>
          <a:ln>
            <a:solidFill>
              <a:srgbClr val="0000CC"/>
            </a:solidFill>
          </a:ln>
        </p:spPr>
        <p:txBody>
          <a:bodyPr>
            <a:noAutofit/>
          </a:bodyPr>
          <a:lstStyle/>
          <a:p>
            <a:pPr marL="0" indent="0">
              <a:buNone/>
            </a:pPr>
            <a:r>
              <a:rPr lang="pt-BR" sz="2600" dirty="0" err="1" smtClean="0">
                <a:solidFill>
                  <a:srgbClr val="0000CC"/>
                </a:solidFill>
              </a:rPr>
              <a:t>Fp</a:t>
            </a:r>
            <a:r>
              <a:rPr lang="pt-BR" sz="2600" dirty="0" smtClean="0">
                <a:solidFill>
                  <a:srgbClr val="0000CC"/>
                </a:solidFill>
              </a:rPr>
              <a:t> 1</a:t>
            </a:r>
            <a:r>
              <a:rPr lang="pt-BR" sz="2600" dirty="0">
                <a:solidFill>
                  <a:srgbClr val="0000CC"/>
                </a:solidFill>
              </a:rPr>
              <a:t>. 3 </a:t>
            </a:r>
            <a:r>
              <a:rPr lang="pt-BR" sz="2600" dirty="0" smtClean="0">
                <a:solidFill>
                  <a:srgbClr val="0000CC"/>
                </a:solidFill>
              </a:rPr>
              <a:t> </a:t>
            </a:r>
            <a:r>
              <a:rPr lang="pt-BR" sz="2600" dirty="0">
                <a:solidFill>
                  <a:srgbClr val="0000CC"/>
                </a:solidFill>
              </a:rPr>
              <a:t>Dou graças ao meu Deus todas as vezes que me lembro de vós</a:t>
            </a:r>
            <a:r>
              <a:rPr lang="pt-BR" sz="2600" dirty="0" smtClean="0">
                <a:solidFill>
                  <a:srgbClr val="0000CC"/>
                </a:solidFill>
              </a:rPr>
              <a:t>,  4  </a:t>
            </a:r>
            <a:r>
              <a:rPr lang="pt-BR" sz="2600" dirty="0">
                <a:solidFill>
                  <a:srgbClr val="0000CC"/>
                </a:solidFill>
              </a:rPr>
              <a:t>fazendo, sempre com alegria, oração por vós em todas as minhas súplicas</a:t>
            </a:r>
            <a:r>
              <a:rPr lang="pt-BR" sz="2600" dirty="0" smtClean="0">
                <a:solidFill>
                  <a:srgbClr val="0000CC"/>
                </a:solidFill>
              </a:rPr>
              <a:t>,  5  </a:t>
            </a:r>
            <a:r>
              <a:rPr lang="pt-BR" sz="2600" dirty="0">
                <a:solidFill>
                  <a:srgbClr val="0000CC"/>
                </a:solidFill>
              </a:rPr>
              <a:t>pela vossa cooperação no evangelho desde o primeiro dia até agora</a:t>
            </a:r>
            <a:r>
              <a:rPr lang="pt-BR" sz="2600" dirty="0" smtClean="0">
                <a:solidFill>
                  <a:srgbClr val="0000CC"/>
                </a:solidFill>
              </a:rPr>
              <a:t>.  6  </a:t>
            </a:r>
            <a:r>
              <a:rPr lang="pt-BR" sz="2600" dirty="0">
                <a:solidFill>
                  <a:srgbClr val="0000CC"/>
                </a:solidFill>
              </a:rPr>
              <a:t>Tendo por certo isto mesmo: que aquele que em vós começou a boa obra a aperfeiçoará até ao Dia de Jesus Cristo</a:t>
            </a:r>
            <a:r>
              <a:rPr lang="pt-BR" sz="2600" dirty="0" smtClean="0">
                <a:solidFill>
                  <a:srgbClr val="0000CC"/>
                </a:solidFill>
              </a:rPr>
              <a:t>.  7  </a:t>
            </a:r>
            <a:r>
              <a:rPr lang="pt-BR" sz="2600" dirty="0">
                <a:solidFill>
                  <a:srgbClr val="0000CC"/>
                </a:solidFill>
              </a:rPr>
              <a:t>Como tenho por justo sentir isto de vós todos, porque vos retenho em meu coração, pois todos vós fostes participantes da minha graça, tanto nas minhas prisões como na minha defesa e confirmação do evangelho</a:t>
            </a:r>
            <a:r>
              <a:rPr lang="pt-BR" sz="2600" dirty="0" smtClean="0">
                <a:solidFill>
                  <a:srgbClr val="0000CC"/>
                </a:solidFill>
              </a:rPr>
              <a:t>.</a:t>
            </a:r>
          </a:p>
          <a:p>
            <a:pPr marL="0" indent="0">
              <a:buNone/>
            </a:pPr>
            <a:r>
              <a:rPr lang="pt-BR" sz="2800" dirty="0" err="1" smtClean="0">
                <a:solidFill>
                  <a:srgbClr val="7030A0"/>
                </a:solidFill>
              </a:rPr>
              <a:t>Hb</a:t>
            </a:r>
            <a:r>
              <a:rPr lang="pt-BR" sz="2800" dirty="0" smtClean="0">
                <a:solidFill>
                  <a:srgbClr val="7030A0"/>
                </a:solidFill>
              </a:rPr>
              <a:t> 10</a:t>
            </a:r>
            <a:r>
              <a:rPr lang="pt-BR" sz="2800" dirty="0">
                <a:solidFill>
                  <a:srgbClr val="7030A0"/>
                </a:solidFill>
              </a:rPr>
              <a:t>. 24  E consideremo-nos uns aos outros, para nos estimularmos à caridade e às boas obras,</a:t>
            </a:r>
          </a:p>
        </p:txBody>
      </p:sp>
    </p:spTree>
    <p:extLst>
      <p:ext uri="{BB962C8B-B14F-4D97-AF65-F5344CB8AC3E}">
        <p14:creationId xmlns:p14="http://schemas.microsoft.com/office/powerpoint/2010/main" val="17065981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a:spLocks noGrp="1"/>
          </p:cNvSpPr>
          <p:nvPr>
            <p:ph type="subTitle" idx="1"/>
          </p:nvPr>
        </p:nvSpPr>
        <p:spPr>
          <a:xfrm>
            <a:off x="946411" y="3429000"/>
            <a:ext cx="7272808" cy="1415008"/>
          </a:xfrm>
        </p:spPr>
        <p:txBody>
          <a:bodyPr>
            <a:noAutofit/>
          </a:bodyPr>
          <a:lstStyle/>
          <a:p>
            <a:pPr marL="342900" lvl="0" indent="-342900" fontAlgn="base">
              <a:spcAft>
                <a:spcPct val="0"/>
              </a:spcAft>
              <a:defRPr/>
            </a:pPr>
            <a:r>
              <a:rPr lang="pt-BR" sz="3600" b="1" i="1" dirty="0" smtClean="0">
                <a:solidFill>
                  <a:srgbClr val="00B050"/>
                </a:solidFill>
                <a:cs typeface="Arial" charset="0"/>
              </a:rPr>
              <a:t>LIÇÃO  2:</a:t>
            </a:r>
          </a:p>
          <a:p>
            <a:pPr marL="342900" lvl="0" indent="-342900" fontAlgn="base">
              <a:spcAft>
                <a:spcPct val="0"/>
              </a:spcAft>
              <a:defRPr/>
            </a:pPr>
            <a:r>
              <a:rPr lang="pt-BR" sz="3600" b="1" i="1" dirty="0">
                <a:solidFill>
                  <a:srgbClr val="00B050"/>
                </a:solidFill>
                <a:cs typeface="Arial" charset="0"/>
              </a:rPr>
              <a:t>VIDA PLENA PELO EVANGELHO</a:t>
            </a:r>
            <a:endParaRPr lang="pt-BR" sz="3600" dirty="0"/>
          </a:p>
        </p:txBody>
      </p:sp>
      <p:sp>
        <p:nvSpPr>
          <p:cNvPr id="2" name="Retângulo 1"/>
          <p:cNvSpPr/>
          <p:nvPr/>
        </p:nvSpPr>
        <p:spPr>
          <a:xfrm>
            <a:off x="1403648" y="1628800"/>
            <a:ext cx="6120680" cy="1323439"/>
          </a:xfrm>
          <a:prstGeom prst="rect">
            <a:avLst/>
          </a:prstGeom>
          <a:ln>
            <a:solidFill>
              <a:srgbClr val="7030A0"/>
            </a:solidFill>
          </a:ln>
        </p:spPr>
        <p:txBody>
          <a:bodyPr wrap="square">
            <a:spAutoFit/>
          </a:bodyPr>
          <a:lstStyle/>
          <a:p>
            <a:pPr algn="ctr"/>
            <a:r>
              <a:rPr lang="pt-BR" sz="4000" dirty="0">
                <a:solidFill>
                  <a:srgbClr val="7030A0"/>
                </a:solidFill>
                <a:latin typeface="Arial Black" pitchFamily="34" charset="0"/>
                <a:ea typeface="+mj-ea"/>
                <a:cs typeface="+mj-cs"/>
              </a:rPr>
              <a:t>CARTA  AOS COLOSSENSES</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8756" y="5445224"/>
            <a:ext cx="7510463" cy="884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695485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994122"/>
          </a:xfrm>
          <a:ln>
            <a:solidFill>
              <a:srgbClr val="00B050"/>
            </a:solidFill>
          </a:ln>
        </p:spPr>
        <p:txBody>
          <a:bodyPr>
            <a:normAutofit fontScale="90000"/>
          </a:bodyPr>
          <a:lstStyle/>
          <a:p>
            <a:pPr marL="342900" lvl="0" indent="-342900" fontAlgn="base">
              <a:spcBef>
                <a:spcPct val="20000"/>
              </a:spcBef>
              <a:spcAft>
                <a:spcPct val="0"/>
              </a:spcAft>
              <a:defRPr/>
            </a:pPr>
            <a:r>
              <a:rPr lang="pt-BR" sz="3200" dirty="0">
                <a:solidFill>
                  <a:srgbClr val="7030A0"/>
                </a:solidFill>
                <a:latin typeface="Arial Black" pitchFamily="34" charset="0"/>
              </a:rPr>
              <a:t>CARTA  AOS COLOSSENSES</a:t>
            </a:r>
            <a:r>
              <a:rPr lang="pt-BR" sz="3200" dirty="0">
                <a:solidFill>
                  <a:srgbClr val="00B0F0"/>
                </a:solidFill>
                <a:latin typeface="Arial Black" pitchFamily="34" charset="0"/>
              </a:rPr>
              <a:t/>
            </a:r>
            <a:br>
              <a:rPr lang="pt-BR" sz="3200" dirty="0">
                <a:solidFill>
                  <a:srgbClr val="00B0F0"/>
                </a:solidFill>
                <a:latin typeface="Arial Black" pitchFamily="34" charset="0"/>
              </a:rPr>
            </a:br>
            <a:r>
              <a:rPr lang="pt-BR" sz="3200" b="1" i="1" dirty="0">
                <a:solidFill>
                  <a:srgbClr val="00B050"/>
                </a:solidFill>
                <a:cs typeface="Arial" charset="0"/>
              </a:rPr>
              <a:t>LIÇÃO  2:  VIDA PLENA PELO EVANGELHO</a:t>
            </a:r>
            <a:endParaRPr lang="pt-BR" sz="3200" dirty="0"/>
          </a:p>
        </p:txBody>
      </p:sp>
      <p:sp>
        <p:nvSpPr>
          <p:cNvPr id="3" name="Espaço Reservado para Conteúdo 2"/>
          <p:cNvSpPr>
            <a:spLocks noGrp="1"/>
          </p:cNvSpPr>
          <p:nvPr>
            <p:ph idx="1"/>
          </p:nvPr>
        </p:nvSpPr>
        <p:spPr>
          <a:xfrm>
            <a:off x="467544" y="1628800"/>
            <a:ext cx="8229600" cy="4641379"/>
          </a:xfrm>
        </p:spPr>
        <p:txBody>
          <a:bodyPr>
            <a:normAutofit fontScale="92500" lnSpcReduction="20000"/>
          </a:bodyPr>
          <a:lstStyle/>
          <a:p>
            <a:pPr marL="0" lvl="0" indent="0">
              <a:spcBef>
                <a:spcPct val="0"/>
              </a:spcBef>
              <a:buNone/>
              <a:defRPr/>
            </a:pPr>
            <a:r>
              <a:rPr lang="pt-BR" sz="2400" b="1" dirty="0">
                <a:solidFill>
                  <a:srgbClr val="006600"/>
                </a:solidFill>
              </a:rPr>
              <a:t>II – PLENITUDE DE OBEDIÊNCIA E BOAS </a:t>
            </a:r>
            <a:r>
              <a:rPr lang="pt-BR" sz="2400" b="1" dirty="0" smtClean="0">
                <a:solidFill>
                  <a:srgbClr val="006600"/>
                </a:solidFill>
              </a:rPr>
              <a:t>OBRAS		2</a:t>
            </a:r>
            <a:endParaRPr lang="pt-BR" sz="1500" b="1" dirty="0" smtClean="0">
              <a:solidFill>
                <a:srgbClr val="006600"/>
              </a:solidFill>
            </a:endParaRPr>
          </a:p>
          <a:p>
            <a:pPr marL="0" lvl="0" indent="0">
              <a:spcBef>
                <a:spcPct val="0"/>
              </a:spcBef>
              <a:buNone/>
              <a:defRPr/>
            </a:pPr>
            <a:endParaRPr lang="pt-BR" sz="1500" b="1" dirty="0">
              <a:solidFill>
                <a:srgbClr val="006600"/>
              </a:solidFill>
            </a:endParaRPr>
          </a:p>
          <a:p>
            <a:pPr marL="0" lvl="0" indent="0" algn="just">
              <a:spcBef>
                <a:spcPct val="0"/>
              </a:spcBef>
              <a:buNone/>
              <a:defRPr/>
            </a:pPr>
            <a:r>
              <a:rPr lang="pt-BR" sz="2800" b="1" dirty="0" smtClean="0">
                <a:solidFill>
                  <a:srgbClr val="006600"/>
                </a:solidFill>
              </a:rPr>
              <a:t>	</a:t>
            </a:r>
            <a:r>
              <a:rPr lang="pt-BR" sz="3100" dirty="0"/>
              <a:t> Notemos ainda que, ao usar a expressão: “</a:t>
            </a:r>
            <a:r>
              <a:rPr lang="pt-BR" sz="3100" dirty="0">
                <a:solidFill>
                  <a:srgbClr val="0000CC"/>
                </a:solidFill>
              </a:rPr>
              <a:t>crescendo no conhecimento de Deus</a:t>
            </a:r>
            <a:r>
              <a:rPr lang="pt-BR" sz="3100" dirty="0"/>
              <a:t>”, Paulo não </a:t>
            </a:r>
            <a:r>
              <a:rPr lang="pt-BR" sz="3100" dirty="0" smtClean="0"/>
              <a:t>está sendo </a:t>
            </a:r>
            <a:r>
              <a:rPr lang="pt-BR" sz="3100" dirty="0"/>
              <a:t>redundante quanto ao que já foi dito no verso anterior. Primeiro ele fala de conhecer a vontade </a:t>
            </a:r>
            <a:r>
              <a:rPr lang="pt-BR" sz="3100" dirty="0" smtClean="0"/>
              <a:t>de Deus</a:t>
            </a:r>
            <a:r>
              <a:rPr lang="pt-BR" sz="3100" dirty="0"/>
              <a:t>; depois, de praticar a vontade de Deus; e agora, de conhecer a Deus. Quanto mais nos aplicamos </a:t>
            </a:r>
            <a:r>
              <a:rPr lang="pt-BR" sz="3100" dirty="0" smtClean="0"/>
              <a:t>a conhecer </a:t>
            </a:r>
            <a:r>
              <a:rPr lang="pt-BR" sz="3100" dirty="0"/>
              <a:t>e praticar a vontade de Deus, mais crescemos no nosso conhecimento </a:t>
            </a:r>
            <a:r>
              <a:rPr lang="pt-BR" sz="3100" dirty="0" err="1"/>
              <a:t>daqu’Ele</a:t>
            </a:r>
            <a:r>
              <a:rPr lang="pt-BR" sz="3100" dirty="0"/>
              <a:t> cuja </a:t>
            </a:r>
            <a:r>
              <a:rPr lang="pt-BR" sz="3100" dirty="0" smtClean="0"/>
              <a:t>vontade estamos </a:t>
            </a:r>
            <a:r>
              <a:rPr lang="pt-BR" sz="3100" dirty="0"/>
              <a:t>obedecendo. Por outro lado, não conhece verdadeiramente a Deus aquele que, sabendo a </a:t>
            </a:r>
            <a:r>
              <a:rPr lang="pt-BR" sz="3100" dirty="0" smtClean="0"/>
              <a:t>Sua vontade</a:t>
            </a:r>
            <a:r>
              <a:rPr lang="pt-BR" sz="3100" dirty="0"/>
              <a:t>, não a </a:t>
            </a:r>
            <a:r>
              <a:rPr lang="pt-BR" sz="3100" dirty="0" smtClean="0"/>
              <a:t>cumpre.	 </a:t>
            </a:r>
            <a:r>
              <a:rPr lang="pt-BR" sz="1200" dirty="0"/>
              <a:t>(</a:t>
            </a:r>
            <a:r>
              <a:rPr lang="pt-BR" sz="1200" dirty="0">
                <a:solidFill>
                  <a:srgbClr val="0000CC"/>
                </a:solidFill>
              </a:rPr>
              <a:t>1 </a:t>
            </a:r>
            <a:r>
              <a:rPr lang="pt-BR" sz="1200" dirty="0" err="1">
                <a:solidFill>
                  <a:srgbClr val="0000CC"/>
                </a:solidFill>
              </a:rPr>
              <a:t>Jo</a:t>
            </a:r>
            <a:r>
              <a:rPr lang="pt-BR" sz="1200" dirty="0">
                <a:solidFill>
                  <a:srgbClr val="0000CC"/>
                </a:solidFill>
              </a:rPr>
              <a:t> 2.3-4</a:t>
            </a:r>
            <a:r>
              <a:rPr lang="pt-BR" sz="1200" dirty="0" smtClean="0"/>
              <a:t>)</a:t>
            </a:r>
            <a:endParaRPr lang="pt-BR" sz="1200" b="1" dirty="0">
              <a:solidFill>
                <a:srgbClr val="0000CC"/>
              </a:solidFill>
            </a:endParaRPr>
          </a:p>
        </p:txBody>
      </p:sp>
    </p:spTree>
    <p:extLst>
      <p:ext uri="{BB962C8B-B14F-4D97-AF65-F5344CB8AC3E}">
        <p14:creationId xmlns:p14="http://schemas.microsoft.com/office/powerpoint/2010/main" val="11849204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457200" y="2276872"/>
            <a:ext cx="8229600" cy="2592288"/>
          </a:xfrm>
          <a:ln>
            <a:solidFill>
              <a:srgbClr val="0000CC"/>
            </a:solidFill>
          </a:ln>
        </p:spPr>
        <p:txBody>
          <a:bodyPr>
            <a:noAutofit/>
          </a:bodyPr>
          <a:lstStyle/>
          <a:p>
            <a:pPr marL="0" indent="0">
              <a:buNone/>
            </a:pPr>
            <a:r>
              <a:rPr lang="pt-BR" dirty="0">
                <a:solidFill>
                  <a:srgbClr val="0000CC"/>
                </a:solidFill>
              </a:rPr>
              <a:t>1 </a:t>
            </a:r>
            <a:r>
              <a:rPr lang="pt-BR" dirty="0" err="1">
                <a:solidFill>
                  <a:srgbClr val="0000CC"/>
                </a:solidFill>
              </a:rPr>
              <a:t>Jo</a:t>
            </a:r>
            <a:r>
              <a:rPr lang="pt-BR" dirty="0">
                <a:solidFill>
                  <a:srgbClr val="0000CC"/>
                </a:solidFill>
              </a:rPr>
              <a:t> 2. 3 </a:t>
            </a:r>
            <a:r>
              <a:rPr lang="pt-BR" dirty="0" smtClean="0">
                <a:solidFill>
                  <a:srgbClr val="0000CC"/>
                </a:solidFill>
              </a:rPr>
              <a:t> </a:t>
            </a:r>
            <a:r>
              <a:rPr lang="pt-BR" dirty="0">
                <a:solidFill>
                  <a:srgbClr val="0000CC"/>
                </a:solidFill>
              </a:rPr>
              <a:t>E nisto sabemos que o conhecemos: se guardarmos os seus mandamentos</a:t>
            </a:r>
            <a:r>
              <a:rPr lang="pt-BR" dirty="0" smtClean="0">
                <a:solidFill>
                  <a:srgbClr val="0000CC"/>
                </a:solidFill>
              </a:rPr>
              <a:t>.   4  </a:t>
            </a:r>
            <a:r>
              <a:rPr lang="pt-BR" dirty="0">
                <a:solidFill>
                  <a:srgbClr val="0000CC"/>
                </a:solidFill>
              </a:rPr>
              <a:t>Aquele que diz: Eu conheço-o e não guarda os seus mandamentos é mentiroso, e nele não está a verdade.</a:t>
            </a:r>
            <a:endParaRPr lang="pt-BR" dirty="0" smtClean="0">
              <a:solidFill>
                <a:srgbClr val="0000CC"/>
              </a:solidFill>
            </a:endParaRPr>
          </a:p>
        </p:txBody>
      </p:sp>
    </p:spTree>
    <p:extLst>
      <p:ext uri="{BB962C8B-B14F-4D97-AF65-F5344CB8AC3E}">
        <p14:creationId xmlns:p14="http://schemas.microsoft.com/office/powerpoint/2010/main" val="9522368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ln>
            <a:solidFill>
              <a:srgbClr val="00B050"/>
            </a:solidFill>
          </a:ln>
        </p:spPr>
        <p:txBody>
          <a:bodyPr>
            <a:normAutofit/>
          </a:bodyPr>
          <a:lstStyle/>
          <a:p>
            <a:pPr marL="342900" lvl="0" indent="-342900" fontAlgn="base">
              <a:spcBef>
                <a:spcPct val="20000"/>
              </a:spcBef>
              <a:spcAft>
                <a:spcPct val="0"/>
              </a:spcAft>
              <a:defRPr/>
            </a:pPr>
            <a:r>
              <a:rPr lang="pt-BR" sz="3200" dirty="0">
                <a:solidFill>
                  <a:srgbClr val="7030A0"/>
                </a:solidFill>
                <a:latin typeface="Arial Black" pitchFamily="34" charset="0"/>
              </a:rPr>
              <a:t>CARTA  AOS COLOSSENSES</a:t>
            </a:r>
            <a:r>
              <a:rPr lang="pt-BR" sz="3200" dirty="0">
                <a:solidFill>
                  <a:srgbClr val="00B0F0"/>
                </a:solidFill>
                <a:latin typeface="Arial Black" pitchFamily="34" charset="0"/>
              </a:rPr>
              <a:t/>
            </a:r>
            <a:br>
              <a:rPr lang="pt-BR" sz="3200" dirty="0">
                <a:solidFill>
                  <a:srgbClr val="00B0F0"/>
                </a:solidFill>
                <a:latin typeface="Arial Black" pitchFamily="34" charset="0"/>
              </a:rPr>
            </a:br>
            <a:r>
              <a:rPr lang="pt-BR" sz="3200" b="1" i="1" dirty="0">
                <a:solidFill>
                  <a:srgbClr val="00B050"/>
                </a:solidFill>
                <a:cs typeface="Arial" charset="0"/>
              </a:rPr>
              <a:t>LIÇÃO  2:  VIDA PLENA PELO EVANGELHO</a:t>
            </a:r>
            <a:endParaRPr lang="pt-BR" sz="3200" dirty="0"/>
          </a:p>
        </p:txBody>
      </p:sp>
      <p:sp>
        <p:nvSpPr>
          <p:cNvPr id="3" name="Espaço Reservado para Conteúdo 2"/>
          <p:cNvSpPr>
            <a:spLocks noGrp="1"/>
          </p:cNvSpPr>
          <p:nvPr>
            <p:ph idx="1"/>
          </p:nvPr>
        </p:nvSpPr>
        <p:spPr>
          <a:xfrm>
            <a:off x="611560" y="1916832"/>
            <a:ext cx="8064896" cy="4021907"/>
          </a:xfrm>
        </p:spPr>
        <p:txBody>
          <a:bodyPr>
            <a:normAutofit/>
          </a:bodyPr>
          <a:lstStyle/>
          <a:p>
            <a:pPr marL="0" indent="0">
              <a:buNone/>
            </a:pPr>
            <a:endParaRPr lang="pt-BR" sz="2000" dirty="0"/>
          </a:p>
          <a:p>
            <a:pPr marL="0" lvl="0" indent="0">
              <a:spcBef>
                <a:spcPct val="0"/>
              </a:spcBef>
              <a:buNone/>
              <a:defRPr/>
            </a:pPr>
            <a:r>
              <a:rPr lang="pt-BR" dirty="0" smtClean="0">
                <a:solidFill>
                  <a:srgbClr val="7030A0"/>
                </a:solidFill>
                <a:latin typeface="Arial" pitchFamily="34" charset="0"/>
                <a:cs typeface="Arial" pitchFamily="34" charset="0"/>
              </a:rPr>
              <a:t>	</a:t>
            </a:r>
            <a:r>
              <a:rPr lang="pt-BR" b="1" dirty="0">
                <a:solidFill>
                  <a:srgbClr val="006600"/>
                </a:solidFill>
              </a:rPr>
              <a:t>- Introdução</a:t>
            </a:r>
            <a:endParaRPr lang="pt-BR" sz="1200" b="1" dirty="0">
              <a:solidFill>
                <a:srgbClr val="006600"/>
              </a:solidFill>
            </a:endParaRPr>
          </a:p>
          <a:p>
            <a:pPr marL="0" lvl="0" indent="0">
              <a:spcBef>
                <a:spcPct val="0"/>
              </a:spcBef>
              <a:buNone/>
              <a:defRPr/>
            </a:pPr>
            <a:endParaRPr lang="pt-BR" sz="1200" b="1" dirty="0">
              <a:solidFill>
                <a:srgbClr val="006600"/>
              </a:solidFill>
              <a:cs typeface="Arial" pitchFamily="34" charset="0"/>
            </a:endParaRPr>
          </a:p>
          <a:p>
            <a:pPr marL="0" indent="0">
              <a:buNone/>
            </a:pPr>
            <a:r>
              <a:rPr lang="pt-BR" sz="2500" b="1" dirty="0">
                <a:solidFill>
                  <a:srgbClr val="006600"/>
                </a:solidFill>
              </a:rPr>
              <a:t>I – PLENITUDE DO CONHECIMENTO DA VONTADE </a:t>
            </a:r>
            <a:r>
              <a:rPr lang="pt-BR" sz="2500" b="1" dirty="0" smtClean="0">
                <a:solidFill>
                  <a:srgbClr val="006600"/>
                </a:solidFill>
              </a:rPr>
              <a:t>DE DEUS</a:t>
            </a:r>
          </a:p>
          <a:p>
            <a:pPr marL="0" indent="0">
              <a:buNone/>
            </a:pPr>
            <a:endParaRPr lang="pt-BR" sz="1200" dirty="0">
              <a:solidFill>
                <a:srgbClr val="006600"/>
              </a:solidFill>
            </a:endParaRPr>
          </a:p>
          <a:p>
            <a:pPr marL="0" lvl="0" indent="0">
              <a:spcBef>
                <a:spcPct val="0"/>
              </a:spcBef>
              <a:buNone/>
              <a:defRPr/>
            </a:pPr>
            <a:r>
              <a:rPr lang="pt-BR" sz="2600" b="1" dirty="0">
                <a:solidFill>
                  <a:srgbClr val="006600"/>
                </a:solidFill>
              </a:rPr>
              <a:t>II – PLENITUDE DE OBEDIÊNCIA E BOAS OBRAS</a:t>
            </a:r>
            <a:r>
              <a:rPr lang="pt-BR" sz="3000" b="1" dirty="0">
                <a:solidFill>
                  <a:srgbClr val="006600"/>
                </a:solidFill>
              </a:rPr>
              <a:t> </a:t>
            </a:r>
            <a:endParaRPr lang="pt-BR" sz="3000" b="1" dirty="0" smtClean="0">
              <a:solidFill>
                <a:srgbClr val="006600"/>
              </a:solidFill>
            </a:endParaRPr>
          </a:p>
          <a:p>
            <a:pPr marL="0" lvl="0" indent="0">
              <a:spcBef>
                <a:spcPct val="0"/>
              </a:spcBef>
              <a:buNone/>
              <a:defRPr/>
            </a:pPr>
            <a:r>
              <a:rPr lang="pt-BR" sz="1200" b="1" dirty="0">
                <a:solidFill>
                  <a:srgbClr val="006600"/>
                </a:solidFill>
              </a:rPr>
              <a:t>	</a:t>
            </a:r>
            <a:r>
              <a:rPr lang="pt-BR" sz="1200" b="1" dirty="0" smtClean="0">
                <a:solidFill>
                  <a:srgbClr val="006600"/>
                </a:solidFill>
              </a:rPr>
              <a:t>	</a:t>
            </a:r>
            <a:endParaRPr lang="pt-BR" sz="1200" b="1" cap="small" dirty="0">
              <a:solidFill>
                <a:srgbClr val="006600"/>
              </a:solidFill>
              <a:cs typeface="Arial" charset="0"/>
            </a:endParaRPr>
          </a:p>
          <a:p>
            <a:pPr marL="0" lvl="0" indent="0">
              <a:spcBef>
                <a:spcPct val="0"/>
              </a:spcBef>
              <a:buNone/>
              <a:defRPr/>
            </a:pPr>
            <a:r>
              <a:rPr lang="pt-BR" sz="2600" b="1" dirty="0">
                <a:solidFill>
                  <a:srgbClr val="FF0000"/>
                </a:solidFill>
              </a:rPr>
              <a:t>III – PLENITUDE DE PODER E CONTENTAMENTO </a:t>
            </a:r>
            <a:endParaRPr lang="pt-BR" sz="2600" b="1" dirty="0" smtClean="0">
              <a:solidFill>
                <a:srgbClr val="FF0000"/>
              </a:solidFill>
            </a:endParaRPr>
          </a:p>
          <a:p>
            <a:pPr marL="0" lvl="0" indent="0">
              <a:spcBef>
                <a:spcPct val="0"/>
              </a:spcBef>
              <a:buNone/>
              <a:defRPr/>
            </a:pPr>
            <a:r>
              <a:rPr lang="pt-BR" sz="1200" b="1" dirty="0">
                <a:solidFill>
                  <a:srgbClr val="006600"/>
                </a:solidFill>
              </a:rPr>
              <a:t>	</a:t>
            </a:r>
            <a:r>
              <a:rPr lang="pt-BR" sz="1200" b="1" dirty="0" smtClean="0">
                <a:solidFill>
                  <a:srgbClr val="006600"/>
                </a:solidFill>
              </a:rPr>
              <a:t>	</a:t>
            </a:r>
            <a:r>
              <a:rPr lang="pt-BR" sz="1200" dirty="0" smtClean="0">
                <a:solidFill>
                  <a:srgbClr val="006600"/>
                </a:solidFill>
                <a:cs typeface="Arial" pitchFamily="34" charset="0"/>
              </a:rPr>
              <a:t>	</a:t>
            </a:r>
          </a:p>
          <a:p>
            <a:pPr marL="0" lvl="0" indent="0">
              <a:spcBef>
                <a:spcPct val="0"/>
              </a:spcBef>
              <a:buNone/>
              <a:defRPr/>
            </a:pPr>
            <a:r>
              <a:rPr lang="pt-BR" dirty="0">
                <a:solidFill>
                  <a:srgbClr val="006600"/>
                </a:solidFill>
                <a:cs typeface="Arial" pitchFamily="34" charset="0"/>
              </a:rPr>
              <a:t>	</a:t>
            </a:r>
            <a:r>
              <a:rPr lang="pt-BR" b="1" dirty="0">
                <a:solidFill>
                  <a:srgbClr val="006600"/>
                </a:solidFill>
              </a:rPr>
              <a:t>- Conclusão</a:t>
            </a:r>
          </a:p>
        </p:txBody>
      </p:sp>
    </p:spTree>
    <p:extLst>
      <p:ext uri="{BB962C8B-B14F-4D97-AF65-F5344CB8AC3E}">
        <p14:creationId xmlns:p14="http://schemas.microsoft.com/office/powerpoint/2010/main" val="327684556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7544" y="188640"/>
            <a:ext cx="8229600" cy="1008112"/>
          </a:xfrm>
          <a:ln>
            <a:solidFill>
              <a:srgbClr val="00B050"/>
            </a:solidFill>
          </a:ln>
        </p:spPr>
        <p:txBody>
          <a:bodyPr>
            <a:normAutofit fontScale="90000"/>
          </a:bodyPr>
          <a:lstStyle/>
          <a:p>
            <a:pPr marL="342900" lvl="0" indent="-342900" fontAlgn="base">
              <a:spcBef>
                <a:spcPct val="20000"/>
              </a:spcBef>
              <a:spcAft>
                <a:spcPct val="0"/>
              </a:spcAft>
              <a:defRPr/>
            </a:pPr>
            <a:r>
              <a:rPr lang="pt-BR" sz="3200" dirty="0">
                <a:solidFill>
                  <a:srgbClr val="7030A0"/>
                </a:solidFill>
                <a:latin typeface="Arial Black" pitchFamily="34" charset="0"/>
              </a:rPr>
              <a:t>CARTA  AOS COLOSSENSES</a:t>
            </a:r>
            <a:r>
              <a:rPr lang="pt-BR" sz="3200" dirty="0">
                <a:solidFill>
                  <a:srgbClr val="00B0F0"/>
                </a:solidFill>
                <a:latin typeface="Arial Black" pitchFamily="34" charset="0"/>
              </a:rPr>
              <a:t/>
            </a:r>
            <a:br>
              <a:rPr lang="pt-BR" sz="3200" dirty="0">
                <a:solidFill>
                  <a:srgbClr val="00B0F0"/>
                </a:solidFill>
                <a:latin typeface="Arial Black" pitchFamily="34" charset="0"/>
              </a:rPr>
            </a:br>
            <a:r>
              <a:rPr lang="pt-BR" sz="3200" b="1" i="1" dirty="0">
                <a:solidFill>
                  <a:srgbClr val="00B050"/>
                </a:solidFill>
                <a:cs typeface="Arial" charset="0"/>
              </a:rPr>
              <a:t>LIÇÃO  2:  VIDA PLENA PELO EVANGELHO</a:t>
            </a:r>
            <a:endParaRPr lang="pt-BR" sz="3200" dirty="0"/>
          </a:p>
        </p:txBody>
      </p:sp>
      <p:sp>
        <p:nvSpPr>
          <p:cNvPr id="3" name="Espaço Reservado para Conteúdo 2"/>
          <p:cNvSpPr>
            <a:spLocks noGrp="1"/>
          </p:cNvSpPr>
          <p:nvPr>
            <p:ph idx="1"/>
          </p:nvPr>
        </p:nvSpPr>
        <p:spPr>
          <a:xfrm>
            <a:off x="457200" y="1484784"/>
            <a:ext cx="8229600" cy="4896544"/>
          </a:xfrm>
        </p:spPr>
        <p:txBody>
          <a:bodyPr>
            <a:normAutofit fontScale="77500" lnSpcReduction="20000"/>
          </a:bodyPr>
          <a:lstStyle/>
          <a:p>
            <a:pPr marL="0" lvl="0" indent="0">
              <a:spcBef>
                <a:spcPct val="0"/>
              </a:spcBef>
              <a:buNone/>
              <a:defRPr/>
            </a:pPr>
            <a:r>
              <a:rPr lang="pt-BR" sz="2400" b="1" cap="small" dirty="0">
                <a:solidFill>
                  <a:srgbClr val="006600"/>
                </a:solidFill>
                <a:cs typeface="Arial" charset="0"/>
              </a:rPr>
              <a:t>III – PLENITUDE DE PODER E CONTENTAMENTO </a:t>
            </a:r>
            <a:r>
              <a:rPr lang="pt-BR" sz="2400" b="1" cap="small" dirty="0" smtClean="0">
                <a:solidFill>
                  <a:srgbClr val="006600"/>
                </a:solidFill>
                <a:cs typeface="Arial" charset="0"/>
              </a:rPr>
              <a:t>		  1</a:t>
            </a:r>
          </a:p>
          <a:p>
            <a:pPr marL="0" lvl="0" indent="0">
              <a:spcBef>
                <a:spcPct val="0"/>
              </a:spcBef>
              <a:buNone/>
              <a:defRPr/>
            </a:pPr>
            <a:endParaRPr lang="pt-BR" sz="1400" b="1" cap="small" dirty="0">
              <a:solidFill>
                <a:srgbClr val="006600"/>
              </a:solidFill>
              <a:latin typeface="Arial" pitchFamily="34" charset="0"/>
              <a:cs typeface="Arial" charset="0"/>
            </a:endParaRPr>
          </a:p>
          <a:p>
            <a:pPr marL="0" lvl="0" indent="0" algn="just">
              <a:spcBef>
                <a:spcPct val="0"/>
              </a:spcBef>
              <a:buNone/>
              <a:defRPr/>
            </a:pPr>
            <a:r>
              <a:rPr lang="pt-BR" sz="2400" b="1" cap="small" dirty="0" smtClean="0">
                <a:solidFill>
                  <a:srgbClr val="006600"/>
                </a:solidFill>
                <a:latin typeface="Arial" pitchFamily="34" charset="0"/>
                <a:cs typeface="Arial" charset="0"/>
              </a:rPr>
              <a:t>	</a:t>
            </a:r>
            <a:r>
              <a:rPr lang="pt-BR" sz="2800" dirty="0"/>
              <a:t> </a:t>
            </a:r>
            <a:r>
              <a:rPr lang="pt-BR" sz="2900" dirty="0"/>
              <a:t>A expressão “</a:t>
            </a:r>
            <a:r>
              <a:rPr lang="pt-BR" sz="2900" dirty="0">
                <a:solidFill>
                  <a:srgbClr val="0000CC"/>
                </a:solidFill>
              </a:rPr>
              <a:t>corroborados em toda a fortaleza, segundo a força da sua glória</a:t>
            </a:r>
            <a:r>
              <a:rPr lang="pt-BR" sz="2900" dirty="0"/>
              <a:t>” requer mais atenção</a:t>
            </a:r>
            <a:r>
              <a:rPr lang="pt-BR" sz="2900" dirty="0" smtClean="0"/>
              <a:t>, pois </a:t>
            </a:r>
            <a:r>
              <a:rPr lang="pt-BR" sz="2900" dirty="0"/>
              <a:t>encerra um argumento mais complexo. Paulo deseja que os colossenses alcancem maior confiança</a:t>
            </a:r>
            <a:r>
              <a:rPr lang="pt-BR" sz="2900" dirty="0" smtClean="0"/>
              <a:t>, segurança </a:t>
            </a:r>
            <a:r>
              <a:rPr lang="pt-BR" sz="2900" dirty="0"/>
              <a:t>e certeza da fé baseados em poder, ou melhor, em todo o poder. Ele deseja que os colossenses </a:t>
            </a:r>
            <a:r>
              <a:rPr lang="pt-BR" sz="2900" dirty="0" smtClean="0"/>
              <a:t>se apoiem </a:t>
            </a:r>
            <a:r>
              <a:rPr lang="pt-BR" sz="2900" dirty="0"/>
              <a:t>em um argumento da parte de Deus – um argumento absolutamente poderoso e irrefutável </a:t>
            </a:r>
            <a:r>
              <a:rPr lang="pt-BR" sz="2900" dirty="0" smtClean="0"/>
              <a:t>da veracidade </a:t>
            </a:r>
            <a:r>
              <a:rPr lang="pt-BR" sz="2900" dirty="0"/>
              <a:t>do evangelho. Essa “prova” é o poder, ou a força da glória de Cristo, manifestada, como </a:t>
            </a:r>
            <a:r>
              <a:rPr lang="pt-BR" sz="2900" dirty="0" smtClean="0"/>
              <a:t>bem sabemos</a:t>
            </a:r>
            <a:r>
              <a:rPr lang="pt-BR" sz="2900" dirty="0"/>
              <a:t>, na Sua </a:t>
            </a:r>
            <a:r>
              <a:rPr lang="pt-BR" sz="2900" dirty="0" smtClean="0"/>
              <a:t>ressurreição. </a:t>
            </a:r>
            <a:r>
              <a:rPr lang="pt-BR" sz="2900" dirty="0"/>
              <a:t>O que ocorre é que, quando compreendemos a vontade </a:t>
            </a:r>
            <a:r>
              <a:rPr lang="pt-BR" sz="2900" dirty="0" smtClean="0"/>
              <a:t>de Deus </a:t>
            </a:r>
            <a:r>
              <a:rPr lang="pt-BR" sz="2900" dirty="0"/>
              <a:t>e a obedecemos plenamente, somos confirmados na certeza de que tudo o que temos recebido </a:t>
            </a:r>
            <a:r>
              <a:rPr lang="pt-BR" sz="2900" dirty="0" smtClean="0"/>
              <a:t>e ainda </a:t>
            </a:r>
            <a:r>
              <a:rPr lang="pt-BR" sz="2900" dirty="0"/>
              <a:t>haveremos de receber – inclusive nossa obediência – constituem uma obra poderosa de Deus, </a:t>
            </a:r>
            <a:r>
              <a:rPr lang="pt-BR" sz="2900" dirty="0" smtClean="0"/>
              <a:t>tão gloriosa </a:t>
            </a:r>
            <a:r>
              <a:rPr lang="pt-BR" sz="2900" dirty="0"/>
              <a:t>quanto a ressurreição do próprio Senhor Jesus. Assim podemos ser pacientes e </a:t>
            </a:r>
            <a:r>
              <a:rPr lang="pt-BR" sz="2900" dirty="0" err="1"/>
              <a:t>longânimos</a:t>
            </a:r>
            <a:r>
              <a:rPr lang="pt-BR" sz="2900" dirty="0"/>
              <a:t> ante </a:t>
            </a:r>
            <a:r>
              <a:rPr lang="pt-BR" sz="2900" dirty="0" smtClean="0"/>
              <a:t>as circunstâncias </a:t>
            </a:r>
            <a:r>
              <a:rPr lang="pt-BR" sz="2900" dirty="0"/>
              <a:t>adversas desta vida, e mesmo nos regozijarmos com a perspectiva de um futuro glorioso</a:t>
            </a:r>
            <a:r>
              <a:rPr lang="pt-BR" sz="2900" dirty="0" smtClean="0"/>
              <a:t>.	</a:t>
            </a:r>
            <a:r>
              <a:rPr lang="pt-BR" sz="1400" dirty="0"/>
              <a:t>(cf. </a:t>
            </a:r>
            <a:r>
              <a:rPr lang="pt-BR" sz="1400" dirty="0" err="1">
                <a:solidFill>
                  <a:srgbClr val="0000CC"/>
                </a:solidFill>
              </a:rPr>
              <a:t>Ef</a:t>
            </a:r>
            <a:r>
              <a:rPr lang="pt-BR" sz="1400" dirty="0">
                <a:solidFill>
                  <a:srgbClr val="0000CC"/>
                </a:solidFill>
              </a:rPr>
              <a:t> </a:t>
            </a:r>
            <a:r>
              <a:rPr lang="pt-BR" sz="1400" dirty="0" smtClean="0">
                <a:solidFill>
                  <a:srgbClr val="0000CC"/>
                </a:solidFill>
              </a:rPr>
              <a:t>1.18-20</a:t>
            </a:r>
            <a:r>
              <a:rPr lang="pt-BR" sz="1400" dirty="0"/>
              <a:t>)</a:t>
            </a:r>
            <a:endParaRPr lang="pt-BR" sz="1400" dirty="0">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val="22795059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611560" y="1700808"/>
            <a:ext cx="7920880" cy="3816424"/>
          </a:xfrm>
          <a:ln>
            <a:solidFill>
              <a:srgbClr val="0000CC"/>
            </a:solidFill>
          </a:ln>
        </p:spPr>
        <p:txBody>
          <a:bodyPr>
            <a:normAutofit fontScale="92500" lnSpcReduction="10000"/>
          </a:bodyPr>
          <a:lstStyle/>
          <a:p>
            <a:pPr marL="0" lvl="0" indent="0" algn="just" fontAlgn="base">
              <a:spcBef>
                <a:spcPct val="0"/>
              </a:spcBef>
              <a:spcAft>
                <a:spcPct val="0"/>
              </a:spcAft>
              <a:buNone/>
              <a:defRPr/>
            </a:pPr>
            <a:r>
              <a:rPr lang="pt-BR" dirty="0" err="1" smtClean="0">
                <a:solidFill>
                  <a:srgbClr val="0000CC"/>
                </a:solidFill>
                <a:latin typeface="Arial" pitchFamily="34" charset="0"/>
                <a:cs typeface="Arial" pitchFamily="34" charset="0"/>
              </a:rPr>
              <a:t>Ef</a:t>
            </a:r>
            <a:r>
              <a:rPr lang="pt-BR" dirty="0" smtClean="0">
                <a:solidFill>
                  <a:srgbClr val="0000CC"/>
                </a:solidFill>
                <a:latin typeface="Arial" pitchFamily="34" charset="0"/>
                <a:cs typeface="Arial" pitchFamily="34" charset="0"/>
              </a:rPr>
              <a:t> 1</a:t>
            </a:r>
            <a:r>
              <a:rPr lang="pt-BR" dirty="0">
                <a:solidFill>
                  <a:srgbClr val="0000CC"/>
                </a:solidFill>
                <a:latin typeface="Arial" pitchFamily="34" charset="0"/>
                <a:cs typeface="Arial" pitchFamily="34" charset="0"/>
              </a:rPr>
              <a:t>. 18  tendo iluminados os olhos do vosso entendimento, para que saibais qual seja a esperança da sua vocação e quais as riquezas da glória da sua herança nos </a:t>
            </a:r>
            <a:r>
              <a:rPr lang="pt-BR" dirty="0" smtClean="0">
                <a:solidFill>
                  <a:srgbClr val="0000CC"/>
                </a:solidFill>
                <a:latin typeface="Arial" pitchFamily="34" charset="0"/>
                <a:cs typeface="Arial" pitchFamily="34" charset="0"/>
              </a:rPr>
              <a:t>santos  </a:t>
            </a:r>
            <a:r>
              <a:rPr lang="pt-BR" dirty="0" smtClean="0">
                <a:solidFill>
                  <a:srgbClr val="0000CC"/>
                </a:solidFill>
                <a:latin typeface="Arial" pitchFamily="34" charset="0"/>
                <a:cs typeface="Arial" pitchFamily="34" charset="0"/>
              </a:rPr>
              <a:t>19  e qual a </a:t>
            </a:r>
            <a:r>
              <a:rPr lang="pt-BR" dirty="0" err="1" smtClean="0">
                <a:solidFill>
                  <a:srgbClr val="0000CC"/>
                </a:solidFill>
                <a:latin typeface="Arial" pitchFamily="34" charset="0"/>
                <a:cs typeface="Arial" pitchFamily="34" charset="0"/>
              </a:rPr>
              <a:t>sobreexcelente</a:t>
            </a:r>
            <a:r>
              <a:rPr lang="pt-BR" dirty="0" smtClean="0">
                <a:solidFill>
                  <a:srgbClr val="0000CC"/>
                </a:solidFill>
                <a:latin typeface="Arial" pitchFamily="34" charset="0"/>
                <a:cs typeface="Arial" pitchFamily="34" charset="0"/>
              </a:rPr>
              <a:t> grandeza do seu poder sobre nós, os que cremos, segundo a operação da força do seu poder,  20  que manifestou em Cristo, ressuscitando-o dos mortos e pondo-o à sua direita nos céus,</a:t>
            </a:r>
            <a:endParaRPr lang="pt-BR" dirty="0" smtClean="0">
              <a:solidFill>
                <a:srgbClr val="0000CC"/>
              </a:solidFill>
              <a:latin typeface="Arial" pitchFamily="34" charset="0"/>
              <a:cs typeface="Arial" pitchFamily="34" charset="0"/>
            </a:endParaRPr>
          </a:p>
        </p:txBody>
      </p:sp>
    </p:spTree>
    <p:extLst>
      <p:ext uri="{BB962C8B-B14F-4D97-AF65-F5344CB8AC3E}">
        <p14:creationId xmlns:p14="http://schemas.microsoft.com/office/powerpoint/2010/main" val="16992283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7544" y="188640"/>
            <a:ext cx="8229600" cy="1008112"/>
          </a:xfrm>
          <a:ln>
            <a:solidFill>
              <a:srgbClr val="00B050"/>
            </a:solidFill>
          </a:ln>
        </p:spPr>
        <p:txBody>
          <a:bodyPr>
            <a:normAutofit fontScale="90000"/>
          </a:bodyPr>
          <a:lstStyle/>
          <a:p>
            <a:pPr marL="342900" lvl="0" indent="-342900" fontAlgn="base">
              <a:spcBef>
                <a:spcPct val="20000"/>
              </a:spcBef>
              <a:spcAft>
                <a:spcPct val="0"/>
              </a:spcAft>
              <a:defRPr/>
            </a:pPr>
            <a:r>
              <a:rPr lang="pt-BR" sz="3200" dirty="0">
                <a:solidFill>
                  <a:srgbClr val="7030A0"/>
                </a:solidFill>
                <a:latin typeface="Arial Black" pitchFamily="34" charset="0"/>
              </a:rPr>
              <a:t>CARTA  AOS COLOSSENSES</a:t>
            </a:r>
            <a:r>
              <a:rPr lang="pt-BR" sz="3200" dirty="0">
                <a:solidFill>
                  <a:srgbClr val="00B0F0"/>
                </a:solidFill>
                <a:latin typeface="Arial Black" pitchFamily="34" charset="0"/>
              </a:rPr>
              <a:t/>
            </a:r>
            <a:br>
              <a:rPr lang="pt-BR" sz="3200" dirty="0">
                <a:solidFill>
                  <a:srgbClr val="00B0F0"/>
                </a:solidFill>
                <a:latin typeface="Arial Black" pitchFamily="34" charset="0"/>
              </a:rPr>
            </a:br>
            <a:r>
              <a:rPr lang="pt-BR" sz="3200" b="1" i="1" dirty="0">
                <a:solidFill>
                  <a:srgbClr val="00B050"/>
                </a:solidFill>
                <a:cs typeface="Arial" charset="0"/>
              </a:rPr>
              <a:t>LIÇÃO  2:  VIDA PLENA PELO EVANGELHO</a:t>
            </a:r>
            <a:endParaRPr lang="pt-BR" sz="3200" dirty="0"/>
          </a:p>
        </p:txBody>
      </p:sp>
      <p:sp>
        <p:nvSpPr>
          <p:cNvPr id="3" name="Espaço Reservado para Conteúdo 2"/>
          <p:cNvSpPr>
            <a:spLocks noGrp="1"/>
          </p:cNvSpPr>
          <p:nvPr>
            <p:ph idx="1"/>
          </p:nvPr>
        </p:nvSpPr>
        <p:spPr>
          <a:xfrm>
            <a:off x="457200" y="1556792"/>
            <a:ext cx="8229600" cy="4824536"/>
          </a:xfrm>
        </p:spPr>
        <p:txBody>
          <a:bodyPr>
            <a:normAutofit fontScale="47500" lnSpcReduction="20000"/>
          </a:bodyPr>
          <a:lstStyle/>
          <a:p>
            <a:pPr marL="0" lvl="0" indent="0">
              <a:spcBef>
                <a:spcPct val="0"/>
              </a:spcBef>
              <a:buNone/>
              <a:defRPr/>
            </a:pPr>
            <a:r>
              <a:rPr lang="pt-BR" sz="4400" b="1" cap="small" dirty="0">
                <a:solidFill>
                  <a:srgbClr val="006600"/>
                </a:solidFill>
                <a:cs typeface="Arial" charset="0"/>
              </a:rPr>
              <a:t>III – PLENITUDE DE PODER E CONTENTAMENTO 		 </a:t>
            </a:r>
            <a:r>
              <a:rPr lang="pt-BR" sz="4400" b="1" cap="small" dirty="0" smtClean="0">
                <a:solidFill>
                  <a:srgbClr val="006600"/>
                </a:solidFill>
                <a:cs typeface="Arial" charset="0"/>
              </a:rPr>
              <a:t>2</a:t>
            </a:r>
            <a:endParaRPr lang="pt-BR" sz="2100" b="1" cap="small" dirty="0" smtClean="0">
              <a:solidFill>
                <a:srgbClr val="006600"/>
              </a:solidFill>
              <a:cs typeface="Arial" charset="0"/>
            </a:endParaRPr>
          </a:p>
          <a:p>
            <a:pPr marL="0" lvl="0" indent="0">
              <a:spcBef>
                <a:spcPct val="0"/>
              </a:spcBef>
              <a:buNone/>
              <a:defRPr/>
            </a:pPr>
            <a:endParaRPr lang="pt-BR" sz="2100" b="1" cap="small" dirty="0">
              <a:solidFill>
                <a:srgbClr val="006600"/>
              </a:solidFill>
              <a:latin typeface="Arial" pitchFamily="34" charset="0"/>
              <a:cs typeface="Arial" charset="0"/>
            </a:endParaRPr>
          </a:p>
          <a:p>
            <a:pPr marL="0" lvl="0" indent="0" algn="just">
              <a:spcBef>
                <a:spcPct val="0"/>
              </a:spcBef>
              <a:buNone/>
              <a:defRPr/>
            </a:pPr>
            <a:r>
              <a:rPr lang="pt-BR" sz="4400" b="1" cap="small" dirty="0" smtClean="0">
                <a:solidFill>
                  <a:srgbClr val="006600"/>
                </a:solidFill>
                <a:latin typeface="Arial" pitchFamily="34" charset="0"/>
                <a:cs typeface="Arial" charset="0"/>
              </a:rPr>
              <a:t>	</a:t>
            </a:r>
            <a:r>
              <a:rPr lang="pt-BR" sz="4400" dirty="0"/>
              <a:t> </a:t>
            </a:r>
            <a:r>
              <a:rPr lang="pt-BR" sz="4600" dirty="0"/>
              <a:t>O que Paulo disse nestes últimos versos representa o fundamento de uma vida de </a:t>
            </a:r>
            <a:r>
              <a:rPr lang="pt-BR" sz="4600" dirty="0" smtClean="0"/>
              <a:t>contentamento em </a:t>
            </a:r>
            <a:r>
              <a:rPr lang="pt-BR" sz="4600" dirty="0"/>
              <a:t>Cristo Jesus. Mas a isto podemos também acrescentar a ação de graças, com a qual o </a:t>
            </a:r>
            <a:r>
              <a:rPr lang="pt-BR" sz="4600" dirty="0" smtClean="0"/>
              <a:t>apóstolo arremata </a:t>
            </a:r>
            <a:r>
              <a:rPr lang="pt-BR" sz="4600" dirty="0"/>
              <a:t>sua petição. É necessário reconhecer a grandeza do que Deus fez por nós; primeiro, Ele “</a:t>
            </a:r>
            <a:r>
              <a:rPr lang="pt-BR" sz="4600" dirty="0">
                <a:solidFill>
                  <a:srgbClr val="0000CC"/>
                </a:solidFill>
              </a:rPr>
              <a:t>nos </a:t>
            </a:r>
            <a:r>
              <a:rPr lang="pt-BR" sz="4600" dirty="0" smtClean="0">
                <a:solidFill>
                  <a:srgbClr val="0000CC"/>
                </a:solidFill>
              </a:rPr>
              <a:t>fez idôneos </a:t>
            </a:r>
            <a:r>
              <a:rPr lang="pt-BR" sz="4600" dirty="0">
                <a:solidFill>
                  <a:srgbClr val="0000CC"/>
                </a:solidFill>
              </a:rPr>
              <a:t>para participar da herança dos santos na luz</a:t>
            </a:r>
            <a:r>
              <a:rPr lang="pt-BR" sz="4600" dirty="0"/>
              <a:t>” – a nós que éramos alheios aos concertos e ao povo </a:t>
            </a:r>
            <a:r>
              <a:rPr lang="pt-BR" sz="4600" dirty="0" smtClean="0"/>
              <a:t>que primeiramente </a:t>
            </a:r>
            <a:r>
              <a:rPr lang="pt-BR" sz="4600" dirty="0"/>
              <a:t>Ele havia chamado para ser </a:t>
            </a:r>
            <a:r>
              <a:rPr lang="pt-BR" sz="4600" dirty="0" smtClean="0"/>
              <a:t>santo. </a:t>
            </a:r>
            <a:r>
              <a:rPr lang="pt-BR" sz="4600" dirty="0"/>
              <a:t>Outra forma de considerar esta </a:t>
            </a:r>
            <a:r>
              <a:rPr lang="pt-BR" sz="4600" dirty="0" smtClean="0"/>
              <a:t>obra da </a:t>
            </a:r>
            <a:r>
              <a:rPr lang="pt-BR" sz="4600" dirty="0"/>
              <a:t>graça de Deus é que Ele “</a:t>
            </a:r>
            <a:r>
              <a:rPr lang="pt-BR" sz="4600" dirty="0">
                <a:solidFill>
                  <a:srgbClr val="0000CC"/>
                </a:solidFill>
              </a:rPr>
              <a:t>nos tirou da potestade das trevas, e nos transportou para o reino do Filho do </a:t>
            </a:r>
            <a:r>
              <a:rPr lang="pt-BR" sz="4600" dirty="0" smtClean="0">
                <a:solidFill>
                  <a:srgbClr val="0000CC"/>
                </a:solidFill>
              </a:rPr>
              <a:t>seu amor</a:t>
            </a:r>
            <a:r>
              <a:rPr lang="pt-BR" sz="4600" dirty="0"/>
              <a:t>”. Ou seja, fomos tirados de um império, de um domínio de pecado – portanto, estávamos </a:t>
            </a:r>
            <a:r>
              <a:rPr lang="pt-BR" sz="4600" dirty="0" smtClean="0"/>
              <a:t>debaixo da </a:t>
            </a:r>
            <a:r>
              <a:rPr lang="pt-BR" sz="4600" dirty="0"/>
              <a:t>ira de Deus – e levados para o reino do Seu Filho amado, para agora sermos amados juntamente </a:t>
            </a:r>
            <a:r>
              <a:rPr lang="pt-BR" sz="4600" dirty="0" smtClean="0"/>
              <a:t>com Ele </a:t>
            </a:r>
            <a:r>
              <a:rPr lang="pt-BR" sz="4600" dirty="0"/>
              <a:t>e por causa d’Ele. Neste ponto, o apóstolo passa sutilmente da oração para a exposição doutrinária</a:t>
            </a:r>
            <a:r>
              <a:rPr lang="pt-BR" sz="4600" dirty="0" smtClean="0"/>
              <a:t>, e </a:t>
            </a:r>
            <a:r>
              <a:rPr lang="pt-BR" sz="4600" dirty="0"/>
              <a:t>começa a expor o seu tema: o Filho de Deus, de quem todos nós dependemos, e em quem todas </a:t>
            </a:r>
            <a:r>
              <a:rPr lang="pt-BR" sz="4600" dirty="0" smtClean="0"/>
              <a:t>as coisas </a:t>
            </a:r>
            <a:r>
              <a:rPr lang="pt-BR" sz="4600" dirty="0"/>
              <a:t>se cumprem</a:t>
            </a:r>
            <a:r>
              <a:rPr lang="pt-BR" sz="4600" dirty="0" smtClean="0"/>
              <a:t>.</a:t>
            </a:r>
            <a:r>
              <a:rPr lang="pt-BR" sz="4400" dirty="0" smtClean="0"/>
              <a:t>	</a:t>
            </a:r>
            <a:r>
              <a:rPr lang="pt-BR" sz="2300" dirty="0" smtClean="0"/>
              <a:t>(</a:t>
            </a:r>
            <a:r>
              <a:rPr lang="pt-BR" sz="2300" dirty="0" err="1" smtClean="0">
                <a:solidFill>
                  <a:srgbClr val="0000CC"/>
                </a:solidFill>
              </a:rPr>
              <a:t>Ef</a:t>
            </a:r>
            <a:r>
              <a:rPr lang="pt-BR" sz="2300" dirty="0" smtClean="0">
                <a:solidFill>
                  <a:srgbClr val="0000CC"/>
                </a:solidFill>
              </a:rPr>
              <a:t> </a:t>
            </a:r>
            <a:r>
              <a:rPr lang="pt-BR" sz="2300" dirty="0">
                <a:solidFill>
                  <a:srgbClr val="0000CC"/>
                </a:solidFill>
              </a:rPr>
              <a:t>2.11-12</a:t>
            </a:r>
            <a:r>
              <a:rPr lang="pt-BR" sz="2300" dirty="0"/>
              <a:t>)</a:t>
            </a:r>
            <a:endParaRPr lang="pt-BR" sz="2300" dirty="0">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val="26713870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467544" y="1556792"/>
            <a:ext cx="8229600" cy="4248472"/>
          </a:xfrm>
          <a:ln>
            <a:solidFill>
              <a:srgbClr val="0000CC"/>
            </a:solidFill>
          </a:ln>
        </p:spPr>
        <p:txBody>
          <a:bodyPr>
            <a:normAutofit lnSpcReduction="10000"/>
          </a:bodyPr>
          <a:lstStyle/>
          <a:p>
            <a:pPr marL="0" lvl="0" indent="0" algn="just" fontAlgn="base">
              <a:spcBef>
                <a:spcPct val="0"/>
              </a:spcBef>
              <a:spcAft>
                <a:spcPct val="0"/>
              </a:spcAft>
              <a:buNone/>
              <a:defRPr/>
            </a:pPr>
            <a:r>
              <a:rPr lang="pt-BR" dirty="0" err="1">
                <a:solidFill>
                  <a:srgbClr val="0000CC"/>
                </a:solidFill>
                <a:latin typeface="Arial" pitchFamily="34" charset="0"/>
                <a:cs typeface="Arial" pitchFamily="34" charset="0"/>
              </a:rPr>
              <a:t>Ef</a:t>
            </a:r>
            <a:r>
              <a:rPr lang="pt-BR" dirty="0">
                <a:solidFill>
                  <a:srgbClr val="0000CC"/>
                </a:solidFill>
                <a:latin typeface="Arial" pitchFamily="34" charset="0"/>
                <a:cs typeface="Arial" pitchFamily="34" charset="0"/>
              </a:rPr>
              <a:t> 2. 11 </a:t>
            </a:r>
            <a:r>
              <a:rPr lang="pt-BR" dirty="0" smtClean="0">
                <a:solidFill>
                  <a:srgbClr val="0000CC"/>
                </a:solidFill>
                <a:latin typeface="Arial" pitchFamily="34" charset="0"/>
                <a:cs typeface="Arial" pitchFamily="34" charset="0"/>
              </a:rPr>
              <a:t> </a:t>
            </a:r>
            <a:r>
              <a:rPr lang="pt-BR" dirty="0">
                <a:solidFill>
                  <a:srgbClr val="0000CC"/>
                </a:solidFill>
                <a:latin typeface="Arial" pitchFamily="34" charset="0"/>
                <a:cs typeface="Arial" pitchFamily="34" charset="0"/>
              </a:rPr>
              <a:t>Portanto, lembrai-vos de que vós, noutro tempo, éreis gentios na carne e chamados </a:t>
            </a:r>
            <a:r>
              <a:rPr lang="pt-BR" dirty="0" err="1">
                <a:solidFill>
                  <a:srgbClr val="0000CC"/>
                </a:solidFill>
                <a:latin typeface="Arial" pitchFamily="34" charset="0"/>
                <a:cs typeface="Arial" pitchFamily="34" charset="0"/>
              </a:rPr>
              <a:t>incircuncisão</a:t>
            </a:r>
            <a:r>
              <a:rPr lang="pt-BR" dirty="0">
                <a:solidFill>
                  <a:srgbClr val="0000CC"/>
                </a:solidFill>
                <a:latin typeface="Arial" pitchFamily="34" charset="0"/>
                <a:cs typeface="Arial" pitchFamily="34" charset="0"/>
              </a:rPr>
              <a:t> pelos que, na carne, se chamam circuncisão feita pela mão dos homens</a:t>
            </a:r>
            <a:r>
              <a:rPr lang="pt-BR" dirty="0" smtClean="0">
                <a:solidFill>
                  <a:srgbClr val="0000CC"/>
                </a:solidFill>
                <a:latin typeface="Arial" pitchFamily="34" charset="0"/>
                <a:cs typeface="Arial" pitchFamily="34" charset="0"/>
              </a:rPr>
              <a:t>;  12  </a:t>
            </a:r>
            <a:r>
              <a:rPr lang="pt-BR" dirty="0">
                <a:solidFill>
                  <a:srgbClr val="0000CC"/>
                </a:solidFill>
                <a:latin typeface="Arial" pitchFamily="34" charset="0"/>
                <a:cs typeface="Arial" pitchFamily="34" charset="0"/>
              </a:rPr>
              <a:t>que, naquele tempo, estáveis sem Cristo, separados da comunidade de Israel e estranhos aos concertos da promessa, não tendo esperança e sem Deus no mundo.</a:t>
            </a:r>
            <a:endParaRPr lang="pt-BR" dirty="0" smtClean="0">
              <a:solidFill>
                <a:srgbClr val="0000CC"/>
              </a:solidFill>
              <a:latin typeface="Arial" pitchFamily="34" charset="0"/>
              <a:cs typeface="Arial" pitchFamily="34" charset="0"/>
            </a:endParaRPr>
          </a:p>
        </p:txBody>
      </p:sp>
    </p:spTree>
    <p:extLst>
      <p:ext uri="{BB962C8B-B14F-4D97-AF65-F5344CB8AC3E}">
        <p14:creationId xmlns:p14="http://schemas.microsoft.com/office/powerpoint/2010/main" val="38345685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ln>
            <a:solidFill>
              <a:srgbClr val="00B050"/>
            </a:solidFill>
          </a:ln>
        </p:spPr>
        <p:txBody>
          <a:bodyPr>
            <a:normAutofit/>
          </a:bodyPr>
          <a:lstStyle/>
          <a:p>
            <a:pPr marL="342900" lvl="0" indent="-342900" fontAlgn="base">
              <a:spcBef>
                <a:spcPct val="20000"/>
              </a:spcBef>
              <a:spcAft>
                <a:spcPct val="0"/>
              </a:spcAft>
              <a:defRPr/>
            </a:pPr>
            <a:r>
              <a:rPr lang="pt-BR" sz="3200" dirty="0">
                <a:solidFill>
                  <a:srgbClr val="7030A0"/>
                </a:solidFill>
                <a:latin typeface="Arial Black" pitchFamily="34" charset="0"/>
              </a:rPr>
              <a:t>CARTA  AOS COLOSSENSES</a:t>
            </a:r>
            <a:r>
              <a:rPr lang="pt-BR" sz="3200" dirty="0">
                <a:solidFill>
                  <a:srgbClr val="00B0F0"/>
                </a:solidFill>
                <a:latin typeface="Arial Black" pitchFamily="34" charset="0"/>
              </a:rPr>
              <a:t/>
            </a:r>
            <a:br>
              <a:rPr lang="pt-BR" sz="3200" dirty="0">
                <a:solidFill>
                  <a:srgbClr val="00B0F0"/>
                </a:solidFill>
                <a:latin typeface="Arial Black" pitchFamily="34" charset="0"/>
              </a:rPr>
            </a:br>
            <a:r>
              <a:rPr lang="pt-BR" sz="3200" b="1" i="1" dirty="0">
                <a:solidFill>
                  <a:srgbClr val="00B050"/>
                </a:solidFill>
                <a:cs typeface="Arial" charset="0"/>
              </a:rPr>
              <a:t>LIÇÃO  2:  VIDA PLENA PELO EVANGELHO</a:t>
            </a:r>
            <a:endParaRPr lang="pt-BR" sz="3200" dirty="0"/>
          </a:p>
        </p:txBody>
      </p:sp>
      <p:sp>
        <p:nvSpPr>
          <p:cNvPr id="3" name="Espaço Reservado para Conteúdo 2"/>
          <p:cNvSpPr>
            <a:spLocks noGrp="1"/>
          </p:cNvSpPr>
          <p:nvPr>
            <p:ph idx="1"/>
          </p:nvPr>
        </p:nvSpPr>
        <p:spPr>
          <a:xfrm>
            <a:off x="611560" y="1916832"/>
            <a:ext cx="8064896" cy="4021907"/>
          </a:xfrm>
        </p:spPr>
        <p:txBody>
          <a:bodyPr>
            <a:normAutofit/>
          </a:bodyPr>
          <a:lstStyle/>
          <a:p>
            <a:pPr marL="0" indent="0">
              <a:buNone/>
            </a:pPr>
            <a:endParaRPr lang="pt-BR" sz="2000" dirty="0"/>
          </a:p>
          <a:p>
            <a:pPr marL="0" lvl="0" indent="0">
              <a:spcBef>
                <a:spcPct val="0"/>
              </a:spcBef>
              <a:buNone/>
              <a:defRPr/>
            </a:pPr>
            <a:r>
              <a:rPr lang="pt-BR" dirty="0" smtClean="0">
                <a:solidFill>
                  <a:srgbClr val="7030A0"/>
                </a:solidFill>
                <a:latin typeface="Arial" pitchFamily="34" charset="0"/>
                <a:cs typeface="Arial" pitchFamily="34" charset="0"/>
              </a:rPr>
              <a:t>	</a:t>
            </a:r>
            <a:r>
              <a:rPr lang="pt-BR" b="1" dirty="0">
                <a:solidFill>
                  <a:srgbClr val="006600"/>
                </a:solidFill>
              </a:rPr>
              <a:t>- Introdução</a:t>
            </a:r>
            <a:endParaRPr lang="pt-BR" sz="1200" b="1" dirty="0">
              <a:solidFill>
                <a:srgbClr val="006600"/>
              </a:solidFill>
            </a:endParaRPr>
          </a:p>
          <a:p>
            <a:pPr marL="0" lvl="0" indent="0">
              <a:spcBef>
                <a:spcPct val="0"/>
              </a:spcBef>
              <a:buNone/>
              <a:defRPr/>
            </a:pPr>
            <a:endParaRPr lang="pt-BR" sz="1200" b="1" dirty="0">
              <a:solidFill>
                <a:srgbClr val="006600"/>
              </a:solidFill>
              <a:cs typeface="Arial" pitchFamily="34" charset="0"/>
            </a:endParaRPr>
          </a:p>
          <a:p>
            <a:pPr marL="0" indent="0">
              <a:buNone/>
            </a:pPr>
            <a:r>
              <a:rPr lang="pt-BR" sz="2500" b="1" dirty="0">
                <a:solidFill>
                  <a:srgbClr val="006600"/>
                </a:solidFill>
              </a:rPr>
              <a:t>I – PLENITUDE DO CONHECIMENTO DA VONTADE </a:t>
            </a:r>
            <a:r>
              <a:rPr lang="pt-BR" sz="2500" b="1" dirty="0" smtClean="0">
                <a:solidFill>
                  <a:srgbClr val="006600"/>
                </a:solidFill>
              </a:rPr>
              <a:t>DE DEUS</a:t>
            </a:r>
          </a:p>
          <a:p>
            <a:pPr marL="0" indent="0">
              <a:buNone/>
            </a:pPr>
            <a:endParaRPr lang="pt-BR" sz="1200" dirty="0">
              <a:solidFill>
                <a:srgbClr val="006600"/>
              </a:solidFill>
            </a:endParaRPr>
          </a:p>
          <a:p>
            <a:pPr marL="0" lvl="0" indent="0">
              <a:spcBef>
                <a:spcPct val="0"/>
              </a:spcBef>
              <a:buNone/>
              <a:defRPr/>
            </a:pPr>
            <a:r>
              <a:rPr lang="pt-BR" sz="2600" b="1" dirty="0">
                <a:solidFill>
                  <a:srgbClr val="006600"/>
                </a:solidFill>
              </a:rPr>
              <a:t>II – PLENITUDE DE OBEDIÊNCIA E BOAS OBRAS</a:t>
            </a:r>
            <a:r>
              <a:rPr lang="pt-BR" sz="3000" b="1" dirty="0">
                <a:solidFill>
                  <a:srgbClr val="006600"/>
                </a:solidFill>
              </a:rPr>
              <a:t> </a:t>
            </a:r>
            <a:endParaRPr lang="pt-BR" sz="3000" b="1" dirty="0" smtClean="0">
              <a:solidFill>
                <a:srgbClr val="006600"/>
              </a:solidFill>
            </a:endParaRPr>
          </a:p>
          <a:p>
            <a:pPr marL="0" lvl="0" indent="0">
              <a:spcBef>
                <a:spcPct val="0"/>
              </a:spcBef>
              <a:buNone/>
              <a:defRPr/>
            </a:pPr>
            <a:r>
              <a:rPr lang="pt-BR" sz="1200" b="1" dirty="0">
                <a:solidFill>
                  <a:srgbClr val="006600"/>
                </a:solidFill>
              </a:rPr>
              <a:t>	</a:t>
            </a:r>
            <a:r>
              <a:rPr lang="pt-BR" sz="1200" b="1" dirty="0" smtClean="0">
                <a:solidFill>
                  <a:srgbClr val="006600"/>
                </a:solidFill>
              </a:rPr>
              <a:t>	</a:t>
            </a:r>
            <a:endParaRPr lang="pt-BR" sz="1200" b="1" cap="small" dirty="0">
              <a:solidFill>
                <a:srgbClr val="006600"/>
              </a:solidFill>
              <a:cs typeface="Arial" charset="0"/>
            </a:endParaRPr>
          </a:p>
          <a:p>
            <a:pPr marL="0" lvl="0" indent="0">
              <a:spcBef>
                <a:spcPct val="0"/>
              </a:spcBef>
              <a:buNone/>
              <a:defRPr/>
            </a:pPr>
            <a:r>
              <a:rPr lang="pt-BR" sz="2600" b="1" dirty="0">
                <a:solidFill>
                  <a:srgbClr val="006600"/>
                </a:solidFill>
              </a:rPr>
              <a:t>III – PLENITUDE DE PODER E CONTENTAMENTO </a:t>
            </a:r>
            <a:endParaRPr lang="pt-BR" sz="2600" b="1" dirty="0" smtClean="0">
              <a:solidFill>
                <a:srgbClr val="006600"/>
              </a:solidFill>
            </a:endParaRPr>
          </a:p>
          <a:p>
            <a:pPr marL="0" lvl="0" indent="0">
              <a:spcBef>
                <a:spcPct val="0"/>
              </a:spcBef>
              <a:buNone/>
              <a:defRPr/>
            </a:pPr>
            <a:r>
              <a:rPr lang="pt-BR" sz="1200" b="1" dirty="0">
                <a:solidFill>
                  <a:srgbClr val="006600"/>
                </a:solidFill>
              </a:rPr>
              <a:t>	</a:t>
            </a:r>
            <a:r>
              <a:rPr lang="pt-BR" sz="1200" b="1" dirty="0" smtClean="0">
                <a:solidFill>
                  <a:srgbClr val="006600"/>
                </a:solidFill>
              </a:rPr>
              <a:t>	</a:t>
            </a:r>
            <a:r>
              <a:rPr lang="pt-BR" sz="1200" dirty="0" smtClean="0">
                <a:solidFill>
                  <a:srgbClr val="006600"/>
                </a:solidFill>
                <a:cs typeface="Arial" pitchFamily="34" charset="0"/>
              </a:rPr>
              <a:t>	</a:t>
            </a:r>
          </a:p>
          <a:p>
            <a:pPr marL="0" lvl="0" indent="0">
              <a:spcBef>
                <a:spcPct val="0"/>
              </a:spcBef>
              <a:buNone/>
              <a:defRPr/>
            </a:pPr>
            <a:r>
              <a:rPr lang="pt-BR" dirty="0">
                <a:solidFill>
                  <a:srgbClr val="006600"/>
                </a:solidFill>
                <a:cs typeface="Arial" pitchFamily="34" charset="0"/>
              </a:rPr>
              <a:t>	</a:t>
            </a:r>
            <a:r>
              <a:rPr lang="pt-BR" b="1" dirty="0">
                <a:solidFill>
                  <a:srgbClr val="006600"/>
                </a:solidFill>
              </a:rPr>
              <a:t>- </a:t>
            </a:r>
            <a:r>
              <a:rPr lang="pt-BR" sz="4000" b="1" dirty="0">
                <a:solidFill>
                  <a:srgbClr val="FF0000"/>
                </a:solidFill>
              </a:rPr>
              <a:t>Conclusão</a:t>
            </a:r>
          </a:p>
        </p:txBody>
      </p:sp>
    </p:spTree>
    <p:extLst>
      <p:ext uri="{BB962C8B-B14F-4D97-AF65-F5344CB8AC3E}">
        <p14:creationId xmlns:p14="http://schemas.microsoft.com/office/powerpoint/2010/main" val="327684556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354162"/>
          </a:xfrm>
          <a:ln>
            <a:solidFill>
              <a:srgbClr val="00B050"/>
            </a:solidFill>
          </a:ln>
        </p:spPr>
        <p:txBody>
          <a:bodyPr>
            <a:normAutofit/>
          </a:bodyPr>
          <a:lstStyle/>
          <a:p>
            <a:pPr marL="342900" lvl="0" indent="-342900" fontAlgn="base">
              <a:spcBef>
                <a:spcPct val="20000"/>
              </a:spcBef>
              <a:spcAft>
                <a:spcPct val="0"/>
              </a:spcAft>
              <a:defRPr/>
            </a:pPr>
            <a:r>
              <a:rPr lang="pt-BR" sz="3200" dirty="0">
                <a:solidFill>
                  <a:srgbClr val="7030A0"/>
                </a:solidFill>
                <a:latin typeface="Arial Black" pitchFamily="34" charset="0"/>
              </a:rPr>
              <a:t>CARTA  AOS COLOSSENSES</a:t>
            </a:r>
            <a:r>
              <a:rPr lang="pt-BR" sz="3200" dirty="0">
                <a:solidFill>
                  <a:srgbClr val="00B0F0"/>
                </a:solidFill>
                <a:latin typeface="Arial Black" pitchFamily="34" charset="0"/>
              </a:rPr>
              <a:t/>
            </a:r>
            <a:br>
              <a:rPr lang="pt-BR" sz="3200" dirty="0">
                <a:solidFill>
                  <a:srgbClr val="00B0F0"/>
                </a:solidFill>
                <a:latin typeface="Arial Black" pitchFamily="34" charset="0"/>
              </a:rPr>
            </a:br>
            <a:r>
              <a:rPr lang="pt-BR" sz="3200" b="1" i="1" dirty="0">
                <a:solidFill>
                  <a:srgbClr val="00B050"/>
                </a:solidFill>
                <a:cs typeface="Arial" charset="0"/>
              </a:rPr>
              <a:t>LIÇÃO  2:  VIDA PLENA PELO EVANGELHO</a:t>
            </a:r>
            <a:endParaRPr lang="pt-BR" sz="3200" dirty="0"/>
          </a:p>
        </p:txBody>
      </p:sp>
      <p:sp>
        <p:nvSpPr>
          <p:cNvPr id="3" name="Espaço Reservado para Conteúdo 2"/>
          <p:cNvSpPr>
            <a:spLocks noGrp="1"/>
          </p:cNvSpPr>
          <p:nvPr>
            <p:ph idx="1"/>
          </p:nvPr>
        </p:nvSpPr>
        <p:spPr>
          <a:xfrm>
            <a:off x="467544" y="2348880"/>
            <a:ext cx="8229600" cy="4032448"/>
          </a:xfrm>
        </p:spPr>
        <p:txBody>
          <a:bodyPr>
            <a:normAutofit fontScale="55000" lnSpcReduction="20000"/>
          </a:bodyPr>
          <a:lstStyle/>
          <a:p>
            <a:pPr marL="0" indent="0">
              <a:buNone/>
            </a:pPr>
            <a:r>
              <a:rPr lang="pt-BR" sz="4400" b="1" dirty="0" smtClean="0">
                <a:solidFill>
                  <a:srgbClr val="006600"/>
                </a:solidFill>
              </a:rPr>
              <a:t>   </a:t>
            </a:r>
            <a:r>
              <a:rPr lang="pt-BR" sz="5100" b="1" dirty="0" smtClean="0">
                <a:solidFill>
                  <a:srgbClr val="006600"/>
                </a:solidFill>
              </a:rPr>
              <a:t>Conclusão	</a:t>
            </a:r>
            <a:r>
              <a:rPr lang="pt-BR" sz="4400" b="1" dirty="0" smtClean="0">
                <a:solidFill>
                  <a:srgbClr val="006600"/>
                </a:solidFill>
              </a:rPr>
              <a:t>						</a:t>
            </a:r>
          </a:p>
          <a:p>
            <a:pPr marL="0" indent="0">
              <a:buNone/>
            </a:pPr>
            <a:endParaRPr lang="pt-BR" sz="1400" b="1" dirty="0" smtClean="0">
              <a:solidFill>
                <a:srgbClr val="006600"/>
              </a:solidFill>
              <a:latin typeface="Arial" pitchFamily="34" charset="0"/>
              <a:cs typeface="Arial" pitchFamily="34" charset="0"/>
            </a:endParaRPr>
          </a:p>
          <a:p>
            <a:pPr marL="0" indent="0" algn="just">
              <a:buNone/>
            </a:pPr>
            <a:r>
              <a:rPr lang="pt-BR" sz="2800" b="1" dirty="0" smtClean="0">
                <a:solidFill>
                  <a:srgbClr val="006600"/>
                </a:solidFill>
                <a:latin typeface="Arial" pitchFamily="34" charset="0"/>
                <a:cs typeface="Arial" pitchFamily="34" charset="0"/>
              </a:rPr>
              <a:t>	</a:t>
            </a:r>
            <a:r>
              <a:rPr lang="pt-BR" sz="5400" dirty="0"/>
              <a:t> </a:t>
            </a:r>
            <a:r>
              <a:rPr lang="pt-BR" sz="5100" dirty="0"/>
              <a:t>Esta oração trata de assuntos simples, mas muitas vezes esquecidos. Fala-se hoje em vida plena</a:t>
            </a:r>
            <a:r>
              <a:rPr lang="pt-BR" sz="5100" dirty="0" smtClean="0"/>
              <a:t>, em </a:t>
            </a:r>
            <a:r>
              <a:rPr lang="pt-BR" sz="5100" dirty="0"/>
              <a:t>plenitude, mas focada em tantos aspectos da vida pessoal, social, familiar, exceto em conhecer </a:t>
            </a:r>
            <a:r>
              <a:rPr lang="pt-BR" sz="5100" dirty="0" smtClean="0"/>
              <a:t>a vontade </a:t>
            </a:r>
            <a:r>
              <a:rPr lang="pt-BR" sz="5100" dirty="0"/>
              <a:t>de Deus e praticá-la. Esta é a única e duradoura fonte de contentamento para o cristão. </a:t>
            </a:r>
            <a:r>
              <a:rPr lang="pt-BR" sz="5100" dirty="0" smtClean="0"/>
              <a:t>Deus deseja </a:t>
            </a:r>
            <a:r>
              <a:rPr lang="pt-BR" sz="5100" dirty="0"/>
              <a:t>que todos os seus filhos sejam felizes, e todos os que buscarem sua felicidade nisto certamente </a:t>
            </a:r>
            <a:r>
              <a:rPr lang="pt-BR" sz="5100" dirty="0" smtClean="0"/>
              <a:t>a encontrarão</a:t>
            </a:r>
            <a:r>
              <a:rPr lang="pt-BR" sz="5100" dirty="0" smtClean="0"/>
              <a:t>.</a:t>
            </a:r>
            <a:endParaRPr lang="pt-BR" sz="5100" dirty="0">
              <a:cs typeface="Arial" pitchFamily="34" charset="0"/>
            </a:endParaRPr>
          </a:p>
        </p:txBody>
      </p:sp>
    </p:spTree>
    <p:extLst>
      <p:ext uri="{BB962C8B-B14F-4D97-AF65-F5344CB8AC3E}">
        <p14:creationId xmlns:p14="http://schemas.microsoft.com/office/powerpoint/2010/main" val="9816386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ln>
            <a:solidFill>
              <a:srgbClr val="00B050"/>
            </a:solidFill>
          </a:ln>
        </p:spPr>
        <p:txBody>
          <a:bodyPr>
            <a:normAutofit/>
          </a:bodyPr>
          <a:lstStyle/>
          <a:p>
            <a:pPr marL="342900" lvl="0" indent="-342900" fontAlgn="base">
              <a:spcBef>
                <a:spcPct val="20000"/>
              </a:spcBef>
              <a:spcAft>
                <a:spcPct val="0"/>
              </a:spcAft>
              <a:defRPr/>
            </a:pPr>
            <a:r>
              <a:rPr lang="pt-BR" sz="3200" dirty="0">
                <a:solidFill>
                  <a:srgbClr val="7030A0"/>
                </a:solidFill>
                <a:latin typeface="Arial Black" pitchFamily="34" charset="0"/>
              </a:rPr>
              <a:t>CARTA  AOS COLOSSENSES</a:t>
            </a:r>
            <a:r>
              <a:rPr lang="pt-BR" sz="3200" dirty="0">
                <a:solidFill>
                  <a:srgbClr val="00B0F0"/>
                </a:solidFill>
                <a:latin typeface="Arial Black" pitchFamily="34" charset="0"/>
              </a:rPr>
              <a:t/>
            </a:r>
            <a:br>
              <a:rPr lang="pt-BR" sz="3200" dirty="0">
                <a:solidFill>
                  <a:srgbClr val="00B0F0"/>
                </a:solidFill>
                <a:latin typeface="Arial Black" pitchFamily="34" charset="0"/>
              </a:rPr>
            </a:br>
            <a:r>
              <a:rPr lang="pt-BR" sz="3200" b="1" i="1" dirty="0">
                <a:solidFill>
                  <a:srgbClr val="00B050"/>
                </a:solidFill>
                <a:cs typeface="Arial" charset="0"/>
              </a:rPr>
              <a:t>LIÇÃO  2:  VIDA PLENA PELO EVANGELHO</a:t>
            </a:r>
            <a:endParaRPr lang="pt-BR" sz="3200" dirty="0"/>
          </a:p>
        </p:txBody>
      </p:sp>
      <p:sp>
        <p:nvSpPr>
          <p:cNvPr id="3" name="Espaço Reservado para Conteúdo 2"/>
          <p:cNvSpPr>
            <a:spLocks noGrp="1"/>
          </p:cNvSpPr>
          <p:nvPr>
            <p:ph idx="1"/>
          </p:nvPr>
        </p:nvSpPr>
        <p:spPr>
          <a:xfrm>
            <a:off x="611560" y="1916832"/>
            <a:ext cx="8064896" cy="4021907"/>
          </a:xfrm>
        </p:spPr>
        <p:txBody>
          <a:bodyPr>
            <a:normAutofit/>
          </a:bodyPr>
          <a:lstStyle/>
          <a:p>
            <a:pPr marL="0" indent="0">
              <a:buNone/>
            </a:pPr>
            <a:endParaRPr lang="pt-BR" sz="2000" dirty="0"/>
          </a:p>
          <a:p>
            <a:pPr marL="0" lvl="0" indent="0">
              <a:spcBef>
                <a:spcPct val="0"/>
              </a:spcBef>
              <a:buNone/>
              <a:defRPr/>
            </a:pPr>
            <a:r>
              <a:rPr lang="pt-BR" dirty="0" smtClean="0">
                <a:solidFill>
                  <a:srgbClr val="7030A0"/>
                </a:solidFill>
                <a:latin typeface="Arial" pitchFamily="34" charset="0"/>
                <a:cs typeface="Arial" pitchFamily="34" charset="0"/>
              </a:rPr>
              <a:t>	</a:t>
            </a:r>
            <a:r>
              <a:rPr lang="pt-BR" b="1" dirty="0">
                <a:solidFill>
                  <a:srgbClr val="006600"/>
                </a:solidFill>
              </a:rPr>
              <a:t>- Introdução</a:t>
            </a:r>
            <a:endParaRPr lang="pt-BR" sz="1200" b="1" dirty="0">
              <a:solidFill>
                <a:srgbClr val="006600"/>
              </a:solidFill>
            </a:endParaRPr>
          </a:p>
          <a:p>
            <a:pPr marL="0" lvl="0" indent="0">
              <a:spcBef>
                <a:spcPct val="0"/>
              </a:spcBef>
              <a:buNone/>
              <a:defRPr/>
            </a:pPr>
            <a:endParaRPr lang="pt-BR" sz="1200" b="1" dirty="0">
              <a:solidFill>
                <a:srgbClr val="006600"/>
              </a:solidFill>
              <a:cs typeface="Arial" pitchFamily="34" charset="0"/>
            </a:endParaRPr>
          </a:p>
          <a:p>
            <a:pPr marL="0" indent="0">
              <a:buNone/>
            </a:pPr>
            <a:r>
              <a:rPr lang="pt-BR" sz="2500" b="1" dirty="0">
                <a:solidFill>
                  <a:srgbClr val="006600"/>
                </a:solidFill>
              </a:rPr>
              <a:t>I – PLENITUDE DO CONHECIMENTO DA VONTADE </a:t>
            </a:r>
            <a:r>
              <a:rPr lang="pt-BR" sz="2500" b="1" dirty="0" smtClean="0">
                <a:solidFill>
                  <a:srgbClr val="006600"/>
                </a:solidFill>
              </a:rPr>
              <a:t>DE DEUS</a:t>
            </a:r>
          </a:p>
          <a:p>
            <a:pPr marL="0" indent="0">
              <a:buNone/>
            </a:pPr>
            <a:endParaRPr lang="pt-BR" sz="1200" dirty="0">
              <a:solidFill>
                <a:srgbClr val="006600"/>
              </a:solidFill>
            </a:endParaRPr>
          </a:p>
          <a:p>
            <a:pPr marL="0" lvl="0" indent="0">
              <a:spcBef>
                <a:spcPct val="0"/>
              </a:spcBef>
              <a:buNone/>
              <a:defRPr/>
            </a:pPr>
            <a:r>
              <a:rPr lang="pt-BR" sz="2600" b="1" dirty="0">
                <a:solidFill>
                  <a:srgbClr val="006600"/>
                </a:solidFill>
              </a:rPr>
              <a:t>II – PLENITUDE DE OBEDIÊNCIA E BOAS OBRAS</a:t>
            </a:r>
            <a:r>
              <a:rPr lang="pt-BR" sz="3000" b="1" dirty="0">
                <a:solidFill>
                  <a:srgbClr val="006600"/>
                </a:solidFill>
              </a:rPr>
              <a:t> </a:t>
            </a:r>
            <a:endParaRPr lang="pt-BR" sz="3000" b="1" dirty="0" smtClean="0">
              <a:solidFill>
                <a:srgbClr val="006600"/>
              </a:solidFill>
            </a:endParaRPr>
          </a:p>
          <a:p>
            <a:pPr marL="0" lvl="0" indent="0">
              <a:spcBef>
                <a:spcPct val="0"/>
              </a:spcBef>
              <a:buNone/>
              <a:defRPr/>
            </a:pPr>
            <a:r>
              <a:rPr lang="pt-BR" sz="1200" b="1" dirty="0">
                <a:solidFill>
                  <a:srgbClr val="006600"/>
                </a:solidFill>
              </a:rPr>
              <a:t>	</a:t>
            </a:r>
            <a:r>
              <a:rPr lang="pt-BR" sz="1200" b="1" dirty="0" smtClean="0">
                <a:solidFill>
                  <a:srgbClr val="006600"/>
                </a:solidFill>
              </a:rPr>
              <a:t>	</a:t>
            </a:r>
            <a:endParaRPr lang="pt-BR" sz="1200" b="1" cap="small" dirty="0">
              <a:solidFill>
                <a:srgbClr val="006600"/>
              </a:solidFill>
              <a:cs typeface="Arial" charset="0"/>
            </a:endParaRPr>
          </a:p>
          <a:p>
            <a:pPr marL="0" lvl="0" indent="0">
              <a:spcBef>
                <a:spcPct val="0"/>
              </a:spcBef>
              <a:buNone/>
              <a:defRPr/>
            </a:pPr>
            <a:r>
              <a:rPr lang="pt-BR" sz="2600" b="1" dirty="0">
                <a:solidFill>
                  <a:srgbClr val="006600"/>
                </a:solidFill>
              </a:rPr>
              <a:t>III – PLENITUDE DE PODER E CONTENTAMENTO </a:t>
            </a:r>
            <a:endParaRPr lang="pt-BR" sz="2600" b="1" dirty="0" smtClean="0">
              <a:solidFill>
                <a:srgbClr val="006600"/>
              </a:solidFill>
            </a:endParaRPr>
          </a:p>
          <a:p>
            <a:pPr marL="0" lvl="0" indent="0">
              <a:spcBef>
                <a:spcPct val="0"/>
              </a:spcBef>
              <a:buNone/>
              <a:defRPr/>
            </a:pPr>
            <a:r>
              <a:rPr lang="pt-BR" sz="1200" b="1" dirty="0">
                <a:solidFill>
                  <a:srgbClr val="006600"/>
                </a:solidFill>
              </a:rPr>
              <a:t>	</a:t>
            </a:r>
            <a:r>
              <a:rPr lang="pt-BR" sz="1200" b="1" dirty="0" smtClean="0">
                <a:solidFill>
                  <a:srgbClr val="006600"/>
                </a:solidFill>
              </a:rPr>
              <a:t>	</a:t>
            </a:r>
            <a:r>
              <a:rPr lang="pt-BR" sz="1200" dirty="0" smtClean="0">
                <a:solidFill>
                  <a:srgbClr val="006600"/>
                </a:solidFill>
                <a:cs typeface="Arial" pitchFamily="34" charset="0"/>
              </a:rPr>
              <a:t>	</a:t>
            </a:r>
          </a:p>
          <a:p>
            <a:pPr marL="0" lvl="0" indent="0">
              <a:spcBef>
                <a:spcPct val="0"/>
              </a:spcBef>
              <a:buNone/>
              <a:defRPr/>
            </a:pPr>
            <a:r>
              <a:rPr lang="pt-BR" dirty="0">
                <a:solidFill>
                  <a:srgbClr val="006600"/>
                </a:solidFill>
                <a:cs typeface="Arial" pitchFamily="34" charset="0"/>
              </a:rPr>
              <a:t>	</a:t>
            </a:r>
            <a:r>
              <a:rPr lang="pt-BR" b="1" dirty="0">
                <a:solidFill>
                  <a:srgbClr val="006600"/>
                </a:solidFill>
              </a:rPr>
              <a:t>- Conclusão</a:t>
            </a:r>
          </a:p>
        </p:txBody>
      </p:sp>
    </p:spTree>
    <p:extLst>
      <p:ext uri="{BB962C8B-B14F-4D97-AF65-F5344CB8AC3E}">
        <p14:creationId xmlns:p14="http://schemas.microsoft.com/office/powerpoint/2010/main" val="32768455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Afonso2020\EBD2020\EBD2020trim1_Colossos\colossos_mapa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59" y="473902"/>
            <a:ext cx="7848873" cy="58564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296033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ln>
            <a:solidFill>
              <a:srgbClr val="00B050"/>
            </a:solidFill>
          </a:ln>
        </p:spPr>
        <p:txBody>
          <a:bodyPr>
            <a:normAutofit/>
          </a:bodyPr>
          <a:lstStyle/>
          <a:p>
            <a:r>
              <a:rPr lang="pt-BR" sz="3200" dirty="0">
                <a:solidFill>
                  <a:srgbClr val="7030A0"/>
                </a:solidFill>
                <a:latin typeface="Arial Black" pitchFamily="34" charset="0"/>
              </a:rPr>
              <a:t>CARTA  AOS COLOSSENSES</a:t>
            </a:r>
            <a:r>
              <a:rPr lang="pt-BR" sz="3200" dirty="0">
                <a:solidFill>
                  <a:srgbClr val="00B0F0"/>
                </a:solidFill>
                <a:latin typeface="Arial Black" pitchFamily="34" charset="0"/>
              </a:rPr>
              <a:t/>
            </a:r>
            <a:br>
              <a:rPr lang="pt-BR" sz="3200" dirty="0">
                <a:solidFill>
                  <a:srgbClr val="00B0F0"/>
                </a:solidFill>
                <a:latin typeface="Arial Black" pitchFamily="34" charset="0"/>
              </a:rPr>
            </a:br>
            <a:r>
              <a:rPr lang="pt-BR" sz="3200" b="1" i="1" dirty="0">
                <a:solidFill>
                  <a:srgbClr val="00B050"/>
                </a:solidFill>
                <a:cs typeface="Arial" charset="0"/>
              </a:rPr>
              <a:t>LIÇÃO  2:  VIDA PLENA PELO EVANGELHO</a:t>
            </a:r>
            <a:endParaRPr lang="pt-BR" dirty="0"/>
          </a:p>
        </p:txBody>
      </p:sp>
      <p:sp>
        <p:nvSpPr>
          <p:cNvPr id="3" name="Espaço Reservado para Conteúdo 2"/>
          <p:cNvSpPr>
            <a:spLocks noGrp="1"/>
          </p:cNvSpPr>
          <p:nvPr>
            <p:ph idx="1"/>
          </p:nvPr>
        </p:nvSpPr>
        <p:spPr>
          <a:xfrm>
            <a:off x="457200" y="1916833"/>
            <a:ext cx="8229600" cy="4032448"/>
          </a:xfrm>
          <a:ln>
            <a:solidFill>
              <a:srgbClr val="C00000"/>
            </a:solidFill>
          </a:ln>
        </p:spPr>
        <p:txBody>
          <a:bodyPr>
            <a:normAutofit/>
          </a:bodyPr>
          <a:lstStyle/>
          <a:p>
            <a:pPr marL="0" lvl="0" indent="0" algn="just">
              <a:spcBef>
                <a:spcPct val="0"/>
              </a:spcBef>
              <a:buNone/>
              <a:defRPr/>
            </a:pPr>
            <a:endParaRPr lang="pt-BR" altLang="pt-BR" sz="1100" b="1" dirty="0" smtClean="0">
              <a:solidFill>
                <a:srgbClr val="C00000"/>
              </a:solidFill>
              <a:latin typeface="Arial" pitchFamily="34" charset="0"/>
              <a:cs typeface="Arial" pitchFamily="34" charset="0"/>
            </a:endParaRPr>
          </a:p>
          <a:p>
            <a:pPr marL="0" lvl="0" indent="0" algn="just">
              <a:spcBef>
                <a:spcPct val="0"/>
              </a:spcBef>
              <a:buNone/>
              <a:defRPr/>
            </a:pPr>
            <a:endParaRPr lang="pt-BR" altLang="pt-BR" sz="1200" b="1" dirty="0">
              <a:solidFill>
                <a:srgbClr val="C00000"/>
              </a:solidFill>
              <a:latin typeface="Arial" pitchFamily="34" charset="0"/>
              <a:cs typeface="Arial" pitchFamily="34" charset="0"/>
            </a:endParaRPr>
          </a:p>
          <a:p>
            <a:pPr marL="0" lvl="0" indent="0" algn="just">
              <a:spcBef>
                <a:spcPct val="0"/>
              </a:spcBef>
              <a:buNone/>
              <a:defRPr/>
            </a:pPr>
            <a:r>
              <a:rPr lang="pt-BR" altLang="pt-BR" b="1" dirty="0" smtClean="0">
                <a:solidFill>
                  <a:srgbClr val="C00000"/>
                </a:solidFill>
                <a:latin typeface="Arial" pitchFamily="34" charset="0"/>
                <a:cs typeface="Arial" pitchFamily="34" charset="0"/>
              </a:rPr>
              <a:t>Texto </a:t>
            </a:r>
            <a:r>
              <a:rPr lang="pt-BR" altLang="pt-BR" b="1" dirty="0">
                <a:solidFill>
                  <a:srgbClr val="C00000"/>
                </a:solidFill>
                <a:latin typeface="Arial" pitchFamily="34" charset="0"/>
                <a:cs typeface="Arial" pitchFamily="34" charset="0"/>
              </a:rPr>
              <a:t>Áureo:</a:t>
            </a:r>
          </a:p>
          <a:p>
            <a:pPr marL="0" lvl="0" indent="0">
              <a:spcBef>
                <a:spcPct val="0"/>
              </a:spcBef>
              <a:buNone/>
              <a:defRPr/>
            </a:pPr>
            <a:r>
              <a:rPr lang="pt-BR" dirty="0">
                <a:solidFill>
                  <a:prstClr val="black"/>
                </a:solidFill>
                <a:latin typeface="Arial" pitchFamily="34" charset="0"/>
                <a:cs typeface="Arial" pitchFamily="34" charset="0"/>
              </a:rPr>
              <a:t>	</a:t>
            </a:r>
            <a:endParaRPr lang="pt-BR" dirty="0">
              <a:solidFill>
                <a:prstClr val="black"/>
              </a:solidFill>
              <a:latin typeface="Arial" charset="0"/>
              <a:cs typeface="Arial" charset="0"/>
            </a:endParaRPr>
          </a:p>
          <a:p>
            <a:pPr marL="106680" indent="0" algn="just">
              <a:lnSpc>
                <a:spcPct val="107000"/>
              </a:lnSpc>
              <a:spcAft>
                <a:spcPts val="800"/>
              </a:spcAft>
              <a:buNone/>
            </a:pPr>
            <a:r>
              <a:rPr lang="pt-BR" dirty="0">
                <a:solidFill>
                  <a:prstClr val="black"/>
                </a:solidFill>
                <a:latin typeface="Arial" charset="0"/>
                <a:cs typeface="Arial" charset="0"/>
              </a:rPr>
              <a:t> 	</a:t>
            </a:r>
            <a:r>
              <a:rPr lang="pt-BR" dirty="0" smtClean="0">
                <a:solidFill>
                  <a:srgbClr val="00000A"/>
                </a:solidFill>
                <a:effectLst/>
                <a:latin typeface="Times New Roman"/>
                <a:ea typeface="Calibri"/>
                <a:cs typeface="Calibri"/>
              </a:rPr>
              <a:t>“</a:t>
            </a:r>
            <a:r>
              <a:rPr lang="pt-BR" dirty="0" smtClean="0">
                <a:solidFill>
                  <a:srgbClr val="0000CC"/>
                </a:solidFill>
                <a:highlight>
                  <a:srgbClr val="FFFFFF"/>
                </a:highlight>
                <a:latin typeface="Arial" pitchFamily="34" charset="0"/>
                <a:ea typeface="Calibri"/>
                <a:cs typeface="Arial" pitchFamily="34" charset="0"/>
              </a:rPr>
              <a:t>... </a:t>
            </a:r>
            <a:r>
              <a:rPr lang="pt-BR" dirty="0">
                <a:solidFill>
                  <a:srgbClr val="0000CC"/>
                </a:solidFill>
                <a:highlight>
                  <a:srgbClr val="FFFFFF"/>
                </a:highlight>
                <a:latin typeface="Arial" pitchFamily="34" charset="0"/>
                <a:ea typeface="Calibri"/>
                <a:cs typeface="Arial" pitchFamily="34" charset="0"/>
              </a:rPr>
              <a:t>que sejais cheios do conhecimento da sua vontade, em toda a sabedoria e inteligência espiritual”</a:t>
            </a:r>
            <a:r>
              <a:rPr lang="pt-BR" b="1" i="1" dirty="0">
                <a:solidFill>
                  <a:prstClr val="black"/>
                </a:solidFill>
                <a:latin typeface="Arial" charset="0"/>
                <a:cs typeface="Arial" charset="0"/>
              </a:rPr>
              <a:t>	</a:t>
            </a:r>
            <a:r>
              <a:rPr lang="pt-BR" sz="4000" b="1" i="1" dirty="0">
                <a:solidFill>
                  <a:prstClr val="black"/>
                </a:solidFill>
                <a:latin typeface="Arial" charset="0"/>
                <a:cs typeface="Arial" charset="0"/>
              </a:rPr>
              <a:t>				</a:t>
            </a:r>
            <a:r>
              <a:rPr lang="pt-BR" sz="4000" b="1" i="1" dirty="0" smtClean="0">
                <a:solidFill>
                  <a:prstClr val="black"/>
                </a:solidFill>
                <a:latin typeface="Arial" charset="0"/>
                <a:cs typeface="Arial" charset="0"/>
              </a:rPr>
              <a:t>					</a:t>
            </a:r>
            <a:r>
              <a:rPr lang="pt-BR" sz="4000" b="1" dirty="0" smtClean="0">
                <a:solidFill>
                  <a:srgbClr val="C00000"/>
                </a:solidFill>
                <a:latin typeface="Arial" charset="0"/>
                <a:cs typeface="Arial" charset="0"/>
              </a:rPr>
              <a:t>(</a:t>
            </a:r>
            <a:r>
              <a:rPr lang="pt-BR" dirty="0">
                <a:solidFill>
                  <a:srgbClr val="0000CC"/>
                </a:solidFill>
                <a:highlight>
                  <a:srgbClr val="FFFFFF"/>
                </a:highlight>
                <a:latin typeface="Arial" pitchFamily="34" charset="0"/>
                <a:ea typeface="Calibri"/>
                <a:cs typeface="Arial" pitchFamily="34" charset="0"/>
              </a:rPr>
              <a:t>Cl </a:t>
            </a:r>
            <a:r>
              <a:rPr lang="pt-BR" dirty="0" smtClean="0">
                <a:solidFill>
                  <a:srgbClr val="0000CC"/>
                </a:solidFill>
                <a:highlight>
                  <a:srgbClr val="FFFFFF"/>
                </a:highlight>
                <a:latin typeface="Arial" pitchFamily="34" charset="0"/>
                <a:ea typeface="Calibri"/>
                <a:cs typeface="Arial" pitchFamily="34" charset="0"/>
              </a:rPr>
              <a:t>1.9</a:t>
            </a:r>
            <a:r>
              <a:rPr lang="pt-BR" sz="4000" b="1" dirty="0" smtClean="0">
                <a:solidFill>
                  <a:srgbClr val="C00000"/>
                </a:solidFill>
                <a:latin typeface="Arial" charset="0"/>
                <a:cs typeface="Arial" charset="0"/>
              </a:rPr>
              <a:t>)</a:t>
            </a:r>
            <a:endParaRPr lang="pt-BR" sz="4000" b="1" dirty="0">
              <a:solidFill>
                <a:srgbClr val="C00000"/>
              </a:solidFill>
              <a:latin typeface="Arial" pitchFamily="34" charset="0"/>
              <a:cs typeface="Arial" pitchFamily="34" charset="0"/>
            </a:endParaRPr>
          </a:p>
          <a:p>
            <a:endParaRPr lang="pt-BR" dirty="0"/>
          </a:p>
        </p:txBody>
      </p:sp>
    </p:spTree>
    <p:extLst>
      <p:ext uri="{BB962C8B-B14F-4D97-AF65-F5344CB8AC3E}">
        <p14:creationId xmlns:p14="http://schemas.microsoft.com/office/powerpoint/2010/main" val="340527280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a:spLocks noGrp="1"/>
          </p:cNvSpPr>
          <p:nvPr>
            <p:ph type="subTitle" idx="1"/>
          </p:nvPr>
        </p:nvSpPr>
        <p:spPr>
          <a:xfrm>
            <a:off x="68126" y="1628800"/>
            <a:ext cx="3114676" cy="2065784"/>
          </a:xfrm>
        </p:spPr>
        <p:txBody>
          <a:bodyPr>
            <a:normAutofit/>
          </a:bodyPr>
          <a:lstStyle/>
          <a:p>
            <a:pPr marL="342900" lvl="0" indent="-342900" fontAlgn="base">
              <a:spcAft>
                <a:spcPct val="0"/>
              </a:spcAft>
              <a:defRPr/>
            </a:pPr>
            <a:r>
              <a:rPr lang="pt-BR" sz="3600" b="1" i="1" dirty="0" smtClean="0">
                <a:solidFill>
                  <a:schemeClr val="accent6">
                    <a:lumMod val="50000"/>
                  </a:schemeClr>
                </a:solidFill>
                <a:cs typeface="Arial" charset="0"/>
              </a:rPr>
              <a:t>EBD</a:t>
            </a:r>
          </a:p>
          <a:p>
            <a:pPr marL="342900" lvl="0" indent="-342900" fontAlgn="base">
              <a:spcAft>
                <a:spcPct val="0"/>
              </a:spcAft>
              <a:defRPr/>
            </a:pPr>
            <a:r>
              <a:rPr lang="pt-BR" sz="3600" b="1" i="1" dirty="0" smtClean="0">
                <a:solidFill>
                  <a:schemeClr val="accent6">
                    <a:lumMod val="50000"/>
                  </a:schemeClr>
                </a:solidFill>
                <a:cs typeface="Arial" charset="0"/>
              </a:rPr>
              <a:t>1º TRIMESTRE 2020</a:t>
            </a:r>
          </a:p>
          <a:p>
            <a:endParaRPr lang="pt-BR" dirty="0"/>
          </a:p>
        </p:txBody>
      </p:sp>
      <p:sp>
        <p:nvSpPr>
          <p:cNvPr id="4" name="Retângulo 3"/>
          <p:cNvSpPr/>
          <p:nvPr/>
        </p:nvSpPr>
        <p:spPr>
          <a:xfrm>
            <a:off x="667679" y="5157192"/>
            <a:ext cx="7632848" cy="769441"/>
          </a:xfrm>
          <a:prstGeom prst="rect">
            <a:avLst/>
          </a:prstGeom>
          <a:noFill/>
          <a:ln>
            <a:no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pt-BR" sz="4400" b="1" dirty="0" smtClean="0">
                <a:solidFill>
                  <a:srgbClr val="7030A0"/>
                </a:solidFill>
              </a:rPr>
              <a:t>CARTA  AOS COLOSSENSES</a:t>
            </a:r>
            <a:endParaRPr lang="pt-BR" sz="4400" b="1" dirty="0">
              <a:solidFill>
                <a:srgbClr val="7030A0"/>
              </a:solidFill>
            </a:endParaRPr>
          </a:p>
        </p:txBody>
      </p:sp>
      <p:pic>
        <p:nvPicPr>
          <p:cNvPr id="5" name="Picture 2" descr="E:\Afonso2020\EBD2020\EBD2020trim1_Colossos\colossos_ruínas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82802" y="0"/>
            <a:ext cx="6069718" cy="45464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75463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7544" y="692696"/>
            <a:ext cx="8229600" cy="1282154"/>
          </a:xfrm>
          <a:ln>
            <a:solidFill>
              <a:srgbClr val="00B050"/>
            </a:solidFill>
          </a:ln>
        </p:spPr>
        <p:txBody>
          <a:bodyPr>
            <a:normAutofit/>
          </a:bodyPr>
          <a:lstStyle/>
          <a:p>
            <a:pPr marL="342900" lvl="0" indent="-342900" fontAlgn="base">
              <a:spcBef>
                <a:spcPct val="20000"/>
              </a:spcBef>
              <a:spcAft>
                <a:spcPct val="0"/>
              </a:spcAft>
              <a:defRPr/>
            </a:pPr>
            <a:r>
              <a:rPr lang="pt-BR" sz="3200" dirty="0">
                <a:solidFill>
                  <a:srgbClr val="7030A0"/>
                </a:solidFill>
                <a:latin typeface="Arial Black" pitchFamily="34" charset="0"/>
              </a:rPr>
              <a:t>CARTA  AOS </a:t>
            </a:r>
            <a:r>
              <a:rPr lang="pt-BR" sz="3200" dirty="0" smtClean="0">
                <a:solidFill>
                  <a:srgbClr val="7030A0"/>
                </a:solidFill>
                <a:latin typeface="Arial Black" pitchFamily="34" charset="0"/>
              </a:rPr>
              <a:t>COLOSSENSES</a:t>
            </a:r>
            <a:r>
              <a:rPr lang="pt-BR" sz="3200" dirty="0" smtClean="0">
                <a:solidFill>
                  <a:srgbClr val="00B0F0"/>
                </a:solidFill>
                <a:latin typeface="Arial Black" pitchFamily="34" charset="0"/>
              </a:rPr>
              <a:t/>
            </a:r>
            <a:br>
              <a:rPr lang="pt-BR" sz="3200" dirty="0" smtClean="0">
                <a:solidFill>
                  <a:srgbClr val="00B0F0"/>
                </a:solidFill>
                <a:latin typeface="Arial Black" pitchFamily="34" charset="0"/>
              </a:rPr>
            </a:br>
            <a:r>
              <a:rPr lang="pt-BR" sz="3200" b="1" i="1" dirty="0">
                <a:solidFill>
                  <a:srgbClr val="00B050"/>
                </a:solidFill>
                <a:ea typeface="+mn-ea"/>
                <a:cs typeface="Arial" charset="0"/>
              </a:rPr>
              <a:t>LIÇÃO  2</a:t>
            </a:r>
            <a:r>
              <a:rPr lang="pt-BR" sz="3200" b="1" i="1" dirty="0" smtClean="0">
                <a:solidFill>
                  <a:srgbClr val="00B050"/>
                </a:solidFill>
                <a:ea typeface="+mn-ea"/>
                <a:cs typeface="Arial" charset="0"/>
              </a:rPr>
              <a:t>:  VIDA </a:t>
            </a:r>
            <a:r>
              <a:rPr lang="pt-BR" sz="3200" b="1" i="1" dirty="0">
                <a:solidFill>
                  <a:srgbClr val="00B050"/>
                </a:solidFill>
                <a:ea typeface="+mn-ea"/>
                <a:cs typeface="Arial" charset="0"/>
              </a:rPr>
              <a:t>PLENA PELO </a:t>
            </a:r>
            <a:r>
              <a:rPr lang="pt-BR" sz="3200" b="1" i="1" dirty="0" smtClean="0">
                <a:solidFill>
                  <a:srgbClr val="00B050"/>
                </a:solidFill>
                <a:ea typeface="+mn-ea"/>
                <a:cs typeface="Arial" charset="0"/>
              </a:rPr>
              <a:t>EVANGELHO</a:t>
            </a:r>
            <a:endParaRPr lang="pt-BR" sz="3200" dirty="0"/>
          </a:p>
        </p:txBody>
      </p:sp>
      <p:sp>
        <p:nvSpPr>
          <p:cNvPr id="3" name="Espaço Reservado para Conteúdo 2"/>
          <p:cNvSpPr>
            <a:spLocks noGrp="1"/>
          </p:cNvSpPr>
          <p:nvPr>
            <p:ph idx="1"/>
          </p:nvPr>
        </p:nvSpPr>
        <p:spPr>
          <a:xfrm>
            <a:off x="457200" y="2132856"/>
            <a:ext cx="8229600" cy="3993307"/>
          </a:xfrm>
        </p:spPr>
        <p:txBody>
          <a:bodyPr/>
          <a:lstStyle/>
          <a:p>
            <a:endParaRPr lang="pt-BR" sz="2800" dirty="0" smtClean="0"/>
          </a:p>
          <a:p>
            <a:endParaRPr lang="pt-BR" sz="2800" dirty="0" smtClean="0"/>
          </a:p>
          <a:p>
            <a:endParaRPr lang="pt-BR" sz="2800" dirty="0"/>
          </a:p>
          <a:p>
            <a:pPr marL="0" indent="0" algn="ctr">
              <a:buNone/>
            </a:pPr>
            <a:r>
              <a:rPr lang="pt-BR" b="1" dirty="0" smtClean="0">
                <a:solidFill>
                  <a:srgbClr val="FF0000"/>
                </a:solidFill>
                <a:latin typeface="Arial" pitchFamily="34" charset="0"/>
                <a:cs typeface="Arial" pitchFamily="34" charset="0"/>
              </a:rPr>
              <a:t>Leitura Bíblica:   </a:t>
            </a:r>
            <a:r>
              <a:rPr lang="pt-BR" sz="2800" b="1" dirty="0">
                <a:solidFill>
                  <a:srgbClr val="0000CC"/>
                </a:solidFill>
                <a:latin typeface="Arial" pitchFamily="34" charset="0"/>
                <a:cs typeface="Arial" pitchFamily="34" charset="0"/>
              </a:rPr>
              <a:t>COLOSSENSES </a:t>
            </a:r>
            <a:r>
              <a:rPr lang="pt-BR" sz="2800" b="1" dirty="0" smtClean="0">
                <a:solidFill>
                  <a:srgbClr val="0000CC"/>
                </a:solidFill>
                <a:latin typeface="Arial" pitchFamily="34" charset="0"/>
                <a:cs typeface="Arial" pitchFamily="34" charset="0"/>
              </a:rPr>
              <a:t>1.9-13</a:t>
            </a:r>
            <a:endParaRPr lang="pt-BR" sz="2800" b="1" dirty="0">
              <a:solidFill>
                <a:srgbClr val="0000CC"/>
              </a:solidFill>
              <a:latin typeface="Arial" pitchFamily="34" charset="0"/>
              <a:cs typeface="Arial" pitchFamily="34" charset="0"/>
            </a:endParaRPr>
          </a:p>
        </p:txBody>
      </p:sp>
    </p:spTree>
    <p:extLst>
      <p:ext uri="{BB962C8B-B14F-4D97-AF65-F5344CB8AC3E}">
        <p14:creationId xmlns:p14="http://schemas.microsoft.com/office/powerpoint/2010/main" val="880528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755576" y="620688"/>
            <a:ext cx="7560840" cy="5760640"/>
          </a:xfrm>
          <a:ln>
            <a:solidFill>
              <a:srgbClr val="0000CC"/>
            </a:solidFill>
          </a:ln>
        </p:spPr>
        <p:txBody>
          <a:bodyPr>
            <a:noAutofit/>
          </a:bodyPr>
          <a:lstStyle/>
          <a:p>
            <a:pPr marL="0" indent="0">
              <a:buNone/>
            </a:pPr>
            <a:r>
              <a:rPr lang="pt-BR" sz="2700" dirty="0" smtClean="0">
                <a:solidFill>
                  <a:srgbClr val="0000CC"/>
                </a:solidFill>
              </a:rPr>
              <a:t>Cl </a:t>
            </a:r>
            <a:r>
              <a:rPr lang="pt-BR" sz="2700" dirty="0">
                <a:solidFill>
                  <a:srgbClr val="0000CC"/>
                </a:solidFill>
              </a:rPr>
              <a:t>1. 9 </a:t>
            </a:r>
            <a:r>
              <a:rPr lang="pt-BR" sz="2700" dirty="0" smtClean="0">
                <a:solidFill>
                  <a:srgbClr val="0000CC"/>
                </a:solidFill>
              </a:rPr>
              <a:t> Por </a:t>
            </a:r>
            <a:r>
              <a:rPr lang="pt-BR" sz="2700" dirty="0">
                <a:solidFill>
                  <a:srgbClr val="0000CC"/>
                </a:solidFill>
              </a:rPr>
              <a:t>esta razão, nós também, desde o dia em que o ouvimos, não cessamos de orar por vós e de pedir que sejais cheios do conhecimento da sua vontade, em toda a sabedoria e inteligência espiritual</a:t>
            </a:r>
            <a:r>
              <a:rPr lang="pt-BR" sz="2700" dirty="0" smtClean="0">
                <a:solidFill>
                  <a:srgbClr val="0000CC"/>
                </a:solidFill>
              </a:rPr>
              <a:t>;   10  </a:t>
            </a:r>
            <a:r>
              <a:rPr lang="pt-BR" sz="2700" dirty="0">
                <a:solidFill>
                  <a:srgbClr val="0000CC"/>
                </a:solidFill>
              </a:rPr>
              <a:t>para que possais andar dignamente diante do Senhor, agradando-lhe em tudo, frutificando em toda boa obra e crescendo no conhecimento de Deus</a:t>
            </a:r>
            <a:r>
              <a:rPr lang="pt-BR" sz="2700" dirty="0" smtClean="0">
                <a:solidFill>
                  <a:srgbClr val="0000CC"/>
                </a:solidFill>
              </a:rPr>
              <a:t>;  11  </a:t>
            </a:r>
            <a:r>
              <a:rPr lang="pt-BR" sz="2700" dirty="0">
                <a:solidFill>
                  <a:srgbClr val="0000CC"/>
                </a:solidFill>
              </a:rPr>
              <a:t>corroborados em toda a fortaleza, segundo a força da sua glória, em toda a paciência e longanimidade, com gozo</a:t>
            </a:r>
            <a:r>
              <a:rPr lang="pt-BR" sz="2700" dirty="0" smtClean="0">
                <a:solidFill>
                  <a:srgbClr val="0000CC"/>
                </a:solidFill>
              </a:rPr>
              <a:t>,  12  </a:t>
            </a:r>
            <a:r>
              <a:rPr lang="pt-BR" sz="2700" dirty="0">
                <a:solidFill>
                  <a:srgbClr val="0000CC"/>
                </a:solidFill>
              </a:rPr>
              <a:t>dando graças ao Pai, que nos fez idôneos para participar da herança dos santos na luz</a:t>
            </a:r>
            <a:r>
              <a:rPr lang="pt-BR" sz="2700" dirty="0" smtClean="0">
                <a:solidFill>
                  <a:srgbClr val="0000CC"/>
                </a:solidFill>
              </a:rPr>
              <a:t>.  13  </a:t>
            </a:r>
            <a:r>
              <a:rPr lang="pt-BR" sz="2700" dirty="0">
                <a:solidFill>
                  <a:srgbClr val="0000CC"/>
                </a:solidFill>
              </a:rPr>
              <a:t>Ele nos tirou da potestade das trevas e nos transportou para o Reino do Filho do seu amor,</a:t>
            </a:r>
          </a:p>
        </p:txBody>
      </p:sp>
    </p:spTree>
    <p:extLst>
      <p:ext uri="{BB962C8B-B14F-4D97-AF65-F5344CB8AC3E}">
        <p14:creationId xmlns:p14="http://schemas.microsoft.com/office/powerpoint/2010/main" val="6558479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ln>
            <a:solidFill>
              <a:srgbClr val="00B050"/>
            </a:solidFill>
          </a:ln>
        </p:spPr>
        <p:txBody>
          <a:bodyPr>
            <a:normAutofit/>
          </a:bodyPr>
          <a:lstStyle/>
          <a:p>
            <a:r>
              <a:rPr lang="pt-BR" sz="3200" dirty="0">
                <a:solidFill>
                  <a:srgbClr val="7030A0"/>
                </a:solidFill>
                <a:latin typeface="Arial Black" pitchFamily="34" charset="0"/>
              </a:rPr>
              <a:t>CARTA  AOS COLOSSENSES</a:t>
            </a:r>
            <a:r>
              <a:rPr lang="pt-BR" sz="3200" dirty="0">
                <a:solidFill>
                  <a:srgbClr val="00B0F0"/>
                </a:solidFill>
                <a:latin typeface="Arial Black" pitchFamily="34" charset="0"/>
              </a:rPr>
              <a:t/>
            </a:r>
            <a:br>
              <a:rPr lang="pt-BR" sz="3200" dirty="0">
                <a:solidFill>
                  <a:srgbClr val="00B0F0"/>
                </a:solidFill>
                <a:latin typeface="Arial Black" pitchFamily="34" charset="0"/>
              </a:rPr>
            </a:br>
            <a:r>
              <a:rPr lang="pt-BR" sz="3200" b="1" i="1" dirty="0">
                <a:solidFill>
                  <a:srgbClr val="00B050"/>
                </a:solidFill>
                <a:cs typeface="Arial" charset="0"/>
              </a:rPr>
              <a:t>LIÇÃO  2:  VIDA PLENA PELO EVANGELHO</a:t>
            </a:r>
            <a:endParaRPr lang="pt-BR" dirty="0"/>
          </a:p>
        </p:txBody>
      </p:sp>
      <p:sp>
        <p:nvSpPr>
          <p:cNvPr id="3" name="Espaço Reservado para Conteúdo 2"/>
          <p:cNvSpPr>
            <a:spLocks noGrp="1"/>
          </p:cNvSpPr>
          <p:nvPr>
            <p:ph idx="1"/>
          </p:nvPr>
        </p:nvSpPr>
        <p:spPr>
          <a:xfrm>
            <a:off x="457200" y="1916833"/>
            <a:ext cx="8229600" cy="4032448"/>
          </a:xfrm>
          <a:ln>
            <a:solidFill>
              <a:srgbClr val="C00000"/>
            </a:solidFill>
          </a:ln>
        </p:spPr>
        <p:txBody>
          <a:bodyPr>
            <a:normAutofit/>
          </a:bodyPr>
          <a:lstStyle/>
          <a:p>
            <a:pPr marL="0" lvl="0" indent="0" algn="just">
              <a:spcBef>
                <a:spcPct val="0"/>
              </a:spcBef>
              <a:buNone/>
              <a:defRPr/>
            </a:pPr>
            <a:endParaRPr lang="pt-BR" altLang="pt-BR" sz="1100" b="1" dirty="0" smtClean="0">
              <a:solidFill>
                <a:srgbClr val="C00000"/>
              </a:solidFill>
              <a:latin typeface="Arial" pitchFamily="34" charset="0"/>
              <a:cs typeface="Arial" pitchFamily="34" charset="0"/>
            </a:endParaRPr>
          </a:p>
          <a:p>
            <a:pPr marL="0" lvl="0" indent="0" algn="just">
              <a:spcBef>
                <a:spcPct val="0"/>
              </a:spcBef>
              <a:buNone/>
              <a:defRPr/>
            </a:pPr>
            <a:endParaRPr lang="pt-BR" altLang="pt-BR" sz="1200" b="1" dirty="0">
              <a:solidFill>
                <a:srgbClr val="C00000"/>
              </a:solidFill>
              <a:latin typeface="Arial" pitchFamily="34" charset="0"/>
              <a:cs typeface="Arial" pitchFamily="34" charset="0"/>
            </a:endParaRPr>
          </a:p>
          <a:p>
            <a:pPr marL="0" lvl="0" indent="0" algn="just">
              <a:spcBef>
                <a:spcPct val="0"/>
              </a:spcBef>
              <a:buNone/>
              <a:defRPr/>
            </a:pPr>
            <a:r>
              <a:rPr lang="pt-BR" altLang="pt-BR" b="1" dirty="0" smtClean="0">
                <a:solidFill>
                  <a:srgbClr val="C00000"/>
                </a:solidFill>
                <a:latin typeface="Arial" pitchFamily="34" charset="0"/>
                <a:cs typeface="Arial" pitchFamily="34" charset="0"/>
              </a:rPr>
              <a:t>Texto </a:t>
            </a:r>
            <a:r>
              <a:rPr lang="pt-BR" altLang="pt-BR" b="1" dirty="0">
                <a:solidFill>
                  <a:srgbClr val="C00000"/>
                </a:solidFill>
                <a:latin typeface="Arial" pitchFamily="34" charset="0"/>
                <a:cs typeface="Arial" pitchFamily="34" charset="0"/>
              </a:rPr>
              <a:t>Áureo:</a:t>
            </a:r>
          </a:p>
          <a:p>
            <a:pPr marL="0" lvl="0" indent="0">
              <a:spcBef>
                <a:spcPct val="0"/>
              </a:spcBef>
              <a:buNone/>
              <a:defRPr/>
            </a:pPr>
            <a:r>
              <a:rPr lang="pt-BR" dirty="0">
                <a:solidFill>
                  <a:prstClr val="black"/>
                </a:solidFill>
                <a:latin typeface="Arial" pitchFamily="34" charset="0"/>
                <a:cs typeface="Arial" pitchFamily="34" charset="0"/>
              </a:rPr>
              <a:t>	</a:t>
            </a:r>
            <a:endParaRPr lang="pt-BR" dirty="0">
              <a:solidFill>
                <a:prstClr val="black"/>
              </a:solidFill>
              <a:latin typeface="Arial" charset="0"/>
              <a:cs typeface="Arial" charset="0"/>
            </a:endParaRPr>
          </a:p>
          <a:p>
            <a:pPr marL="106680" indent="0" algn="just">
              <a:lnSpc>
                <a:spcPct val="107000"/>
              </a:lnSpc>
              <a:spcAft>
                <a:spcPts val="800"/>
              </a:spcAft>
              <a:buNone/>
            </a:pPr>
            <a:r>
              <a:rPr lang="pt-BR" dirty="0">
                <a:solidFill>
                  <a:prstClr val="black"/>
                </a:solidFill>
                <a:latin typeface="Arial" charset="0"/>
                <a:cs typeface="Arial" charset="0"/>
              </a:rPr>
              <a:t> 	</a:t>
            </a:r>
            <a:r>
              <a:rPr lang="pt-BR" dirty="0" smtClean="0">
                <a:solidFill>
                  <a:srgbClr val="00000A"/>
                </a:solidFill>
                <a:effectLst/>
                <a:latin typeface="Times New Roman"/>
                <a:ea typeface="Calibri"/>
                <a:cs typeface="Calibri"/>
              </a:rPr>
              <a:t>“</a:t>
            </a:r>
            <a:r>
              <a:rPr lang="pt-BR" dirty="0" smtClean="0">
                <a:solidFill>
                  <a:srgbClr val="0000CC"/>
                </a:solidFill>
                <a:highlight>
                  <a:srgbClr val="FFFFFF"/>
                </a:highlight>
                <a:latin typeface="Arial" pitchFamily="34" charset="0"/>
                <a:ea typeface="Calibri"/>
                <a:cs typeface="Arial" pitchFamily="34" charset="0"/>
              </a:rPr>
              <a:t>... </a:t>
            </a:r>
            <a:r>
              <a:rPr lang="pt-BR" dirty="0">
                <a:solidFill>
                  <a:srgbClr val="0000CC"/>
                </a:solidFill>
                <a:highlight>
                  <a:srgbClr val="FFFFFF"/>
                </a:highlight>
                <a:latin typeface="Arial" pitchFamily="34" charset="0"/>
                <a:ea typeface="Calibri"/>
                <a:cs typeface="Arial" pitchFamily="34" charset="0"/>
              </a:rPr>
              <a:t>que sejais cheios do conhecimento da sua vontade, em toda a sabedoria e inteligência espiritual”</a:t>
            </a:r>
            <a:r>
              <a:rPr lang="pt-BR" b="1" i="1" dirty="0">
                <a:solidFill>
                  <a:prstClr val="black"/>
                </a:solidFill>
                <a:latin typeface="Arial" charset="0"/>
                <a:cs typeface="Arial" charset="0"/>
              </a:rPr>
              <a:t>	</a:t>
            </a:r>
            <a:r>
              <a:rPr lang="pt-BR" sz="4000" b="1" i="1" dirty="0">
                <a:solidFill>
                  <a:prstClr val="black"/>
                </a:solidFill>
                <a:latin typeface="Arial" charset="0"/>
                <a:cs typeface="Arial" charset="0"/>
              </a:rPr>
              <a:t>				</a:t>
            </a:r>
            <a:r>
              <a:rPr lang="pt-BR" sz="4000" b="1" i="1" dirty="0" smtClean="0">
                <a:solidFill>
                  <a:prstClr val="black"/>
                </a:solidFill>
                <a:latin typeface="Arial" charset="0"/>
                <a:cs typeface="Arial" charset="0"/>
              </a:rPr>
              <a:t>					</a:t>
            </a:r>
            <a:r>
              <a:rPr lang="pt-BR" sz="4000" b="1" dirty="0" smtClean="0">
                <a:solidFill>
                  <a:srgbClr val="C00000"/>
                </a:solidFill>
                <a:latin typeface="Arial" charset="0"/>
                <a:cs typeface="Arial" charset="0"/>
              </a:rPr>
              <a:t>(</a:t>
            </a:r>
            <a:r>
              <a:rPr lang="pt-BR" dirty="0">
                <a:solidFill>
                  <a:srgbClr val="0000CC"/>
                </a:solidFill>
                <a:highlight>
                  <a:srgbClr val="FFFFFF"/>
                </a:highlight>
                <a:latin typeface="Arial" pitchFamily="34" charset="0"/>
                <a:ea typeface="Calibri"/>
                <a:cs typeface="Arial" pitchFamily="34" charset="0"/>
              </a:rPr>
              <a:t>Cl </a:t>
            </a:r>
            <a:r>
              <a:rPr lang="pt-BR" dirty="0" smtClean="0">
                <a:solidFill>
                  <a:srgbClr val="0000CC"/>
                </a:solidFill>
                <a:highlight>
                  <a:srgbClr val="FFFFFF"/>
                </a:highlight>
                <a:latin typeface="Arial" pitchFamily="34" charset="0"/>
                <a:ea typeface="Calibri"/>
                <a:cs typeface="Arial" pitchFamily="34" charset="0"/>
              </a:rPr>
              <a:t>1.9</a:t>
            </a:r>
            <a:r>
              <a:rPr lang="pt-BR" sz="4000" b="1" dirty="0" smtClean="0">
                <a:solidFill>
                  <a:srgbClr val="C00000"/>
                </a:solidFill>
                <a:latin typeface="Arial" charset="0"/>
                <a:cs typeface="Arial" charset="0"/>
              </a:rPr>
              <a:t>)</a:t>
            </a:r>
            <a:endParaRPr lang="pt-BR" sz="4000" b="1" dirty="0">
              <a:solidFill>
                <a:srgbClr val="C00000"/>
              </a:solidFill>
              <a:latin typeface="Arial" pitchFamily="34" charset="0"/>
              <a:cs typeface="Arial" pitchFamily="34" charset="0"/>
            </a:endParaRPr>
          </a:p>
          <a:p>
            <a:endParaRPr lang="pt-BR" dirty="0"/>
          </a:p>
        </p:txBody>
      </p:sp>
    </p:spTree>
    <p:extLst>
      <p:ext uri="{BB962C8B-B14F-4D97-AF65-F5344CB8AC3E}">
        <p14:creationId xmlns:p14="http://schemas.microsoft.com/office/powerpoint/2010/main" val="36785190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354162"/>
          </a:xfrm>
          <a:ln>
            <a:solidFill>
              <a:srgbClr val="00B050"/>
            </a:solidFill>
          </a:ln>
        </p:spPr>
        <p:txBody>
          <a:bodyPr>
            <a:normAutofit fontScale="90000"/>
          </a:bodyPr>
          <a:lstStyle/>
          <a:p>
            <a:pPr marL="342900" lvl="0" indent="-342900" fontAlgn="base">
              <a:spcBef>
                <a:spcPct val="20000"/>
              </a:spcBef>
              <a:spcAft>
                <a:spcPct val="0"/>
              </a:spcAft>
              <a:defRPr/>
            </a:pPr>
            <a:r>
              <a:rPr lang="pt-BR" sz="3200" dirty="0">
                <a:solidFill>
                  <a:srgbClr val="7030A0"/>
                </a:solidFill>
                <a:latin typeface="Arial Black" pitchFamily="34" charset="0"/>
              </a:rPr>
              <a:t>CARTA  AOS COLOSSENSES</a:t>
            </a:r>
            <a:r>
              <a:rPr lang="pt-BR" sz="3200" dirty="0">
                <a:solidFill>
                  <a:srgbClr val="00B0F0"/>
                </a:solidFill>
                <a:latin typeface="Arial Black" pitchFamily="34" charset="0"/>
              </a:rPr>
              <a:t/>
            </a:r>
            <a:br>
              <a:rPr lang="pt-BR" sz="3200" dirty="0">
                <a:solidFill>
                  <a:srgbClr val="00B0F0"/>
                </a:solidFill>
                <a:latin typeface="Arial Black" pitchFamily="34" charset="0"/>
              </a:rPr>
            </a:br>
            <a:r>
              <a:rPr lang="pt-BR" sz="3200" b="1" i="1" dirty="0">
                <a:solidFill>
                  <a:srgbClr val="00B050"/>
                </a:solidFill>
                <a:cs typeface="Arial" charset="0"/>
              </a:rPr>
              <a:t>LIÇÃO  2:  VIDA PLENA PELO </a:t>
            </a:r>
            <a:r>
              <a:rPr lang="pt-BR" sz="3200" b="1" i="1" dirty="0" smtClean="0">
                <a:solidFill>
                  <a:srgbClr val="00B050"/>
                </a:solidFill>
                <a:cs typeface="Arial" charset="0"/>
              </a:rPr>
              <a:t>EVANGELHO</a:t>
            </a:r>
            <a:br>
              <a:rPr lang="pt-BR" sz="3200" b="1" i="1" dirty="0" smtClean="0">
                <a:solidFill>
                  <a:srgbClr val="00B050"/>
                </a:solidFill>
                <a:cs typeface="Arial" charset="0"/>
              </a:rPr>
            </a:br>
            <a:r>
              <a:rPr lang="pt-BR" sz="3200" b="1" i="1" dirty="0" smtClean="0">
                <a:solidFill>
                  <a:srgbClr val="7030A0"/>
                </a:solidFill>
                <a:cs typeface="Arial" charset="0"/>
              </a:rPr>
              <a:t>ESBOÇO</a:t>
            </a:r>
            <a:endParaRPr lang="pt-BR" sz="3200" dirty="0">
              <a:solidFill>
                <a:srgbClr val="7030A0"/>
              </a:solidFill>
            </a:endParaRPr>
          </a:p>
        </p:txBody>
      </p:sp>
      <p:sp>
        <p:nvSpPr>
          <p:cNvPr id="3" name="Espaço Reservado para Conteúdo 2"/>
          <p:cNvSpPr>
            <a:spLocks noGrp="1"/>
          </p:cNvSpPr>
          <p:nvPr>
            <p:ph idx="1"/>
          </p:nvPr>
        </p:nvSpPr>
        <p:spPr>
          <a:xfrm>
            <a:off x="611560" y="1916832"/>
            <a:ext cx="8064896" cy="4021907"/>
          </a:xfrm>
        </p:spPr>
        <p:txBody>
          <a:bodyPr>
            <a:normAutofit/>
          </a:bodyPr>
          <a:lstStyle/>
          <a:p>
            <a:pPr marL="0" indent="0">
              <a:buNone/>
            </a:pPr>
            <a:endParaRPr lang="pt-BR" sz="2000" dirty="0"/>
          </a:p>
          <a:p>
            <a:pPr marL="0" lvl="0" indent="0">
              <a:spcBef>
                <a:spcPct val="0"/>
              </a:spcBef>
              <a:buNone/>
              <a:defRPr/>
            </a:pPr>
            <a:r>
              <a:rPr lang="pt-BR" dirty="0" smtClean="0">
                <a:solidFill>
                  <a:srgbClr val="7030A0"/>
                </a:solidFill>
                <a:latin typeface="Arial" pitchFamily="34" charset="0"/>
                <a:cs typeface="Arial" pitchFamily="34" charset="0"/>
              </a:rPr>
              <a:t>	</a:t>
            </a:r>
            <a:r>
              <a:rPr lang="pt-BR" b="1" dirty="0">
                <a:solidFill>
                  <a:srgbClr val="006600"/>
                </a:solidFill>
              </a:rPr>
              <a:t>- Introdução</a:t>
            </a:r>
            <a:endParaRPr lang="pt-BR" sz="1200" b="1" dirty="0">
              <a:solidFill>
                <a:srgbClr val="006600"/>
              </a:solidFill>
            </a:endParaRPr>
          </a:p>
          <a:p>
            <a:pPr marL="0" lvl="0" indent="0">
              <a:spcBef>
                <a:spcPct val="0"/>
              </a:spcBef>
              <a:buNone/>
              <a:defRPr/>
            </a:pPr>
            <a:endParaRPr lang="pt-BR" sz="1200" b="1" dirty="0">
              <a:solidFill>
                <a:srgbClr val="006600"/>
              </a:solidFill>
              <a:cs typeface="Arial" pitchFamily="34" charset="0"/>
            </a:endParaRPr>
          </a:p>
          <a:p>
            <a:pPr marL="0" indent="0">
              <a:buNone/>
            </a:pPr>
            <a:r>
              <a:rPr lang="pt-BR" sz="2500" b="1" dirty="0">
                <a:solidFill>
                  <a:srgbClr val="006600"/>
                </a:solidFill>
              </a:rPr>
              <a:t>I – PLENITUDE DO CONHECIMENTO DA VONTADE </a:t>
            </a:r>
            <a:r>
              <a:rPr lang="pt-BR" sz="2500" b="1" dirty="0" smtClean="0">
                <a:solidFill>
                  <a:srgbClr val="006600"/>
                </a:solidFill>
              </a:rPr>
              <a:t>DE DEUS</a:t>
            </a:r>
          </a:p>
          <a:p>
            <a:pPr marL="0" indent="0">
              <a:buNone/>
            </a:pPr>
            <a:endParaRPr lang="pt-BR" sz="1200" dirty="0">
              <a:solidFill>
                <a:srgbClr val="006600"/>
              </a:solidFill>
            </a:endParaRPr>
          </a:p>
          <a:p>
            <a:pPr marL="0" lvl="0" indent="0">
              <a:spcBef>
                <a:spcPct val="0"/>
              </a:spcBef>
              <a:buNone/>
              <a:defRPr/>
            </a:pPr>
            <a:r>
              <a:rPr lang="pt-BR" sz="2600" b="1" dirty="0">
                <a:solidFill>
                  <a:srgbClr val="006600"/>
                </a:solidFill>
              </a:rPr>
              <a:t>II – PLENITUDE DE OBEDIÊNCIA E BOAS OBRAS</a:t>
            </a:r>
            <a:r>
              <a:rPr lang="pt-BR" sz="3000" b="1" dirty="0">
                <a:solidFill>
                  <a:srgbClr val="006600"/>
                </a:solidFill>
              </a:rPr>
              <a:t> </a:t>
            </a:r>
            <a:endParaRPr lang="pt-BR" sz="3000" b="1" dirty="0" smtClean="0">
              <a:solidFill>
                <a:srgbClr val="006600"/>
              </a:solidFill>
            </a:endParaRPr>
          </a:p>
          <a:p>
            <a:pPr marL="0" lvl="0" indent="0">
              <a:spcBef>
                <a:spcPct val="0"/>
              </a:spcBef>
              <a:buNone/>
              <a:defRPr/>
            </a:pPr>
            <a:r>
              <a:rPr lang="pt-BR" sz="1200" b="1" dirty="0">
                <a:solidFill>
                  <a:srgbClr val="006600"/>
                </a:solidFill>
              </a:rPr>
              <a:t>	</a:t>
            </a:r>
            <a:r>
              <a:rPr lang="pt-BR" sz="1200" b="1" dirty="0" smtClean="0">
                <a:solidFill>
                  <a:srgbClr val="006600"/>
                </a:solidFill>
              </a:rPr>
              <a:t>	</a:t>
            </a:r>
            <a:endParaRPr lang="pt-BR" sz="1200" b="1" cap="small" dirty="0">
              <a:solidFill>
                <a:srgbClr val="006600"/>
              </a:solidFill>
              <a:cs typeface="Arial" charset="0"/>
            </a:endParaRPr>
          </a:p>
          <a:p>
            <a:pPr marL="0" lvl="0" indent="0">
              <a:spcBef>
                <a:spcPct val="0"/>
              </a:spcBef>
              <a:buNone/>
              <a:defRPr/>
            </a:pPr>
            <a:r>
              <a:rPr lang="pt-BR" sz="2600" b="1" dirty="0">
                <a:solidFill>
                  <a:srgbClr val="006600"/>
                </a:solidFill>
              </a:rPr>
              <a:t>III – PLENITUDE DE PODER E CONTENTAMENTO </a:t>
            </a:r>
            <a:endParaRPr lang="pt-BR" sz="2600" b="1" dirty="0" smtClean="0">
              <a:solidFill>
                <a:srgbClr val="006600"/>
              </a:solidFill>
            </a:endParaRPr>
          </a:p>
          <a:p>
            <a:pPr marL="0" lvl="0" indent="0">
              <a:spcBef>
                <a:spcPct val="0"/>
              </a:spcBef>
              <a:buNone/>
              <a:defRPr/>
            </a:pPr>
            <a:r>
              <a:rPr lang="pt-BR" sz="1200" b="1" dirty="0">
                <a:solidFill>
                  <a:srgbClr val="006600"/>
                </a:solidFill>
              </a:rPr>
              <a:t>	</a:t>
            </a:r>
            <a:r>
              <a:rPr lang="pt-BR" sz="1200" b="1" dirty="0" smtClean="0">
                <a:solidFill>
                  <a:srgbClr val="006600"/>
                </a:solidFill>
              </a:rPr>
              <a:t>	</a:t>
            </a:r>
            <a:r>
              <a:rPr lang="pt-BR" sz="1200" dirty="0" smtClean="0">
                <a:solidFill>
                  <a:srgbClr val="006600"/>
                </a:solidFill>
                <a:cs typeface="Arial" pitchFamily="34" charset="0"/>
              </a:rPr>
              <a:t>	</a:t>
            </a:r>
          </a:p>
          <a:p>
            <a:pPr marL="0" lvl="0" indent="0">
              <a:spcBef>
                <a:spcPct val="0"/>
              </a:spcBef>
              <a:buNone/>
              <a:defRPr/>
            </a:pPr>
            <a:r>
              <a:rPr lang="pt-BR" dirty="0">
                <a:solidFill>
                  <a:srgbClr val="006600"/>
                </a:solidFill>
                <a:cs typeface="Arial" pitchFamily="34" charset="0"/>
              </a:rPr>
              <a:t>	</a:t>
            </a:r>
            <a:r>
              <a:rPr lang="pt-BR" b="1" dirty="0">
                <a:solidFill>
                  <a:srgbClr val="006600"/>
                </a:solidFill>
              </a:rPr>
              <a:t>- Conclusão</a:t>
            </a:r>
          </a:p>
        </p:txBody>
      </p:sp>
    </p:spTree>
    <p:extLst>
      <p:ext uri="{BB962C8B-B14F-4D97-AF65-F5344CB8AC3E}">
        <p14:creationId xmlns:p14="http://schemas.microsoft.com/office/powerpoint/2010/main" val="27031775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ln>
            <a:solidFill>
              <a:srgbClr val="00B050"/>
            </a:solidFill>
          </a:ln>
        </p:spPr>
        <p:txBody>
          <a:bodyPr>
            <a:normAutofit/>
          </a:bodyPr>
          <a:lstStyle/>
          <a:p>
            <a:pPr marL="342900" lvl="0" indent="-342900" fontAlgn="base">
              <a:spcBef>
                <a:spcPct val="20000"/>
              </a:spcBef>
              <a:spcAft>
                <a:spcPct val="0"/>
              </a:spcAft>
              <a:defRPr/>
            </a:pPr>
            <a:r>
              <a:rPr lang="pt-BR" sz="3200" dirty="0">
                <a:solidFill>
                  <a:srgbClr val="7030A0"/>
                </a:solidFill>
                <a:latin typeface="Arial Black" pitchFamily="34" charset="0"/>
              </a:rPr>
              <a:t>CARTA  AOS COLOSSENSES</a:t>
            </a:r>
            <a:r>
              <a:rPr lang="pt-BR" sz="3200" dirty="0">
                <a:solidFill>
                  <a:srgbClr val="00B0F0"/>
                </a:solidFill>
                <a:latin typeface="Arial Black" pitchFamily="34" charset="0"/>
              </a:rPr>
              <a:t/>
            </a:r>
            <a:br>
              <a:rPr lang="pt-BR" sz="3200" dirty="0">
                <a:solidFill>
                  <a:srgbClr val="00B0F0"/>
                </a:solidFill>
                <a:latin typeface="Arial Black" pitchFamily="34" charset="0"/>
              </a:rPr>
            </a:br>
            <a:r>
              <a:rPr lang="pt-BR" sz="3200" b="1" i="1" dirty="0">
                <a:solidFill>
                  <a:srgbClr val="00B050"/>
                </a:solidFill>
                <a:cs typeface="Arial" charset="0"/>
              </a:rPr>
              <a:t>LIÇÃO  2:  VIDA PLENA PELO EVANGELHO</a:t>
            </a:r>
            <a:endParaRPr lang="pt-BR" sz="3200" dirty="0"/>
          </a:p>
        </p:txBody>
      </p:sp>
      <p:sp>
        <p:nvSpPr>
          <p:cNvPr id="3" name="Espaço Reservado para Conteúdo 2"/>
          <p:cNvSpPr>
            <a:spLocks noGrp="1"/>
          </p:cNvSpPr>
          <p:nvPr>
            <p:ph idx="1"/>
          </p:nvPr>
        </p:nvSpPr>
        <p:spPr/>
        <p:txBody>
          <a:bodyPr>
            <a:normAutofit fontScale="92500" lnSpcReduction="20000"/>
          </a:bodyPr>
          <a:lstStyle/>
          <a:p>
            <a:pPr marL="0" lvl="0" indent="0" fontAlgn="base">
              <a:spcBef>
                <a:spcPct val="0"/>
              </a:spcBef>
              <a:spcAft>
                <a:spcPct val="0"/>
              </a:spcAft>
              <a:buNone/>
              <a:defRPr/>
            </a:pPr>
            <a:r>
              <a:rPr lang="pt-BR" sz="2400" b="1" dirty="0" smtClean="0">
                <a:solidFill>
                  <a:srgbClr val="EEECE1">
                    <a:lumMod val="25000"/>
                  </a:srgbClr>
                </a:solidFill>
                <a:latin typeface="Arial" pitchFamily="34" charset="0"/>
                <a:cs typeface="Arial" pitchFamily="34" charset="0"/>
              </a:rPr>
              <a:t>   </a:t>
            </a:r>
            <a:r>
              <a:rPr lang="pt-BR" sz="3500" b="1" dirty="0" smtClean="0">
                <a:solidFill>
                  <a:srgbClr val="006600"/>
                </a:solidFill>
              </a:rPr>
              <a:t>Introdução</a:t>
            </a:r>
            <a:endParaRPr lang="pt-BR" sz="3500" b="1" dirty="0" smtClean="0">
              <a:solidFill>
                <a:srgbClr val="EEECE1">
                  <a:lumMod val="25000"/>
                </a:srgbClr>
              </a:solidFill>
              <a:latin typeface="Arial" pitchFamily="34" charset="0"/>
              <a:cs typeface="Arial" pitchFamily="34" charset="0"/>
            </a:endParaRPr>
          </a:p>
          <a:p>
            <a:pPr lvl="0" fontAlgn="base">
              <a:spcBef>
                <a:spcPct val="0"/>
              </a:spcBef>
              <a:spcAft>
                <a:spcPct val="0"/>
              </a:spcAft>
              <a:buFontTx/>
              <a:buChar char="-"/>
              <a:defRPr/>
            </a:pPr>
            <a:endParaRPr lang="pt-BR" sz="1300" b="1" dirty="0">
              <a:solidFill>
                <a:srgbClr val="EEECE1">
                  <a:lumMod val="25000"/>
                </a:srgbClr>
              </a:solidFill>
              <a:latin typeface="Arial" pitchFamily="34" charset="0"/>
              <a:cs typeface="Arial" pitchFamily="34" charset="0"/>
            </a:endParaRPr>
          </a:p>
          <a:p>
            <a:pPr marL="0" lvl="0" indent="0" algn="just" fontAlgn="base">
              <a:spcBef>
                <a:spcPct val="0"/>
              </a:spcBef>
              <a:spcAft>
                <a:spcPct val="0"/>
              </a:spcAft>
              <a:buNone/>
              <a:defRPr/>
            </a:pPr>
            <a:r>
              <a:rPr lang="pt-BR" sz="2400" dirty="0">
                <a:solidFill>
                  <a:prstClr val="black"/>
                </a:solidFill>
                <a:latin typeface="Arial" charset="0"/>
                <a:cs typeface="Arial" charset="0"/>
              </a:rPr>
              <a:t>	</a:t>
            </a:r>
            <a:r>
              <a:rPr lang="pt-BR" sz="3000" dirty="0">
                <a:solidFill>
                  <a:prstClr val="black"/>
                </a:solidFill>
                <a:latin typeface="Calibri" pitchFamily="34" charset="0"/>
                <a:cs typeface="Arial" charset="0"/>
              </a:rPr>
              <a:t>Na lição anterior, consideramos as palavras iniciais de Colossenses, onde o apóstolo Paulo faz menção à conversão desses irmãos e louva a graça de Deus que havia operado entre eles através da pregação de um evangelho puro e perfeito. Estudaremos, na sequência, a petição do apóstolo em favor deles e a atualidade do que nela se expressa. Em poucos versos, ele resume os aspectos principais do que deve ser a vida cristã – uma vida plena de conhecimento, de boas obras, de poder e de contentamento e agradecimento a Deus.</a:t>
            </a:r>
          </a:p>
        </p:txBody>
      </p:sp>
    </p:spTree>
    <p:extLst>
      <p:ext uri="{BB962C8B-B14F-4D97-AF65-F5344CB8AC3E}">
        <p14:creationId xmlns:p14="http://schemas.microsoft.com/office/powerpoint/2010/main" val="27031775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ln>
            <a:solidFill>
              <a:srgbClr val="00B050"/>
            </a:solidFill>
          </a:ln>
        </p:spPr>
        <p:txBody>
          <a:bodyPr>
            <a:normAutofit/>
          </a:bodyPr>
          <a:lstStyle/>
          <a:p>
            <a:pPr marL="342900" lvl="0" indent="-342900" fontAlgn="base">
              <a:spcBef>
                <a:spcPct val="20000"/>
              </a:spcBef>
              <a:spcAft>
                <a:spcPct val="0"/>
              </a:spcAft>
              <a:defRPr/>
            </a:pPr>
            <a:r>
              <a:rPr lang="pt-BR" sz="3200" dirty="0">
                <a:solidFill>
                  <a:srgbClr val="7030A0"/>
                </a:solidFill>
                <a:latin typeface="Arial Black" pitchFamily="34" charset="0"/>
              </a:rPr>
              <a:t>CARTA  AOS COLOSSENSES</a:t>
            </a:r>
            <a:r>
              <a:rPr lang="pt-BR" sz="3200" dirty="0">
                <a:solidFill>
                  <a:srgbClr val="00B0F0"/>
                </a:solidFill>
                <a:latin typeface="Arial Black" pitchFamily="34" charset="0"/>
              </a:rPr>
              <a:t/>
            </a:r>
            <a:br>
              <a:rPr lang="pt-BR" sz="3200" dirty="0">
                <a:solidFill>
                  <a:srgbClr val="00B0F0"/>
                </a:solidFill>
                <a:latin typeface="Arial Black" pitchFamily="34" charset="0"/>
              </a:rPr>
            </a:br>
            <a:r>
              <a:rPr lang="pt-BR" sz="3200" b="1" i="1" dirty="0">
                <a:solidFill>
                  <a:srgbClr val="00B050"/>
                </a:solidFill>
                <a:cs typeface="Arial" charset="0"/>
              </a:rPr>
              <a:t>LIÇÃO  2:  VIDA PLENA PELO EVANGELHO</a:t>
            </a:r>
            <a:endParaRPr lang="pt-BR" sz="3200" dirty="0"/>
          </a:p>
        </p:txBody>
      </p:sp>
      <p:sp>
        <p:nvSpPr>
          <p:cNvPr id="3" name="Espaço Reservado para Conteúdo 2"/>
          <p:cNvSpPr>
            <a:spLocks noGrp="1"/>
          </p:cNvSpPr>
          <p:nvPr>
            <p:ph idx="1"/>
          </p:nvPr>
        </p:nvSpPr>
        <p:spPr>
          <a:xfrm>
            <a:off x="611560" y="1916832"/>
            <a:ext cx="8064896" cy="4021907"/>
          </a:xfrm>
        </p:spPr>
        <p:txBody>
          <a:bodyPr>
            <a:normAutofit/>
          </a:bodyPr>
          <a:lstStyle/>
          <a:p>
            <a:pPr marL="0" indent="0">
              <a:buNone/>
            </a:pPr>
            <a:endParaRPr lang="pt-BR" sz="2000" dirty="0"/>
          </a:p>
          <a:p>
            <a:pPr marL="0" lvl="0" indent="0">
              <a:spcBef>
                <a:spcPct val="0"/>
              </a:spcBef>
              <a:buNone/>
              <a:defRPr/>
            </a:pPr>
            <a:r>
              <a:rPr lang="pt-BR" dirty="0" smtClean="0">
                <a:solidFill>
                  <a:srgbClr val="7030A0"/>
                </a:solidFill>
                <a:latin typeface="Arial" pitchFamily="34" charset="0"/>
                <a:cs typeface="Arial" pitchFamily="34" charset="0"/>
              </a:rPr>
              <a:t>	</a:t>
            </a:r>
            <a:r>
              <a:rPr lang="pt-BR" b="1" dirty="0">
                <a:solidFill>
                  <a:srgbClr val="006600"/>
                </a:solidFill>
              </a:rPr>
              <a:t>- Introdução</a:t>
            </a:r>
            <a:endParaRPr lang="pt-BR" sz="1200" b="1" dirty="0">
              <a:solidFill>
                <a:srgbClr val="006600"/>
              </a:solidFill>
            </a:endParaRPr>
          </a:p>
          <a:p>
            <a:pPr marL="0" lvl="0" indent="0">
              <a:spcBef>
                <a:spcPct val="0"/>
              </a:spcBef>
              <a:buNone/>
              <a:defRPr/>
            </a:pPr>
            <a:endParaRPr lang="pt-BR" sz="1200" b="1" dirty="0">
              <a:solidFill>
                <a:srgbClr val="006600"/>
              </a:solidFill>
              <a:cs typeface="Arial" pitchFamily="34" charset="0"/>
            </a:endParaRPr>
          </a:p>
          <a:p>
            <a:pPr marL="0" indent="0">
              <a:buNone/>
            </a:pPr>
            <a:r>
              <a:rPr lang="pt-BR" sz="2500" b="1" dirty="0">
                <a:solidFill>
                  <a:srgbClr val="FF0000"/>
                </a:solidFill>
              </a:rPr>
              <a:t>I – PLENITUDE DO CONHECIMENTO DA VONTADE </a:t>
            </a:r>
            <a:r>
              <a:rPr lang="pt-BR" sz="2500" b="1" dirty="0" smtClean="0">
                <a:solidFill>
                  <a:srgbClr val="FF0000"/>
                </a:solidFill>
              </a:rPr>
              <a:t>DE DEUS</a:t>
            </a:r>
          </a:p>
          <a:p>
            <a:pPr marL="0" indent="0">
              <a:buNone/>
            </a:pPr>
            <a:endParaRPr lang="pt-BR" sz="1200" dirty="0">
              <a:solidFill>
                <a:srgbClr val="FF0000"/>
              </a:solidFill>
            </a:endParaRPr>
          </a:p>
          <a:p>
            <a:pPr marL="0" lvl="0" indent="0">
              <a:spcBef>
                <a:spcPct val="0"/>
              </a:spcBef>
              <a:buNone/>
              <a:defRPr/>
            </a:pPr>
            <a:r>
              <a:rPr lang="pt-BR" sz="2600" b="1" dirty="0">
                <a:solidFill>
                  <a:srgbClr val="006600"/>
                </a:solidFill>
              </a:rPr>
              <a:t>II – PLENITUDE DE OBEDIÊNCIA E BOAS OBRAS</a:t>
            </a:r>
            <a:r>
              <a:rPr lang="pt-BR" sz="3000" b="1" dirty="0">
                <a:solidFill>
                  <a:srgbClr val="006600"/>
                </a:solidFill>
              </a:rPr>
              <a:t> </a:t>
            </a:r>
            <a:endParaRPr lang="pt-BR" sz="3000" b="1" dirty="0" smtClean="0">
              <a:solidFill>
                <a:srgbClr val="006600"/>
              </a:solidFill>
            </a:endParaRPr>
          </a:p>
          <a:p>
            <a:pPr marL="0" lvl="0" indent="0">
              <a:spcBef>
                <a:spcPct val="0"/>
              </a:spcBef>
              <a:buNone/>
              <a:defRPr/>
            </a:pPr>
            <a:r>
              <a:rPr lang="pt-BR" sz="1200" b="1" dirty="0">
                <a:solidFill>
                  <a:srgbClr val="006600"/>
                </a:solidFill>
              </a:rPr>
              <a:t>	</a:t>
            </a:r>
            <a:r>
              <a:rPr lang="pt-BR" sz="1200" b="1" dirty="0" smtClean="0">
                <a:solidFill>
                  <a:srgbClr val="006600"/>
                </a:solidFill>
              </a:rPr>
              <a:t>	</a:t>
            </a:r>
            <a:endParaRPr lang="pt-BR" sz="1200" b="1" cap="small" dirty="0">
              <a:solidFill>
                <a:srgbClr val="006600"/>
              </a:solidFill>
              <a:cs typeface="Arial" charset="0"/>
            </a:endParaRPr>
          </a:p>
          <a:p>
            <a:pPr marL="0" lvl="0" indent="0">
              <a:spcBef>
                <a:spcPct val="0"/>
              </a:spcBef>
              <a:buNone/>
              <a:defRPr/>
            </a:pPr>
            <a:r>
              <a:rPr lang="pt-BR" sz="2600" b="1" dirty="0">
                <a:solidFill>
                  <a:srgbClr val="006600"/>
                </a:solidFill>
              </a:rPr>
              <a:t>III – PLENITUDE DE PODER E CONTENTAMENTO </a:t>
            </a:r>
            <a:endParaRPr lang="pt-BR" sz="2600" b="1" dirty="0" smtClean="0">
              <a:solidFill>
                <a:srgbClr val="006600"/>
              </a:solidFill>
            </a:endParaRPr>
          </a:p>
          <a:p>
            <a:pPr marL="0" lvl="0" indent="0">
              <a:spcBef>
                <a:spcPct val="0"/>
              </a:spcBef>
              <a:buNone/>
              <a:defRPr/>
            </a:pPr>
            <a:r>
              <a:rPr lang="pt-BR" sz="1200" b="1" dirty="0">
                <a:solidFill>
                  <a:srgbClr val="006600"/>
                </a:solidFill>
              </a:rPr>
              <a:t>	</a:t>
            </a:r>
            <a:r>
              <a:rPr lang="pt-BR" sz="1200" b="1" dirty="0" smtClean="0">
                <a:solidFill>
                  <a:srgbClr val="006600"/>
                </a:solidFill>
              </a:rPr>
              <a:t>	</a:t>
            </a:r>
            <a:r>
              <a:rPr lang="pt-BR" sz="1200" dirty="0" smtClean="0">
                <a:solidFill>
                  <a:srgbClr val="006600"/>
                </a:solidFill>
                <a:cs typeface="Arial" pitchFamily="34" charset="0"/>
              </a:rPr>
              <a:t>	</a:t>
            </a:r>
          </a:p>
          <a:p>
            <a:pPr marL="0" lvl="0" indent="0">
              <a:spcBef>
                <a:spcPct val="0"/>
              </a:spcBef>
              <a:buNone/>
              <a:defRPr/>
            </a:pPr>
            <a:r>
              <a:rPr lang="pt-BR" dirty="0">
                <a:solidFill>
                  <a:srgbClr val="006600"/>
                </a:solidFill>
                <a:cs typeface="Arial" pitchFamily="34" charset="0"/>
              </a:rPr>
              <a:t>	</a:t>
            </a:r>
            <a:r>
              <a:rPr lang="pt-BR" b="1" dirty="0">
                <a:solidFill>
                  <a:srgbClr val="006600"/>
                </a:solidFill>
              </a:rPr>
              <a:t>- Conclusão</a:t>
            </a:r>
          </a:p>
        </p:txBody>
      </p:sp>
    </p:spTree>
    <p:extLst>
      <p:ext uri="{BB962C8B-B14F-4D97-AF65-F5344CB8AC3E}">
        <p14:creationId xmlns:p14="http://schemas.microsoft.com/office/powerpoint/2010/main" val="3276845562"/>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990</TotalTime>
  <Words>1088</Words>
  <Application>Microsoft Office PowerPoint</Application>
  <PresentationFormat>Apresentação na tela (4:3)</PresentationFormat>
  <Paragraphs>157</Paragraphs>
  <Slides>31</Slides>
  <Notes>11</Notes>
  <HiddenSlides>0</HiddenSlides>
  <MMClips>0</MMClips>
  <ScaleCrop>false</ScaleCrop>
  <HeadingPairs>
    <vt:vector size="4" baseType="variant">
      <vt:variant>
        <vt:lpstr>Tema</vt:lpstr>
      </vt:variant>
      <vt:variant>
        <vt:i4>1</vt:i4>
      </vt:variant>
      <vt:variant>
        <vt:lpstr>Títulos de slides</vt:lpstr>
      </vt:variant>
      <vt:variant>
        <vt:i4>31</vt:i4>
      </vt:variant>
    </vt:vector>
  </HeadingPairs>
  <TitlesOfParts>
    <vt:vector size="32" baseType="lpstr">
      <vt:lpstr>Tema do Office</vt:lpstr>
      <vt:lpstr>Apresentação do PowerPoint</vt:lpstr>
      <vt:lpstr>Apresentação do PowerPoint</vt:lpstr>
      <vt:lpstr>Apresentação do PowerPoint</vt:lpstr>
      <vt:lpstr>CARTA  AOS COLOSSENSES LIÇÃO  2:  VIDA PLENA PELO EVANGELHO</vt:lpstr>
      <vt:lpstr>Apresentação do PowerPoint</vt:lpstr>
      <vt:lpstr>CARTA  AOS COLOSSENSES LIÇÃO  2:  VIDA PLENA PELO EVANGELHO</vt:lpstr>
      <vt:lpstr>CARTA  AOS COLOSSENSES LIÇÃO  2:  VIDA PLENA PELO EVANGELHO ESBOÇO</vt:lpstr>
      <vt:lpstr>CARTA  AOS COLOSSENSES LIÇÃO  2:  VIDA PLENA PELO EVANGELHO</vt:lpstr>
      <vt:lpstr>CARTA  AOS COLOSSENSES LIÇÃO  2:  VIDA PLENA PELO EVANGELHO</vt:lpstr>
      <vt:lpstr>CARTA  AOS COLOSSENSES LIÇÃO  2:  VIDA PLENA PELO EVANGELHO</vt:lpstr>
      <vt:lpstr>Apresentação do PowerPoint</vt:lpstr>
      <vt:lpstr>CARTA  AOS COLOSSENSES LIÇÃO  2:  VIDA PLENA PELO EVANGELHO</vt:lpstr>
      <vt:lpstr>Apresentação do PowerPoint</vt:lpstr>
      <vt:lpstr>CARTA  AOS COLOSSENSES LIÇÃO  2:  VIDA PLENA PELO EVANGELHO</vt:lpstr>
      <vt:lpstr>Apresentação do PowerPoint</vt:lpstr>
      <vt:lpstr>CARTA  AOS COLOSSENSES LIÇÃO  2:  VIDA PLENA PELO EVANGELHO</vt:lpstr>
      <vt:lpstr>CARTA  AOS COLOSSENSES LIÇÃO  2:  VIDA PLENA PELO EVANGELHO</vt:lpstr>
      <vt:lpstr>Apresentação do PowerPoint</vt:lpstr>
      <vt:lpstr>Apresentação do PowerPoint</vt:lpstr>
      <vt:lpstr>CARTA  AOS COLOSSENSES LIÇÃO  2:  VIDA PLENA PELO EVANGELHO</vt:lpstr>
      <vt:lpstr>Apresentação do PowerPoint</vt:lpstr>
      <vt:lpstr>CARTA  AOS COLOSSENSES LIÇÃO  2:  VIDA PLENA PELO EVANGELHO</vt:lpstr>
      <vt:lpstr>CARTA  AOS COLOSSENSES LIÇÃO  2:  VIDA PLENA PELO EVANGELHO</vt:lpstr>
      <vt:lpstr>Apresentação do PowerPoint</vt:lpstr>
      <vt:lpstr>CARTA  AOS COLOSSENSES LIÇÃO  2:  VIDA PLENA PELO EVANGELHO</vt:lpstr>
      <vt:lpstr>Apresentação do PowerPoint</vt:lpstr>
      <vt:lpstr>CARTA  AOS COLOSSENSES LIÇÃO  2:  VIDA PLENA PELO EVANGELHO</vt:lpstr>
      <vt:lpstr>CARTA  AOS COLOSSENSES LIÇÃO  2:  VIDA PLENA PELO EVANGELHO</vt:lpstr>
      <vt:lpstr>CARTA  AOS COLOSSENSES LIÇÃO  2:  VIDA PLENA PELO EVANGELHO</vt:lpstr>
      <vt:lpstr>CARTA  AOS COLOSSENSES LIÇÃO  2:  VIDA PLENA PELO EVANGELHO</vt:lpstr>
      <vt:lpstr>Apresentação do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PARÁBOLAS</dc:title>
  <dc:creator>I.G.V</dc:creator>
  <cp:lastModifiedBy>I.G.V</cp:lastModifiedBy>
  <cp:revision>95</cp:revision>
  <dcterms:created xsi:type="dcterms:W3CDTF">2017-03-28T13:10:15Z</dcterms:created>
  <dcterms:modified xsi:type="dcterms:W3CDTF">2020-01-07T22:17:52Z</dcterms:modified>
</cp:coreProperties>
</file>