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1"/>
  </p:notesMasterIdLst>
  <p:sldIdLst>
    <p:sldId id="342" r:id="rId3"/>
    <p:sldId id="296" r:id="rId4"/>
    <p:sldId id="259" r:id="rId5"/>
    <p:sldId id="257" r:id="rId6"/>
    <p:sldId id="279" r:id="rId7"/>
    <p:sldId id="260" r:id="rId8"/>
    <p:sldId id="262" r:id="rId9"/>
    <p:sldId id="263" r:id="rId10"/>
    <p:sldId id="404" r:id="rId11"/>
    <p:sldId id="368" r:id="rId12"/>
    <p:sldId id="264" r:id="rId13"/>
    <p:sldId id="410" r:id="rId14"/>
    <p:sldId id="323" r:id="rId15"/>
    <p:sldId id="325" r:id="rId16"/>
    <p:sldId id="405" r:id="rId17"/>
    <p:sldId id="369" r:id="rId18"/>
    <p:sldId id="267" r:id="rId19"/>
    <p:sldId id="412" r:id="rId20"/>
    <p:sldId id="400" r:id="rId21"/>
    <p:sldId id="327" r:id="rId22"/>
    <p:sldId id="406" r:id="rId23"/>
    <p:sldId id="396" r:id="rId24"/>
    <p:sldId id="333" r:id="rId25"/>
    <p:sldId id="407" r:id="rId26"/>
    <p:sldId id="313" r:id="rId27"/>
    <p:sldId id="408" r:id="rId28"/>
    <p:sldId id="409" r:id="rId29"/>
    <p:sldId id="413" r:id="rId3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660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094" autoAdjust="0"/>
  </p:normalViewPr>
  <p:slideViewPr>
    <p:cSldViewPr>
      <p:cViewPr varScale="1">
        <p:scale>
          <a:sx n="61" d="100"/>
          <a:sy n="61"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BC9BF2-DC0F-4452-ABF8-F28AC5D4A9F9}" type="datetimeFigureOut">
              <a:rPr lang="pt-BR" smtClean="0"/>
              <a:t>25/09/2018</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A1916-7331-4A11-846C-A049D8C27565}" type="slidenum">
              <a:rPr lang="pt-BR" smtClean="0"/>
              <a:t>‹nº›</a:t>
            </a:fld>
            <a:endParaRPr lang="pt-BR"/>
          </a:p>
        </p:txBody>
      </p:sp>
    </p:spTree>
    <p:extLst>
      <p:ext uri="{BB962C8B-B14F-4D97-AF65-F5344CB8AC3E}">
        <p14:creationId xmlns:p14="http://schemas.microsoft.com/office/powerpoint/2010/main" val="3617418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None/>
              <a:tabLst/>
              <a:defRPr/>
            </a:pPr>
            <a:endParaRPr lang="pt-BR" b="1" baseline="0" dirty="0">
              <a:solidFill>
                <a:srgbClr val="FF0000"/>
              </a:solidFill>
            </a:endParaRP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8</a:t>
            </a:fld>
            <a:endParaRPr lang="pt-BR"/>
          </a:p>
        </p:txBody>
      </p:sp>
    </p:spTree>
    <p:extLst>
      <p:ext uri="{BB962C8B-B14F-4D97-AF65-F5344CB8AC3E}">
        <p14:creationId xmlns:p14="http://schemas.microsoft.com/office/powerpoint/2010/main" val="2142383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11</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13</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sz="1200" i="0" kern="1200" dirty="0" smtClean="0">
                <a:solidFill>
                  <a:schemeClr val="tx1"/>
                </a:solidFill>
                <a:latin typeface="+mn-lt"/>
                <a:ea typeface="+mn-ea"/>
                <a:cs typeface="+mn-cs"/>
              </a:rPr>
              <a:t>		</a:t>
            </a: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14</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17</a:t>
            </a:fld>
            <a:endParaRPr lang="pt-BR" dirty="0"/>
          </a:p>
        </p:txBody>
      </p:sp>
    </p:spTree>
    <p:extLst>
      <p:ext uri="{BB962C8B-B14F-4D97-AF65-F5344CB8AC3E}">
        <p14:creationId xmlns:p14="http://schemas.microsoft.com/office/powerpoint/2010/main" val="3784047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sz="1200" b="1" dirty="0" smtClean="0">
              <a:solidFill>
                <a:srgbClr val="006600"/>
              </a:solidFill>
            </a:endParaRP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20</a:t>
            </a:fld>
            <a:endParaRPr lang="pt-BR" dirty="0"/>
          </a:p>
        </p:txBody>
      </p:sp>
    </p:spTree>
    <p:extLst>
      <p:ext uri="{BB962C8B-B14F-4D97-AF65-F5344CB8AC3E}">
        <p14:creationId xmlns:p14="http://schemas.microsoft.com/office/powerpoint/2010/main" val="1901064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23</a:t>
            </a:fld>
            <a:endParaRPr lang="pt-BR"/>
          </a:p>
        </p:txBody>
      </p:sp>
    </p:spTree>
    <p:extLst>
      <p:ext uri="{BB962C8B-B14F-4D97-AF65-F5344CB8AC3E}">
        <p14:creationId xmlns:p14="http://schemas.microsoft.com/office/powerpoint/2010/main" val="881072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b="1"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25</a:t>
            </a:fld>
            <a:endParaRPr lang="pt-BR"/>
          </a:p>
        </p:txBody>
      </p:sp>
    </p:spTree>
    <p:extLst>
      <p:ext uri="{BB962C8B-B14F-4D97-AF65-F5344CB8AC3E}">
        <p14:creationId xmlns:p14="http://schemas.microsoft.com/office/powerpoint/2010/main" val="281667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41"/>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25/09/2018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575725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25/09/2018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94471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54"/>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54"/>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25/09/2018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74942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43"/>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555BDED7-3619-4D72-B584-9996C867A486}" type="datetimeFigureOut">
              <a:rPr lang="pt-BR">
                <a:solidFill>
                  <a:prstClr val="black">
                    <a:tint val="75000"/>
                  </a:prstClr>
                </a:solidFill>
              </a:rPr>
              <a:pPr>
                <a:defRPr/>
              </a:pPr>
              <a:t>25/09/2018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674F8220-65C2-40B5-818F-7CE44B36D01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2254926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2D458769-3F99-4291-9957-A71A6C5EC418}" type="datetimeFigureOut">
              <a:rPr lang="pt-BR">
                <a:solidFill>
                  <a:prstClr val="black">
                    <a:tint val="75000"/>
                  </a:prstClr>
                </a:solidFill>
              </a:rPr>
              <a:pPr>
                <a:defRPr/>
              </a:pPr>
              <a:t>25/09/2018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E83A8017-91A4-41EB-A819-8CB9212AA2EB}"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877081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18"/>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pPr>
              <a:defRPr/>
            </a:pPr>
            <a:fld id="{644D4148-DCF6-4FF5-AE02-DB3C6BB30AEE}" type="datetimeFigureOut">
              <a:rPr lang="pt-BR">
                <a:solidFill>
                  <a:prstClr val="black">
                    <a:tint val="75000"/>
                  </a:prstClr>
                </a:solidFill>
              </a:rPr>
              <a:pPr>
                <a:defRPr/>
              </a:pPr>
              <a:t>25/09/2018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7DAEF22E-C6D1-4668-A34E-91C29206475D}"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247772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6096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730F7693-816C-4DFD-988E-99602FEE40DD}" type="datetimeFigureOut">
              <a:rPr lang="pt-BR">
                <a:solidFill>
                  <a:prstClr val="black">
                    <a:tint val="75000"/>
                  </a:prstClr>
                </a:solidFill>
              </a:rPr>
              <a:pPr>
                <a:defRPr/>
              </a:pPr>
              <a:t>25/09/2018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FE888E1B-DAF5-470E-8375-0A0BE55829AE}"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128776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34"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34"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2BEF1265-0B35-411B-92AE-F12DB610EE10}" type="datetimeFigureOut">
              <a:rPr lang="pt-BR">
                <a:solidFill>
                  <a:prstClr val="black">
                    <a:tint val="75000"/>
                  </a:prstClr>
                </a:solidFill>
              </a:rPr>
              <a:pPr>
                <a:defRPr/>
              </a:pPr>
              <a:t>25/09/2018</a:t>
            </a:fld>
            <a:endParaRPr lang="pt-BR">
              <a:solidFill>
                <a:prstClr val="black">
                  <a:tint val="75000"/>
                </a:prstClr>
              </a:solidFill>
            </a:endParaRPr>
          </a:p>
        </p:txBody>
      </p:sp>
      <p:sp>
        <p:nvSpPr>
          <p:cNvPr id="8"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9" name="Espaço Reservado para Número de Slide 5"/>
          <p:cNvSpPr>
            <a:spLocks noGrp="1"/>
          </p:cNvSpPr>
          <p:nvPr>
            <p:ph type="sldNum" sz="quarter" idx="12"/>
          </p:nvPr>
        </p:nvSpPr>
        <p:spPr/>
        <p:txBody>
          <a:bodyPr/>
          <a:lstStyle>
            <a:lvl1pPr>
              <a:defRPr/>
            </a:lvl1pPr>
          </a:lstStyle>
          <a:p>
            <a:pPr>
              <a:defRPr/>
            </a:pPr>
            <a:fld id="{CBD5C409-452C-43D6-AB42-50459BA2406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984094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2B57FEAA-2753-4920-A698-717C29E4232D}" type="datetimeFigureOut">
              <a:rPr lang="pt-BR">
                <a:solidFill>
                  <a:prstClr val="black">
                    <a:tint val="75000"/>
                  </a:prstClr>
                </a:solidFill>
              </a:rPr>
              <a:pPr>
                <a:defRPr/>
              </a:pPr>
              <a:t>25/09/2018</a:t>
            </a:fld>
            <a:endParaRPr lang="pt-BR">
              <a:solidFill>
                <a:prstClr val="black">
                  <a:tint val="75000"/>
                </a:prstClr>
              </a:solidFill>
            </a:endParaRPr>
          </a:p>
        </p:txBody>
      </p:sp>
      <p:sp>
        <p:nvSpPr>
          <p:cNvPr id="4"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5" name="Espaço Reservado para Número de Slide 5"/>
          <p:cNvSpPr>
            <a:spLocks noGrp="1"/>
          </p:cNvSpPr>
          <p:nvPr>
            <p:ph type="sldNum" sz="quarter" idx="12"/>
          </p:nvPr>
        </p:nvSpPr>
        <p:spPr/>
        <p:txBody>
          <a:bodyPr/>
          <a:lstStyle>
            <a:lvl1pPr>
              <a:defRPr/>
            </a:lvl1pPr>
          </a:lstStyle>
          <a:p>
            <a:pPr>
              <a:defRPr/>
            </a:pPr>
            <a:fld id="{6DC68E93-799C-42CE-8C23-4C942DB56B2B}"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530243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A3035DFF-A1CA-474C-BCEC-2CBC697FDCF0}" type="datetimeFigureOut">
              <a:rPr lang="pt-BR">
                <a:solidFill>
                  <a:prstClr val="black">
                    <a:tint val="75000"/>
                  </a:prstClr>
                </a:solidFill>
              </a:rPr>
              <a:pPr>
                <a:defRPr/>
              </a:pPr>
              <a:t>25/09/2018</a:t>
            </a:fld>
            <a:endParaRPr lang="pt-BR">
              <a:solidFill>
                <a:prstClr val="black">
                  <a:tint val="75000"/>
                </a:prstClr>
              </a:solidFill>
            </a:endParaRPr>
          </a:p>
        </p:txBody>
      </p:sp>
      <p:sp>
        <p:nvSpPr>
          <p:cNvPr id="3"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4" name="Espaço Reservado para Número de Slide 5"/>
          <p:cNvSpPr>
            <a:spLocks noGrp="1"/>
          </p:cNvSpPr>
          <p:nvPr>
            <p:ph type="sldNum" sz="quarter" idx="12"/>
          </p:nvPr>
        </p:nvSpPr>
        <p:spPr/>
        <p:txBody>
          <a:bodyPr/>
          <a:lstStyle>
            <a:lvl1pPr>
              <a:defRPr/>
            </a:lvl1pPr>
          </a:lstStyle>
          <a:p>
            <a:pPr>
              <a:defRPr/>
            </a:pPr>
            <a:fld id="{92F8CFC4-CE83-475D-84F6-EEEB1BB8A49D}"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9132616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2"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6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21E3591C-9A01-4CE3-8644-6F3EA16AA13C}" type="datetimeFigureOut">
              <a:rPr lang="pt-BR">
                <a:solidFill>
                  <a:prstClr val="black">
                    <a:tint val="75000"/>
                  </a:prstClr>
                </a:solidFill>
              </a:rPr>
              <a:pPr>
                <a:defRPr/>
              </a:pPr>
              <a:t>25/09/2018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B1F37BDE-7151-4C8C-825B-EB0047B370DA}"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853037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25/09/2018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0102857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2507F679-3621-44C5-A6BB-C47A5A67D30F}" type="datetimeFigureOut">
              <a:rPr lang="pt-BR">
                <a:solidFill>
                  <a:prstClr val="black">
                    <a:tint val="75000"/>
                  </a:prstClr>
                </a:solidFill>
              </a:rPr>
              <a:pPr>
                <a:defRPr/>
              </a:pPr>
              <a:t>25/09/2018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F49DC34D-F07D-4C62-850E-383568E6329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86069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DA964A16-4713-467A-9482-0AC412C4A2DB}" type="datetimeFigureOut">
              <a:rPr lang="pt-BR">
                <a:solidFill>
                  <a:prstClr val="black">
                    <a:tint val="75000"/>
                  </a:prstClr>
                </a:solidFill>
              </a:rPr>
              <a:pPr>
                <a:defRPr/>
              </a:pPr>
              <a:t>25/09/2018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DEAA2C30-781E-4513-B2F4-F0C218904AA8}"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363561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56"/>
            <a:ext cx="27432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609600" y="274656"/>
            <a:ext cx="80772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7D78FB7F-BC90-44DA-93F8-FD95B1F95301}" type="datetimeFigureOut">
              <a:rPr lang="pt-BR">
                <a:solidFill>
                  <a:prstClr val="black">
                    <a:tint val="75000"/>
                  </a:prstClr>
                </a:solidFill>
              </a:rPr>
              <a:pPr>
                <a:defRPr/>
              </a:pPr>
              <a:t>25/09/2018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E8C4B3DB-24F1-4DEE-9EB6-BB885BDCBF3F}"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900007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16"/>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B4947B21-5B4F-430E-8779-9B4706A37A3E}" type="datetimeFigureOut">
              <a:rPr lang="pt-BR" smtClean="0"/>
              <a:t>25/09/2018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402459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B4947B21-5B4F-430E-8779-9B4706A37A3E}" type="datetimeFigureOut">
              <a:rPr lang="pt-BR" smtClean="0"/>
              <a:t>25/09/2018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92080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4947B21-5B4F-430E-8779-9B4706A37A3E}" type="datetimeFigureOut">
              <a:rPr lang="pt-BR" smtClean="0"/>
              <a:t>25/09/2018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176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B4947B21-5B4F-430E-8779-9B4706A37A3E}" type="datetimeFigureOut">
              <a:rPr lang="pt-BR" smtClean="0"/>
              <a:t>25/09/2018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850262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4947B21-5B4F-430E-8779-9B4706A37A3E}" type="datetimeFigureOut">
              <a:rPr lang="pt-BR" smtClean="0"/>
              <a:t>25/09/2018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931009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2"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6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25/09/2018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143527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25/09/2018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38158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47B21-5B4F-430E-8779-9B4706A37A3E}" type="datetimeFigureOut">
              <a:rPr lang="pt-BR" smtClean="0"/>
              <a:t>25/09/2018</a:t>
            </a:fld>
            <a:endParaRPr lang="pt-BR"/>
          </a:p>
        </p:txBody>
      </p:sp>
      <p:sp>
        <p:nvSpPr>
          <p:cNvPr id="5" name="Espaço Reservado para Rodapé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14BD0-1789-40BB-A9F1-7EC088561D07}" type="slidenum">
              <a:rPr lang="pt-BR" smtClean="0"/>
              <a:t>‹nº›</a:t>
            </a:fld>
            <a:endParaRPr lang="pt-BR"/>
          </a:p>
        </p:txBody>
      </p:sp>
    </p:spTree>
    <p:extLst>
      <p:ext uri="{BB962C8B-B14F-4D97-AF65-F5344CB8AC3E}">
        <p14:creationId xmlns:p14="http://schemas.microsoft.com/office/powerpoint/2010/main" val="3942054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smtClean="0"/>
              <a:t>Clique para editar o título mestre</a:t>
            </a:r>
          </a:p>
        </p:txBody>
      </p:sp>
      <p:sp>
        <p:nvSpPr>
          <p:cNvPr id="1027" name="Espaço Reservado para Texto 2"/>
          <p:cNvSpPr>
            <a:spLocks noGrp="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p>
        </p:txBody>
      </p:sp>
      <p:sp>
        <p:nvSpPr>
          <p:cNvPr id="4" name="Espaço Reservado para Data 3"/>
          <p:cNvSpPr>
            <a:spLocks noGrp="1"/>
          </p:cNvSpPr>
          <p:nvPr>
            <p:ph type="dt" sz="half" idx="2"/>
          </p:nvPr>
        </p:nvSpPr>
        <p:spPr>
          <a:xfrm>
            <a:off x="457200" y="6356363"/>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fontAlgn="base">
              <a:spcBef>
                <a:spcPct val="0"/>
              </a:spcBef>
              <a:spcAft>
                <a:spcPct val="0"/>
              </a:spcAft>
              <a:defRPr/>
            </a:pPr>
            <a:fld id="{362B80EC-42B7-4717-A25D-98B72976DD0D}" type="datetimeFigureOut">
              <a:rPr lang="pt-BR">
                <a:solidFill>
                  <a:prstClr val="black">
                    <a:tint val="75000"/>
                  </a:prstClr>
                </a:solidFill>
              </a:rPr>
              <a:pPr fontAlgn="base">
                <a:spcBef>
                  <a:spcPct val="0"/>
                </a:spcBef>
                <a:spcAft>
                  <a:spcPct val="0"/>
                </a:spcAft>
                <a:defRPr/>
              </a:pPr>
              <a:t>25/09/2018</a:t>
            </a:fld>
            <a:endParaRPr lang="pt-BR">
              <a:solidFill>
                <a:prstClr val="black">
                  <a:tint val="75000"/>
                </a:prstClr>
              </a:solidFill>
            </a:endParaRPr>
          </a:p>
        </p:txBody>
      </p:sp>
      <p:sp>
        <p:nvSpPr>
          <p:cNvPr id="5" name="Espaço Reservado para Rodapé 4"/>
          <p:cNvSpPr>
            <a:spLocks noGrp="1"/>
          </p:cNvSpPr>
          <p:nvPr>
            <p:ph type="ftr" sz="quarter" idx="3"/>
          </p:nvPr>
        </p:nvSpPr>
        <p:spPr>
          <a:xfrm>
            <a:off x="3124200" y="6356363"/>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fontAlgn="base">
              <a:spcBef>
                <a:spcPct val="0"/>
              </a:spcBef>
              <a:spcAft>
                <a:spcPct val="0"/>
              </a:spcAft>
              <a:defRPr/>
            </a:pPr>
            <a:endParaRPr lang="pt-BR">
              <a:solidFill>
                <a:prstClr val="black">
                  <a:tint val="75000"/>
                </a:prstClr>
              </a:solidFill>
            </a:endParaRPr>
          </a:p>
        </p:txBody>
      </p:sp>
      <p:sp>
        <p:nvSpPr>
          <p:cNvPr id="6" name="Espaço Reservado para Número de Slide 5"/>
          <p:cNvSpPr>
            <a:spLocks noGrp="1"/>
          </p:cNvSpPr>
          <p:nvPr>
            <p:ph type="sldNum" sz="quarter" idx="4"/>
          </p:nvPr>
        </p:nvSpPr>
        <p:spPr>
          <a:xfrm>
            <a:off x="6553200" y="6356363"/>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fontAlgn="base">
              <a:spcBef>
                <a:spcPct val="0"/>
              </a:spcBef>
              <a:spcAft>
                <a:spcPct val="0"/>
              </a:spcAft>
              <a:defRPr/>
            </a:pPr>
            <a:fld id="{5B005438-3D44-4C1C-AEA1-63DF5BC57F28}" type="slidenum">
              <a:rPr lang="pt-BR">
                <a:solidFill>
                  <a:prstClr val="black">
                    <a:tint val="75000"/>
                  </a:prstClr>
                </a:solidFill>
              </a:rPr>
              <a:pPr fontAlgn="base">
                <a:spcBef>
                  <a:spcPct val="0"/>
                </a:spcBef>
                <a:spcAft>
                  <a:spcPct val="0"/>
                </a:spcAft>
                <a:defRPr/>
              </a:pPr>
              <a:t>‹nº›</a:t>
            </a:fld>
            <a:endParaRPr lang="pt-BR">
              <a:solidFill>
                <a:prstClr val="black">
                  <a:tint val="75000"/>
                </a:prstClr>
              </a:solidFill>
            </a:endParaRPr>
          </a:p>
        </p:txBody>
      </p:sp>
    </p:spTree>
    <p:extLst>
      <p:ext uri="{BB962C8B-B14F-4D97-AF65-F5344CB8AC3E}">
        <p14:creationId xmlns:p14="http://schemas.microsoft.com/office/powerpoint/2010/main" val="148062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689376" y="4514850"/>
            <a:ext cx="7755730" cy="2343150"/>
          </a:xfrm>
        </p:spPr>
        <p:txBody>
          <a:bodyPr/>
          <a:lstStyle/>
          <a:p>
            <a:pPr>
              <a:buClr>
                <a:srgbClr val="94B6D2"/>
              </a:buClr>
            </a:pPr>
            <a:r>
              <a:rPr lang="pt-BR" sz="3600" b="1" dirty="0" smtClean="0">
                <a:solidFill>
                  <a:srgbClr val="000000"/>
                </a:solidFill>
                <a:latin typeface="Book Antiqua" pitchFamily="18" charset="0"/>
              </a:rPr>
              <a:t>Classes de Jovens e Adultos da EBD</a:t>
            </a:r>
          </a:p>
        </p:txBody>
      </p:sp>
      <p:sp>
        <p:nvSpPr>
          <p:cNvPr id="4" name="Título 2"/>
          <p:cNvSpPr txBox="1">
            <a:spLocks/>
          </p:cNvSpPr>
          <p:nvPr/>
        </p:nvSpPr>
        <p:spPr bwMode="auto">
          <a:xfrm>
            <a:off x="689380" y="569913"/>
            <a:ext cx="7755731"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5400" kern="12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Book Antiqua" pitchFamily="18" charset="0"/>
              </a:defRPr>
            </a:lvl2pPr>
            <a:lvl3pPr algn="ctr" rtl="0" eaLnBrk="0" fontAlgn="base" hangingPunct="0">
              <a:spcBef>
                <a:spcPct val="0"/>
              </a:spcBef>
              <a:spcAft>
                <a:spcPct val="0"/>
              </a:spcAft>
              <a:defRPr sz="5400">
                <a:solidFill>
                  <a:schemeClr val="tx2"/>
                </a:solidFill>
                <a:latin typeface="Book Antiqua" pitchFamily="18" charset="0"/>
              </a:defRPr>
            </a:lvl3pPr>
            <a:lvl4pPr algn="ctr" rtl="0" eaLnBrk="0" fontAlgn="base" hangingPunct="0">
              <a:spcBef>
                <a:spcPct val="0"/>
              </a:spcBef>
              <a:spcAft>
                <a:spcPct val="0"/>
              </a:spcAft>
              <a:defRPr sz="5400">
                <a:solidFill>
                  <a:schemeClr val="tx2"/>
                </a:solidFill>
                <a:latin typeface="Book Antiqua" pitchFamily="18" charset="0"/>
              </a:defRPr>
            </a:lvl4pPr>
            <a:lvl5pPr algn="ctr" rtl="0" eaLnBrk="0" fontAlgn="base" hangingPunct="0">
              <a:spcBef>
                <a:spcPct val="0"/>
              </a:spcBef>
              <a:spcAft>
                <a:spcPct val="0"/>
              </a:spcAft>
              <a:defRPr sz="5400">
                <a:solidFill>
                  <a:schemeClr val="tx2"/>
                </a:solidFill>
                <a:latin typeface="Book Antiqu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defTabSz="449263" eaLnBrk="1" hangingPunct="1">
              <a:lnSpc>
                <a:spcPct val="93000"/>
              </a:lnSpc>
              <a:defRPr/>
            </a:pPr>
            <a:r>
              <a:rPr lang="en-GB" sz="4000" dirty="0" smtClean="0">
                <a:solidFill>
                  <a:srgbClr val="000099"/>
                </a:solidFill>
                <a:latin typeface="Arial"/>
                <a:cs typeface="Arial"/>
              </a:rPr>
              <a:t>ESCOLA BÍBLICA DOMINICAL</a:t>
            </a:r>
            <a:endParaRPr lang="en-GB" sz="4000" dirty="0">
              <a:solidFill>
                <a:srgbClr val="000099"/>
              </a:solidFill>
              <a:latin typeface="Arial"/>
              <a:cs typeface="Arial"/>
            </a:endParaRPr>
          </a:p>
        </p:txBody>
      </p:sp>
      <p:sp>
        <p:nvSpPr>
          <p:cNvPr id="2" name="Retângulo 1"/>
          <p:cNvSpPr/>
          <p:nvPr/>
        </p:nvSpPr>
        <p:spPr>
          <a:xfrm>
            <a:off x="971600" y="2200289"/>
            <a:ext cx="7344816" cy="830997"/>
          </a:xfrm>
          <a:prstGeom prst="rect">
            <a:avLst/>
          </a:prstGeom>
        </p:spPr>
        <p:txBody>
          <a:bodyPr wrap="square">
            <a:spAutoFit/>
          </a:bodyPr>
          <a:lstStyle/>
          <a:p>
            <a:pPr algn="ctr" eaLnBrk="0" fontAlgn="base" hangingPunct="0">
              <a:spcBef>
                <a:spcPct val="20000"/>
              </a:spcBef>
              <a:spcAft>
                <a:spcPct val="0"/>
              </a:spcAft>
              <a:buClr>
                <a:srgbClr val="94B6D2"/>
              </a:buClr>
              <a:defRPr/>
            </a:pPr>
            <a:r>
              <a:rPr lang="pt-BR" sz="4800" b="1" dirty="0">
                <a:solidFill>
                  <a:srgbClr val="993300"/>
                </a:solidFill>
                <a:latin typeface="Book Antiqua"/>
                <a:cs typeface="Arial" charset="0"/>
              </a:rPr>
              <a:t>3° TRIMESTRE  DE  2018</a:t>
            </a:r>
          </a:p>
        </p:txBody>
      </p:sp>
    </p:spTree>
    <p:extLst>
      <p:ext uri="{BB962C8B-B14F-4D97-AF65-F5344CB8AC3E}">
        <p14:creationId xmlns:p14="http://schemas.microsoft.com/office/powerpoint/2010/main" val="1026873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71600" y="404664"/>
            <a:ext cx="7344816" cy="6120680"/>
          </a:xfrm>
        </p:spPr>
        <p:txBody>
          <a:bodyPr>
            <a:noAutofit/>
          </a:bodyPr>
          <a:lstStyle/>
          <a:p>
            <a:pPr marL="0" lvl="0" indent="0" algn="ctr">
              <a:buNone/>
            </a:pPr>
            <a:r>
              <a:rPr lang="pt-BR" sz="2400" b="1" dirty="0" smtClean="0">
                <a:solidFill>
                  <a:srgbClr val="FF0000"/>
                </a:solidFill>
                <a:latin typeface="Arial" pitchFamily="34" charset="0"/>
                <a:cs typeface="Arial" pitchFamily="34" charset="0"/>
              </a:rPr>
              <a:t>Do Texto Bíblico:</a:t>
            </a:r>
          </a:p>
          <a:p>
            <a:pPr marL="0" lvl="0" indent="0">
              <a:buNone/>
            </a:pPr>
            <a:r>
              <a:rPr lang="pt-BR" dirty="0" smtClean="0">
                <a:solidFill>
                  <a:srgbClr val="0000CC"/>
                </a:solidFill>
              </a:rPr>
              <a:t>1 </a:t>
            </a:r>
            <a:r>
              <a:rPr lang="pt-BR" dirty="0" err="1">
                <a:solidFill>
                  <a:srgbClr val="0000CC"/>
                </a:solidFill>
              </a:rPr>
              <a:t>Co</a:t>
            </a:r>
            <a:r>
              <a:rPr lang="pt-BR" dirty="0">
                <a:solidFill>
                  <a:srgbClr val="0000CC"/>
                </a:solidFill>
              </a:rPr>
              <a:t> </a:t>
            </a:r>
            <a:r>
              <a:rPr lang="pt-BR" dirty="0" smtClean="0">
                <a:solidFill>
                  <a:srgbClr val="0000CC"/>
                </a:solidFill>
              </a:rPr>
              <a:t>16</a:t>
            </a:r>
            <a:r>
              <a:rPr lang="pt-BR" dirty="0">
                <a:solidFill>
                  <a:srgbClr val="0000CC"/>
                </a:solidFill>
              </a:rPr>
              <a:t>. 1  Ora, quanto à coleta que se faz para os santos, fazei vós também o mesmo que ordenei às igrejas da </a:t>
            </a:r>
            <a:r>
              <a:rPr lang="pt-BR" dirty="0" err="1">
                <a:solidFill>
                  <a:srgbClr val="0000CC"/>
                </a:solidFill>
              </a:rPr>
              <a:t>Galácia</a:t>
            </a:r>
            <a:r>
              <a:rPr lang="pt-BR" dirty="0">
                <a:solidFill>
                  <a:srgbClr val="0000CC"/>
                </a:solidFill>
              </a:rPr>
              <a:t>.   2  No primeiro dia da semana, cada um de vós ponha de parte o que puder ajuntar, conforme a sua prosperidade, para que se não façam as coletas quando eu chegar.   3  E, quando tiver chegado, mandarei os que, por cartas, aprovardes, para levar a vossa dádiva a Jerusalém.   4  E, se valer a pena que eu também vá, irão comigo. </a:t>
            </a:r>
          </a:p>
        </p:txBody>
      </p:sp>
    </p:spTree>
    <p:extLst>
      <p:ext uri="{BB962C8B-B14F-4D97-AF65-F5344CB8AC3E}">
        <p14:creationId xmlns:p14="http://schemas.microsoft.com/office/powerpoint/2010/main" val="3479211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sz="3200" dirty="0"/>
          </a:p>
        </p:txBody>
      </p:sp>
      <p:sp>
        <p:nvSpPr>
          <p:cNvPr id="3" name="Espaço Reservado para Conteúdo 2"/>
          <p:cNvSpPr>
            <a:spLocks noGrp="1"/>
          </p:cNvSpPr>
          <p:nvPr>
            <p:ph idx="1"/>
          </p:nvPr>
        </p:nvSpPr>
        <p:spPr>
          <a:xfrm>
            <a:off x="467544" y="1412776"/>
            <a:ext cx="8229600" cy="5040560"/>
          </a:xfrm>
          <a:ln>
            <a:solidFill>
              <a:schemeClr val="tx1"/>
            </a:solidFill>
          </a:ln>
        </p:spPr>
        <p:txBody>
          <a:bodyPr>
            <a:normAutofit fontScale="92500" lnSpcReduction="10000"/>
          </a:bodyPr>
          <a:lstStyle/>
          <a:p>
            <a:pPr marL="0" lvl="0" indent="0">
              <a:buNone/>
            </a:pPr>
            <a:r>
              <a:rPr lang="pt-BR" sz="2300" b="1" dirty="0">
                <a:solidFill>
                  <a:srgbClr val="006600"/>
                </a:solidFill>
              </a:rPr>
              <a:t>I – ORIENTAÇÕES SOBRE AS COLETAS PARA OS </a:t>
            </a:r>
            <a:r>
              <a:rPr lang="pt-BR" sz="2300" b="1" dirty="0" smtClean="0">
                <a:solidFill>
                  <a:srgbClr val="006600"/>
                </a:solidFill>
              </a:rPr>
              <a:t>NECESSITADOS</a:t>
            </a:r>
            <a:r>
              <a:rPr lang="pt-BR" sz="2300" dirty="0" smtClean="0">
                <a:solidFill>
                  <a:prstClr val="black"/>
                </a:solidFill>
                <a:latin typeface="Calibri" pitchFamily="34" charset="0"/>
                <a:cs typeface="Arial" charset="0"/>
              </a:rPr>
              <a:t>       	    </a:t>
            </a:r>
            <a:r>
              <a:rPr lang="pt-BR" sz="2500" dirty="0" smtClean="0">
                <a:solidFill>
                  <a:prstClr val="black"/>
                </a:solidFill>
                <a:latin typeface="Calibri" pitchFamily="34" charset="0"/>
                <a:cs typeface="Arial" charset="0"/>
              </a:rPr>
              <a:t>1</a:t>
            </a: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2800" dirty="0">
                <a:solidFill>
                  <a:prstClr val="black"/>
                </a:solidFill>
                <a:latin typeface="Calibri" pitchFamily="34" charset="0"/>
                <a:cs typeface="Arial" charset="0"/>
              </a:rPr>
              <a:t>Paulo considera nestes versos uma questão </a:t>
            </a:r>
            <a:r>
              <a:rPr lang="pt-BR" sz="2800" dirty="0" smtClean="0">
                <a:solidFill>
                  <a:prstClr val="black"/>
                </a:solidFill>
                <a:latin typeface="Calibri" pitchFamily="34" charset="0"/>
                <a:cs typeface="Arial" charset="0"/>
              </a:rPr>
              <a:t>concernente </a:t>
            </a:r>
            <a:r>
              <a:rPr lang="pt-BR" sz="2800" dirty="0">
                <a:solidFill>
                  <a:prstClr val="black"/>
                </a:solidFill>
                <a:latin typeface="Calibri" pitchFamily="34" charset="0"/>
                <a:cs typeface="Arial" charset="0"/>
              </a:rPr>
              <a:t>às coletas que eram feitas em favor dos santos. Embora seja uma necessidade constante da igreja cuidar dos seus necessitados, aqui se trata de um levantamento de ofertas destinadas aos irmãos de </a:t>
            </a:r>
            <a:r>
              <a:rPr lang="pt-BR" sz="2800" dirty="0" smtClean="0">
                <a:solidFill>
                  <a:prstClr val="black"/>
                </a:solidFill>
                <a:latin typeface="Calibri" pitchFamily="34" charset="0"/>
                <a:cs typeface="Arial" charset="0"/>
              </a:rPr>
              <a:t>Jerusalém, </a:t>
            </a:r>
            <a:r>
              <a:rPr lang="pt-BR" sz="2800" dirty="0">
                <a:solidFill>
                  <a:prstClr val="black"/>
                </a:solidFill>
                <a:latin typeface="Calibri" pitchFamily="34" charset="0"/>
                <a:cs typeface="Arial" charset="0"/>
              </a:rPr>
              <a:t>pois a Judéia era </a:t>
            </a:r>
            <a:r>
              <a:rPr lang="pt-BR" sz="2800" dirty="0" smtClean="0">
                <a:solidFill>
                  <a:prstClr val="black"/>
                </a:solidFill>
                <a:latin typeface="Calibri" pitchFamily="34" charset="0"/>
                <a:cs typeface="Arial" charset="0"/>
              </a:rPr>
              <a:t>castigada </a:t>
            </a:r>
            <a:r>
              <a:rPr lang="pt-BR" sz="2800" dirty="0">
                <a:solidFill>
                  <a:prstClr val="black"/>
                </a:solidFill>
                <a:latin typeface="Calibri" pitchFamily="34" charset="0"/>
                <a:cs typeface="Arial" charset="0"/>
              </a:rPr>
              <a:t>pela fome e pela pobreza. Como se trata de um dever extremamente importante da igreja e dos seus </a:t>
            </a:r>
            <a:r>
              <a:rPr lang="pt-BR" sz="2800" dirty="0" smtClean="0">
                <a:solidFill>
                  <a:prstClr val="black"/>
                </a:solidFill>
                <a:latin typeface="Calibri" pitchFamily="34" charset="0"/>
                <a:cs typeface="Arial" charset="0"/>
              </a:rPr>
              <a:t>obreiros, </a:t>
            </a:r>
            <a:r>
              <a:rPr lang="pt-BR" sz="2800" dirty="0">
                <a:solidFill>
                  <a:prstClr val="black"/>
                </a:solidFill>
                <a:latin typeface="Calibri" pitchFamily="34" charset="0"/>
                <a:cs typeface="Arial" charset="0"/>
              </a:rPr>
              <a:t>o apóstolo tinha um modelo que ensinava em toda a parte, e por isso deveria ser seguido também por todas as </a:t>
            </a:r>
            <a:r>
              <a:rPr lang="pt-BR" sz="2800" dirty="0" smtClean="0">
                <a:solidFill>
                  <a:prstClr val="black"/>
                </a:solidFill>
                <a:latin typeface="Calibri" pitchFamily="34" charset="0"/>
                <a:cs typeface="Arial" charset="0"/>
              </a:rPr>
              <a:t>igrejas: </a:t>
            </a:r>
            <a:r>
              <a:rPr lang="pt-BR" sz="2800" dirty="0">
                <a:solidFill>
                  <a:prstClr val="black"/>
                </a:solidFill>
                <a:latin typeface="Calibri" pitchFamily="34" charset="0"/>
                <a:cs typeface="Arial" charset="0"/>
              </a:rPr>
              <a:t>“</a:t>
            </a:r>
            <a:r>
              <a:rPr lang="pt-BR" sz="2800" dirty="0">
                <a:solidFill>
                  <a:srgbClr val="0000CC"/>
                </a:solidFill>
                <a:latin typeface="Calibri" pitchFamily="34" charset="0"/>
                <a:cs typeface="Arial" charset="0"/>
              </a:rPr>
              <a:t>fazei vós também o mesmo que ordenei às igrejas da </a:t>
            </a:r>
            <a:r>
              <a:rPr lang="pt-BR" sz="2800" dirty="0" err="1">
                <a:solidFill>
                  <a:srgbClr val="0000CC"/>
                </a:solidFill>
                <a:latin typeface="Calibri" pitchFamily="34" charset="0"/>
                <a:cs typeface="Arial" charset="0"/>
              </a:rPr>
              <a:t>Galácia</a:t>
            </a:r>
            <a:r>
              <a:rPr lang="pt-BR" sz="2800" dirty="0">
                <a:solidFill>
                  <a:prstClr val="black"/>
                </a:solidFill>
                <a:latin typeface="Calibri" pitchFamily="34" charset="0"/>
                <a:cs typeface="Arial" charset="0"/>
              </a:rPr>
              <a:t>” (</a:t>
            </a:r>
            <a:r>
              <a:rPr lang="pt-BR" sz="2800" dirty="0">
                <a:solidFill>
                  <a:srgbClr val="0000CC"/>
                </a:solidFill>
                <a:latin typeface="Calibri" pitchFamily="34" charset="0"/>
                <a:cs typeface="Arial" charset="0"/>
              </a:rPr>
              <a:t>v. 1</a:t>
            </a:r>
            <a:r>
              <a:rPr lang="pt-BR" sz="2800" dirty="0" smtClean="0">
                <a:solidFill>
                  <a:prstClr val="black"/>
                </a:solidFill>
                <a:latin typeface="Calibri" pitchFamily="34" charset="0"/>
                <a:cs typeface="Arial" charset="0"/>
              </a:rPr>
              <a:t>).		 </a:t>
            </a:r>
            <a:r>
              <a:rPr lang="pt-BR" sz="1300" dirty="0" smtClean="0">
                <a:solidFill>
                  <a:prstClr val="black"/>
                </a:solidFill>
                <a:latin typeface="Calibri" pitchFamily="34" charset="0"/>
                <a:cs typeface="Arial" charset="0"/>
              </a:rPr>
              <a:t>(</a:t>
            </a:r>
            <a:r>
              <a:rPr lang="pt-BR" sz="1300" dirty="0" smtClean="0">
                <a:solidFill>
                  <a:srgbClr val="0000CC"/>
                </a:solidFill>
                <a:latin typeface="Calibri" pitchFamily="34" charset="0"/>
                <a:cs typeface="Arial" charset="0"/>
              </a:rPr>
              <a:t>At </a:t>
            </a:r>
            <a:r>
              <a:rPr lang="pt-BR" sz="1300" dirty="0">
                <a:solidFill>
                  <a:srgbClr val="0000CC"/>
                </a:solidFill>
                <a:latin typeface="Calibri" pitchFamily="34" charset="0"/>
                <a:cs typeface="Arial" charset="0"/>
              </a:rPr>
              <a:t>4.34,35; </a:t>
            </a:r>
            <a:r>
              <a:rPr lang="pt-BR" sz="1300" dirty="0" smtClean="0">
                <a:solidFill>
                  <a:srgbClr val="0000CC"/>
                </a:solidFill>
                <a:latin typeface="Calibri" pitchFamily="34" charset="0"/>
                <a:cs typeface="Arial" charset="0"/>
              </a:rPr>
              <a:t>6.3</a:t>
            </a:r>
            <a:r>
              <a:rPr lang="pt-BR" sz="1300" dirty="0">
                <a:solidFill>
                  <a:srgbClr val="0000CC"/>
                </a:solidFill>
                <a:latin typeface="Calibri" pitchFamily="34" charset="0"/>
                <a:cs typeface="Arial" charset="0"/>
              </a:rPr>
              <a:t>; </a:t>
            </a:r>
            <a:r>
              <a:rPr lang="pt-BR" sz="1300" dirty="0" err="1">
                <a:solidFill>
                  <a:srgbClr val="0000CC"/>
                </a:solidFill>
                <a:latin typeface="Calibri" pitchFamily="34" charset="0"/>
                <a:cs typeface="Arial" charset="0"/>
              </a:rPr>
              <a:t>Gl</a:t>
            </a:r>
            <a:r>
              <a:rPr lang="pt-BR" sz="1300" dirty="0">
                <a:solidFill>
                  <a:srgbClr val="0000CC"/>
                </a:solidFill>
                <a:latin typeface="Calibri" pitchFamily="34" charset="0"/>
                <a:cs typeface="Arial" charset="0"/>
              </a:rPr>
              <a:t> </a:t>
            </a:r>
            <a:r>
              <a:rPr lang="pt-BR" sz="1300" dirty="0" smtClean="0">
                <a:solidFill>
                  <a:srgbClr val="0000CC"/>
                </a:solidFill>
                <a:latin typeface="Calibri" pitchFamily="34" charset="0"/>
                <a:cs typeface="Arial" charset="0"/>
              </a:rPr>
              <a:t>2.9-10; </a:t>
            </a:r>
            <a:r>
              <a:rPr lang="pt-BR" sz="1300" dirty="0" err="1">
                <a:solidFill>
                  <a:srgbClr val="0000CC"/>
                </a:solidFill>
                <a:latin typeface="Calibri" pitchFamily="34" charset="0"/>
                <a:cs typeface="Arial" charset="0"/>
              </a:rPr>
              <a:t>Rm</a:t>
            </a:r>
            <a:r>
              <a:rPr lang="pt-BR" sz="1300" dirty="0">
                <a:solidFill>
                  <a:srgbClr val="0000CC"/>
                </a:solidFill>
                <a:latin typeface="Calibri" pitchFamily="34" charset="0"/>
                <a:cs typeface="Arial" charset="0"/>
              </a:rPr>
              <a:t> 15.25-26</a:t>
            </a:r>
            <a:r>
              <a:rPr lang="pt-BR" sz="1300" dirty="0" smtClean="0">
                <a:solidFill>
                  <a:prstClr val="black"/>
                </a:solidFill>
                <a:latin typeface="Calibri" pitchFamily="34" charset="0"/>
                <a:cs typeface="Arial" charset="0"/>
              </a:rPr>
              <a:t>)</a:t>
            </a:r>
            <a:endParaRPr lang="pt-BR" sz="1300" dirty="0">
              <a:solidFill>
                <a:prstClr val="black"/>
              </a:solidFill>
              <a:latin typeface="Arial" charset="0"/>
              <a:cs typeface="Arial" charset="0"/>
            </a:endParaRPr>
          </a:p>
        </p:txBody>
      </p:sp>
    </p:spTree>
    <p:extLst>
      <p:ext uri="{BB962C8B-B14F-4D97-AF65-F5344CB8AC3E}">
        <p14:creationId xmlns:p14="http://schemas.microsoft.com/office/powerpoint/2010/main" val="2703177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548680"/>
            <a:ext cx="7848872" cy="5904656"/>
          </a:xfrm>
        </p:spPr>
        <p:txBody>
          <a:bodyPr>
            <a:noAutofit/>
          </a:bodyPr>
          <a:lstStyle/>
          <a:p>
            <a:pPr marL="0" indent="0">
              <a:buNone/>
            </a:pPr>
            <a:r>
              <a:rPr lang="pt-BR" sz="2400" u="sng" dirty="0" smtClean="0">
                <a:solidFill>
                  <a:srgbClr val="C00000"/>
                </a:solidFill>
              </a:rPr>
              <a:t>At 4</a:t>
            </a:r>
            <a:r>
              <a:rPr lang="pt-BR" sz="2400" u="sng" dirty="0">
                <a:solidFill>
                  <a:srgbClr val="C00000"/>
                </a:solidFill>
              </a:rPr>
              <a:t>. 34  </a:t>
            </a:r>
            <a:r>
              <a:rPr lang="pt-BR" sz="2400" dirty="0">
                <a:solidFill>
                  <a:srgbClr val="C00000"/>
                </a:solidFill>
              </a:rPr>
              <a:t>Não havia, pois, entre eles necessitado algum; porque todos os que possuíam herdades ou casas, vendendo-as, traziam o preço do que fora vendido e o depositavam aos pés dos apóstolos</a:t>
            </a:r>
            <a:r>
              <a:rPr lang="pt-BR" sz="2400" dirty="0" smtClean="0">
                <a:solidFill>
                  <a:srgbClr val="C00000"/>
                </a:solidFill>
              </a:rPr>
              <a:t>.   35  </a:t>
            </a:r>
            <a:r>
              <a:rPr lang="pt-BR" sz="2400" dirty="0">
                <a:solidFill>
                  <a:srgbClr val="C00000"/>
                </a:solidFill>
              </a:rPr>
              <a:t>E repartia-se a cada um, segundo a necessidade que cada um tinha.</a:t>
            </a:r>
            <a:endParaRPr lang="pt-BR" sz="2400" dirty="0" smtClean="0">
              <a:solidFill>
                <a:srgbClr val="C00000"/>
              </a:solidFill>
            </a:endParaRPr>
          </a:p>
          <a:p>
            <a:pPr marL="0" indent="0">
              <a:buNone/>
            </a:pPr>
            <a:r>
              <a:rPr lang="pt-BR" sz="2400" u="sng" dirty="0" smtClean="0">
                <a:solidFill>
                  <a:srgbClr val="0000CC"/>
                </a:solidFill>
              </a:rPr>
              <a:t>At 6</a:t>
            </a:r>
            <a:r>
              <a:rPr lang="pt-BR" sz="2400" u="sng" dirty="0">
                <a:solidFill>
                  <a:srgbClr val="0000CC"/>
                </a:solidFill>
              </a:rPr>
              <a:t>. </a:t>
            </a:r>
            <a:r>
              <a:rPr lang="pt-BR" sz="2400" u="sng" dirty="0" smtClean="0">
                <a:solidFill>
                  <a:srgbClr val="0000CC"/>
                </a:solidFill>
              </a:rPr>
              <a:t>3  </a:t>
            </a:r>
            <a:r>
              <a:rPr lang="pt-BR" sz="2400" dirty="0">
                <a:solidFill>
                  <a:srgbClr val="0000CC"/>
                </a:solidFill>
              </a:rPr>
              <a:t>Escolhei, pois, irmãos, dentre vós, sete varões de boa reputação, cheios do Espírito Santo e de sabedoria, aos quais constituamos sobre este importante negócio</a:t>
            </a:r>
            <a:r>
              <a:rPr lang="pt-BR" sz="2400" dirty="0" smtClean="0">
                <a:solidFill>
                  <a:srgbClr val="0000CC"/>
                </a:solidFill>
              </a:rPr>
              <a:t>.</a:t>
            </a:r>
            <a:endParaRPr lang="pt-BR" sz="2400" dirty="0">
              <a:solidFill>
                <a:srgbClr val="0000CC"/>
              </a:solidFill>
            </a:endParaRPr>
          </a:p>
          <a:p>
            <a:pPr marL="0" indent="0">
              <a:buNone/>
            </a:pPr>
            <a:r>
              <a:rPr lang="pt-BR" sz="2400" u="sng" dirty="0" err="1" smtClean="0">
                <a:solidFill>
                  <a:srgbClr val="C00000"/>
                </a:solidFill>
              </a:rPr>
              <a:t>Gl</a:t>
            </a:r>
            <a:r>
              <a:rPr lang="pt-BR" sz="2400" u="sng" dirty="0" smtClean="0">
                <a:solidFill>
                  <a:srgbClr val="C00000"/>
                </a:solidFill>
              </a:rPr>
              <a:t> </a:t>
            </a:r>
            <a:r>
              <a:rPr lang="pt-BR" sz="2400" u="sng" dirty="0">
                <a:solidFill>
                  <a:srgbClr val="C00000"/>
                </a:solidFill>
              </a:rPr>
              <a:t>2. 9  </a:t>
            </a:r>
            <a:r>
              <a:rPr lang="pt-BR" sz="2400" dirty="0">
                <a:solidFill>
                  <a:srgbClr val="C00000"/>
                </a:solidFill>
              </a:rPr>
              <a:t>e conhecendo Tiago, </a:t>
            </a:r>
            <a:r>
              <a:rPr lang="pt-BR" sz="2400" dirty="0" err="1">
                <a:solidFill>
                  <a:srgbClr val="C00000"/>
                </a:solidFill>
              </a:rPr>
              <a:t>Cefas</a:t>
            </a:r>
            <a:r>
              <a:rPr lang="pt-BR" sz="2400" dirty="0">
                <a:solidFill>
                  <a:srgbClr val="C00000"/>
                </a:solidFill>
              </a:rPr>
              <a:t> e </a:t>
            </a:r>
            <a:r>
              <a:rPr lang="pt-BR" sz="2400" dirty="0" smtClean="0">
                <a:solidFill>
                  <a:srgbClr val="C00000"/>
                </a:solidFill>
              </a:rPr>
              <a:t>João .....   10  </a:t>
            </a:r>
            <a:r>
              <a:rPr lang="pt-BR" sz="2400" dirty="0">
                <a:solidFill>
                  <a:srgbClr val="C00000"/>
                </a:solidFill>
              </a:rPr>
              <a:t>recomendando-nos somente que nos lembrássemos dos pobres, o que também procurei </a:t>
            </a:r>
            <a:r>
              <a:rPr lang="pt-BR" sz="2400" dirty="0" smtClean="0">
                <a:solidFill>
                  <a:srgbClr val="C00000"/>
                </a:solidFill>
              </a:rPr>
              <a:t>fazer </a:t>
            </a:r>
            <a:r>
              <a:rPr lang="pt-BR" sz="2400" dirty="0">
                <a:solidFill>
                  <a:srgbClr val="C00000"/>
                </a:solidFill>
              </a:rPr>
              <a:t>com diligência</a:t>
            </a:r>
            <a:r>
              <a:rPr lang="pt-BR" sz="2400" dirty="0" smtClean="0">
                <a:solidFill>
                  <a:srgbClr val="C00000"/>
                </a:solidFill>
              </a:rPr>
              <a:t>.</a:t>
            </a:r>
          </a:p>
          <a:p>
            <a:pPr marL="0" lvl="0" indent="0">
              <a:buNone/>
            </a:pPr>
            <a:r>
              <a:rPr lang="pt-BR" sz="2400" u="sng" dirty="0" err="1">
                <a:solidFill>
                  <a:srgbClr val="0000CC"/>
                </a:solidFill>
              </a:rPr>
              <a:t>Rm</a:t>
            </a:r>
            <a:r>
              <a:rPr lang="pt-BR" sz="2400" u="sng" dirty="0">
                <a:solidFill>
                  <a:srgbClr val="0000CC"/>
                </a:solidFill>
              </a:rPr>
              <a:t> 15. 25  </a:t>
            </a:r>
            <a:r>
              <a:rPr lang="pt-BR" sz="2400" dirty="0">
                <a:solidFill>
                  <a:srgbClr val="0000CC"/>
                </a:solidFill>
              </a:rPr>
              <a:t>Mas, agora, vou a Jerusalém para ministrar aos santos.  26  Porque pareceu bem à Macedônia e à </a:t>
            </a:r>
            <a:r>
              <a:rPr lang="pt-BR" sz="2400" dirty="0" err="1">
                <a:solidFill>
                  <a:srgbClr val="0000CC"/>
                </a:solidFill>
              </a:rPr>
              <a:t>Acaia</a:t>
            </a:r>
            <a:r>
              <a:rPr lang="pt-BR" sz="2400" dirty="0">
                <a:solidFill>
                  <a:srgbClr val="0000CC"/>
                </a:solidFill>
              </a:rPr>
              <a:t> fazerem uma coleta para os pobres dentre os santos que estão em Jerusalém</a:t>
            </a:r>
            <a:r>
              <a:rPr lang="pt-BR" sz="2400" dirty="0" smtClean="0">
                <a:solidFill>
                  <a:srgbClr val="0000CC"/>
                </a:solidFill>
              </a:rPr>
              <a:t>.</a:t>
            </a:r>
            <a:endParaRPr lang="pt-BR" sz="2400" dirty="0">
              <a:solidFill>
                <a:srgbClr val="0000CC"/>
              </a:solidFill>
            </a:endParaRPr>
          </a:p>
        </p:txBody>
      </p:sp>
    </p:spTree>
    <p:extLst>
      <p:ext uri="{BB962C8B-B14F-4D97-AF65-F5344CB8AC3E}">
        <p14:creationId xmlns:p14="http://schemas.microsoft.com/office/powerpoint/2010/main" val="9480710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850106"/>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sz="3200" dirty="0"/>
          </a:p>
        </p:txBody>
      </p:sp>
      <p:sp>
        <p:nvSpPr>
          <p:cNvPr id="3" name="Espaço Reservado para Conteúdo 2"/>
          <p:cNvSpPr>
            <a:spLocks noGrp="1"/>
          </p:cNvSpPr>
          <p:nvPr>
            <p:ph idx="1"/>
          </p:nvPr>
        </p:nvSpPr>
        <p:spPr>
          <a:xfrm>
            <a:off x="467544" y="1340768"/>
            <a:ext cx="8229600" cy="5112568"/>
          </a:xfrm>
          <a:ln>
            <a:solidFill>
              <a:schemeClr val="tx1"/>
            </a:solidFill>
          </a:ln>
        </p:spPr>
        <p:txBody>
          <a:bodyPr>
            <a:normAutofit fontScale="70000" lnSpcReduction="20000"/>
          </a:bodyPr>
          <a:lstStyle/>
          <a:p>
            <a:pPr marL="0" lvl="0" indent="0">
              <a:buNone/>
            </a:pPr>
            <a:r>
              <a:rPr lang="pt-BR" sz="3000" b="1" dirty="0">
                <a:solidFill>
                  <a:srgbClr val="006600"/>
                </a:solidFill>
              </a:rPr>
              <a:t>I – ORIENTAÇÕES SOBRE AS COLETAS PARA OS NECESSITADOS</a:t>
            </a:r>
            <a:r>
              <a:rPr lang="pt-BR" sz="2900" dirty="0">
                <a:solidFill>
                  <a:prstClr val="black"/>
                </a:solidFill>
                <a:latin typeface="Calibri" pitchFamily="34" charset="0"/>
                <a:cs typeface="Arial" charset="0"/>
              </a:rPr>
              <a:t>	       </a:t>
            </a:r>
            <a:r>
              <a:rPr lang="pt-BR" sz="2900" dirty="0" smtClean="0">
                <a:solidFill>
                  <a:prstClr val="black"/>
                </a:solidFill>
                <a:latin typeface="Calibri" pitchFamily="34" charset="0"/>
                <a:cs typeface="Arial" charset="0"/>
              </a:rPr>
              <a:t>2</a:t>
            </a:r>
            <a:endParaRPr lang="pt-BR" sz="2900" dirty="0">
              <a:solidFill>
                <a:prstClr val="black"/>
              </a:solidFill>
              <a:latin typeface="Calibri" pitchFamily="34" charset="0"/>
              <a:cs typeface="Arial" charset="0"/>
            </a:endParaRPr>
          </a:p>
          <a:p>
            <a:pPr marL="0" lvl="0" indent="0">
              <a:buNone/>
            </a:pPr>
            <a:endParaRPr lang="pt-BR" sz="1200"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3400" dirty="0">
                <a:solidFill>
                  <a:prstClr val="black"/>
                </a:solidFill>
                <a:latin typeface="Arial" charset="0"/>
                <a:cs typeface="Arial" charset="0"/>
              </a:rPr>
              <a:t>Dentre os princípios que podemos destacar nas breves palavras desta orientação apostólica, notamos a importância desta obra para a igreja, e não apenas para os crentes em particular. Embora comece com a separação voluntária de cada um daquilo com que contribuirá, era necessário que houvesse uma “</a:t>
            </a:r>
            <a:r>
              <a:rPr lang="pt-BR" sz="3400" dirty="0">
                <a:solidFill>
                  <a:srgbClr val="0000CC"/>
                </a:solidFill>
                <a:latin typeface="Arial" charset="0"/>
                <a:cs typeface="Arial" charset="0"/>
              </a:rPr>
              <a:t>coleta</a:t>
            </a:r>
            <a:r>
              <a:rPr lang="pt-BR" sz="3400" dirty="0">
                <a:solidFill>
                  <a:prstClr val="black"/>
                </a:solidFill>
                <a:latin typeface="Arial" charset="0"/>
                <a:cs typeface="Arial" charset="0"/>
              </a:rPr>
              <a:t>”, ou seja, um ajuntamento de todas as ofertas individuais, e isto só poderia ser feito no âmbito da igreja em suas reuniões. Conforme as referências já citadas no parágrafo anterior, a princípio as ofertas eram trazidas aos pés dos apóstolos; depois, foram constituídos homens idôneos para este “</a:t>
            </a:r>
            <a:r>
              <a:rPr lang="pt-BR" sz="3400" dirty="0">
                <a:solidFill>
                  <a:srgbClr val="0000CC"/>
                </a:solidFill>
                <a:latin typeface="Arial" charset="0"/>
                <a:cs typeface="Arial" charset="0"/>
              </a:rPr>
              <a:t>importante negócio</a:t>
            </a:r>
            <a:r>
              <a:rPr lang="pt-BR" sz="3400" dirty="0">
                <a:solidFill>
                  <a:prstClr val="black"/>
                </a:solidFill>
                <a:latin typeface="Arial" charset="0"/>
                <a:cs typeface="Arial" charset="0"/>
              </a:rPr>
              <a:t>”. Tudo isto reforça a necessidade de a igreja, como um todo, ter um papel ativo nesta obra, e não deixa-la apenas à caridade particular de cada cristão.</a:t>
            </a:r>
          </a:p>
        </p:txBody>
      </p:sp>
    </p:spTree>
    <p:extLst>
      <p:ext uri="{BB962C8B-B14F-4D97-AF65-F5344CB8AC3E}">
        <p14:creationId xmlns:p14="http://schemas.microsoft.com/office/powerpoint/2010/main" val="2194918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2211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sz="3200" dirty="0"/>
          </a:p>
        </p:txBody>
      </p:sp>
      <p:sp>
        <p:nvSpPr>
          <p:cNvPr id="3" name="Espaço Reservado para Conteúdo 2"/>
          <p:cNvSpPr>
            <a:spLocks noGrp="1"/>
          </p:cNvSpPr>
          <p:nvPr>
            <p:ph idx="1"/>
          </p:nvPr>
        </p:nvSpPr>
        <p:spPr>
          <a:xfrm>
            <a:off x="467544" y="1268760"/>
            <a:ext cx="8229600" cy="5184576"/>
          </a:xfrm>
          <a:ln>
            <a:solidFill>
              <a:schemeClr val="tx1"/>
            </a:solidFill>
          </a:ln>
        </p:spPr>
        <p:txBody>
          <a:bodyPr>
            <a:normAutofit fontScale="92500" lnSpcReduction="20000"/>
          </a:bodyPr>
          <a:lstStyle/>
          <a:p>
            <a:pPr marL="0" lvl="0" indent="0">
              <a:buNone/>
            </a:pPr>
            <a:r>
              <a:rPr lang="pt-BR" sz="2300" b="1" dirty="0">
                <a:solidFill>
                  <a:srgbClr val="006600"/>
                </a:solidFill>
              </a:rPr>
              <a:t>I – ORIENTAÇÕES SOBRE AS COLETAS PARA OS NECESSITADOS</a:t>
            </a:r>
            <a:r>
              <a:rPr lang="pt-BR" sz="2300" dirty="0">
                <a:solidFill>
                  <a:prstClr val="black"/>
                </a:solidFill>
                <a:latin typeface="Calibri" pitchFamily="34" charset="0"/>
                <a:cs typeface="Arial" charset="0"/>
              </a:rPr>
              <a:t>	       </a:t>
            </a:r>
            <a:r>
              <a:rPr lang="pt-BR" sz="2200" dirty="0" smtClean="0">
                <a:solidFill>
                  <a:prstClr val="black"/>
                </a:solidFill>
                <a:latin typeface="Calibri" pitchFamily="34" charset="0"/>
                <a:cs typeface="Arial" charset="0"/>
              </a:rPr>
              <a:t>3</a:t>
            </a:r>
            <a:endParaRPr lang="pt-BR" sz="2200" dirty="0">
              <a:solidFill>
                <a:prstClr val="black"/>
              </a:solidFill>
              <a:latin typeface="Calibri" pitchFamily="34" charset="0"/>
              <a:cs typeface="Arial" charset="0"/>
            </a:endParaRP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800" dirty="0" smtClean="0">
                <a:solidFill>
                  <a:prstClr val="black"/>
                </a:solidFill>
                <a:latin typeface="Arial" pitchFamily="34" charset="0"/>
                <a:cs typeface="Arial" pitchFamily="34" charset="0"/>
              </a:rPr>
              <a:t>	</a:t>
            </a:r>
            <a:r>
              <a:rPr lang="pt-BR" sz="2800" dirty="0">
                <a:solidFill>
                  <a:prstClr val="black"/>
                </a:solidFill>
                <a:latin typeface="Arial" pitchFamily="34" charset="0"/>
                <a:cs typeface="Arial" pitchFamily="34" charset="0"/>
              </a:rPr>
              <a:t>Por outro lado, vemos também o caráter consciente e voluntário desta obra no fato de que cada um deveria separar de antemão uma parte de suas economias ou ganhos financeiros para este fim sagrado. Sabendo que há uma necessidade constante entre seus irmãos, o cristão deveria ser movido a atende-la prontamente. Ao mesmo tempo, sua contribuição deve ser proporcional à sua prosperidade: “</a:t>
            </a:r>
            <a:r>
              <a:rPr lang="pt-BR" sz="2800" dirty="0">
                <a:solidFill>
                  <a:srgbClr val="0000CC"/>
                </a:solidFill>
                <a:latin typeface="Arial" pitchFamily="34" charset="0"/>
                <a:cs typeface="Arial" pitchFamily="34" charset="0"/>
              </a:rPr>
              <a:t>cada um de vós ponha de parte o que puder ajuntar, conforme a sua prosperidade</a:t>
            </a:r>
            <a:r>
              <a:rPr lang="pt-BR" sz="2800" dirty="0">
                <a:solidFill>
                  <a:prstClr val="black"/>
                </a:solidFill>
                <a:latin typeface="Arial" pitchFamily="34" charset="0"/>
                <a:cs typeface="Arial" pitchFamily="34" charset="0"/>
              </a:rPr>
              <a:t>” (</a:t>
            </a:r>
            <a:r>
              <a:rPr lang="pt-BR" sz="2800" dirty="0">
                <a:solidFill>
                  <a:srgbClr val="0000CC"/>
                </a:solidFill>
                <a:latin typeface="Arial" pitchFamily="34" charset="0"/>
                <a:cs typeface="Arial" pitchFamily="34" charset="0"/>
              </a:rPr>
              <a:t>v. 2</a:t>
            </a:r>
            <a:r>
              <a:rPr lang="pt-BR" sz="2800" dirty="0">
                <a:solidFill>
                  <a:prstClr val="black"/>
                </a:solidFill>
                <a:latin typeface="Arial" pitchFamily="34" charset="0"/>
                <a:cs typeface="Arial" pitchFamily="34" charset="0"/>
              </a:rPr>
              <a:t>). Não se pede sacrifício daquilo que é necessário para o nosso sustento, mas a cada um Deus sempre dá uma medida, por menor que seja, que lhe permite repartir com o mais </a:t>
            </a:r>
            <a:r>
              <a:rPr lang="pt-BR" sz="2800" dirty="0" smtClean="0">
                <a:solidFill>
                  <a:prstClr val="black"/>
                </a:solidFill>
                <a:latin typeface="Arial" pitchFamily="34" charset="0"/>
                <a:cs typeface="Arial" pitchFamily="34" charset="0"/>
              </a:rPr>
              <a:t>necessitado.</a:t>
            </a:r>
            <a:endParaRPr lang="pt-BR" sz="1300" dirty="0">
              <a:solidFill>
                <a:srgbClr val="006600"/>
              </a:solidFill>
              <a:latin typeface="Arial" pitchFamily="34" charset="0"/>
              <a:cs typeface="Arial" pitchFamily="34" charset="0"/>
            </a:endParaRPr>
          </a:p>
        </p:txBody>
      </p:sp>
    </p:spTree>
    <p:extLst>
      <p:ext uri="{BB962C8B-B14F-4D97-AF65-F5344CB8AC3E}">
        <p14:creationId xmlns:p14="http://schemas.microsoft.com/office/powerpoint/2010/main" val="2194918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2600" b="1" dirty="0">
                <a:solidFill>
                  <a:srgbClr val="006600"/>
                </a:solidFill>
              </a:rPr>
              <a:t>I – ORIENTAÇÕES SOBRE AS COLETAS PARA OS </a:t>
            </a:r>
            <a:r>
              <a:rPr lang="pt-BR" sz="2600" b="1" dirty="0" smtClean="0">
                <a:solidFill>
                  <a:srgbClr val="006600"/>
                </a:solidFill>
              </a:rPr>
              <a:t>NECESSITADOS</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16.1-4</a:t>
            </a:r>
            <a:r>
              <a:rPr lang="pt-BR" sz="3000" dirty="0" smtClean="0">
                <a:solidFill>
                  <a:srgbClr val="006600"/>
                </a:solidFill>
              </a:rPr>
              <a:t>)</a:t>
            </a:r>
          </a:p>
          <a:p>
            <a:pPr marL="0" indent="0">
              <a:buNone/>
            </a:pPr>
            <a:r>
              <a:rPr lang="pt-BR" sz="2600" b="1" dirty="0">
                <a:solidFill>
                  <a:srgbClr val="FF0000"/>
                </a:solidFill>
              </a:rPr>
              <a:t>II – AFEIÇÕES E MOTIVAÇÕES PARTICULARES DE PAULO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16.5-14</a:t>
            </a:r>
            <a:r>
              <a:rPr lang="pt-BR" sz="3000" dirty="0" smtClean="0">
                <a:solidFill>
                  <a:srgbClr val="006600"/>
                </a:solidFill>
              </a:rPr>
              <a:t>)</a:t>
            </a:r>
          </a:p>
          <a:p>
            <a:pPr marL="0" indent="0">
              <a:buNone/>
            </a:pPr>
            <a:r>
              <a:rPr lang="pt-BR" sz="2600" b="1" dirty="0">
                <a:solidFill>
                  <a:srgbClr val="006600"/>
                </a:solidFill>
              </a:rPr>
              <a:t>III – </a:t>
            </a:r>
            <a:r>
              <a:rPr lang="pt-BR" sz="2600" b="1" dirty="0" smtClean="0">
                <a:solidFill>
                  <a:srgbClr val="006600"/>
                </a:solidFill>
              </a:rPr>
              <a:t>RECOMENDAÇÕES  </a:t>
            </a:r>
            <a:r>
              <a:rPr lang="pt-BR" sz="2600" b="1" dirty="0">
                <a:solidFill>
                  <a:srgbClr val="006600"/>
                </a:solidFill>
              </a:rPr>
              <a:t>FINAIS </a:t>
            </a:r>
            <a:r>
              <a:rPr lang="pt-BR" sz="2600" b="1" dirty="0" smtClean="0">
                <a:solidFill>
                  <a:srgbClr val="006600"/>
                </a:solidFill>
              </a:rPr>
              <a:t> E  </a:t>
            </a:r>
            <a:r>
              <a:rPr lang="pt-BR" sz="2600" b="1" dirty="0">
                <a:solidFill>
                  <a:srgbClr val="006600"/>
                </a:solidFill>
              </a:rPr>
              <a:t>DESPEDIDA</a:t>
            </a:r>
            <a:r>
              <a:rPr lang="pt-BR" sz="2600" b="1" dirty="0" smtClean="0">
                <a:solidFill>
                  <a:srgbClr val="006600"/>
                </a:solidFill>
              </a:rPr>
              <a:t>	</a:t>
            </a:r>
            <a:r>
              <a:rPr lang="pt-BR" sz="3000" b="1" dirty="0" smtClean="0">
                <a:solidFill>
                  <a:srgbClr val="006600"/>
                </a:solidFill>
              </a:rPr>
              <a:t>						</a:t>
            </a:r>
            <a:r>
              <a:rPr lang="pt-BR" sz="3000" dirty="0">
                <a:solidFill>
                  <a:srgbClr val="006600"/>
                </a:solidFill>
              </a:rPr>
              <a:t> (</a:t>
            </a:r>
            <a:r>
              <a:rPr lang="pt-BR" sz="3000" dirty="0">
                <a:solidFill>
                  <a:srgbClr val="0000CC"/>
                </a:solidFill>
              </a:rPr>
              <a:t>vv. 16.15-24</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38319141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620688"/>
            <a:ext cx="7848872" cy="5832648"/>
          </a:xfrm>
        </p:spPr>
        <p:txBody>
          <a:bodyPr>
            <a:noAutofit/>
          </a:bodyPr>
          <a:lstStyle/>
          <a:p>
            <a:pPr marL="0" lvl="0" indent="0" algn="ctr">
              <a:buNone/>
            </a:pPr>
            <a:r>
              <a:rPr lang="pt-BR" sz="2400" b="1" dirty="0" smtClean="0">
                <a:solidFill>
                  <a:srgbClr val="FF0000"/>
                </a:solidFill>
                <a:latin typeface="Arial" pitchFamily="34" charset="0"/>
                <a:cs typeface="Arial" pitchFamily="34" charset="0"/>
              </a:rPr>
              <a:t>Do Texto Bíblico:</a:t>
            </a:r>
          </a:p>
          <a:p>
            <a:pPr marL="0" lvl="0" indent="0" algn="ctr">
              <a:buNone/>
            </a:pPr>
            <a:endParaRPr lang="pt-BR" sz="2400" b="1" dirty="0">
              <a:solidFill>
                <a:srgbClr val="FF0000"/>
              </a:solidFill>
              <a:latin typeface="Arial" pitchFamily="34" charset="0"/>
              <a:cs typeface="Arial" pitchFamily="34" charset="0"/>
            </a:endParaRPr>
          </a:p>
          <a:p>
            <a:pPr marL="0" indent="0">
              <a:buNone/>
            </a:pPr>
            <a:r>
              <a:rPr lang="pt-BR" sz="2800" dirty="0">
                <a:solidFill>
                  <a:srgbClr val="0000CC"/>
                </a:solidFill>
              </a:rPr>
              <a:t>1 </a:t>
            </a:r>
            <a:r>
              <a:rPr lang="pt-BR" sz="2800" dirty="0" err="1">
                <a:solidFill>
                  <a:srgbClr val="0000CC"/>
                </a:solidFill>
              </a:rPr>
              <a:t>Co</a:t>
            </a:r>
            <a:r>
              <a:rPr lang="pt-BR" sz="2800" dirty="0">
                <a:solidFill>
                  <a:srgbClr val="0000CC"/>
                </a:solidFill>
              </a:rPr>
              <a:t> </a:t>
            </a:r>
            <a:r>
              <a:rPr lang="pt-BR" sz="2800" dirty="0" smtClean="0">
                <a:solidFill>
                  <a:srgbClr val="0000CC"/>
                </a:solidFill>
              </a:rPr>
              <a:t>16. </a:t>
            </a:r>
            <a:r>
              <a:rPr lang="pt-BR" sz="2800" dirty="0">
                <a:solidFill>
                  <a:srgbClr val="0000CC"/>
                </a:solidFill>
              </a:rPr>
              <a:t>5  Irei, porém, ter convosco depois de ter passado pela Macedônia (porque tenho de passar pela Macedônia).   6  E bem pode ser que fique convosco e passe também o inverno, para que me acompanheis aonde quer que eu for.   7  Porque não vos quero agora ver de passagem, mas espero ficar convosco algum tempo, se o Senhor o permitir. </a:t>
            </a:r>
            <a:r>
              <a:rPr lang="pt-BR" sz="2800" dirty="0" smtClean="0">
                <a:solidFill>
                  <a:srgbClr val="0000CC"/>
                </a:solidFill>
              </a:rPr>
              <a:t> 8 </a:t>
            </a:r>
            <a:r>
              <a:rPr lang="pt-BR" sz="2800" dirty="0">
                <a:solidFill>
                  <a:srgbClr val="0000CC"/>
                </a:solidFill>
              </a:rPr>
              <a:t>Ficarei, porém, em Éfeso até ao Pentecostes;   9  porque uma porta grande e eficaz se me abriu; e há muitos adversários.   </a:t>
            </a:r>
          </a:p>
        </p:txBody>
      </p:sp>
    </p:spTree>
    <p:extLst>
      <p:ext uri="{BB962C8B-B14F-4D97-AF65-F5344CB8AC3E}">
        <p14:creationId xmlns:p14="http://schemas.microsoft.com/office/powerpoint/2010/main" val="3479211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850106"/>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sz="3200" dirty="0"/>
          </a:p>
        </p:txBody>
      </p:sp>
      <p:sp>
        <p:nvSpPr>
          <p:cNvPr id="3" name="Espaço Reservado para Conteúdo 2"/>
          <p:cNvSpPr>
            <a:spLocks noGrp="1"/>
          </p:cNvSpPr>
          <p:nvPr>
            <p:ph idx="1"/>
          </p:nvPr>
        </p:nvSpPr>
        <p:spPr>
          <a:xfrm>
            <a:off x="467544" y="1340768"/>
            <a:ext cx="8229600" cy="5112568"/>
          </a:xfrm>
          <a:ln>
            <a:solidFill>
              <a:schemeClr val="tx1"/>
            </a:solidFill>
          </a:ln>
        </p:spPr>
        <p:txBody>
          <a:bodyPr>
            <a:normAutofit fontScale="77500" lnSpcReduction="20000"/>
          </a:bodyPr>
          <a:lstStyle/>
          <a:p>
            <a:pPr marL="0" lvl="0" indent="0">
              <a:spcBef>
                <a:spcPct val="0"/>
              </a:spcBef>
              <a:buNone/>
              <a:defRPr/>
            </a:pPr>
            <a:r>
              <a:rPr lang="pt-BR" sz="2700" b="1" dirty="0">
                <a:solidFill>
                  <a:srgbClr val="006600"/>
                </a:solidFill>
              </a:rPr>
              <a:t>II – AFEIÇÕES E MOTIVAÇÕES PARTICULARES DE </a:t>
            </a:r>
            <a:r>
              <a:rPr lang="pt-BR" sz="2700" b="1" dirty="0" smtClean="0">
                <a:solidFill>
                  <a:srgbClr val="006600"/>
                </a:solidFill>
              </a:rPr>
              <a:t>PAULO           	</a:t>
            </a:r>
            <a:r>
              <a:rPr lang="pt-BR" sz="2400" b="1" dirty="0" smtClean="0">
                <a:solidFill>
                  <a:srgbClr val="006600"/>
                </a:solidFill>
              </a:rPr>
              <a:t>1</a:t>
            </a:r>
          </a:p>
          <a:p>
            <a:pPr marL="0" lvl="0" indent="0">
              <a:spcBef>
                <a:spcPct val="0"/>
              </a:spcBef>
              <a:buNone/>
              <a:defRPr/>
            </a:pPr>
            <a:endParaRPr lang="pt-BR" sz="1800" b="1" dirty="0" smtClean="0">
              <a:solidFill>
                <a:srgbClr val="006600"/>
              </a:solidFill>
            </a:endParaRPr>
          </a:p>
          <a:p>
            <a:pPr marL="0" lvl="0" indent="0" algn="just">
              <a:spcBef>
                <a:spcPct val="0"/>
              </a:spcBef>
              <a:buNone/>
              <a:defRPr/>
            </a:pPr>
            <a:r>
              <a:rPr lang="pt-BR" sz="2600" b="1" dirty="0" smtClean="0">
                <a:solidFill>
                  <a:srgbClr val="006600"/>
                </a:solidFill>
              </a:rPr>
              <a:t>	</a:t>
            </a:r>
            <a:r>
              <a:rPr lang="pt-BR" sz="3000" dirty="0">
                <a:latin typeface="Arial" pitchFamily="34" charset="0"/>
                <a:cs typeface="Arial" pitchFamily="34" charset="0"/>
              </a:rPr>
              <a:t>Ao se referir à possibilidade de ele mesmo acompanhar a entrega das ofertas em Jerusalém, o apóstolo trata do momento em que se encontrava em seu ministério, que poderia atrasar sua ida a </a:t>
            </a:r>
            <a:r>
              <a:rPr lang="pt-BR" sz="3000" dirty="0" smtClean="0">
                <a:latin typeface="Arial" pitchFamily="34" charset="0"/>
                <a:cs typeface="Arial" pitchFamily="34" charset="0"/>
              </a:rPr>
              <a:t>Corinto. </a:t>
            </a:r>
            <a:r>
              <a:rPr lang="pt-BR" sz="3000" dirty="0">
                <a:latin typeface="Arial" pitchFamily="34" charset="0"/>
                <a:cs typeface="Arial" pitchFamily="34" charset="0"/>
              </a:rPr>
              <a:t>Sempre considerando as necessidades das igrejas de um modo geral, sem deixar o seu afeto particular por cada uma, ele cita uma viagem prioritária que ainda faria à Macedônia, para depois poder ficar por mais tempo com os coríntios: “</a:t>
            </a:r>
            <a:r>
              <a:rPr lang="pt-BR" sz="3000" dirty="0">
                <a:solidFill>
                  <a:srgbClr val="0000CC"/>
                </a:solidFill>
                <a:latin typeface="Arial" pitchFamily="34" charset="0"/>
                <a:cs typeface="Arial" pitchFamily="34" charset="0"/>
              </a:rPr>
              <a:t>Porque não vos quero agora ver de passagem, mas espero ficar convosco algum tempo, se o Senhor o permitir</a:t>
            </a:r>
            <a:r>
              <a:rPr lang="pt-BR" sz="3000" dirty="0">
                <a:latin typeface="Arial" pitchFamily="34" charset="0"/>
                <a:cs typeface="Arial" pitchFamily="34" charset="0"/>
              </a:rPr>
              <a:t>” (</a:t>
            </a:r>
            <a:r>
              <a:rPr lang="pt-BR" sz="3000" dirty="0">
                <a:solidFill>
                  <a:srgbClr val="0000CC"/>
                </a:solidFill>
                <a:latin typeface="Arial" pitchFamily="34" charset="0"/>
                <a:cs typeface="Arial" pitchFamily="34" charset="0"/>
              </a:rPr>
              <a:t>v. 7</a:t>
            </a:r>
            <a:r>
              <a:rPr lang="pt-BR" sz="3000" dirty="0">
                <a:latin typeface="Arial" pitchFamily="34" charset="0"/>
                <a:cs typeface="Arial" pitchFamily="34" charset="0"/>
              </a:rPr>
              <a:t>). Naquele momento, porém, ele se encontrava em Éfeso, onde a obra de Deus tanto prosperava como também encontrava feroz oposição, e ele não queria abandonar esta “frente de batalha”, onde sua </a:t>
            </a:r>
            <a:r>
              <a:rPr lang="pt-BR" sz="3000" dirty="0" smtClean="0">
                <a:latin typeface="Arial" pitchFamily="34" charset="0"/>
                <a:cs typeface="Arial" pitchFamily="34" charset="0"/>
              </a:rPr>
              <a:t>presença era necessária</a:t>
            </a:r>
            <a:r>
              <a:rPr lang="pt-BR" sz="3000" dirty="0">
                <a:latin typeface="Arial" pitchFamily="34" charset="0"/>
                <a:cs typeface="Arial" pitchFamily="34" charset="0"/>
              </a:rPr>
              <a:t>: “</a:t>
            </a:r>
            <a:r>
              <a:rPr lang="pt-BR" sz="3000" dirty="0">
                <a:solidFill>
                  <a:srgbClr val="0000CC"/>
                </a:solidFill>
                <a:latin typeface="Arial" pitchFamily="34" charset="0"/>
                <a:cs typeface="Arial" pitchFamily="34" charset="0"/>
              </a:rPr>
              <a:t>Porque uma porta grande e eficaz se me abriu; e há muitos adversários</a:t>
            </a:r>
            <a:r>
              <a:rPr lang="pt-BR" sz="3000" dirty="0">
                <a:latin typeface="Arial" pitchFamily="34" charset="0"/>
                <a:cs typeface="Arial" pitchFamily="34" charset="0"/>
              </a:rPr>
              <a:t>” (</a:t>
            </a:r>
            <a:r>
              <a:rPr lang="pt-BR" sz="3000" dirty="0">
                <a:solidFill>
                  <a:srgbClr val="0000CC"/>
                </a:solidFill>
                <a:latin typeface="Arial" pitchFamily="34" charset="0"/>
                <a:cs typeface="Arial" pitchFamily="34" charset="0"/>
              </a:rPr>
              <a:t>v. 9</a:t>
            </a:r>
            <a:r>
              <a:rPr lang="pt-BR" sz="3000" dirty="0">
                <a:latin typeface="Arial" pitchFamily="34" charset="0"/>
                <a:cs typeface="Arial" pitchFamily="34" charset="0"/>
              </a:rPr>
              <a:t>).</a:t>
            </a:r>
            <a:endParaRPr lang="pt-BR" sz="3000" b="1" dirty="0">
              <a:solidFill>
                <a:srgbClr val="006600"/>
              </a:solidFill>
            </a:endParaRPr>
          </a:p>
        </p:txBody>
      </p:sp>
    </p:spTree>
    <p:extLst>
      <p:ext uri="{BB962C8B-B14F-4D97-AF65-F5344CB8AC3E}">
        <p14:creationId xmlns:p14="http://schemas.microsoft.com/office/powerpoint/2010/main" val="22795059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E:\Afonso2018\EBD2018\EBD2018Adultos_Jovens\Trim3EBD_Adul_Jov2018\corinto9Antiga2018.jpg"/>
          <p:cNvPicPr/>
          <p:nvPr/>
        </p:nvPicPr>
        <p:blipFill rotWithShape="1">
          <a:blip r:embed="rId2">
            <a:extLst>
              <a:ext uri="{28A0092B-C50C-407E-A947-70E740481C1C}">
                <a14:useLocalDpi xmlns:a14="http://schemas.microsoft.com/office/drawing/2010/main" val="0"/>
              </a:ext>
            </a:extLst>
          </a:blip>
          <a:srcRect l="1270" t="3773" r="8849" b="7547"/>
          <a:stretch/>
        </p:blipFill>
        <p:spPr bwMode="auto">
          <a:xfrm>
            <a:off x="0" y="0"/>
            <a:ext cx="9144001" cy="6858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896568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11560" y="548680"/>
            <a:ext cx="7920881" cy="5904656"/>
          </a:xfrm>
        </p:spPr>
        <p:txBody>
          <a:bodyPr>
            <a:noAutofit/>
          </a:bodyPr>
          <a:lstStyle/>
          <a:p>
            <a:pPr marL="0" lvl="0" indent="0" algn="ctr">
              <a:buNone/>
            </a:pPr>
            <a:r>
              <a:rPr lang="pt-BR" sz="2200" b="1" dirty="0" smtClean="0">
                <a:solidFill>
                  <a:srgbClr val="FF0000"/>
                </a:solidFill>
                <a:latin typeface="Arial" pitchFamily="34" charset="0"/>
                <a:cs typeface="Arial" pitchFamily="34" charset="0"/>
              </a:rPr>
              <a:t>Do Texto Bíblico:</a:t>
            </a:r>
          </a:p>
          <a:p>
            <a:pPr marL="0" lvl="0" indent="0" algn="ctr">
              <a:buNone/>
            </a:pPr>
            <a:endParaRPr lang="pt-BR" sz="2200" b="1" dirty="0">
              <a:solidFill>
                <a:srgbClr val="FF0000"/>
              </a:solidFill>
              <a:latin typeface="Arial" pitchFamily="34" charset="0"/>
              <a:cs typeface="Arial" pitchFamily="34" charset="0"/>
            </a:endParaRPr>
          </a:p>
          <a:p>
            <a:pPr marL="0" indent="0">
              <a:buNone/>
            </a:pPr>
            <a:r>
              <a:rPr lang="pt-BR" sz="2800" dirty="0">
                <a:solidFill>
                  <a:srgbClr val="0000CC"/>
                </a:solidFill>
              </a:rPr>
              <a:t>1 </a:t>
            </a:r>
            <a:r>
              <a:rPr lang="pt-BR" sz="2800" dirty="0" err="1">
                <a:solidFill>
                  <a:srgbClr val="0000CC"/>
                </a:solidFill>
              </a:rPr>
              <a:t>Co</a:t>
            </a:r>
            <a:r>
              <a:rPr lang="pt-BR" sz="2800" dirty="0">
                <a:solidFill>
                  <a:srgbClr val="0000CC"/>
                </a:solidFill>
              </a:rPr>
              <a:t> </a:t>
            </a:r>
            <a:r>
              <a:rPr lang="pt-BR" sz="2800" dirty="0" smtClean="0">
                <a:solidFill>
                  <a:srgbClr val="0000CC"/>
                </a:solidFill>
              </a:rPr>
              <a:t>16. </a:t>
            </a:r>
            <a:r>
              <a:rPr lang="pt-BR" sz="2800" dirty="0">
                <a:solidFill>
                  <a:srgbClr val="0000CC"/>
                </a:solidFill>
              </a:rPr>
              <a:t>10  E, se for Timóteo, vede que esteja sem temor convosco; porque trabalha na obra do Senhor, como eu também.   11  Portanto, ninguém o despreze, mas acompanhai-o em paz, para que venha ter comigo, pois o espero com os irmãos.   12  E, acerca do irmão Apolo, roguei-lhe muito que fosse com os irmãos ter convosco, mas, na verdade, não teve vontade de ir agora; irá, porém, quando se lhe ofereça boa ocasião.   13  Vigiai, estai firmes na fé, portai-vos </a:t>
            </a:r>
            <a:r>
              <a:rPr lang="pt-BR" sz="2800" dirty="0" err="1">
                <a:solidFill>
                  <a:srgbClr val="0000CC"/>
                </a:solidFill>
              </a:rPr>
              <a:t>varonilmente</a:t>
            </a:r>
            <a:r>
              <a:rPr lang="pt-BR" sz="2800" dirty="0">
                <a:solidFill>
                  <a:srgbClr val="0000CC"/>
                </a:solidFill>
              </a:rPr>
              <a:t> e fortalecei-vos.   14  Todas as vossas coisas sejam feitas com caridade. </a:t>
            </a:r>
          </a:p>
        </p:txBody>
      </p:sp>
    </p:spTree>
    <p:extLst>
      <p:ext uri="{BB962C8B-B14F-4D97-AF65-F5344CB8AC3E}">
        <p14:creationId xmlns:p14="http://schemas.microsoft.com/office/powerpoint/2010/main" val="15597847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7920" y="2564904"/>
            <a:ext cx="1619672" cy="2844316"/>
          </a:xfrm>
        </p:spPr>
        <p:txBody>
          <a:bodyPr>
            <a:normAutofit/>
          </a:bodyPr>
          <a:lstStyle/>
          <a:p>
            <a:pPr marL="342900" lvl="0" indent="-342900" fontAlgn="base">
              <a:spcAft>
                <a:spcPct val="0"/>
              </a:spcAft>
              <a:defRPr/>
            </a:pPr>
            <a:r>
              <a:rPr lang="pt-BR" sz="3900" b="1" i="1" dirty="0" smtClean="0">
                <a:solidFill>
                  <a:schemeClr val="accent6">
                    <a:lumMod val="50000"/>
                  </a:schemeClr>
                </a:solidFill>
                <a:cs typeface="Arial" charset="0"/>
              </a:rPr>
              <a:t>EBD</a:t>
            </a:r>
          </a:p>
          <a:p>
            <a:pPr marL="342900" lvl="0" indent="-342900" fontAlgn="base">
              <a:spcAft>
                <a:spcPct val="0"/>
              </a:spcAft>
              <a:defRPr/>
            </a:pPr>
            <a:r>
              <a:rPr lang="pt-BR" sz="3900" b="1" i="1" dirty="0" smtClean="0">
                <a:solidFill>
                  <a:schemeClr val="accent6">
                    <a:lumMod val="50000"/>
                  </a:schemeClr>
                </a:solidFill>
                <a:cs typeface="Arial" charset="0"/>
              </a:rPr>
              <a:t>3º</a:t>
            </a:r>
          </a:p>
          <a:p>
            <a:pPr marL="342900" lvl="0" indent="-342900" fontAlgn="base">
              <a:spcAft>
                <a:spcPct val="0"/>
              </a:spcAft>
              <a:defRPr/>
            </a:pPr>
            <a:r>
              <a:rPr lang="pt-BR" sz="3900" b="1" i="1" dirty="0" smtClean="0">
                <a:solidFill>
                  <a:schemeClr val="accent6">
                    <a:lumMod val="50000"/>
                  </a:schemeClr>
                </a:solidFill>
                <a:cs typeface="Arial" charset="0"/>
              </a:rPr>
              <a:t>TRIM.</a:t>
            </a:r>
          </a:p>
          <a:p>
            <a:pPr marL="342900" lvl="0" indent="-342900" fontAlgn="base">
              <a:spcAft>
                <a:spcPct val="0"/>
              </a:spcAft>
              <a:defRPr/>
            </a:pPr>
            <a:r>
              <a:rPr lang="pt-BR" sz="3900" b="1" i="1" dirty="0" smtClean="0">
                <a:solidFill>
                  <a:schemeClr val="accent6">
                    <a:lumMod val="50000"/>
                  </a:schemeClr>
                </a:solidFill>
                <a:cs typeface="Arial" charset="0"/>
              </a:rPr>
              <a:t>2018</a:t>
            </a:r>
            <a:endParaRPr lang="pt-BR" dirty="0"/>
          </a:p>
        </p:txBody>
      </p:sp>
      <p:sp>
        <p:nvSpPr>
          <p:cNvPr id="7" name="Retângulo 6"/>
          <p:cNvSpPr/>
          <p:nvPr/>
        </p:nvSpPr>
        <p:spPr>
          <a:xfrm>
            <a:off x="755577" y="518390"/>
            <a:ext cx="7956376" cy="707886"/>
          </a:xfrm>
          <a:prstGeom prst="rect">
            <a:avLst/>
          </a:prstGeom>
        </p:spPr>
        <p:txBody>
          <a:bodyPr wrap="square">
            <a:spAutoFit/>
          </a:bodyPr>
          <a:lstStyle/>
          <a:p>
            <a:pPr algn="ctr"/>
            <a:r>
              <a:rPr lang="pt-BR" sz="4000" dirty="0" smtClean="0">
                <a:solidFill>
                  <a:srgbClr val="7030A0"/>
                </a:solidFill>
                <a:latin typeface="Arial Black" pitchFamily="34" charset="0"/>
                <a:ea typeface="+mj-ea"/>
                <a:cs typeface="+mj-cs"/>
              </a:rPr>
              <a:t>1ª CARTA  AOS  CORÍNTIOS</a:t>
            </a:r>
            <a:endParaRPr lang="pt-BR" sz="4000" dirty="0"/>
          </a:p>
        </p:txBody>
      </p:sp>
      <p:pic>
        <p:nvPicPr>
          <p:cNvPr id="8" name="Imagem 7" descr="E:\Afonso2018\EBD2018\EBD2018Adultos_Jovens\Trim3EBD_Adul_Jov2018\corinto9Antiga2018.jpg"/>
          <p:cNvPicPr/>
          <p:nvPr/>
        </p:nvPicPr>
        <p:blipFill rotWithShape="1">
          <a:blip r:embed="rId2">
            <a:extLst>
              <a:ext uri="{28A0092B-C50C-407E-A947-70E740481C1C}">
                <a14:useLocalDpi xmlns:a14="http://schemas.microsoft.com/office/drawing/2010/main" val="0"/>
              </a:ext>
            </a:extLst>
          </a:blip>
          <a:srcRect l="1270" t="3773" r="8849" b="7547"/>
          <a:stretch/>
        </p:blipFill>
        <p:spPr bwMode="auto">
          <a:xfrm>
            <a:off x="1835697" y="1484784"/>
            <a:ext cx="7308304" cy="537321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97189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1008112"/>
          </a:xfrm>
        </p:spPr>
        <p:txBody>
          <a:bodyPr>
            <a:normAutofit/>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sz="3200" dirty="0"/>
          </a:p>
        </p:txBody>
      </p:sp>
      <p:sp>
        <p:nvSpPr>
          <p:cNvPr id="3" name="Espaço Reservado para Conteúdo 2"/>
          <p:cNvSpPr>
            <a:spLocks noGrp="1"/>
          </p:cNvSpPr>
          <p:nvPr>
            <p:ph idx="1"/>
          </p:nvPr>
        </p:nvSpPr>
        <p:spPr>
          <a:xfrm>
            <a:off x="457200" y="1412776"/>
            <a:ext cx="8229600" cy="4896544"/>
          </a:xfrm>
          <a:ln>
            <a:solidFill>
              <a:schemeClr val="tx1"/>
            </a:solidFill>
          </a:ln>
        </p:spPr>
        <p:txBody>
          <a:bodyPr>
            <a:normAutofit fontScale="92500"/>
          </a:bodyPr>
          <a:lstStyle/>
          <a:p>
            <a:pPr marL="0" lvl="0" indent="0">
              <a:spcBef>
                <a:spcPct val="0"/>
              </a:spcBef>
              <a:buNone/>
              <a:defRPr/>
            </a:pPr>
            <a:r>
              <a:rPr lang="pt-BR" sz="2400" b="1" dirty="0">
                <a:solidFill>
                  <a:srgbClr val="006600"/>
                </a:solidFill>
              </a:rPr>
              <a:t>II – AFEIÇÕES E MOTIVAÇÕES PARTICULARES DE PAULO           </a:t>
            </a:r>
            <a:r>
              <a:rPr lang="pt-BR" sz="2400" b="1" dirty="0" smtClean="0">
                <a:solidFill>
                  <a:srgbClr val="006600"/>
                </a:solidFill>
              </a:rPr>
              <a:t>2</a:t>
            </a:r>
            <a:endParaRPr lang="pt-BR" sz="2400" b="1" dirty="0">
              <a:solidFill>
                <a:srgbClr val="006600"/>
              </a:solidFill>
            </a:endParaRPr>
          </a:p>
          <a:p>
            <a:pPr marL="0" lvl="0" indent="0">
              <a:spcBef>
                <a:spcPct val="0"/>
              </a:spcBef>
              <a:buNone/>
              <a:defRPr/>
            </a:pPr>
            <a:endParaRPr lang="pt-BR" sz="1300" b="1" dirty="0">
              <a:solidFill>
                <a:srgbClr val="006600"/>
              </a:solidFill>
            </a:endParaRPr>
          </a:p>
          <a:p>
            <a:pPr marL="0" lvl="0" indent="0" algn="just">
              <a:spcBef>
                <a:spcPct val="0"/>
              </a:spcBef>
              <a:buNone/>
              <a:defRPr/>
            </a:pPr>
            <a:r>
              <a:rPr lang="pt-BR" sz="2800" b="1" dirty="0" smtClean="0">
                <a:solidFill>
                  <a:srgbClr val="006600"/>
                </a:solidFill>
              </a:rPr>
              <a:t>	</a:t>
            </a:r>
            <a:r>
              <a:rPr lang="pt-BR" dirty="0">
                <a:latin typeface="Arial" pitchFamily="34" charset="0"/>
                <a:cs typeface="Arial" pitchFamily="34" charset="0"/>
              </a:rPr>
              <a:t>Considerando também a possibilidade de que, antes dele, outros ministros do </a:t>
            </a:r>
            <a:r>
              <a:rPr lang="pt-BR" dirty="0" smtClean="0">
                <a:latin typeface="Arial" pitchFamily="34" charset="0"/>
                <a:cs typeface="Arial" pitchFamily="34" charset="0"/>
              </a:rPr>
              <a:t>evangelho pudessem </a:t>
            </a:r>
            <a:r>
              <a:rPr lang="pt-BR" dirty="0">
                <a:latin typeface="Arial" pitchFamily="34" charset="0"/>
                <a:cs typeface="Arial" pitchFamily="34" charset="0"/>
              </a:rPr>
              <a:t>ir ter com os coríntios, ele faz recomendações sobre os mesmos, para que a igreja os recebesse e tratasse dignamente, como </a:t>
            </a:r>
            <a:r>
              <a:rPr lang="pt-BR" dirty="0" smtClean="0">
                <a:latin typeface="Arial" pitchFamily="34" charset="0"/>
                <a:cs typeface="Arial" pitchFamily="34" charset="0"/>
              </a:rPr>
              <a:t>convinha </a:t>
            </a:r>
            <a:r>
              <a:rPr lang="pt-BR" dirty="0">
                <a:latin typeface="Arial" pitchFamily="34" charset="0"/>
                <a:cs typeface="Arial" pitchFamily="34" charset="0"/>
              </a:rPr>
              <a:t>a todos os obreiros de Cristo. Ele os incentiva com a exortação</a:t>
            </a:r>
            <a:r>
              <a:rPr lang="pt-BR" dirty="0" smtClean="0">
                <a:latin typeface="Arial" pitchFamily="34" charset="0"/>
                <a:cs typeface="Arial" pitchFamily="34" charset="0"/>
              </a:rPr>
              <a:t>: “</a:t>
            </a:r>
            <a:r>
              <a:rPr lang="pt-BR" dirty="0">
                <a:solidFill>
                  <a:srgbClr val="0000CC"/>
                </a:solidFill>
                <a:latin typeface="Arial" pitchFamily="34" charset="0"/>
                <a:cs typeface="Arial" pitchFamily="34" charset="0"/>
              </a:rPr>
              <a:t>Portai-vos </a:t>
            </a:r>
            <a:r>
              <a:rPr lang="pt-BR" dirty="0" err="1">
                <a:solidFill>
                  <a:srgbClr val="0000CC"/>
                </a:solidFill>
                <a:latin typeface="Arial" pitchFamily="34" charset="0"/>
                <a:cs typeface="Arial" pitchFamily="34" charset="0"/>
              </a:rPr>
              <a:t>varonilmente</a:t>
            </a:r>
            <a:r>
              <a:rPr lang="pt-BR" dirty="0">
                <a:latin typeface="Arial" pitchFamily="34" charset="0"/>
                <a:cs typeface="Arial" pitchFamily="34" charset="0"/>
              </a:rPr>
              <a:t>” e “</a:t>
            </a:r>
            <a:r>
              <a:rPr lang="pt-BR" dirty="0">
                <a:solidFill>
                  <a:srgbClr val="0000CC"/>
                </a:solidFill>
                <a:latin typeface="Arial" pitchFamily="34" charset="0"/>
                <a:cs typeface="Arial" pitchFamily="34" charset="0"/>
              </a:rPr>
              <a:t>todas as vossas coisas sejam feitas com amor</a:t>
            </a:r>
            <a:r>
              <a:rPr lang="pt-BR" dirty="0">
                <a:latin typeface="Arial" pitchFamily="34" charset="0"/>
                <a:cs typeface="Arial" pitchFamily="34" charset="0"/>
              </a:rPr>
              <a:t>” (</a:t>
            </a:r>
            <a:r>
              <a:rPr lang="pt-BR" dirty="0">
                <a:solidFill>
                  <a:srgbClr val="0000CC"/>
                </a:solidFill>
                <a:latin typeface="Arial" pitchFamily="34" charset="0"/>
                <a:cs typeface="Arial" pitchFamily="34" charset="0"/>
              </a:rPr>
              <a:t>vv. 13-14</a:t>
            </a:r>
            <a:r>
              <a:rPr lang="pt-BR" dirty="0">
                <a:latin typeface="Arial" pitchFamily="34" charset="0"/>
                <a:cs typeface="Arial" pitchFamily="34" charset="0"/>
              </a:rPr>
              <a:t>). </a:t>
            </a:r>
            <a:endParaRPr lang="pt-BR" b="1" dirty="0">
              <a:solidFill>
                <a:srgbClr val="006600"/>
              </a:solidFill>
            </a:endParaRPr>
          </a:p>
        </p:txBody>
      </p:sp>
    </p:spTree>
    <p:extLst>
      <p:ext uri="{BB962C8B-B14F-4D97-AF65-F5344CB8AC3E}">
        <p14:creationId xmlns:p14="http://schemas.microsoft.com/office/powerpoint/2010/main" val="13862939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2600" b="1" dirty="0">
                <a:solidFill>
                  <a:srgbClr val="006600"/>
                </a:solidFill>
              </a:rPr>
              <a:t>I – ORIENTAÇÕES SOBRE AS COLETAS PARA OS </a:t>
            </a:r>
            <a:r>
              <a:rPr lang="pt-BR" sz="2600" b="1" dirty="0" smtClean="0">
                <a:solidFill>
                  <a:srgbClr val="006600"/>
                </a:solidFill>
              </a:rPr>
              <a:t>NECESSITADOS</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16.1-4</a:t>
            </a:r>
            <a:r>
              <a:rPr lang="pt-BR" sz="3000" dirty="0" smtClean="0">
                <a:solidFill>
                  <a:srgbClr val="006600"/>
                </a:solidFill>
              </a:rPr>
              <a:t>)</a:t>
            </a:r>
          </a:p>
          <a:p>
            <a:pPr marL="0" indent="0">
              <a:buNone/>
            </a:pPr>
            <a:r>
              <a:rPr lang="pt-BR" sz="2600" b="1" dirty="0">
                <a:solidFill>
                  <a:srgbClr val="006600"/>
                </a:solidFill>
              </a:rPr>
              <a:t>II – AFEIÇÕES E MOTIVAÇÕES PARTICULARES DE PAULO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16.5-14</a:t>
            </a:r>
            <a:r>
              <a:rPr lang="pt-BR" sz="3000" dirty="0" smtClean="0">
                <a:solidFill>
                  <a:srgbClr val="006600"/>
                </a:solidFill>
              </a:rPr>
              <a:t>)</a:t>
            </a:r>
          </a:p>
          <a:p>
            <a:pPr marL="0" indent="0">
              <a:buNone/>
            </a:pPr>
            <a:r>
              <a:rPr lang="pt-BR" sz="3000" b="1" dirty="0">
                <a:solidFill>
                  <a:srgbClr val="FF0000"/>
                </a:solidFill>
              </a:rPr>
              <a:t>III – </a:t>
            </a:r>
            <a:r>
              <a:rPr lang="pt-BR" sz="3000" b="1" dirty="0" smtClean="0">
                <a:solidFill>
                  <a:srgbClr val="FF0000"/>
                </a:solidFill>
              </a:rPr>
              <a:t>RECOMENDAÇÕES  </a:t>
            </a:r>
            <a:r>
              <a:rPr lang="pt-BR" sz="3000" b="1" dirty="0">
                <a:solidFill>
                  <a:srgbClr val="FF0000"/>
                </a:solidFill>
              </a:rPr>
              <a:t>FINAIS </a:t>
            </a:r>
            <a:r>
              <a:rPr lang="pt-BR" sz="3000" b="1" dirty="0" smtClean="0">
                <a:solidFill>
                  <a:srgbClr val="FF0000"/>
                </a:solidFill>
              </a:rPr>
              <a:t> E  </a:t>
            </a:r>
            <a:r>
              <a:rPr lang="pt-BR" sz="3000" b="1" dirty="0">
                <a:solidFill>
                  <a:srgbClr val="FF0000"/>
                </a:solidFill>
              </a:rPr>
              <a:t>DESPEDIDA</a:t>
            </a:r>
            <a:r>
              <a:rPr lang="pt-BR" sz="2600" b="1" dirty="0" smtClean="0">
                <a:solidFill>
                  <a:srgbClr val="006600"/>
                </a:solidFill>
              </a:rPr>
              <a:t>	</a:t>
            </a:r>
            <a:r>
              <a:rPr lang="pt-BR" sz="3000" b="1" dirty="0" smtClean="0">
                <a:solidFill>
                  <a:srgbClr val="006600"/>
                </a:solidFill>
              </a:rPr>
              <a:t>					</a:t>
            </a:r>
            <a:r>
              <a:rPr lang="pt-BR" sz="3000" dirty="0">
                <a:solidFill>
                  <a:srgbClr val="006600"/>
                </a:solidFill>
              </a:rPr>
              <a:t> (</a:t>
            </a:r>
            <a:r>
              <a:rPr lang="pt-BR" sz="3000" dirty="0">
                <a:solidFill>
                  <a:srgbClr val="0000CC"/>
                </a:solidFill>
              </a:rPr>
              <a:t>vv. 16.15-24</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38319141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548680"/>
            <a:ext cx="7848872" cy="5904656"/>
          </a:xfrm>
        </p:spPr>
        <p:txBody>
          <a:bodyPr>
            <a:noAutofit/>
          </a:bodyPr>
          <a:lstStyle/>
          <a:p>
            <a:pPr marL="0" lvl="0" indent="0" algn="ctr">
              <a:buNone/>
            </a:pPr>
            <a:r>
              <a:rPr lang="pt-BR" sz="2000" b="1" dirty="0" smtClean="0">
                <a:solidFill>
                  <a:srgbClr val="FF0000"/>
                </a:solidFill>
                <a:latin typeface="Arial" pitchFamily="34" charset="0"/>
                <a:cs typeface="Arial" pitchFamily="34" charset="0"/>
              </a:rPr>
              <a:t>Do Texto Bíblico:</a:t>
            </a:r>
            <a:endParaRPr lang="pt-BR" sz="2000" b="1" dirty="0">
              <a:solidFill>
                <a:srgbClr val="FF0000"/>
              </a:solidFill>
              <a:latin typeface="Arial" pitchFamily="34" charset="0"/>
              <a:cs typeface="Arial" pitchFamily="34" charset="0"/>
            </a:endParaRPr>
          </a:p>
          <a:p>
            <a:pPr marL="0" indent="0">
              <a:buNone/>
            </a:pPr>
            <a:r>
              <a:rPr lang="pt-BR" sz="2400" dirty="0" smtClean="0">
                <a:solidFill>
                  <a:srgbClr val="0000CC"/>
                </a:solidFill>
              </a:rPr>
              <a:t>I </a:t>
            </a:r>
            <a:r>
              <a:rPr lang="pt-BR" sz="2400" dirty="0" err="1" smtClean="0">
                <a:solidFill>
                  <a:srgbClr val="0000CC"/>
                </a:solidFill>
              </a:rPr>
              <a:t>Co</a:t>
            </a:r>
            <a:r>
              <a:rPr lang="pt-BR" sz="2400" dirty="0" smtClean="0">
                <a:solidFill>
                  <a:srgbClr val="0000CC"/>
                </a:solidFill>
              </a:rPr>
              <a:t> 16. 15  </a:t>
            </a:r>
            <a:r>
              <a:rPr lang="pt-BR" sz="2400" dirty="0">
                <a:solidFill>
                  <a:srgbClr val="0000CC"/>
                </a:solidFill>
              </a:rPr>
              <a:t>Agora, vos rogo, irmãos (sabeis que a família de </a:t>
            </a:r>
            <a:r>
              <a:rPr lang="pt-BR" sz="2400" dirty="0" err="1">
                <a:solidFill>
                  <a:srgbClr val="0000CC"/>
                </a:solidFill>
              </a:rPr>
              <a:t>Estéfanas</a:t>
            </a:r>
            <a:r>
              <a:rPr lang="pt-BR" sz="2400" dirty="0">
                <a:solidFill>
                  <a:srgbClr val="0000CC"/>
                </a:solidFill>
              </a:rPr>
              <a:t> é as primícias da </a:t>
            </a:r>
            <a:r>
              <a:rPr lang="pt-BR" sz="2400" dirty="0" err="1">
                <a:solidFill>
                  <a:srgbClr val="0000CC"/>
                </a:solidFill>
              </a:rPr>
              <a:t>Acaia</a:t>
            </a:r>
            <a:r>
              <a:rPr lang="pt-BR" sz="2400" dirty="0">
                <a:solidFill>
                  <a:srgbClr val="0000CC"/>
                </a:solidFill>
              </a:rPr>
              <a:t> e que se tem dedicado ao ministério dos santos),   16  que também vos sujeiteis aos tais e a todo aquele que auxilia na obra e trabalha.   17  Folgo, porém, com a vinda de </a:t>
            </a:r>
            <a:r>
              <a:rPr lang="pt-BR" sz="2400" dirty="0" err="1">
                <a:solidFill>
                  <a:srgbClr val="0000CC"/>
                </a:solidFill>
              </a:rPr>
              <a:t>Estéfanas</a:t>
            </a:r>
            <a:r>
              <a:rPr lang="pt-BR" sz="2400" dirty="0">
                <a:solidFill>
                  <a:srgbClr val="0000CC"/>
                </a:solidFill>
              </a:rPr>
              <a:t>, e de Fortunato, e de </a:t>
            </a:r>
            <a:r>
              <a:rPr lang="pt-BR" sz="2400" dirty="0" err="1">
                <a:solidFill>
                  <a:srgbClr val="0000CC"/>
                </a:solidFill>
              </a:rPr>
              <a:t>Acaico</a:t>
            </a:r>
            <a:r>
              <a:rPr lang="pt-BR" sz="2400" dirty="0">
                <a:solidFill>
                  <a:srgbClr val="0000CC"/>
                </a:solidFill>
              </a:rPr>
              <a:t>; porque estes supriram o que da vossa parte me faltava.   18  Porque recrearam o meu espírito e o vosso. Reconhecei, pois, aos tais.   19  As igrejas da Ásia vos saúdam. Saúdam-vos afetuosamente no Senhor </a:t>
            </a:r>
            <a:r>
              <a:rPr lang="pt-BR" sz="2400" dirty="0" err="1">
                <a:solidFill>
                  <a:srgbClr val="0000CC"/>
                </a:solidFill>
              </a:rPr>
              <a:t>Áqüila</a:t>
            </a:r>
            <a:r>
              <a:rPr lang="pt-BR" sz="2400" dirty="0">
                <a:solidFill>
                  <a:srgbClr val="0000CC"/>
                </a:solidFill>
              </a:rPr>
              <a:t> e Prisca, com a igreja que está em sua casa.   20  Todos os irmãos vos saúdam. Saudai-vos uns aos outros com ósculo santo.   21  Saudação da minha própria mão, de Paulo.   22  Se alguém não ama o Senhor Jesus Cristo, seja anátema; </a:t>
            </a:r>
            <a:r>
              <a:rPr lang="pt-BR" sz="2400" dirty="0" err="1">
                <a:solidFill>
                  <a:srgbClr val="0000CC"/>
                </a:solidFill>
              </a:rPr>
              <a:t>maranata</a:t>
            </a:r>
            <a:r>
              <a:rPr lang="pt-BR" sz="2400" dirty="0">
                <a:solidFill>
                  <a:srgbClr val="0000CC"/>
                </a:solidFill>
              </a:rPr>
              <a:t>!   23  A graça do Senhor Jesus Cristo seja convosco.   24  O meu amor seja com todos vós, em Cristo Jesus. Amém</a:t>
            </a:r>
            <a:r>
              <a:rPr lang="pt-BR" sz="2400" dirty="0" smtClean="0">
                <a:solidFill>
                  <a:srgbClr val="0000CC"/>
                </a:solidFill>
              </a:rPr>
              <a:t>!</a:t>
            </a:r>
            <a:endParaRPr lang="pt-BR" sz="2400" dirty="0">
              <a:solidFill>
                <a:srgbClr val="0000CC"/>
              </a:solidFill>
            </a:endParaRPr>
          </a:p>
        </p:txBody>
      </p:sp>
    </p:spTree>
    <p:extLst>
      <p:ext uri="{BB962C8B-B14F-4D97-AF65-F5344CB8AC3E}">
        <p14:creationId xmlns:p14="http://schemas.microsoft.com/office/powerpoint/2010/main" val="40503451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92211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sz="3200" dirty="0"/>
          </a:p>
        </p:txBody>
      </p:sp>
      <p:sp>
        <p:nvSpPr>
          <p:cNvPr id="3" name="Espaço Reservado para Conteúdo 2"/>
          <p:cNvSpPr>
            <a:spLocks noGrp="1"/>
          </p:cNvSpPr>
          <p:nvPr>
            <p:ph idx="1"/>
          </p:nvPr>
        </p:nvSpPr>
        <p:spPr>
          <a:xfrm>
            <a:off x="457200" y="1484784"/>
            <a:ext cx="8229600" cy="4824536"/>
          </a:xfrm>
          <a:ln>
            <a:solidFill>
              <a:schemeClr val="tx1"/>
            </a:solidFill>
          </a:ln>
        </p:spPr>
        <p:txBody>
          <a:bodyPr>
            <a:normAutofit fontScale="70000" lnSpcReduction="20000"/>
          </a:bodyPr>
          <a:lstStyle/>
          <a:p>
            <a:pPr marL="0" lvl="0" indent="0" algn="just">
              <a:spcBef>
                <a:spcPct val="0"/>
              </a:spcBef>
              <a:buNone/>
              <a:defRPr/>
            </a:pPr>
            <a:r>
              <a:rPr lang="pt-BR" sz="3100" b="1" dirty="0">
                <a:solidFill>
                  <a:srgbClr val="006600"/>
                </a:solidFill>
              </a:rPr>
              <a:t>III – RECOMENDAÇÕES  FINAIS  E  </a:t>
            </a:r>
            <a:r>
              <a:rPr lang="pt-BR" sz="3100" b="1" dirty="0" smtClean="0">
                <a:solidFill>
                  <a:srgbClr val="006600"/>
                </a:solidFill>
              </a:rPr>
              <a:t>DESPEDIDA</a:t>
            </a:r>
            <a:r>
              <a:rPr lang="pt-BR" sz="2900" b="1" dirty="0" smtClean="0">
                <a:solidFill>
                  <a:srgbClr val="006600"/>
                </a:solidFill>
              </a:rPr>
              <a:t>	            	 </a:t>
            </a:r>
            <a:r>
              <a:rPr lang="pt-BR" sz="2000" b="1" dirty="0">
                <a:solidFill>
                  <a:srgbClr val="006600"/>
                </a:solidFill>
              </a:rPr>
              <a:t>	</a:t>
            </a:r>
            <a:endParaRPr lang="pt-BR" sz="2000" b="1" dirty="0" smtClean="0">
              <a:solidFill>
                <a:srgbClr val="006600"/>
              </a:solidFill>
            </a:endParaRPr>
          </a:p>
          <a:p>
            <a:pPr marL="0" lvl="0" indent="0" algn="just">
              <a:spcBef>
                <a:spcPct val="0"/>
              </a:spcBef>
              <a:buNone/>
              <a:defRPr/>
            </a:pPr>
            <a:endParaRPr lang="pt-BR" sz="2000" b="1" dirty="0" smtClean="0">
              <a:solidFill>
                <a:srgbClr val="006600"/>
              </a:solidFill>
            </a:endParaRPr>
          </a:p>
          <a:p>
            <a:pPr marL="0" lvl="0" indent="0" algn="just">
              <a:spcBef>
                <a:spcPct val="0"/>
              </a:spcBef>
              <a:buNone/>
              <a:defRPr/>
            </a:pPr>
            <a:r>
              <a:rPr lang="pt-BR" sz="2800" b="1" dirty="0">
                <a:solidFill>
                  <a:srgbClr val="006600"/>
                </a:solidFill>
                <a:latin typeface="Arial" pitchFamily="34" charset="0"/>
                <a:cs typeface="Arial" pitchFamily="34" charset="0"/>
              </a:rPr>
              <a:t>	</a:t>
            </a:r>
            <a:r>
              <a:rPr lang="pt-BR" sz="3400" dirty="0">
                <a:latin typeface="Arial" pitchFamily="34" charset="0"/>
                <a:cs typeface="Arial" pitchFamily="34" charset="0"/>
              </a:rPr>
              <a:t>Suas últimas palavras são breves e simples, não havendo necessidade de muita explicação. </a:t>
            </a:r>
            <a:r>
              <a:rPr lang="pt-BR" sz="3400" dirty="0" smtClean="0">
                <a:latin typeface="Arial" pitchFamily="34" charset="0"/>
                <a:cs typeface="Arial" pitchFamily="34" charset="0"/>
              </a:rPr>
              <a:t>Ele recomenda </a:t>
            </a:r>
            <a:r>
              <a:rPr lang="pt-BR" sz="3400" dirty="0">
                <a:latin typeface="Arial" pitchFamily="34" charset="0"/>
                <a:cs typeface="Arial" pitchFamily="34" charset="0"/>
              </a:rPr>
              <a:t>os obreiros locais e, por fim, envia as saudações daqueles que com ele estavam, </a:t>
            </a:r>
            <a:r>
              <a:rPr lang="pt-BR" sz="3400" dirty="0" smtClean="0">
                <a:latin typeface="Arial" pitchFamily="34" charset="0"/>
                <a:cs typeface="Arial" pitchFamily="34" charset="0"/>
              </a:rPr>
              <a:t>mostrando que </a:t>
            </a:r>
            <a:r>
              <a:rPr lang="pt-BR" sz="3400" dirty="0">
                <a:latin typeface="Arial" pitchFamily="34" charset="0"/>
                <a:cs typeface="Arial" pitchFamily="34" charset="0"/>
              </a:rPr>
              <a:t>a igreja de Corinto era muito querida por outras igrejas: “</a:t>
            </a:r>
            <a:r>
              <a:rPr lang="pt-BR" sz="3400" dirty="0">
                <a:solidFill>
                  <a:srgbClr val="0000CC"/>
                </a:solidFill>
                <a:latin typeface="Arial" pitchFamily="34" charset="0"/>
                <a:cs typeface="Arial" pitchFamily="34" charset="0"/>
              </a:rPr>
              <a:t>As igrejas da Ásia vos saúdam</a:t>
            </a:r>
            <a:r>
              <a:rPr lang="pt-BR" sz="3400" dirty="0">
                <a:latin typeface="Arial" pitchFamily="34" charset="0"/>
                <a:cs typeface="Arial" pitchFamily="34" charset="0"/>
              </a:rPr>
              <a:t>”, “</a:t>
            </a:r>
            <a:r>
              <a:rPr lang="pt-BR" sz="3400" dirty="0">
                <a:solidFill>
                  <a:srgbClr val="0000CC"/>
                </a:solidFill>
                <a:latin typeface="Arial" pitchFamily="34" charset="0"/>
                <a:cs typeface="Arial" pitchFamily="34" charset="0"/>
              </a:rPr>
              <a:t>todos </a:t>
            </a:r>
            <a:r>
              <a:rPr lang="pt-BR" sz="3400" dirty="0" smtClean="0">
                <a:solidFill>
                  <a:srgbClr val="0000CC"/>
                </a:solidFill>
                <a:latin typeface="Arial" pitchFamily="34" charset="0"/>
                <a:cs typeface="Arial" pitchFamily="34" charset="0"/>
              </a:rPr>
              <a:t>os irmãos </a:t>
            </a:r>
            <a:r>
              <a:rPr lang="pt-BR" sz="3400" dirty="0">
                <a:solidFill>
                  <a:srgbClr val="0000CC"/>
                </a:solidFill>
                <a:latin typeface="Arial" pitchFamily="34" charset="0"/>
                <a:cs typeface="Arial" pitchFamily="34" charset="0"/>
              </a:rPr>
              <a:t>vos saúdam</a:t>
            </a:r>
            <a:r>
              <a:rPr lang="pt-BR" sz="3400" dirty="0">
                <a:latin typeface="Arial" pitchFamily="34" charset="0"/>
                <a:cs typeface="Arial" pitchFamily="34" charset="0"/>
              </a:rPr>
              <a:t>” (</a:t>
            </a:r>
            <a:r>
              <a:rPr lang="pt-BR" sz="3400" dirty="0">
                <a:solidFill>
                  <a:srgbClr val="0000CC"/>
                </a:solidFill>
                <a:latin typeface="Arial" pitchFamily="34" charset="0"/>
                <a:cs typeface="Arial" pitchFamily="34" charset="0"/>
              </a:rPr>
              <a:t>vv. 19, 20</a:t>
            </a:r>
            <a:r>
              <a:rPr lang="pt-BR" sz="3400" dirty="0">
                <a:latin typeface="Arial" pitchFamily="34" charset="0"/>
                <a:cs typeface="Arial" pitchFamily="34" charset="0"/>
              </a:rPr>
              <a:t>). Transmite o seu cuidado pela igreja no alerta último de </a:t>
            </a:r>
            <a:r>
              <a:rPr lang="pt-BR" sz="3400" dirty="0" smtClean="0">
                <a:latin typeface="Arial" pitchFamily="34" charset="0"/>
                <a:cs typeface="Arial" pitchFamily="34" charset="0"/>
              </a:rPr>
              <a:t>que aguardassem </a:t>
            </a:r>
            <a:r>
              <a:rPr lang="pt-BR" sz="3400" dirty="0">
                <a:latin typeface="Arial" pitchFamily="34" charset="0"/>
                <a:cs typeface="Arial" pitchFamily="34" charset="0"/>
              </a:rPr>
              <a:t>a manifestação do Senhor Jesus “</a:t>
            </a:r>
            <a:r>
              <a:rPr lang="pt-BR" sz="3400" dirty="0">
                <a:solidFill>
                  <a:srgbClr val="0000CC"/>
                </a:solidFill>
                <a:latin typeface="Arial" pitchFamily="34" charset="0"/>
                <a:cs typeface="Arial" pitchFamily="34" charset="0"/>
              </a:rPr>
              <a:t>Se alguém não ama o Senhor Jesus Cristo, seja anátema</a:t>
            </a:r>
            <a:r>
              <a:rPr lang="pt-BR" sz="3400" dirty="0" smtClean="0">
                <a:solidFill>
                  <a:srgbClr val="0000CC"/>
                </a:solidFill>
                <a:latin typeface="Arial" pitchFamily="34" charset="0"/>
                <a:cs typeface="Arial" pitchFamily="34" charset="0"/>
              </a:rPr>
              <a:t>; </a:t>
            </a:r>
            <a:r>
              <a:rPr lang="pt-BR" sz="3400" dirty="0" err="1" smtClean="0">
                <a:solidFill>
                  <a:srgbClr val="0000CC"/>
                </a:solidFill>
                <a:latin typeface="Arial" pitchFamily="34" charset="0"/>
                <a:cs typeface="Arial" pitchFamily="34" charset="0"/>
              </a:rPr>
              <a:t>maranata</a:t>
            </a:r>
            <a:r>
              <a:rPr lang="pt-BR" sz="3400" dirty="0">
                <a:solidFill>
                  <a:srgbClr val="0000CC"/>
                </a:solidFill>
                <a:latin typeface="Arial" pitchFamily="34" charset="0"/>
                <a:cs typeface="Arial" pitchFamily="34" charset="0"/>
              </a:rPr>
              <a:t>!</a:t>
            </a:r>
            <a:r>
              <a:rPr lang="pt-BR" sz="3400" dirty="0">
                <a:latin typeface="Arial" pitchFamily="34" charset="0"/>
                <a:cs typeface="Arial" pitchFamily="34" charset="0"/>
              </a:rPr>
              <a:t>”(</a:t>
            </a:r>
            <a:r>
              <a:rPr lang="pt-BR" sz="3400" dirty="0">
                <a:solidFill>
                  <a:srgbClr val="0000CC"/>
                </a:solidFill>
                <a:latin typeface="Arial" pitchFamily="34" charset="0"/>
                <a:cs typeface="Arial" pitchFamily="34" charset="0"/>
              </a:rPr>
              <a:t>v. 22</a:t>
            </a:r>
            <a:r>
              <a:rPr lang="pt-BR" sz="3400" dirty="0">
                <a:latin typeface="Arial" pitchFamily="34" charset="0"/>
                <a:cs typeface="Arial" pitchFamily="34" charset="0"/>
              </a:rPr>
              <a:t>). E, para reforçar a importância do amor em todas as coisas, como já explanou </a:t>
            </a:r>
            <a:r>
              <a:rPr lang="pt-BR" sz="3400" dirty="0" smtClean="0">
                <a:latin typeface="Arial" pitchFamily="34" charset="0"/>
                <a:cs typeface="Arial" pitchFamily="34" charset="0"/>
              </a:rPr>
              <a:t>tão ricamente </a:t>
            </a:r>
            <a:r>
              <a:rPr lang="pt-BR" sz="3400" dirty="0">
                <a:latin typeface="Arial" pitchFamily="34" charset="0"/>
                <a:cs typeface="Arial" pitchFamily="34" charset="0"/>
              </a:rPr>
              <a:t>nesta epístola, ele os incentiva com expressões como: “</a:t>
            </a:r>
            <a:r>
              <a:rPr lang="pt-BR" sz="3400" dirty="0">
                <a:solidFill>
                  <a:srgbClr val="0000CC"/>
                </a:solidFill>
                <a:latin typeface="Arial" pitchFamily="34" charset="0"/>
                <a:cs typeface="Arial" pitchFamily="34" charset="0"/>
              </a:rPr>
              <a:t>Saudai-vos uns aos outros com </a:t>
            </a:r>
            <a:r>
              <a:rPr lang="pt-BR" sz="3400" dirty="0" smtClean="0">
                <a:solidFill>
                  <a:srgbClr val="0000CC"/>
                </a:solidFill>
                <a:latin typeface="Arial" pitchFamily="34" charset="0"/>
                <a:cs typeface="Arial" pitchFamily="34" charset="0"/>
              </a:rPr>
              <a:t>ósculo santo</a:t>
            </a:r>
            <a:r>
              <a:rPr lang="pt-BR" sz="3400" dirty="0">
                <a:latin typeface="Arial" pitchFamily="34" charset="0"/>
                <a:cs typeface="Arial" pitchFamily="34" charset="0"/>
              </a:rPr>
              <a:t>” (</a:t>
            </a:r>
            <a:r>
              <a:rPr lang="pt-BR" sz="3400" dirty="0">
                <a:solidFill>
                  <a:srgbClr val="0000CC"/>
                </a:solidFill>
                <a:latin typeface="Arial" pitchFamily="34" charset="0"/>
                <a:cs typeface="Arial" pitchFamily="34" charset="0"/>
              </a:rPr>
              <a:t>v. 20</a:t>
            </a:r>
            <a:r>
              <a:rPr lang="pt-BR" sz="3400" dirty="0">
                <a:latin typeface="Arial" pitchFamily="34" charset="0"/>
                <a:cs typeface="Arial" pitchFamily="34" charset="0"/>
              </a:rPr>
              <a:t>), “</a:t>
            </a:r>
            <a:r>
              <a:rPr lang="pt-BR" sz="3400" dirty="0">
                <a:solidFill>
                  <a:srgbClr val="0000CC"/>
                </a:solidFill>
                <a:latin typeface="Arial" pitchFamily="34" charset="0"/>
                <a:cs typeface="Arial" pitchFamily="34" charset="0"/>
              </a:rPr>
              <a:t>o meu amor seja com todos vós em Cristo Jesus</a:t>
            </a:r>
            <a:r>
              <a:rPr lang="pt-BR" sz="3400" dirty="0">
                <a:latin typeface="Arial" pitchFamily="34" charset="0"/>
                <a:cs typeface="Arial" pitchFamily="34" charset="0"/>
              </a:rPr>
              <a:t>” (</a:t>
            </a:r>
            <a:r>
              <a:rPr lang="pt-BR" sz="3400" dirty="0">
                <a:solidFill>
                  <a:srgbClr val="0000CC"/>
                </a:solidFill>
                <a:latin typeface="Arial" pitchFamily="34" charset="0"/>
                <a:cs typeface="Arial" pitchFamily="34" charset="0"/>
              </a:rPr>
              <a:t>v. 24</a:t>
            </a:r>
            <a:r>
              <a:rPr lang="pt-BR" sz="3400" dirty="0" smtClean="0">
                <a:latin typeface="Arial" pitchFamily="34" charset="0"/>
                <a:cs typeface="Arial" pitchFamily="34" charset="0"/>
              </a:rPr>
              <a:t>).</a:t>
            </a:r>
            <a:endParaRPr lang="pt-BR" sz="3400" dirty="0">
              <a:latin typeface="Arial" pitchFamily="34" charset="0"/>
              <a:cs typeface="Arial" pitchFamily="34" charset="0"/>
            </a:endParaRPr>
          </a:p>
        </p:txBody>
      </p:sp>
    </p:spTree>
    <p:extLst>
      <p:ext uri="{BB962C8B-B14F-4D97-AF65-F5344CB8AC3E}">
        <p14:creationId xmlns:p14="http://schemas.microsoft.com/office/powerpoint/2010/main" val="1386293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2600" b="1" dirty="0">
                <a:solidFill>
                  <a:srgbClr val="006600"/>
                </a:solidFill>
              </a:rPr>
              <a:t>I – ORIENTAÇÕES SOBRE AS COLETAS PARA OS </a:t>
            </a:r>
            <a:r>
              <a:rPr lang="pt-BR" sz="2600" b="1" dirty="0" smtClean="0">
                <a:solidFill>
                  <a:srgbClr val="006600"/>
                </a:solidFill>
              </a:rPr>
              <a:t>NECESSITADOS</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16.1-4</a:t>
            </a:r>
            <a:r>
              <a:rPr lang="pt-BR" sz="3000" dirty="0" smtClean="0">
                <a:solidFill>
                  <a:srgbClr val="006600"/>
                </a:solidFill>
              </a:rPr>
              <a:t>)</a:t>
            </a:r>
          </a:p>
          <a:p>
            <a:pPr marL="0" indent="0">
              <a:buNone/>
            </a:pPr>
            <a:r>
              <a:rPr lang="pt-BR" sz="2600" b="1" dirty="0">
                <a:solidFill>
                  <a:srgbClr val="006600"/>
                </a:solidFill>
              </a:rPr>
              <a:t>II – AFEIÇÕES E MOTIVAÇÕES PARTICULARES DE PAULO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16.5-14</a:t>
            </a:r>
            <a:r>
              <a:rPr lang="pt-BR" sz="3000" dirty="0" smtClean="0">
                <a:solidFill>
                  <a:srgbClr val="006600"/>
                </a:solidFill>
              </a:rPr>
              <a:t>)</a:t>
            </a:r>
          </a:p>
          <a:p>
            <a:pPr marL="0" indent="0">
              <a:buNone/>
            </a:pPr>
            <a:r>
              <a:rPr lang="pt-BR" sz="2600" b="1" dirty="0">
                <a:solidFill>
                  <a:srgbClr val="006600"/>
                </a:solidFill>
              </a:rPr>
              <a:t>III – </a:t>
            </a:r>
            <a:r>
              <a:rPr lang="pt-BR" sz="2600" b="1" dirty="0" smtClean="0">
                <a:solidFill>
                  <a:srgbClr val="006600"/>
                </a:solidFill>
              </a:rPr>
              <a:t>RECOMENDAÇÕES  </a:t>
            </a:r>
            <a:r>
              <a:rPr lang="pt-BR" sz="2600" b="1" dirty="0">
                <a:solidFill>
                  <a:srgbClr val="006600"/>
                </a:solidFill>
              </a:rPr>
              <a:t>FINAIS </a:t>
            </a:r>
            <a:r>
              <a:rPr lang="pt-BR" sz="2600" b="1" dirty="0" smtClean="0">
                <a:solidFill>
                  <a:srgbClr val="006600"/>
                </a:solidFill>
              </a:rPr>
              <a:t> E  </a:t>
            </a:r>
            <a:r>
              <a:rPr lang="pt-BR" sz="2600" b="1" dirty="0">
                <a:solidFill>
                  <a:srgbClr val="006600"/>
                </a:solidFill>
              </a:rPr>
              <a:t>DESPEDIDA</a:t>
            </a:r>
            <a:r>
              <a:rPr lang="pt-BR" sz="2600" b="1" dirty="0" smtClean="0">
                <a:solidFill>
                  <a:srgbClr val="006600"/>
                </a:solidFill>
              </a:rPr>
              <a:t>	</a:t>
            </a:r>
            <a:r>
              <a:rPr lang="pt-BR" sz="3000" b="1" dirty="0" smtClean="0">
                <a:solidFill>
                  <a:srgbClr val="006600"/>
                </a:solidFill>
              </a:rPr>
              <a:t>						</a:t>
            </a:r>
            <a:r>
              <a:rPr lang="pt-BR" sz="3000" dirty="0">
                <a:solidFill>
                  <a:srgbClr val="006600"/>
                </a:solidFill>
              </a:rPr>
              <a:t> (</a:t>
            </a:r>
            <a:r>
              <a:rPr lang="pt-BR" sz="3000" dirty="0">
                <a:solidFill>
                  <a:srgbClr val="0000CC"/>
                </a:solidFill>
              </a:rPr>
              <a:t>vv. 16.15-24</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a:t>
            </a:r>
            <a:r>
              <a:rPr lang="pt-BR" sz="4300" b="1" dirty="0">
                <a:solidFill>
                  <a:srgbClr val="FF0000"/>
                </a:solidFill>
              </a:rPr>
              <a:t>Conclusão</a:t>
            </a:r>
          </a:p>
        </p:txBody>
      </p:sp>
    </p:spTree>
    <p:extLst>
      <p:ext uri="{BB962C8B-B14F-4D97-AF65-F5344CB8AC3E}">
        <p14:creationId xmlns:p14="http://schemas.microsoft.com/office/powerpoint/2010/main" val="38319141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2211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sz="3200" dirty="0"/>
          </a:p>
        </p:txBody>
      </p:sp>
      <p:sp>
        <p:nvSpPr>
          <p:cNvPr id="3" name="Espaço Reservado para Conteúdo 2"/>
          <p:cNvSpPr>
            <a:spLocks noGrp="1"/>
          </p:cNvSpPr>
          <p:nvPr>
            <p:ph idx="1"/>
          </p:nvPr>
        </p:nvSpPr>
        <p:spPr>
          <a:xfrm>
            <a:off x="467544" y="1628800"/>
            <a:ext cx="8229600" cy="4392488"/>
          </a:xfrm>
          <a:ln>
            <a:solidFill>
              <a:schemeClr val="tx1"/>
            </a:solidFill>
          </a:ln>
        </p:spPr>
        <p:txBody>
          <a:bodyPr>
            <a:normAutofit fontScale="85000" lnSpcReduction="20000"/>
          </a:bodyPr>
          <a:lstStyle/>
          <a:p>
            <a:pPr marL="0" indent="0">
              <a:buNone/>
            </a:pPr>
            <a:r>
              <a:rPr lang="pt-BR" sz="4400" b="1" dirty="0" smtClean="0">
                <a:solidFill>
                  <a:srgbClr val="006600"/>
                </a:solidFill>
              </a:rPr>
              <a:t>   </a:t>
            </a:r>
            <a:r>
              <a:rPr lang="pt-BR" b="1" dirty="0" smtClean="0">
                <a:solidFill>
                  <a:srgbClr val="006600"/>
                </a:solidFill>
              </a:rPr>
              <a:t>Conclusão</a:t>
            </a:r>
            <a:endParaRPr lang="pt-BR" sz="1800" b="1" dirty="0" smtClean="0">
              <a:solidFill>
                <a:srgbClr val="006600"/>
              </a:solidFill>
            </a:endParaRPr>
          </a:p>
          <a:p>
            <a:pPr marL="0" indent="0">
              <a:buNone/>
            </a:pPr>
            <a:endParaRPr lang="pt-BR" sz="1000" b="1" dirty="0">
              <a:solidFill>
                <a:srgbClr val="006600"/>
              </a:solidFill>
              <a:latin typeface="Arial" pitchFamily="34" charset="0"/>
              <a:cs typeface="Arial" pitchFamily="34" charset="0"/>
            </a:endParaRPr>
          </a:p>
          <a:p>
            <a:pPr marL="0" indent="0" algn="just">
              <a:buNone/>
            </a:pPr>
            <a:r>
              <a:rPr lang="pt-BR" sz="2800" b="1" dirty="0" smtClean="0">
                <a:solidFill>
                  <a:srgbClr val="006600"/>
                </a:solidFill>
                <a:latin typeface="Arial" pitchFamily="34" charset="0"/>
                <a:cs typeface="Arial" pitchFamily="34" charset="0"/>
              </a:rPr>
              <a:t>	</a:t>
            </a:r>
            <a:r>
              <a:rPr lang="pt-BR" sz="2800" dirty="0">
                <a:latin typeface="Arial" pitchFamily="34" charset="0"/>
                <a:cs typeface="Arial" pitchFamily="34" charset="0"/>
              </a:rPr>
              <a:t>No estudo desta carta vimos como a igreja, embora seja amada pelo Senhor, </a:t>
            </a:r>
            <a:r>
              <a:rPr lang="pt-BR" sz="2800" dirty="0" smtClean="0">
                <a:latin typeface="Arial" pitchFamily="34" charset="0"/>
                <a:cs typeface="Arial" pitchFamily="34" charset="0"/>
              </a:rPr>
              <a:t>tem </a:t>
            </a:r>
            <a:r>
              <a:rPr lang="pt-BR" sz="2800" dirty="0">
                <a:latin typeface="Arial" pitchFamily="34" charset="0"/>
                <a:cs typeface="Arial" pitchFamily="34" charset="0"/>
              </a:rPr>
              <a:t>muito a aprender com Ele enquanto se encontra neste mundo, e que pode errar em suas decisões, em sua prática. Para a igreja de Corinto, Deus inspirou o apóstolo Paulo para corrigi-los e orientá-los na vontade de </a:t>
            </a:r>
            <a:r>
              <a:rPr lang="pt-BR" sz="2800" dirty="0" smtClean="0">
                <a:latin typeface="Arial" pitchFamily="34" charset="0"/>
                <a:cs typeface="Arial" pitchFamily="34" charset="0"/>
              </a:rPr>
              <a:t>d’Ele; </a:t>
            </a:r>
            <a:r>
              <a:rPr lang="pt-BR" sz="2800" dirty="0">
                <a:latin typeface="Arial" pitchFamily="34" charset="0"/>
                <a:cs typeface="Arial" pitchFamily="34" charset="0"/>
              </a:rPr>
              <a:t>para nós, Ele deixou esta carta e as demais Escrituras, para que saibamos como convém andar na casa de Deus e, se errarmos, </a:t>
            </a:r>
            <a:r>
              <a:rPr lang="pt-BR" sz="2800" dirty="0" smtClean="0">
                <a:latin typeface="Arial" pitchFamily="34" charset="0"/>
                <a:cs typeface="Arial" pitchFamily="34" charset="0"/>
              </a:rPr>
              <a:t>que possamos </a:t>
            </a:r>
            <a:r>
              <a:rPr lang="pt-BR" sz="2800" dirty="0">
                <a:latin typeface="Arial" pitchFamily="34" charset="0"/>
                <a:cs typeface="Arial" pitchFamily="34" charset="0"/>
              </a:rPr>
              <a:t>identificar e corrigir com ainda maior clareza o que for necessário, a fim de que a igreja seja verdadeiramente submissa ao seu Marido, a saber, a Cristo</a:t>
            </a:r>
            <a:r>
              <a:rPr lang="pt-BR" sz="2800" dirty="0" smtClean="0">
                <a:latin typeface="Arial" pitchFamily="34" charset="0"/>
                <a:cs typeface="Arial" pitchFamily="34" charset="0"/>
              </a:rPr>
              <a:t>.</a:t>
            </a:r>
            <a:endParaRPr lang="pt-BR" sz="2800" dirty="0">
              <a:latin typeface="Arial" pitchFamily="34" charset="0"/>
              <a:cs typeface="Arial" pitchFamily="34" charset="0"/>
            </a:endParaRPr>
          </a:p>
        </p:txBody>
      </p:sp>
    </p:spTree>
    <p:extLst>
      <p:ext uri="{BB962C8B-B14F-4D97-AF65-F5344CB8AC3E}">
        <p14:creationId xmlns:p14="http://schemas.microsoft.com/office/powerpoint/2010/main" val="9816386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2600" b="1" dirty="0">
                <a:solidFill>
                  <a:srgbClr val="006600"/>
                </a:solidFill>
              </a:rPr>
              <a:t>I – ORIENTAÇÕES SOBRE AS COLETAS PARA OS </a:t>
            </a:r>
            <a:r>
              <a:rPr lang="pt-BR" sz="2600" b="1" dirty="0" smtClean="0">
                <a:solidFill>
                  <a:srgbClr val="006600"/>
                </a:solidFill>
              </a:rPr>
              <a:t>NECESSITADOS</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16.1-4</a:t>
            </a:r>
            <a:r>
              <a:rPr lang="pt-BR" sz="3000" dirty="0" smtClean="0">
                <a:solidFill>
                  <a:srgbClr val="006600"/>
                </a:solidFill>
              </a:rPr>
              <a:t>)</a:t>
            </a:r>
          </a:p>
          <a:p>
            <a:pPr marL="0" indent="0">
              <a:buNone/>
            </a:pPr>
            <a:r>
              <a:rPr lang="pt-BR" sz="2600" b="1" dirty="0">
                <a:solidFill>
                  <a:srgbClr val="006600"/>
                </a:solidFill>
              </a:rPr>
              <a:t>II – AFEIÇÕES E MOTIVAÇÕES PARTICULARES DE PAULO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16.5-14</a:t>
            </a:r>
            <a:r>
              <a:rPr lang="pt-BR" sz="3000" dirty="0" smtClean="0">
                <a:solidFill>
                  <a:srgbClr val="006600"/>
                </a:solidFill>
              </a:rPr>
              <a:t>)</a:t>
            </a:r>
          </a:p>
          <a:p>
            <a:pPr marL="0" indent="0">
              <a:buNone/>
            </a:pPr>
            <a:r>
              <a:rPr lang="pt-BR" sz="2600" b="1" dirty="0">
                <a:solidFill>
                  <a:srgbClr val="006600"/>
                </a:solidFill>
              </a:rPr>
              <a:t>III – </a:t>
            </a:r>
            <a:r>
              <a:rPr lang="pt-BR" sz="2600" b="1" dirty="0" smtClean="0">
                <a:solidFill>
                  <a:srgbClr val="006600"/>
                </a:solidFill>
              </a:rPr>
              <a:t>RECOMENDAÇÕES  </a:t>
            </a:r>
            <a:r>
              <a:rPr lang="pt-BR" sz="2600" b="1" dirty="0">
                <a:solidFill>
                  <a:srgbClr val="006600"/>
                </a:solidFill>
              </a:rPr>
              <a:t>FINAIS </a:t>
            </a:r>
            <a:r>
              <a:rPr lang="pt-BR" sz="2600" b="1" dirty="0" smtClean="0">
                <a:solidFill>
                  <a:srgbClr val="006600"/>
                </a:solidFill>
              </a:rPr>
              <a:t> E  </a:t>
            </a:r>
            <a:r>
              <a:rPr lang="pt-BR" sz="2600" b="1" dirty="0">
                <a:solidFill>
                  <a:srgbClr val="006600"/>
                </a:solidFill>
              </a:rPr>
              <a:t>DESPEDIDA</a:t>
            </a:r>
            <a:r>
              <a:rPr lang="pt-BR" sz="2600" b="1" dirty="0" smtClean="0">
                <a:solidFill>
                  <a:srgbClr val="006600"/>
                </a:solidFill>
              </a:rPr>
              <a:t>	</a:t>
            </a:r>
            <a:r>
              <a:rPr lang="pt-BR" sz="3000" b="1" dirty="0" smtClean="0">
                <a:solidFill>
                  <a:srgbClr val="006600"/>
                </a:solidFill>
              </a:rPr>
              <a:t>						</a:t>
            </a:r>
            <a:r>
              <a:rPr lang="pt-BR" sz="3000" dirty="0">
                <a:solidFill>
                  <a:srgbClr val="006600"/>
                </a:solidFill>
              </a:rPr>
              <a:t> (</a:t>
            </a:r>
            <a:r>
              <a:rPr lang="pt-BR" sz="3000" dirty="0">
                <a:solidFill>
                  <a:srgbClr val="0000CC"/>
                </a:solidFill>
              </a:rPr>
              <a:t>vv. 16.15-24</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38319141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dirty="0"/>
          </a:p>
        </p:txBody>
      </p:sp>
      <p:sp>
        <p:nvSpPr>
          <p:cNvPr id="3" name="Espaço Reservado para Conteúdo 2"/>
          <p:cNvSpPr>
            <a:spLocks noGrp="1"/>
          </p:cNvSpPr>
          <p:nvPr>
            <p:ph idx="1"/>
          </p:nvPr>
        </p:nvSpPr>
        <p:spPr/>
        <p:txBody>
          <a:bodyPr>
            <a:normAutofit/>
          </a:bodyPr>
          <a:lstStyle/>
          <a:p>
            <a:pPr marL="0" lvl="0" indent="0" algn="just">
              <a:spcBef>
                <a:spcPct val="0"/>
              </a:spcBef>
              <a:buNone/>
              <a:defRPr/>
            </a:pPr>
            <a:endParaRPr lang="pt-BR" altLang="pt-BR" sz="1100"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sz="1200"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smtClean="0">
                <a:solidFill>
                  <a:prstClr val="black"/>
                </a:solidFill>
                <a:latin typeface="Arial" charset="0"/>
                <a:cs typeface="Arial" charset="0"/>
              </a:rPr>
              <a:t> 	</a:t>
            </a:r>
            <a:r>
              <a:rPr lang="pt-BR" sz="3600" dirty="0" smtClean="0">
                <a:solidFill>
                  <a:srgbClr val="00000A"/>
                </a:solidFill>
                <a:latin typeface="Times New Roman"/>
                <a:ea typeface="Calibri"/>
                <a:cs typeface="Calibri"/>
              </a:rPr>
              <a:t>“</a:t>
            </a:r>
            <a:r>
              <a:rPr lang="pt-BR" sz="3600" dirty="0" smtClean="0">
                <a:solidFill>
                  <a:srgbClr val="0000CC"/>
                </a:solidFill>
              </a:rPr>
              <a:t>Vigiai</a:t>
            </a:r>
            <a:r>
              <a:rPr lang="pt-BR" sz="3600" dirty="0">
                <a:solidFill>
                  <a:srgbClr val="0000CC"/>
                </a:solidFill>
              </a:rPr>
              <a:t>, estai firmes na fé, portai-vos </a:t>
            </a:r>
            <a:r>
              <a:rPr lang="pt-BR" sz="3600" dirty="0" err="1">
                <a:solidFill>
                  <a:srgbClr val="0000CC"/>
                </a:solidFill>
              </a:rPr>
              <a:t>varonilmente</a:t>
            </a:r>
            <a:r>
              <a:rPr lang="pt-BR" sz="3600" dirty="0">
                <a:solidFill>
                  <a:srgbClr val="0000CC"/>
                </a:solidFill>
              </a:rPr>
              <a:t> e fortalecei-vos</a:t>
            </a:r>
            <a:r>
              <a:rPr lang="pt-BR" sz="3600" dirty="0" smtClean="0">
                <a:solidFill>
                  <a:srgbClr val="0000CC"/>
                </a:solidFill>
              </a:rPr>
              <a:t>. Todas </a:t>
            </a:r>
            <a:r>
              <a:rPr lang="pt-BR" sz="3600" dirty="0">
                <a:solidFill>
                  <a:srgbClr val="0000CC"/>
                </a:solidFill>
              </a:rPr>
              <a:t>as vossas coisas sejam feitas com caridade</a:t>
            </a:r>
            <a:r>
              <a:rPr lang="pt-BR" sz="3600" dirty="0" smtClean="0">
                <a:solidFill>
                  <a:srgbClr val="0000CC"/>
                </a:solidFill>
              </a:rPr>
              <a:t>.</a:t>
            </a:r>
            <a:r>
              <a:rPr lang="pt-BR" sz="3600" dirty="0" smtClean="0">
                <a:highlight>
                  <a:srgbClr val="FFFFFF"/>
                </a:highlight>
                <a:latin typeface="Times New Roman"/>
                <a:ea typeface="Calibri"/>
                <a:cs typeface="Arial" pitchFamily="34" charset="0"/>
              </a:rPr>
              <a:t>”</a:t>
            </a:r>
            <a:endParaRPr lang="pt-BR" sz="3600" dirty="0" smtClean="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3600" dirty="0">
                <a:solidFill>
                  <a:srgbClr val="0000CC"/>
                </a:solidFill>
                <a:highlight>
                  <a:srgbClr val="FFFFFF"/>
                </a:highlight>
                <a:latin typeface="Arial" pitchFamily="34" charset="0"/>
                <a:ea typeface="Calibri"/>
                <a:cs typeface="Arial" pitchFamily="34" charset="0"/>
              </a:rPr>
              <a:t>1 </a:t>
            </a:r>
            <a:r>
              <a:rPr lang="pt-BR" sz="3600" dirty="0" err="1">
                <a:solidFill>
                  <a:srgbClr val="0000CC"/>
                </a:solidFill>
                <a:highlight>
                  <a:srgbClr val="FFFFFF"/>
                </a:highlight>
                <a:latin typeface="Arial" pitchFamily="34" charset="0"/>
                <a:ea typeface="Calibri"/>
                <a:cs typeface="Arial" pitchFamily="34" charset="0"/>
              </a:rPr>
              <a:t>Co</a:t>
            </a:r>
            <a:r>
              <a:rPr lang="pt-BR" sz="3600" dirty="0">
                <a:solidFill>
                  <a:srgbClr val="0000CC"/>
                </a:solidFill>
                <a:highlight>
                  <a:srgbClr val="FFFFFF"/>
                </a:highlight>
                <a:latin typeface="Arial" pitchFamily="34" charset="0"/>
                <a:ea typeface="Calibri"/>
                <a:cs typeface="Arial" pitchFamily="34" charset="0"/>
              </a:rPr>
              <a:t> </a:t>
            </a:r>
            <a:r>
              <a:rPr lang="pt-BR" sz="3600" dirty="0" smtClean="0">
                <a:solidFill>
                  <a:srgbClr val="0000CC"/>
                </a:solidFill>
                <a:highlight>
                  <a:srgbClr val="FFFFFF"/>
                </a:highlight>
                <a:latin typeface="Arial" pitchFamily="34" charset="0"/>
                <a:ea typeface="Calibri"/>
                <a:cs typeface="Arial" pitchFamily="34" charset="0"/>
              </a:rPr>
              <a:t>16.13,14</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41355514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7920" y="2564904"/>
            <a:ext cx="1619672" cy="2844316"/>
          </a:xfrm>
        </p:spPr>
        <p:txBody>
          <a:bodyPr>
            <a:normAutofit/>
          </a:bodyPr>
          <a:lstStyle/>
          <a:p>
            <a:pPr marL="342900" lvl="0" indent="-342900" fontAlgn="base">
              <a:spcAft>
                <a:spcPct val="0"/>
              </a:spcAft>
              <a:defRPr/>
            </a:pPr>
            <a:r>
              <a:rPr lang="pt-BR" sz="3900" b="1" i="1" dirty="0" smtClean="0">
                <a:solidFill>
                  <a:schemeClr val="accent6">
                    <a:lumMod val="50000"/>
                  </a:schemeClr>
                </a:solidFill>
                <a:cs typeface="Arial" charset="0"/>
              </a:rPr>
              <a:t>EBD</a:t>
            </a:r>
          </a:p>
          <a:p>
            <a:pPr marL="342900" lvl="0" indent="-342900" fontAlgn="base">
              <a:spcAft>
                <a:spcPct val="0"/>
              </a:spcAft>
              <a:defRPr/>
            </a:pPr>
            <a:r>
              <a:rPr lang="pt-BR" sz="3900" b="1" i="1" dirty="0" smtClean="0">
                <a:solidFill>
                  <a:schemeClr val="accent6">
                    <a:lumMod val="50000"/>
                  </a:schemeClr>
                </a:solidFill>
                <a:cs typeface="Arial" charset="0"/>
              </a:rPr>
              <a:t>3º</a:t>
            </a:r>
          </a:p>
          <a:p>
            <a:pPr marL="342900" lvl="0" indent="-342900" fontAlgn="base">
              <a:spcAft>
                <a:spcPct val="0"/>
              </a:spcAft>
              <a:defRPr/>
            </a:pPr>
            <a:r>
              <a:rPr lang="pt-BR" sz="3900" b="1" i="1" dirty="0" smtClean="0">
                <a:solidFill>
                  <a:schemeClr val="accent6">
                    <a:lumMod val="50000"/>
                  </a:schemeClr>
                </a:solidFill>
                <a:cs typeface="Arial" charset="0"/>
              </a:rPr>
              <a:t>TRIM.</a:t>
            </a:r>
          </a:p>
          <a:p>
            <a:pPr marL="342900" lvl="0" indent="-342900" fontAlgn="base">
              <a:spcAft>
                <a:spcPct val="0"/>
              </a:spcAft>
              <a:defRPr/>
            </a:pPr>
            <a:r>
              <a:rPr lang="pt-BR" sz="3900" b="1" i="1" dirty="0" smtClean="0">
                <a:solidFill>
                  <a:schemeClr val="accent6">
                    <a:lumMod val="50000"/>
                  </a:schemeClr>
                </a:solidFill>
                <a:cs typeface="Arial" charset="0"/>
              </a:rPr>
              <a:t>2018</a:t>
            </a:r>
            <a:endParaRPr lang="pt-BR" dirty="0"/>
          </a:p>
        </p:txBody>
      </p:sp>
      <p:sp>
        <p:nvSpPr>
          <p:cNvPr id="7" name="Retângulo 6"/>
          <p:cNvSpPr/>
          <p:nvPr/>
        </p:nvSpPr>
        <p:spPr>
          <a:xfrm>
            <a:off x="755577" y="518390"/>
            <a:ext cx="7956376" cy="707886"/>
          </a:xfrm>
          <a:prstGeom prst="rect">
            <a:avLst/>
          </a:prstGeom>
        </p:spPr>
        <p:txBody>
          <a:bodyPr wrap="square">
            <a:spAutoFit/>
          </a:bodyPr>
          <a:lstStyle/>
          <a:p>
            <a:pPr algn="ctr"/>
            <a:r>
              <a:rPr lang="pt-BR" sz="4000" dirty="0" smtClean="0">
                <a:solidFill>
                  <a:srgbClr val="7030A0"/>
                </a:solidFill>
                <a:latin typeface="Arial Black" pitchFamily="34" charset="0"/>
                <a:ea typeface="+mj-ea"/>
                <a:cs typeface="+mj-cs"/>
              </a:rPr>
              <a:t>1ª CARTA  AOS  CORÍNTIOS</a:t>
            </a:r>
            <a:endParaRPr lang="pt-BR" sz="4000" dirty="0"/>
          </a:p>
        </p:txBody>
      </p:sp>
      <p:pic>
        <p:nvPicPr>
          <p:cNvPr id="8" name="Imagem 7" descr="E:\Afonso2018\EBD2018\EBD2018Adultos_Jovens\Trim3EBD_Adul_Jov2018\corinto9Antiga2018.jpg"/>
          <p:cNvPicPr/>
          <p:nvPr/>
        </p:nvPicPr>
        <p:blipFill rotWithShape="1">
          <a:blip r:embed="rId2">
            <a:extLst>
              <a:ext uri="{28A0092B-C50C-407E-A947-70E740481C1C}">
                <a14:useLocalDpi xmlns:a14="http://schemas.microsoft.com/office/drawing/2010/main" val="0"/>
              </a:ext>
            </a:extLst>
          </a:blip>
          <a:srcRect l="1270" t="3773" r="8849" b="7547"/>
          <a:stretch/>
        </p:blipFill>
        <p:spPr bwMode="auto">
          <a:xfrm>
            <a:off x="1835697" y="1484784"/>
            <a:ext cx="7308304" cy="537321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72642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95536" y="4653136"/>
            <a:ext cx="8208912" cy="1584176"/>
          </a:xfrm>
        </p:spPr>
        <p:txBody>
          <a:bodyPr>
            <a:noAutofit/>
          </a:bodyPr>
          <a:lstStyle/>
          <a:p>
            <a:pPr marL="342900" lvl="0" indent="-342900" fontAlgn="base">
              <a:spcAft>
                <a:spcPct val="0"/>
              </a:spcAft>
              <a:defRPr/>
            </a:pPr>
            <a:r>
              <a:rPr lang="pt-BR" sz="4400" b="1" i="1" dirty="0">
                <a:solidFill>
                  <a:srgbClr val="00B050"/>
                </a:solidFill>
                <a:cs typeface="Arial" charset="0"/>
              </a:rPr>
              <a:t>LIÇÃO 13: CONSIDERAÇÕES FINAIS</a:t>
            </a:r>
            <a:endParaRPr lang="pt-BR" sz="4400" b="1" i="1" dirty="0" smtClean="0">
              <a:solidFill>
                <a:srgbClr val="00B050"/>
              </a:solidFill>
              <a:cs typeface="Arial" charset="0"/>
            </a:endParaRPr>
          </a:p>
        </p:txBody>
      </p:sp>
      <p:sp>
        <p:nvSpPr>
          <p:cNvPr id="2" name="Retângulo 1"/>
          <p:cNvSpPr/>
          <p:nvPr/>
        </p:nvSpPr>
        <p:spPr>
          <a:xfrm>
            <a:off x="467544" y="548680"/>
            <a:ext cx="8064896" cy="707886"/>
          </a:xfrm>
          <a:prstGeom prst="rect">
            <a:avLst/>
          </a:prstGeom>
        </p:spPr>
        <p:txBody>
          <a:bodyPr wrap="square">
            <a:spAutoFit/>
          </a:bodyPr>
          <a:lstStyle/>
          <a:p>
            <a:pPr algn="ctr"/>
            <a:r>
              <a:rPr lang="pt-BR" sz="4000" dirty="0">
                <a:solidFill>
                  <a:srgbClr val="7030A0"/>
                </a:solidFill>
                <a:latin typeface="Arial Black" pitchFamily="34" charset="0"/>
              </a:rPr>
              <a:t>1ª CARTA  </a:t>
            </a:r>
            <a:r>
              <a:rPr lang="pt-BR" sz="3600" dirty="0">
                <a:solidFill>
                  <a:srgbClr val="7030A0"/>
                </a:solidFill>
                <a:latin typeface="Arial Black" pitchFamily="34" charset="0"/>
              </a:rPr>
              <a:t>AOS</a:t>
            </a:r>
            <a:r>
              <a:rPr lang="pt-BR" sz="4000" dirty="0">
                <a:solidFill>
                  <a:srgbClr val="7030A0"/>
                </a:solidFill>
                <a:latin typeface="Arial Black" pitchFamily="34" charset="0"/>
              </a:rPr>
              <a:t>  CORÍNTIOS</a:t>
            </a:r>
            <a:endParaRPr lang="pt-BR" sz="4000" dirty="0"/>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1461045"/>
            <a:ext cx="4464496" cy="3015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6954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a:t>
            </a:r>
            <a:r>
              <a:rPr lang="pt-BR" sz="3100" dirty="0" smtClean="0">
                <a:solidFill>
                  <a:srgbClr val="7030A0"/>
                </a:solidFill>
                <a:latin typeface="Arial Black" pitchFamily="34" charset="0"/>
              </a:rPr>
              <a:t>CORÍNTIOS</a:t>
            </a:r>
            <a:r>
              <a:rPr lang="pt-BR" sz="3600" dirty="0" smtClean="0">
                <a:solidFill>
                  <a:srgbClr val="00B0F0"/>
                </a:solidFill>
                <a:latin typeface="Arial Black" pitchFamily="34" charset="0"/>
              </a:rPr>
              <a:t/>
            </a:r>
            <a:br>
              <a:rPr lang="pt-BR" sz="3600" dirty="0" smtClean="0">
                <a:solidFill>
                  <a:srgbClr val="00B0F0"/>
                </a:solidFill>
                <a:latin typeface="Arial Black" pitchFamily="34" charset="0"/>
              </a:rPr>
            </a:br>
            <a:r>
              <a:rPr lang="pt-BR" sz="2900" b="1" i="1" dirty="0">
                <a:solidFill>
                  <a:srgbClr val="00B050"/>
                </a:solidFill>
                <a:ea typeface="+mn-ea"/>
                <a:cs typeface="Arial" charset="0"/>
              </a:rPr>
              <a:t>LIÇÃO 13: CONSIDERAÇÕES FINAIS</a:t>
            </a:r>
          </a:p>
        </p:txBody>
      </p:sp>
      <p:sp>
        <p:nvSpPr>
          <p:cNvPr id="3" name="Espaço Reservado para Conteúdo 2"/>
          <p:cNvSpPr>
            <a:spLocks noGrp="1"/>
          </p:cNvSpPr>
          <p:nvPr>
            <p:ph idx="1"/>
          </p:nvPr>
        </p:nvSpPr>
        <p:spPr/>
        <p:txBody>
          <a:bodyPr/>
          <a:lstStyle/>
          <a:p>
            <a:endParaRPr lang="pt-BR" dirty="0" smtClean="0"/>
          </a:p>
          <a:p>
            <a:endParaRPr lang="pt-BR" dirty="0"/>
          </a:p>
          <a:p>
            <a:pPr marL="0" indent="0" algn="ctr">
              <a:buNone/>
            </a:pPr>
            <a:r>
              <a:rPr lang="pt-BR" b="1" dirty="0" smtClean="0">
                <a:solidFill>
                  <a:srgbClr val="FF0000"/>
                </a:solidFill>
                <a:latin typeface="Arial" pitchFamily="34" charset="0"/>
                <a:cs typeface="Arial" pitchFamily="34" charset="0"/>
              </a:rPr>
              <a:t>Leitura Bíblica:   </a:t>
            </a:r>
            <a:r>
              <a:rPr lang="pt-BR" sz="4000" dirty="0">
                <a:solidFill>
                  <a:srgbClr val="0000CC"/>
                </a:solidFill>
              </a:rPr>
              <a:t>1 </a:t>
            </a:r>
            <a:r>
              <a:rPr lang="pt-BR" sz="4000" dirty="0" smtClean="0">
                <a:solidFill>
                  <a:srgbClr val="0000CC"/>
                </a:solidFill>
              </a:rPr>
              <a:t>Coríntios 16. 1-9</a:t>
            </a:r>
            <a:endParaRPr lang="pt-BR" sz="4000" b="1" dirty="0">
              <a:solidFill>
                <a:srgbClr val="0000CC"/>
              </a:solidFill>
              <a:latin typeface="Arial" pitchFamily="34" charset="0"/>
              <a:cs typeface="Arial" pitchFamily="34" charset="0"/>
            </a:endParaRPr>
          </a:p>
        </p:txBody>
      </p:sp>
    </p:spTree>
    <p:extLst>
      <p:ext uri="{BB962C8B-B14F-4D97-AF65-F5344CB8AC3E}">
        <p14:creationId xmlns:p14="http://schemas.microsoft.com/office/powerpoint/2010/main" val="88052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188640"/>
            <a:ext cx="7848872" cy="6264696"/>
          </a:xfrm>
        </p:spPr>
        <p:txBody>
          <a:bodyPr>
            <a:noAutofit/>
          </a:bodyPr>
          <a:lstStyle/>
          <a:p>
            <a:pPr marL="0" indent="0" algn="ctr">
              <a:buNone/>
            </a:pPr>
            <a:r>
              <a:rPr lang="pt-BR" sz="2200" dirty="0" smtClean="0">
                <a:solidFill>
                  <a:srgbClr val="FF0000"/>
                </a:solidFill>
              </a:rPr>
              <a:t>LEITURA BÍBLICA</a:t>
            </a:r>
          </a:p>
          <a:p>
            <a:pPr marL="0" indent="0">
              <a:buNone/>
            </a:pPr>
            <a:r>
              <a:rPr lang="pt-BR" sz="2400" dirty="0" smtClean="0">
                <a:solidFill>
                  <a:srgbClr val="0000CC"/>
                </a:solidFill>
              </a:rPr>
              <a:t>1 </a:t>
            </a:r>
            <a:r>
              <a:rPr lang="pt-BR" sz="2400" dirty="0" err="1" smtClean="0">
                <a:solidFill>
                  <a:srgbClr val="0000CC"/>
                </a:solidFill>
              </a:rPr>
              <a:t>Co</a:t>
            </a:r>
            <a:r>
              <a:rPr lang="pt-BR" sz="2400" dirty="0" smtClean="0">
                <a:solidFill>
                  <a:srgbClr val="0000CC"/>
                </a:solidFill>
              </a:rPr>
              <a:t> 16. </a:t>
            </a:r>
            <a:r>
              <a:rPr lang="pt-BR" sz="2400" dirty="0">
                <a:solidFill>
                  <a:srgbClr val="0000CC"/>
                </a:solidFill>
              </a:rPr>
              <a:t>1 </a:t>
            </a:r>
            <a:r>
              <a:rPr lang="pt-BR" sz="2400" dirty="0" smtClean="0">
                <a:solidFill>
                  <a:srgbClr val="0000CC"/>
                </a:solidFill>
              </a:rPr>
              <a:t> </a:t>
            </a:r>
            <a:r>
              <a:rPr lang="pt-BR" sz="2400" dirty="0">
                <a:solidFill>
                  <a:srgbClr val="0000CC"/>
                </a:solidFill>
              </a:rPr>
              <a:t>Ora, quanto à coleta que se faz para os santos, fazei vós também o mesmo que ordenei às igrejas da </a:t>
            </a:r>
            <a:r>
              <a:rPr lang="pt-BR" sz="2400" dirty="0" err="1">
                <a:solidFill>
                  <a:srgbClr val="0000CC"/>
                </a:solidFill>
              </a:rPr>
              <a:t>Galácia</a:t>
            </a:r>
            <a:r>
              <a:rPr lang="pt-BR" sz="2400" dirty="0" smtClean="0">
                <a:solidFill>
                  <a:srgbClr val="0000CC"/>
                </a:solidFill>
              </a:rPr>
              <a:t>.   2  </a:t>
            </a:r>
            <a:r>
              <a:rPr lang="pt-BR" sz="2400" dirty="0">
                <a:solidFill>
                  <a:srgbClr val="0000CC"/>
                </a:solidFill>
              </a:rPr>
              <a:t>No primeiro dia da semana, cada um de vós ponha de parte o que puder ajuntar, conforme a sua prosperidade, para que se não façam as coletas quando eu chegar</a:t>
            </a:r>
            <a:r>
              <a:rPr lang="pt-BR" sz="2400" dirty="0" smtClean="0">
                <a:solidFill>
                  <a:srgbClr val="0000CC"/>
                </a:solidFill>
              </a:rPr>
              <a:t>.   3  </a:t>
            </a:r>
            <a:r>
              <a:rPr lang="pt-BR" sz="2400" dirty="0">
                <a:solidFill>
                  <a:srgbClr val="0000CC"/>
                </a:solidFill>
              </a:rPr>
              <a:t>E, quando tiver chegado, mandarei os que, por cartas, aprovardes, para levar a vossa dádiva a Jerusalém</a:t>
            </a:r>
            <a:r>
              <a:rPr lang="pt-BR" sz="2400" dirty="0" smtClean="0">
                <a:solidFill>
                  <a:srgbClr val="0000CC"/>
                </a:solidFill>
              </a:rPr>
              <a:t>.   4  </a:t>
            </a:r>
            <a:r>
              <a:rPr lang="pt-BR" sz="2400" dirty="0">
                <a:solidFill>
                  <a:srgbClr val="0000CC"/>
                </a:solidFill>
              </a:rPr>
              <a:t>E, se valer a pena que eu também vá, irão comigo</a:t>
            </a:r>
            <a:r>
              <a:rPr lang="pt-BR" sz="2400" dirty="0" smtClean="0">
                <a:solidFill>
                  <a:srgbClr val="0000CC"/>
                </a:solidFill>
              </a:rPr>
              <a:t>.   5  </a:t>
            </a:r>
            <a:r>
              <a:rPr lang="pt-BR" sz="2400" dirty="0">
                <a:solidFill>
                  <a:srgbClr val="0000CC"/>
                </a:solidFill>
              </a:rPr>
              <a:t>Irei, porém, ter convosco depois de ter passado pela Macedônia (porque tenho de passar pela Macedônia</a:t>
            </a:r>
            <a:r>
              <a:rPr lang="pt-BR" sz="2400" dirty="0" smtClean="0">
                <a:solidFill>
                  <a:srgbClr val="0000CC"/>
                </a:solidFill>
              </a:rPr>
              <a:t>).   6  </a:t>
            </a:r>
            <a:r>
              <a:rPr lang="pt-BR" sz="2400" dirty="0">
                <a:solidFill>
                  <a:srgbClr val="0000CC"/>
                </a:solidFill>
              </a:rPr>
              <a:t>E bem pode ser que fique convosco e passe também o inverno, para que me acompanheis aonde quer que eu for</a:t>
            </a:r>
            <a:r>
              <a:rPr lang="pt-BR" sz="2400" dirty="0" smtClean="0">
                <a:solidFill>
                  <a:srgbClr val="0000CC"/>
                </a:solidFill>
              </a:rPr>
              <a:t>.   7  </a:t>
            </a:r>
            <a:r>
              <a:rPr lang="pt-BR" sz="2400" dirty="0">
                <a:solidFill>
                  <a:srgbClr val="0000CC"/>
                </a:solidFill>
              </a:rPr>
              <a:t>Porque não vos quero agora ver de passagem, mas espero ficar convosco algum tempo, se o Senhor o permitir</a:t>
            </a:r>
            <a:r>
              <a:rPr lang="pt-BR" sz="2400" dirty="0" smtClean="0">
                <a:solidFill>
                  <a:srgbClr val="0000CC"/>
                </a:solidFill>
              </a:rPr>
              <a:t>.   8  </a:t>
            </a:r>
            <a:r>
              <a:rPr lang="pt-BR" sz="2400" dirty="0">
                <a:solidFill>
                  <a:srgbClr val="0000CC"/>
                </a:solidFill>
              </a:rPr>
              <a:t>Ficarei, porém, em Éfeso até ao Pentecostes</a:t>
            </a:r>
            <a:r>
              <a:rPr lang="pt-BR" sz="2400" dirty="0" smtClean="0">
                <a:solidFill>
                  <a:srgbClr val="0000CC"/>
                </a:solidFill>
              </a:rPr>
              <a:t>;   9  </a:t>
            </a:r>
            <a:r>
              <a:rPr lang="pt-BR" sz="2400" dirty="0">
                <a:solidFill>
                  <a:srgbClr val="0000CC"/>
                </a:solidFill>
              </a:rPr>
              <a:t>porque uma porta grande e eficaz se me abriu; e há muitos adversários</a:t>
            </a:r>
            <a:r>
              <a:rPr lang="pt-BR" sz="2400" dirty="0" smtClean="0">
                <a:solidFill>
                  <a:srgbClr val="0000CC"/>
                </a:solidFill>
              </a:rPr>
              <a:t>.   </a:t>
            </a:r>
            <a:endParaRPr lang="pt-BR" sz="2400" dirty="0">
              <a:solidFill>
                <a:srgbClr val="0000CC"/>
              </a:solidFill>
            </a:endParaRPr>
          </a:p>
        </p:txBody>
      </p:sp>
    </p:spTree>
    <p:extLst>
      <p:ext uri="{BB962C8B-B14F-4D97-AF65-F5344CB8AC3E}">
        <p14:creationId xmlns:p14="http://schemas.microsoft.com/office/powerpoint/2010/main" val="655847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dirty="0"/>
          </a:p>
        </p:txBody>
      </p:sp>
      <p:sp>
        <p:nvSpPr>
          <p:cNvPr id="3" name="Espaço Reservado para Conteúdo 2"/>
          <p:cNvSpPr>
            <a:spLocks noGrp="1"/>
          </p:cNvSpPr>
          <p:nvPr>
            <p:ph idx="1"/>
          </p:nvPr>
        </p:nvSpPr>
        <p:spPr/>
        <p:txBody>
          <a:bodyPr>
            <a:normAutofit/>
          </a:bodyPr>
          <a:lstStyle/>
          <a:p>
            <a:pPr marL="0" lvl="0" indent="0" algn="just">
              <a:spcBef>
                <a:spcPct val="0"/>
              </a:spcBef>
              <a:buNone/>
              <a:defRPr/>
            </a:pPr>
            <a:endParaRPr lang="pt-BR" altLang="pt-BR" sz="1100"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sz="1200"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smtClean="0">
                <a:solidFill>
                  <a:prstClr val="black"/>
                </a:solidFill>
                <a:latin typeface="Arial" charset="0"/>
                <a:cs typeface="Arial" charset="0"/>
              </a:rPr>
              <a:t> 	</a:t>
            </a:r>
            <a:r>
              <a:rPr lang="pt-BR" sz="3600" dirty="0" smtClean="0">
                <a:solidFill>
                  <a:srgbClr val="00000A"/>
                </a:solidFill>
                <a:latin typeface="Times New Roman"/>
                <a:ea typeface="Calibri"/>
                <a:cs typeface="Calibri"/>
              </a:rPr>
              <a:t>“</a:t>
            </a:r>
            <a:r>
              <a:rPr lang="pt-BR" sz="3600" dirty="0" smtClean="0">
                <a:solidFill>
                  <a:srgbClr val="0000CC"/>
                </a:solidFill>
              </a:rPr>
              <a:t>Vigiai</a:t>
            </a:r>
            <a:r>
              <a:rPr lang="pt-BR" sz="3600" dirty="0">
                <a:solidFill>
                  <a:srgbClr val="0000CC"/>
                </a:solidFill>
              </a:rPr>
              <a:t>, estai firmes na fé, portai-vos </a:t>
            </a:r>
            <a:r>
              <a:rPr lang="pt-BR" sz="3600" dirty="0" err="1">
                <a:solidFill>
                  <a:srgbClr val="0000CC"/>
                </a:solidFill>
              </a:rPr>
              <a:t>varonilmente</a:t>
            </a:r>
            <a:r>
              <a:rPr lang="pt-BR" sz="3600" dirty="0">
                <a:solidFill>
                  <a:srgbClr val="0000CC"/>
                </a:solidFill>
              </a:rPr>
              <a:t> e fortalecei-vos</a:t>
            </a:r>
            <a:r>
              <a:rPr lang="pt-BR" sz="3600" dirty="0" smtClean="0">
                <a:solidFill>
                  <a:srgbClr val="0000CC"/>
                </a:solidFill>
              </a:rPr>
              <a:t>. Todas </a:t>
            </a:r>
            <a:r>
              <a:rPr lang="pt-BR" sz="3600" dirty="0">
                <a:solidFill>
                  <a:srgbClr val="0000CC"/>
                </a:solidFill>
              </a:rPr>
              <a:t>as vossas coisas sejam feitas com caridade.</a:t>
            </a:r>
            <a:r>
              <a:rPr lang="pt-BR" sz="3600" dirty="0" smtClean="0">
                <a:solidFill>
                  <a:srgbClr val="0000CC"/>
                </a:solidFill>
                <a:highlight>
                  <a:srgbClr val="FFFFFF"/>
                </a:highlight>
                <a:latin typeface="Arial" pitchFamily="34" charset="0"/>
                <a:ea typeface="Calibri"/>
                <a:cs typeface="Arial" pitchFamily="34" charset="0"/>
              </a:rPr>
              <a:t>.</a:t>
            </a:r>
            <a:r>
              <a:rPr lang="pt-BR" sz="3600" dirty="0" smtClean="0">
                <a:highlight>
                  <a:srgbClr val="FFFFFF"/>
                </a:highlight>
                <a:latin typeface="Times New Roman"/>
                <a:ea typeface="Calibri"/>
                <a:cs typeface="Arial" pitchFamily="34" charset="0"/>
              </a:rPr>
              <a:t>”</a:t>
            </a:r>
            <a:endParaRPr lang="pt-BR" sz="3600" dirty="0" smtClean="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3600" dirty="0">
                <a:solidFill>
                  <a:srgbClr val="0000CC"/>
                </a:solidFill>
                <a:highlight>
                  <a:srgbClr val="FFFFFF"/>
                </a:highlight>
                <a:latin typeface="Arial" pitchFamily="34" charset="0"/>
                <a:ea typeface="Calibri"/>
                <a:cs typeface="Arial" pitchFamily="34" charset="0"/>
              </a:rPr>
              <a:t>1 </a:t>
            </a:r>
            <a:r>
              <a:rPr lang="pt-BR" sz="3600" dirty="0" err="1">
                <a:solidFill>
                  <a:srgbClr val="0000CC"/>
                </a:solidFill>
                <a:highlight>
                  <a:srgbClr val="FFFFFF"/>
                </a:highlight>
                <a:latin typeface="Arial" pitchFamily="34" charset="0"/>
                <a:ea typeface="Calibri"/>
                <a:cs typeface="Arial" pitchFamily="34" charset="0"/>
              </a:rPr>
              <a:t>Co</a:t>
            </a:r>
            <a:r>
              <a:rPr lang="pt-BR" sz="3600" dirty="0">
                <a:solidFill>
                  <a:srgbClr val="0000CC"/>
                </a:solidFill>
                <a:highlight>
                  <a:srgbClr val="FFFFFF"/>
                </a:highlight>
                <a:latin typeface="Arial" pitchFamily="34" charset="0"/>
                <a:ea typeface="Calibri"/>
                <a:cs typeface="Arial" pitchFamily="34" charset="0"/>
              </a:rPr>
              <a:t> </a:t>
            </a:r>
            <a:r>
              <a:rPr lang="pt-BR" sz="3600" dirty="0" smtClean="0">
                <a:solidFill>
                  <a:srgbClr val="0000CC"/>
                </a:solidFill>
                <a:highlight>
                  <a:srgbClr val="FFFFFF"/>
                </a:highlight>
                <a:latin typeface="Arial" pitchFamily="34" charset="0"/>
                <a:ea typeface="Calibri"/>
                <a:cs typeface="Arial" pitchFamily="34" charset="0"/>
              </a:rPr>
              <a:t>16.13,14</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3678519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2600" b="1" dirty="0">
                <a:solidFill>
                  <a:srgbClr val="006600"/>
                </a:solidFill>
              </a:rPr>
              <a:t>I – ORIENTAÇÕES SOBRE AS COLETAS PARA OS </a:t>
            </a:r>
            <a:r>
              <a:rPr lang="pt-BR" sz="2600" b="1" dirty="0" smtClean="0">
                <a:solidFill>
                  <a:srgbClr val="006600"/>
                </a:solidFill>
              </a:rPr>
              <a:t>NECESSITADOS</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16.1-4</a:t>
            </a:r>
            <a:r>
              <a:rPr lang="pt-BR" sz="3000" dirty="0" smtClean="0">
                <a:solidFill>
                  <a:srgbClr val="006600"/>
                </a:solidFill>
              </a:rPr>
              <a:t>)</a:t>
            </a:r>
          </a:p>
          <a:p>
            <a:pPr marL="0" indent="0">
              <a:buNone/>
            </a:pPr>
            <a:r>
              <a:rPr lang="pt-BR" sz="2600" b="1" dirty="0">
                <a:solidFill>
                  <a:srgbClr val="006600"/>
                </a:solidFill>
              </a:rPr>
              <a:t>II – AFEIÇÕES E MOTIVAÇÕES PARTICULARES DE PAULO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16.5-14</a:t>
            </a:r>
            <a:r>
              <a:rPr lang="pt-BR" sz="3000" dirty="0" smtClean="0">
                <a:solidFill>
                  <a:srgbClr val="006600"/>
                </a:solidFill>
              </a:rPr>
              <a:t>)</a:t>
            </a:r>
          </a:p>
          <a:p>
            <a:pPr marL="0" indent="0">
              <a:buNone/>
            </a:pPr>
            <a:r>
              <a:rPr lang="pt-BR" sz="2600" b="1" dirty="0">
                <a:solidFill>
                  <a:srgbClr val="006600"/>
                </a:solidFill>
              </a:rPr>
              <a:t>III – </a:t>
            </a:r>
            <a:r>
              <a:rPr lang="pt-BR" sz="2600" b="1" dirty="0" smtClean="0">
                <a:solidFill>
                  <a:srgbClr val="006600"/>
                </a:solidFill>
              </a:rPr>
              <a:t>RECOMENDAÇÕES  </a:t>
            </a:r>
            <a:r>
              <a:rPr lang="pt-BR" sz="2600" b="1" dirty="0">
                <a:solidFill>
                  <a:srgbClr val="006600"/>
                </a:solidFill>
              </a:rPr>
              <a:t>FINAIS </a:t>
            </a:r>
            <a:r>
              <a:rPr lang="pt-BR" sz="2600" b="1" dirty="0" smtClean="0">
                <a:solidFill>
                  <a:srgbClr val="006600"/>
                </a:solidFill>
              </a:rPr>
              <a:t> E  </a:t>
            </a:r>
            <a:r>
              <a:rPr lang="pt-BR" sz="2600" b="1" dirty="0">
                <a:solidFill>
                  <a:srgbClr val="006600"/>
                </a:solidFill>
              </a:rPr>
              <a:t>DESPEDIDA</a:t>
            </a:r>
            <a:r>
              <a:rPr lang="pt-BR" sz="2600" b="1" dirty="0" smtClean="0">
                <a:solidFill>
                  <a:srgbClr val="006600"/>
                </a:solidFill>
              </a:rPr>
              <a:t>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16.15-24</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703177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endParaRPr lang="pt-BR" sz="3200" dirty="0"/>
          </a:p>
        </p:txBody>
      </p:sp>
      <p:sp>
        <p:nvSpPr>
          <p:cNvPr id="3" name="Espaço Reservado para Conteúdo 2"/>
          <p:cNvSpPr>
            <a:spLocks noGrp="1"/>
          </p:cNvSpPr>
          <p:nvPr>
            <p:ph idx="1"/>
          </p:nvPr>
        </p:nvSpPr>
        <p:spPr>
          <a:xfrm>
            <a:off x="457200" y="1700808"/>
            <a:ext cx="8229600" cy="4464496"/>
          </a:xfrm>
          <a:ln>
            <a:solidFill>
              <a:schemeClr val="tx1"/>
            </a:solidFill>
          </a:ln>
        </p:spPr>
        <p:txBody>
          <a:bodyPr>
            <a:normAutofit lnSpcReduction="10000"/>
          </a:bodyPr>
          <a:lstStyle/>
          <a:p>
            <a:pPr marL="0" lvl="0" indent="0" fontAlgn="base">
              <a:spcBef>
                <a:spcPct val="0"/>
              </a:spcBef>
              <a:spcAft>
                <a:spcPct val="0"/>
              </a:spcAft>
              <a:buNone/>
              <a:defRPr/>
            </a:pPr>
            <a:r>
              <a:rPr lang="pt-BR" sz="2400" b="1" dirty="0" smtClean="0">
                <a:solidFill>
                  <a:srgbClr val="EEECE1">
                    <a:lumMod val="25000"/>
                  </a:srgbClr>
                </a:solidFill>
                <a:latin typeface="Arial" pitchFamily="34" charset="0"/>
                <a:cs typeface="Arial" pitchFamily="34" charset="0"/>
              </a:rPr>
              <a:t>   </a:t>
            </a:r>
            <a:r>
              <a:rPr lang="pt-BR" sz="3500" b="1" dirty="0">
                <a:solidFill>
                  <a:srgbClr val="006600"/>
                </a:solidFill>
              </a:rPr>
              <a:t>Introdução</a:t>
            </a:r>
            <a:r>
              <a:rPr lang="pt-BR" sz="2400" b="1" dirty="0" smtClean="0">
                <a:solidFill>
                  <a:srgbClr val="EEECE1">
                    <a:lumMod val="25000"/>
                  </a:srgbClr>
                </a:solidFill>
                <a:latin typeface="Arial" pitchFamily="34" charset="0"/>
                <a:cs typeface="Arial" pitchFamily="34" charset="0"/>
              </a:rPr>
              <a:t>						</a:t>
            </a:r>
          </a:p>
          <a:p>
            <a:pPr lvl="0" fontAlgn="base">
              <a:spcBef>
                <a:spcPct val="0"/>
              </a:spcBef>
              <a:spcAft>
                <a:spcPct val="0"/>
              </a:spcAft>
              <a:buFontTx/>
              <a:buChar char="-"/>
              <a:defRPr/>
            </a:pPr>
            <a:endParaRPr lang="pt-BR" sz="1200" b="1" dirty="0">
              <a:ln w="12700" cmpd="sng">
                <a:solidFill>
                  <a:schemeClr val="tx1"/>
                </a:solidFill>
              </a:ln>
              <a:solidFill>
                <a:srgbClr val="EEECE1">
                  <a:lumMod val="25000"/>
                </a:srgbClr>
              </a:solidFill>
              <a:latin typeface="Arial" pitchFamily="34" charset="0"/>
              <a:cs typeface="Arial" pitchFamily="34" charset="0"/>
            </a:endParaRPr>
          </a:p>
          <a:p>
            <a:pPr marL="0" lvl="0" indent="0" algn="just" fontAlgn="base">
              <a:spcBef>
                <a:spcPct val="0"/>
              </a:spcBef>
              <a:spcAft>
                <a:spcPct val="0"/>
              </a:spcAft>
              <a:buNone/>
              <a:defRPr/>
            </a:pPr>
            <a:r>
              <a:rPr lang="pt-BR" sz="2400" dirty="0">
                <a:solidFill>
                  <a:prstClr val="black"/>
                </a:solidFill>
                <a:latin typeface="Arial" charset="0"/>
                <a:cs typeface="Arial" charset="0"/>
              </a:rPr>
              <a:t>	</a:t>
            </a:r>
            <a:r>
              <a:rPr lang="pt-BR" sz="2800" dirty="0">
                <a:solidFill>
                  <a:prstClr val="black"/>
                </a:solidFill>
                <a:latin typeface="Arial" charset="0"/>
                <a:cs typeface="Arial" charset="0"/>
              </a:rPr>
              <a:t>O apóstolo Paulo chega ao final de sua epístola, e neste último capítulo encontramos uma orientação </a:t>
            </a:r>
            <a:r>
              <a:rPr lang="pt-BR" sz="2800" dirty="0" smtClean="0">
                <a:solidFill>
                  <a:prstClr val="black"/>
                </a:solidFill>
                <a:latin typeface="Arial" charset="0"/>
                <a:cs typeface="Arial" charset="0"/>
              </a:rPr>
              <a:t>na caridade </a:t>
            </a:r>
            <a:r>
              <a:rPr lang="pt-BR" sz="2800" dirty="0">
                <a:solidFill>
                  <a:prstClr val="black"/>
                </a:solidFill>
                <a:latin typeface="Arial" charset="0"/>
                <a:cs typeface="Arial" charset="0"/>
              </a:rPr>
              <a:t>cristã para com os irmãos necessitados. Além disso, veremos também uma demonstração do cuidado deste servo de Cristo pela igreja em Corinto, das suas motivações e intenções ministeriais, e a menção a alguns particulares das circunstâncias em que se encontrava naquela ocasião.</a:t>
            </a:r>
          </a:p>
        </p:txBody>
      </p:sp>
    </p:spTree>
    <p:extLst>
      <p:ext uri="{BB962C8B-B14F-4D97-AF65-F5344CB8AC3E}">
        <p14:creationId xmlns:p14="http://schemas.microsoft.com/office/powerpoint/2010/main" val="2703177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13: CONSIDERAÇÕES FINAIS</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2600" b="1" dirty="0">
                <a:solidFill>
                  <a:srgbClr val="FF0000"/>
                </a:solidFill>
              </a:rPr>
              <a:t>I – ORIENTAÇÕES SOBRE AS COLETAS PARA OS </a:t>
            </a:r>
            <a:r>
              <a:rPr lang="pt-BR" sz="2600" b="1" dirty="0" smtClean="0">
                <a:solidFill>
                  <a:srgbClr val="FF0000"/>
                </a:solidFill>
              </a:rPr>
              <a:t>NECESSITADOS</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16.1-4</a:t>
            </a:r>
            <a:r>
              <a:rPr lang="pt-BR" sz="3000" dirty="0" smtClean="0">
                <a:solidFill>
                  <a:srgbClr val="006600"/>
                </a:solidFill>
              </a:rPr>
              <a:t>)</a:t>
            </a:r>
          </a:p>
          <a:p>
            <a:pPr marL="0" indent="0">
              <a:buNone/>
            </a:pPr>
            <a:r>
              <a:rPr lang="pt-BR" sz="2600" b="1" dirty="0">
                <a:solidFill>
                  <a:srgbClr val="006600"/>
                </a:solidFill>
              </a:rPr>
              <a:t>II – AFEIÇÕES E MOTIVAÇÕES PARTICULARES DE PAULO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16.5-14</a:t>
            </a:r>
            <a:r>
              <a:rPr lang="pt-BR" sz="3000" dirty="0" smtClean="0">
                <a:solidFill>
                  <a:srgbClr val="006600"/>
                </a:solidFill>
              </a:rPr>
              <a:t>)</a:t>
            </a:r>
          </a:p>
          <a:p>
            <a:pPr marL="0" indent="0">
              <a:buNone/>
            </a:pPr>
            <a:r>
              <a:rPr lang="pt-BR" sz="2600" b="1" dirty="0">
                <a:solidFill>
                  <a:srgbClr val="006600"/>
                </a:solidFill>
              </a:rPr>
              <a:t>III – </a:t>
            </a:r>
            <a:r>
              <a:rPr lang="pt-BR" sz="2600" b="1" dirty="0" smtClean="0">
                <a:solidFill>
                  <a:srgbClr val="006600"/>
                </a:solidFill>
              </a:rPr>
              <a:t>RECOMENDAÇÕES  </a:t>
            </a:r>
            <a:r>
              <a:rPr lang="pt-BR" sz="2600" b="1" dirty="0">
                <a:solidFill>
                  <a:srgbClr val="006600"/>
                </a:solidFill>
              </a:rPr>
              <a:t>FINAIS </a:t>
            </a:r>
            <a:r>
              <a:rPr lang="pt-BR" sz="2600" b="1" dirty="0" smtClean="0">
                <a:solidFill>
                  <a:srgbClr val="006600"/>
                </a:solidFill>
              </a:rPr>
              <a:t> E  </a:t>
            </a:r>
            <a:r>
              <a:rPr lang="pt-BR" sz="2600" b="1" dirty="0">
                <a:solidFill>
                  <a:srgbClr val="006600"/>
                </a:solidFill>
              </a:rPr>
              <a:t>DESPEDIDA</a:t>
            </a:r>
            <a:r>
              <a:rPr lang="pt-BR" sz="2600" b="1" dirty="0" smtClean="0">
                <a:solidFill>
                  <a:srgbClr val="006600"/>
                </a:solidFill>
              </a:rPr>
              <a:t>	</a:t>
            </a:r>
            <a:r>
              <a:rPr lang="pt-BR" sz="3000" b="1" dirty="0" smtClean="0">
                <a:solidFill>
                  <a:srgbClr val="006600"/>
                </a:solidFill>
              </a:rPr>
              <a:t>						</a:t>
            </a:r>
            <a:r>
              <a:rPr lang="pt-BR" sz="3000" dirty="0">
                <a:solidFill>
                  <a:srgbClr val="006600"/>
                </a:solidFill>
              </a:rPr>
              <a:t> (</a:t>
            </a:r>
            <a:r>
              <a:rPr lang="pt-BR" sz="3000" dirty="0">
                <a:solidFill>
                  <a:srgbClr val="0000CC"/>
                </a:solidFill>
              </a:rPr>
              <a:t>vv. 16.15-24</a:t>
            </a:r>
            <a:r>
              <a:rPr lang="pt-BR" sz="3000" dirty="0">
                <a:solidFill>
                  <a:srgbClr val="006600"/>
                </a:solidFill>
              </a:rPr>
              <a:t>) </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14903262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2161</TotalTime>
  <Words>1068</Words>
  <Application>Microsoft Office PowerPoint</Application>
  <PresentationFormat>Apresentação na tela (4:3)</PresentationFormat>
  <Paragraphs>139</Paragraphs>
  <Slides>28</Slides>
  <Notes>8</Notes>
  <HiddenSlides>0</HiddenSlides>
  <MMClips>0</MMClips>
  <ScaleCrop>false</ScaleCrop>
  <HeadingPairs>
    <vt:vector size="4" baseType="variant">
      <vt:variant>
        <vt:lpstr>Tema</vt:lpstr>
      </vt:variant>
      <vt:variant>
        <vt:i4>2</vt:i4>
      </vt:variant>
      <vt:variant>
        <vt:lpstr>Títulos de slides</vt:lpstr>
      </vt:variant>
      <vt:variant>
        <vt:i4>28</vt:i4>
      </vt:variant>
    </vt:vector>
  </HeadingPairs>
  <TitlesOfParts>
    <vt:vector size="30" baseType="lpstr">
      <vt:lpstr>Tema do Office</vt:lpstr>
      <vt:lpstr>1_Tema do Office</vt:lpstr>
      <vt:lpstr>Apresentação do PowerPoint</vt:lpstr>
      <vt:lpstr>Apresentação do PowerPoint</vt:lpstr>
      <vt:lpstr>Apresentação do PowerPoint</vt:lpstr>
      <vt:lpstr>1ª CARTA  AOS  CORÍNTIOS LIÇÃO 13: CONSIDERAÇÕES FINAIS</vt:lpstr>
      <vt:lpstr>Apresentação do PowerPoint</vt:lpstr>
      <vt:lpstr>1ª CARTA  AOS  CORÍNTIOS LIÇÃO 13: CONSIDERAÇÕES FINAIS</vt:lpstr>
      <vt:lpstr>1ª CARTA  AOS  CORÍNTIOS LIÇÃO 13: CONSIDERAÇÕES FINAIS ESBOÇO</vt:lpstr>
      <vt:lpstr>1ª CARTA  AOS  CORÍNTIOS LIÇÃO 13: CONSIDERAÇÕES FINAIS</vt:lpstr>
      <vt:lpstr>1ª CARTA  AOS  CORÍNTIOS LIÇÃO 13: CONSIDERAÇÕES FINAIS ESBOÇO</vt:lpstr>
      <vt:lpstr>Apresentação do PowerPoint</vt:lpstr>
      <vt:lpstr>1ª CARTA  AOS  CORÍNTIOS LIÇÃO 13: CONSIDERAÇÕES FINAIS</vt:lpstr>
      <vt:lpstr>Apresentação do PowerPoint</vt:lpstr>
      <vt:lpstr>1ª CARTA  AOS  CORÍNTIOS LIÇÃO 13: CONSIDERAÇÕES FINAIS</vt:lpstr>
      <vt:lpstr>1ª CARTA  AOS  CORÍNTIOS LIÇÃO 13: CONSIDERAÇÕES FINAIS</vt:lpstr>
      <vt:lpstr>1ª CARTA  AOS  CORÍNTIOS LIÇÃO 13: CONSIDERAÇÕES FINAIS ESBOÇO</vt:lpstr>
      <vt:lpstr>Apresentação do PowerPoint</vt:lpstr>
      <vt:lpstr>1ª CARTA  AOS  CORÍNTIOS LIÇÃO 13: CONSIDERAÇÕES FINAIS</vt:lpstr>
      <vt:lpstr>Apresentação do PowerPoint</vt:lpstr>
      <vt:lpstr>Apresentação do PowerPoint</vt:lpstr>
      <vt:lpstr>1ª CARTA  AOS  CORÍNTIOS LIÇÃO 13: CONSIDERAÇÕES FINAIS</vt:lpstr>
      <vt:lpstr>1ª CARTA  AOS  CORÍNTIOS LIÇÃO 13: CONSIDERAÇÕES FINAIS ESBOÇO</vt:lpstr>
      <vt:lpstr>Apresentação do PowerPoint</vt:lpstr>
      <vt:lpstr>1ª CARTA  AOS  CORÍNTIOS LIÇÃO 13: CONSIDERAÇÕES FINAIS</vt:lpstr>
      <vt:lpstr>1ª CARTA  AOS  CORÍNTIOS LIÇÃO 13: CONSIDERAÇÕES FINAIS ESBOÇO</vt:lpstr>
      <vt:lpstr>1ª CARTA  AOS  CORÍNTIOS LIÇÃO 13: CONSIDERAÇÕES FINAIS</vt:lpstr>
      <vt:lpstr>1ª CARTA  AOS  CORÍNTIOS LIÇÃO 13: CONSIDERAÇÕES FINAIS ESBOÇO</vt:lpstr>
      <vt:lpstr>1ª CARTA  AOS  CORÍNTIOS LIÇÃO 13: CONSIDERAÇÕES FINAIS</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PARÁBOLAS</dc:title>
  <dc:creator>I.G.V</dc:creator>
  <cp:lastModifiedBy>I.G.V</cp:lastModifiedBy>
  <cp:revision>184</cp:revision>
  <dcterms:created xsi:type="dcterms:W3CDTF">2017-03-28T13:10:15Z</dcterms:created>
  <dcterms:modified xsi:type="dcterms:W3CDTF">2018-09-25T22:55:10Z</dcterms:modified>
</cp:coreProperties>
</file>