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sldIdLst>
    <p:sldId id="342" r:id="rId3"/>
    <p:sldId id="296" r:id="rId4"/>
    <p:sldId id="259" r:id="rId5"/>
    <p:sldId id="257" r:id="rId6"/>
    <p:sldId id="279" r:id="rId7"/>
    <p:sldId id="260" r:id="rId8"/>
    <p:sldId id="262" r:id="rId9"/>
    <p:sldId id="263" r:id="rId10"/>
    <p:sldId id="390" r:id="rId11"/>
    <p:sldId id="368" r:id="rId12"/>
    <p:sldId id="264" r:id="rId13"/>
    <p:sldId id="323" r:id="rId14"/>
    <p:sldId id="325" r:id="rId15"/>
    <p:sldId id="391" r:id="rId16"/>
    <p:sldId id="369" r:id="rId17"/>
    <p:sldId id="267" r:id="rId18"/>
    <p:sldId id="400" r:id="rId19"/>
    <p:sldId id="327" r:id="rId20"/>
    <p:sldId id="401" r:id="rId21"/>
    <p:sldId id="397" r:id="rId22"/>
    <p:sldId id="392" r:id="rId23"/>
    <p:sldId id="396" r:id="rId24"/>
    <p:sldId id="333" r:id="rId25"/>
    <p:sldId id="402" r:id="rId26"/>
    <p:sldId id="348" r:id="rId27"/>
    <p:sldId id="403" r:id="rId28"/>
    <p:sldId id="399" r:id="rId29"/>
    <p:sldId id="393" r:id="rId30"/>
    <p:sldId id="313" r:id="rId31"/>
    <p:sldId id="394" r:id="rId32"/>
    <p:sldId id="395" r:id="rId3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94" autoAdjust="0"/>
  </p:normalViewPr>
  <p:slideViewPr>
    <p:cSldViewPr>
      <p:cViewPr varScale="1">
        <p:scale>
          <a:sx n="61" d="100"/>
          <a:sy n="61"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C9BF2-DC0F-4452-ABF8-F28AC5D4A9F9}" type="datetimeFigureOut">
              <a:rPr lang="pt-BR" smtClean="0"/>
              <a:t>18/09/2018</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A1916-7331-4A11-846C-A049D8C27565}" type="slidenum">
              <a:rPr lang="pt-BR" smtClean="0"/>
              <a:t>‹nº›</a:t>
            </a:fld>
            <a:endParaRPr lang="pt-BR"/>
          </a:p>
        </p:txBody>
      </p:sp>
    </p:spTree>
    <p:extLst>
      <p:ext uri="{BB962C8B-B14F-4D97-AF65-F5344CB8AC3E}">
        <p14:creationId xmlns:p14="http://schemas.microsoft.com/office/powerpoint/2010/main" val="361741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None/>
              <a:tabLst/>
              <a:defRPr/>
            </a:pPr>
            <a:endParaRPr lang="pt-BR" b="1" baseline="0" dirty="0">
              <a:solidFill>
                <a:srgbClr val="FF00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8</a:t>
            </a:fld>
            <a:endParaRPr lang="pt-BR"/>
          </a:p>
        </p:txBody>
      </p:sp>
    </p:spTree>
    <p:extLst>
      <p:ext uri="{BB962C8B-B14F-4D97-AF65-F5344CB8AC3E}">
        <p14:creationId xmlns:p14="http://schemas.microsoft.com/office/powerpoint/2010/main" val="2142383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r>
              <a:rPr lang="pt-BR" u="sng" dirty="0" err="1" smtClean="0"/>
              <a:t>malaquias</a:t>
            </a:r>
            <a:r>
              <a:rPr lang="pt-BR" dirty="0" smtClean="0"/>
              <a:t>   “aí vereis a diferença...”	</a:t>
            </a:r>
            <a:r>
              <a:rPr lang="pt-BR" b="1" u="sng" dirty="0" smtClean="0"/>
              <a:t>Jó </a:t>
            </a:r>
            <a:r>
              <a:rPr lang="pt-BR" dirty="0" smtClean="0"/>
              <a:t>  até que viesse a minha </a:t>
            </a:r>
            <a:r>
              <a:rPr lang="pt-BR" dirty="0" smtClean="0"/>
              <a:t>mudança	Jesus disse seremos como os anjos</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27</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b="1"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29</a:t>
            </a:fld>
            <a:endParaRPr lang="pt-BR"/>
          </a:p>
        </p:txBody>
      </p:sp>
    </p:spTree>
    <p:extLst>
      <p:ext uri="{BB962C8B-B14F-4D97-AF65-F5344CB8AC3E}">
        <p14:creationId xmlns:p14="http://schemas.microsoft.com/office/powerpoint/2010/main" val="2816670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11</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sz="1200" dirty="0" smtClean="0">
                <a:solidFill>
                  <a:srgbClr val="0000CC"/>
                </a:solidFill>
              </a:rPr>
              <a:t>por </a:t>
            </a:r>
            <a:r>
              <a:rPr lang="pt-BR" sz="1200" b="1" dirty="0" err="1" smtClean="0">
                <a:solidFill>
                  <a:srgbClr val="0000CC"/>
                </a:solidFill>
              </a:rPr>
              <a:t>Cefas</a:t>
            </a:r>
            <a:r>
              <a:rPr lang="pt-BR" sz="1200" dirty="0" smtClean="0">
                <a:solidFill>
                  <a:srgbClr val="0000CC"/>
                </a:solidFill>
              </a:rPr>
              <a:t>	 e	depois </a:t>
            </a:r>
            <a:r>
              <a:rPr lang="pt-BR" sz="1200" b="1" dirty="0" smtClean="0">
                <a:solidFill>
                  <a:srgbClr val="0000CC"/>
                </a:solidFill>
              </a:rPr>
              <a:t>pelos doze</a:t>
            </a:r>
            <a:r>
              <a:rPr lang="pt-BR" sz="1200" dirty="0" smtClean="0">
                <a:solidFill>
                  <a:srgbClr val="0000CC"/>
                </a:solidFill>
              </a:rPr>
              <a:t>   por mais de </a:t>
            </a:r>
            <a:r>
              <a:rPr lang="pt-BR" sz="1200" b="1" dirty="0" smtClean="0">
                <a:solidFill>
                  <a:srgbClr val="0000CC"/>
                </a:solidFill>
              </a:rPr>
              <a:t>quinhentos irmãos</a:t>
            </a:r>
            <a:r>
              <a:rPr lang="pt-BR" sz="1200" dirty="0" smtClean="0">
                <a:solidFill>
                  <a:srgbClr val="0000CC"/>
                </a:solidFill>
              </a:rPr>
              <a:t>	Depois por </a:t>
            </a:r>
            <a:r>
              <a:rPr lang="pt-BR" sz="1200" b="1" dirty="0" smtClean="0">
                <a:solidFill>
                  <a:srgbClr val="0000CC"/>
                </a:solidFill>
              </a:rPr>
              <a:t>Tiago</a:t>
            </a:r>
            <a:r>
              <a:rPr lang="pt-BR" sz="1200" dirty="0" smtClean="0">
                <a:solidFill>
                  <a:srgbClr val="0000CC"/>
                </a:solidFill>
              </a:rPr>
              <a:t>, 	e, </a:t>
            </a:r>
            <a:r>
              <a:rPr lang="pt-BR" sz="1200" b="1" dirty="0" smtClean="0">
                <a:solidFill>
                  <a:srgbClr val="0000CC"/>
                </a:solidFill>
              </a:rPr>
              <a:t>por mim</a:t>
            </a:r>
          </a:p>
          <a:p>
            <a:r>
              <a:rPr lang="pt-BR" sz="1200" b="1" dirty="0" smtClean="0">
                <a:solidFill>
                  <a:srgbClr val="0000CC"/>
                </a:solidFill>
              </a:rPr>
              <a:t>  Salmo 16.10  	Isaías  53.		festa</a:t>
            </a:r>
            <a:r>
              <a:rPr lang="pt-BR" sz="1200" b="1" baseline="0" dirty="0" smtClean="0">
                <a:solidFill>
                  <a:srgbClr val="0000CC"/>
                </a:solidFill>
              </a:rPr>
              <a:t> das primícias  Lev 23.		lucas24 Salmos, Lei e profetas</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12</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r>
              <a:rPr lang="pt-BR" sz="1200" i="0" kern="1200" dirty="0" smtClean="0">
                <a:solidFill>
                  <a:schemeClr val="tx1"/>
                </a:solidFill>
                <a:latin typeface="+mn-lt"/>
                <a:ea typeface="+mn-ea"/>
                <a:cs typeface="+mn-cs"/>
              </a:rPr>
              <a:t>		e hoje  também somos testemunhas  de que Jesus vive</a:t>
            </a: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13</a:t>
            </a:fld>
            <a:endParaRPr lang="pt-BR" dirty="0"/>
          </a:p>
        </p:txBody>
      </p:sp>
    </p:spTree>
    <p:extLst>
      <p:ext uri="{BB962C8B-B14F-4D97-AF65-F5344CB8AC3E}">
        <p14:creationId xmlns:p14="http://schemas.microsoft.com/office/powerpoint/2010/main" val="96278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solidFill>
                  <a:srgbClr val="0000CC"/>
                </a:solidFill>
                <a:latin typeface="Arial" pitchFamily="34" charset="0"/>
                <a:cs typeface="Arial" pitchFamily="34" charset="0"/>
              </a:rPr>
              <a:t>At 17.30-32 </a:t>
            </a:r>
            <a:r>
              <a:rPr lang="pt-BR" dirty="0" smtClean="0">
                <a:solidFill>
                  <a:srgbClr val="0000CC"/>
                </a:solidFill>
              </a:rPr>
              <a:t>como ouviram falar da ressurreição dos mortos, uns escarneciam, e outros diziam: Acerca disso te ouviremos outra vez.</a:t>
            </a:r>
          </a:p>
          <a:p>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16</a:t>
            </a:fld>
            <a:endParaRPr lang="pt-BR" dirty="0"/>
          </a:p>
        </p:txBody>
      </p:sp>
    </p:spTree>
    <p:extLst>
      <p:ext uri="{BB962C8B-B14F-4D97-AF65-F5344CB8AC3E}">
        <p14:creationId xmlns:p14="http://schemas.microsoft.com/office/powerpoint/2010/main" val="378404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1" dirty="0" smtClean="0">
                <a:solidFill>
                  <a:srgbClr val="006600"/>
                </a:solidFill>
              </a:rPr>
              <a:t>OBS:</a:t>
            </a:r>
            <a:r>
              <a:rPr lang="pt-BR" sz="1200" b="1" baseline="0" dirty="0" smtClean="0">
                <a:solidFill>
                  <a:srgbClr val="006600"/>
                </a:solidFill>
              </a:rPr>
              <a:t>  v. 24  depois virá o fim . . . </a:t>
            </a:r>
            <a:endParaRPr lang="pt-BR" sz="1200" b="1" dirty="0" smtClean="0">
              <a:solidFill>
                <a:srgbClr val="006600"/>
              </a:solidFill>
            </a:endParaRP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18</a:t>
            </a:fld>
            <a:endParaRPr lang="pt-BR" dirty="0"/>
          </a:p>
        </p:txBody>
      </p:sp>
    </p:spTree>
    <p:extLst>
      <p:ext uri="{BB962C8B-B14F-4D97-AF65-F5344CB8AC3E}">
        <p14:creationId xmlns:p14="http://schemas.microsoft.com/office/powerpoint/2010/main" val="1901064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dirty="0" smtClean="0">
                <a:solidFill>
                  <a:srgbClr val="0000CC"/>
                </a:solidFill>
              </a:rPr>
              <a:t>33  </a:t>
            </a:r>
            <a:r>
              <a:rPr lang="pt-BR" sz="1200" b="1" dirty="0" smtClean="0">
                <a:solidFill>
                  <a:srgbClr val="0000CC"/>
                </a:solidFill>
              </a:rPr>
              <a:t>Não vos enganeis</a:t>
            </a:r>
            <a:r>
              <a:rPr lang="pt-BR" sz="1200" dirty="0" smtClean="0">
                <a:solidFill>
                  <a:srgbClr val="0000CC"/>
                </a:solidFill>
              </a:rPr>
              <a:t>: as </a:t>
            </a:r>
            <a:r>
              <a:rPr lang="pt-BR" sz="1200" b="1" dirty="0" smtClean="0">
                <a:solidFill>
                  <a:srgbClr val="0000CC"/>
                </a:solidFill>
              </a:rPr>
              <a:t>más conversações </a:t>
            </a:r>
            <a:r>
              <a:rPr lang="pt-BR" sz="1200" dirty="0" smtClean="0">
                <a:solidFill>
                  <a:srgbClr val="0000CC"/>
                </a:solidFill>
              </a:rPr>
              <a:t>corrompem os bons costumes.   34  Vigiai justamente e </a:t>
            </a:r>
            <a:r>
              <a:rPr lang="pt-BR" sz="1200" b="1" dirty="0" smtClean="0">
                <a:solidFill>
                  <a:srgbClr val="0000CC"/>
                </a:solidFill>
              </a:rPr>
              <a:t>não pequeis</a:t>
            </a:r>
            <a:r>
              <a:rPr lang="pt-BR" sz="1200" dirty="0" smtClean="0">
                <a:solidFill>
                  <a:srgbClr val="0000CC"/>
                </a:solidFill>
              </a:rPr>
              <a:t>; porque alguns ainda não têm o conhecimento de Deus; digo-o para vergonha vossa. </a:t>
            </a:r>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20</a:t>
            </a:fld>
            <a:endParaRPr lang="pt-BR" dirty="0"/>
          </a:p>
        </p:txBody>
      </p:sp>
    </p:spTree>
    <p:extLst>
      <p:ext uri="{BB962C8B-B14F-4D97-AF65-F5344CB8AC3E}">
        <p14:creationId xmlns:p14="http://schemas.microsoft.com/office/powerpoint/2010/main" val="1901064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o mesmo Deus que fez Adão do barro        fez  os anjos magníficos em poder uns para vida aqui e outros para vida nos céus</a:t>
            </a:r>
          </a:p>
          <a:p>
            <a:pPr marL="0" marR="0" lvl="0" indent="0" algn="l" defTabSz="914400" rtl="0" eaLnBrk="1" fontAlgn="auto" latinLnBrk="0" hangingPunct="1">
              <a:lnSpc>
                <a:spcPct val="100000"/>
              </a:lnSpc>
              <a:spcBef>
                <a:spcPts val="0"/>
              </a:spcBef>
              <a:spcAft>
                <a:spcPts val="0"/>
              </a:spcAft>
              <a:buClrTx/>
              <a:buSzTx/>
              <a:buFontTx/>
              <a:buNone/>
              <a:tabLst/>
              <a:defRPr/>
            </a:pPr>
            <a:r>
              <a:rPr lang="pt-BR" dirty="0" smtClean="0"/>
              <a:t>e fez os peixes para as águas</a:t>
            </a:r>
            <a:r>
              <a:rPr lang="pt-BR" baseline="0" dirty="0" smtClean="0"/>
              <a:t> e as aves para os ares e os demais insetos, e répteis com corpos para viverem nos diferentes habitats deste mundo e animais e homens para caminhar na superfície da terra  e ainda pela fé adquirimos a NATUREZA DIVINA </a:t>
            </a:r>
            <a:r>
              <a:rPr lang="pt-BR" baseline="0" dirty="0" err="1" smtClean="0"/>
              <a:t>cooexistente</a:t>
            </a:r>
            <a:r>
              <a:rPr lang="pt-BR" baseline="0" dirty="0" smtClean="0"/>
              <a:t> num corpo carnal</a:t>
            </a:r>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23</a:t>
            </a:fld>
            <a:endParaRPr lang="pt-BR"/>
          </a:p>
        </p:txBody>
      </p:sp>
    </p:spTree>
    <p:extLst>
      <p:ext uri="{BB962C8B-B14F-4D97-AF65-F5344CB8AC3E}">
        <p14:creationId xmlns:p14="http://schemas.microsoft.com/office/powerpoint/2010/main" val="881072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43000" y="685800"/>
            <a:ext cx="4572000" cy="3429000"/>
          </a:xfrm>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dirty="0" smtClean="0"/>
              <a:t>		</a:t>
            </a:r>
            <a:r>
              <a:rPr lang="pt-BR" sz="1200" dirty="0" smtClean="0">
                <a:solidFill>
                  <a:srgbClr val="0000CC"/>
                </a:solidFill>
              </a:rPr>
              <a:t>O primeiro homem, Adão, foi feito em alma vivente;	 o </a:t>
            </a:r>
            <a:r>
              <a:rPr lang="pt-BR" sz="1200" b="1" dirty="0" smtClean="0">
                <a:solidFill>
                  <a:srgbClr val="0000CC"/>
                </a:solidFill>
              </a:rPr>
              <a:t>último Adão, em espírito vivificante</a:t>
            </a:r>
          </a:p>
          <a:p>
            <a:pPr marL="0" marR="0" indent="0" algn="l" defTabSz="914400" rtl="0" eaLnBrk="1" fontAlgn="auto" latinLnBrk="0" hangingPunct="1">
              <a:lnSpc>
                <a:spcPct val="100000"/>
              </a:lnSpc>
              <a:spcBef>
                <a:spcPts val="0"/>
              </a:spcBef>
              <a:spcAft>
                <a:spcPts val="0"/>
              </a:spcAft>
              <a:buClrTx/>
              <a:buSzTx/>
              <a:buFontTx/>
              <a:buNone/>
              <a:tabLst/>
              <a:defRPr/>
            </a:pPr>
            <a:r>
              <a:rPr lang="pt-BR" sz="1200" b="1" dirty="0" smtClean="0">
                <a:solidFill>
                  <a:srgbClr val="0000CC"/>
                </a:solidFill>
              </a:rPr>
              <a:t>Romanos5  em Adão</a:t>
            </a:r>
            <a:r>
              <a:rPr lang="pt-BR" sz="1200" b="1" baseline="0" dirty="0" smtClean="0">
                <a:solidFill>
                  <a:srgbClr val="0000CC"/>
                </a:solidFill>
              </a:rPr>
              <a:t> pecado  ... Morte	em Jesus  ...  Obediência, justiça ... Vida eterna		tb.  </a:t>
            </a:r>
            <a:r>
              <a:rPr lang="pt-BR" sz="1200" b="1" baseline="0" dirty="0" err="1" smtClean="0">
                <a:solidFill>
                  <a:srgbClr val="0000CC"/>
                </a:solidFill>
              </a:rPr>
              <a:t>Rm</a:t>
            </a:r>
            <a:r>
              <a:rPr lang="pt-BR" sz="1200" b="1" baseline="0" dirty="0" smtClean="0">
                <a:solidFill>
                  <a:srgbClr val="0000CC"/>
                </a:solidFill>
              </a:rPr>
              <a:t> 6</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solidFill>
                  <a:prstClr val="black"/>
                </a:solidFill>
              </a:rPr>
              <a:pPr/>
              <a:t>25</a:t>
            </a:fld>
            <a:endParaRPr lang="pt-BR">
              <a:solidFill>
                <a:prstClr val="black"/>
              </a:solidFill>
            </a:endParaRPr>
          </a:p>
        </p:txBody>
      </p:sp>
    </p:spTree>
    <p:extLst>
      <p:ext uri="{BB962C8B-B14F-4D97-AF65-F5344CB8AC3E}">
        <p14:creationId xmlns:p14="http://schemas.microsoft.com/office/powerpoint/2010/main" val="881072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1"/>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5757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9447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54"/>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54"/>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74942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43"/>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555BDED7-3619-4D72-B584-9996C867A486}" type="datetimeFigureOut">
              <a:rPr lang="pt-BR">
                <a:solidFill>
                  <a:prstClr val="black">
                    <a:tint val="75000"/>
                  </a:prstClr>
                </a:solidFill>
              </a:rPr>
              <a:pPr>
                <a:defRPr/>
              </a:pPr>
              <a:t>18/09/2018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674F8220-65C2-40B5-818F-7CE44B36D01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2254926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D458769-3F99-4291-9957-A71A6C5EC418}" type="datetimeFigureOut">
              <a:rPr lang="pt-BR">
                <a:solidFill>
                  <a:prstClr val="black">
                    <a:tint val="75000"/>
                  </a:prstClr>
                </a:solidFill>
              </a:rPr>
              <a:pPr>
                <a:defRPr/>
              </a:pPr>
              <a:t>18/09/2018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3A8017-91A4-41EB-A819-8CB9212AA2E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877081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8"/>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644D4148-DCF6-4FF5-AE02-DB3C6BB30AEE}" type="datetimeFigureOut">
              <a:rPr lang="pt-BR">
                <a:solidFill>
                  <a:prstClr val="black">
                    <a:tint val="75000"/>
                  </a:prstClr>
                </a:solidFill>
              </a:rPr>
              <a:pPr>
                <a:defRPr/>
              </a:pPr>
              <a:t>18/09/2018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7DAEF22E-C6D1-4668-A34E-91C29206475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247772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6096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600206"/>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730F7693-816C-4DFD-988E-99602FEE40DD}" type="datetimeFigureOut">
              <a:rPr lang="pt-BR">
                <a:solidFill>
                  <a:prstClr val="black">
                    <a:tint val="75000"/>
                  </a:prstClr>
                </a:solidFill>
              </a:rPr>
              <a:pPr>
                <a:defRPr/>
              </a:pPr>
              <a:t>18/09/2018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E888E1B-DAF5-470E-8375-0A0BE55829AE}"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128776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4"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4"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2BEF1265-0B35-411B-92AE-F12DB610EE10}" type="datetimeFigureOut">
              <a:rPr lang="pt-BR">
                <a:solidFill>
                  <a:prstClr val="black">
                    <a:tint val="75000"/>
                  </a:prstClr>
                </a:solidFill>
              </a:rPr>
              <a:pPr>
                <a:defRPr/>
              </a:pPr>
              <a:t>18/09/2018</a:t>
            </a:fld>
            <a:endParaRPr lang="pt-BR">
              <a:solidFill>
                <a:prstClr val="black">
                  <a:tint val="75000"/>
                </a:prstClr>
              </a:solidFill>
            </a:endParaRPr>
          </a:p>
        </p:txBody>
      </p:sp>
      <p:sp>
        <p:nvSpPr>
          <p:cNvPr id="8"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9" name="Espaço Reservado para Número de Slide 5"/>
          <p:cNvSpPr>
            <a:spLocks noGrp="1"/>
          </p:cNvSpPr>
          <p:nvPr>
            <p:ph type="sldNum" sz="quarter" idx="12"/>
          </p:nvPr>
        </p:nvSpPr>
        <p:spPr/>
        <p:txBody>
          <a:bodyPr/>
          <a:lstStyle>
            <a:lvl1pPr>
              <a:defRPr/>
            </a:lvl1pPr>
          </a:lstStyle>
          <a:p>
            <a:pPr>
              <a:defRPr/>
            </a:pPr>
            <a:fld id="{CBD5C409-452C-43D6-AB42-50459BA2406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984094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2B57FEAA-2753-4920-A698-717C29E4232D}" type="datetimeFigureOut">
              <a:rPr lang="pt-BR">
                <a:solidFill>
                  <a:prstClr val="black">
                    <a:tint val="75000"/>
                  </a:prstClr>
                </a:solidFill>
              </a:rPr>
              <a:pPr>
                <a:defRPr/>
              </a:pPr>
              <a:t>18/09/2018</a:t>
            </a:fld>
            <a:endParaRPr lang="pt-BR">
              <a:solidFill>
                <a:prstClr val="black">
                  <a:tint val="75000"/>
                </a:prstClr>
              </a:solidFill>
            </a:endParaRPr>
          </a:p>
        </p:txBody>
      </p:sp>
      <p:sp>
        <p:nvSpPr>
          <p:cNvPr id="4"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5" name="Espaço Reservado para Número de Slide 5"/>
          <p:cNvSpPr>
            <a:spLocks noGrp="1"/>
          </p:cNvSpPr>
          <p:nvPr>
            <p:ph type="sldNum" sz="quarter" idx="12"/>
          </p:nvPr>
        </p:nvSpPr>
        <p:spPr/>
        <p:txBody>
          <a:bodyPr/>
          <a:lstStyle>
            <a:lvl1pPr>
              <a:defRPr/>
            </a:lvl1pPr>
          </a:lstStyle>
          <a:p>
            <a:pPr>
              <a:defRPr/>
            </a:pPr>
            <a:fld id="{6DC68E93-799C-42CE-8C23-4C942DB56B2B}"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530243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A3035DFF-A1CA-474C-BCEC-2CBC697FDCF0}" type="datetimeFigureOut">
              <a:rPr lang="pt-BR">
                <a:solidFill>
                  <a:prstClr val="black">
                    <a:tint val="75000"/>
                  </a:prstClr>
                </a:solidFill>
              </a:rPr>
              <a:pPr>
                <a:defRPr/>
              </a:pPr>
              <a:t>18/09/2018</a:t>
            </a:fld>
            <a:endParaRPr lang="pt-BR">
              <a:solidFill>
                <a:prstClr val="black">
                  <a:tint val="75000"/>
                </a:prstClr>
              </a:solidFill>
            </a:endParaRPr>
          </a:p>
        </p:txBody>
      </p:sp>
      <p:sp>
        <p:nvSpPr>
          <p:cNvPr id="3"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4" name="Espaço Reservado para Número de Slide 5"/>
          <p:cNvSpPr>
            <a:spLocks noGrp="1"/>
          </p:cNvSpPr>
          <p:nvPr>
            <p:ph type="sldNum" sz="quarter" idx="12"/>
          </p:nvPr>
        </p:nvSpPr>
        <p:spPr/>
        <p:txBody>
          <a:bodyPr/>
          <a:lstStyle>
            <a:lvl1pPr>
              <a:defRPr/>
            </a:lvl1pPr>
          </a:lstStyle>
          <a:p>
            <a:pPr>
              <a:defRPr/>
            </a:pPr>
            <a:fld id="{92F8CFC4-CE83-475D-84F6-EEEB1BB8A49D}"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13261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1E3591C-9A01-4CE3-8644-6F3EA16AA13C}" type="datetimeFigureOut">
              <a:rPr lang="pt-BR">
                <a:solidFill>
                  <a:prstClr val="black">
                    <a:tint val="75000"/>
                  </a:prstClr>
                </a:solidFill>
              </a:rPr>
              <a:pPr>
                <a:defRPr/>
              </a:pPr>
              <a:t>18/09/2018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B1F37BDE-7151-4C8C-825B-EB0047B370DA}"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853037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010285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2507F679-3621-44C5-A6BB-C47A5A67D30F}" type="datetimeFigureOut">
              <a:rPr lang="pt-BR">
                <a:solidFill>
                  <a:prstClr val="black">
                    <a:tint val="75000"/>
                  </a:prstClr>
                </a:solidFill>
              </a:rPr>
              <a:pPr>
                <a:defRPr/>
              </a:pPr>
              <a:t>18/09/2018</a:t>
            </a:fld>
            <a:endParaRPr lang="pt-BR">
              <a:solidFill>
                <a:prstClr val="black">
                  <a:tint val="75000"/>
                </a:prstClr>
              </a:solidFill>
            </a:endParaRPr>
          </a:p>
        </p:txBody>
      </p:sp>
      <p:sp>
        <p:nvSpPr>
          <p:cNvPr id="6"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7" name="Espaço Reservado para Número de Slide 5"/>
          <p:cNvSpPr>
            <a:spLocks noGrp="1"/>
          </p:cNvSpPr>
          <p:nvPr>
            <p:ph type="sldNum" sz="quarter" idx="12"/>
          </p:nvPr>
        </p:nvSpPr>
        <p:spPr/>
        <p:txBody>
          <a:bodyPr/>
          <a:lstStyle>
            <a:lvl1pPr>
              <a:defRPr/>
            </a:lvl1pPr>
          </a:lstStyle>
          <a:p>
            <a:pPr>
              <a:defRPr/>
            </a:pPr>
            <a:fld id="{F49DC34D-F07D-4C62-850E-383568E63299}"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86069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A964A16-4713-467A-9482-0AC412C4A2DB}" type="datetimeFigureOut">
              <a:rPr lang="pt-BR">
                <a:solidFill>
                  <a:prstClr val="black">
                    <a:tint val="75000"/>
                  </a:prstClr>
                </a:solidFill>
              </a:rPr>
              <a:pPr>
                <a:defRPr/>
              </a:pPr>
              <a:t>18/09/2018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DEAA2C30-781E-4513-B2F4-F0C218904AA8}"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3363561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56"/>
            <a:ext cx="27432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609600" y="274656"/>
            <a:ext cx="80772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7D78FB7F-BC90-44DA-93F8-FD95B1F95301}" type="datetimeFigureOut">
              <a:rPr lang="pt-BR">
                <a:solidFill>
                  <a:prstClr val="black">
                    <a:tint val="75000"/>
                  </a:prstClr>
                </a:solidFill>
              </a:rPr>
              <a:pPr>
                <a:defRPr/>
              </a:pPr>
              <a:t>18/09/2018</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lvl1pPr>
              <a:defRPr/>
            </a:lvl1pPr>
          </a:lstStyle>
          <a:p>
            <a:pPr>
              <a:defRPr/>
            </a:pPr>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lvl1pPr>
              <a:defRPr/>
            </a:lvl1pPr>
          </a:lstStyle>
          <a:p>
            <a:pPr>
              <a:defRPr/>
            </a:pPr>
            <a:fld id="{E8C4B3DB-24F1-4DEE-9EB6-BB885BDCBF3F}" type="slidenum">
              <a:rPr lang="pt-BR">
                <a:solidFill>
                  <a:prstClr val="black">
                    <a:tint val="75000"/>
                  </a:prstClr>
                </a:solidFill>
              </a:rPr>
              <a:pPr>
                <a:defRPr/>
              </a:pPr>
              <a:t>‹nº›</a:t>
            </a:fld>
            <a:endParaRPr lang="pt-BR">
              <a:solidFill>
                <a:prstClr val="black">
                  <a:tint val="75000"/>
                </a:prstClr>
              </a:solidFill>
            </a:endParaRPr>
          </a:p>
        </p:txBody>
      </p:sp>
    </p:spTree>
    <p:extLst>
      <p:ext uri="{BB962C8B-B14F-4D97-AF65-F5344CB8AC3E}">
        <p14:creationId xmlns:p14="http://schemas.microsoft.com/office/powerpoint/2010/main" val="19000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16"/>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40245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4947B21-5B4F-430E-8779-9B4706A37A3E}" type="datetimeFigureOut">
              <a:rPr lang="pt-BR" smtClean="0"/>
              <a:t>18/09/2018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9208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4947B21-5B4F-430E-8779-9B4706A37A3E}" type="datetimeFigureOut">
              <a:rPr lang="pt-BR" smtClean="0"/>
              <a:t>18/09/2018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17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B4947B21-5B4F-430E-8779-9B4706A37A3E}" type="datetimeFigureOut">
              <a:rPr lang="pt-BR" smtClean="0"/>
              <a:t>18/09/2018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85026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4947B21-5B4F-430E-8779-9B4706A37A3E}" type="datetimeFigureOut">
              <a:rPr lang="pt-BR" smtClean="0"/>
              <a:t>18/09/2018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93100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2"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18/09/2018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14352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18/09/2018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38158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47B21-5B4F-430E-8779-9B4706A37A3E}" type="datetimeFigureOut">
              <a:rPr lang="pt-BR" smtClean="0"/>
              <a:t>18/09/2018</a:t>
            </a:fld>
            <a:endParaRPr lang="pt-BR"/>
          </a:p>
        </p:txBody>
      </p:sp>
      <p:sp>
        <p:nvSpPr>
          <p:cNvPr id="5" name="Espaço Reservado para Rodapé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14BD0-1789-40BB-A9F1-7EC088561D07}" type="slidenum">
              <a:rPr lang="pt-BR" smtClean="0"/>
              <a:t>‹nº›</a:t>
            </a:fld>
            <a:endParaRPr lang="pt-BR"/>
          </a:p>
        </p:txBody>
      </p:sp>
    </p:spTree>
    <p:extLst>
      <p:ext uri="{BB962C8B-B14F-4D97-AF65-F5344CB8AC3E}">
        <p14:creationId xmlns:p14="http://schemas.microsoft.com/office/powerpoint/2010/main" val="3942054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título mestre</a:t>
            </a:r>
          </a:p>
        </p:txBody>
      </p:sp>
      <p:sp>
        <p:nvSpPr>
          <p:cNvPr id="1027" name="Espaço Reservado para Texto 2"/>
          <p:cNvSpPr>
            <a:spLocks noGrp="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63"/>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fontAlgn="base">
              <a:spcBef>
                <a:spcPct val="0"/>
              </a:spcBef>
              <a:spcAft>
                <a:spcPct val="0"/>
              </a:spcAft>
              <a:defRPr/>
            </a:pPr>
            <a:fld id="{362B80EC-42B7-4717-A25D-98B72976DD0D}" type="datetimeFigureOut">
              <a:rPr lang="pt-BR">
                <a:solidFill>
                  <a:prstClr val="black">
                    <a:tint val="75000"/>
                  </a:prstClr>
                </a:solidFill>
              </a:rPr>
              <a:pPr fontAlgn="base">
                <a:spcBef>
                  <a:spcPct val="0"/>
                </a:spcBef>
                <a:spcAft>
                  <a:spcPct val="0"/>
                </a:spcAft>
                <a:defRPr/>
              </a:pPr>
              <a:t>18/09/2018</a:t>
            </a:fld>
            <a:endParaRPr lang="pt-BR">
              <a:solidFill>
                <a:prstClr val="black">
                  <a:tint val="75000"/>
                </a:prstClr>
              </a:solidFill>
            </a:endParaRPr>
          </a:p>
        </p:txBody>
      </p:sp>
      <p:sp>
        <p:nvSpPr>
          <p:cNvPr id="5" name="Espaço Reservado para Rodapé 4"/>
          <p:cNvSpPr>
            <a:spLocks noGrp="1"/>
          </p:cNvSpPr>
          <p:nvPr>
            <p:ph type="ftr" sz="quarter" idx="3"/>
          </p:nvPr>
        </p:nvSpPr>
        <p:spPr>
          <a:xfrm>
            <a:off x="3124200" y="6356363"/>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fontAlgn="base">
              <a:spcBef>
                <a:spcPct val="0"/>
              </a:spcBef>
              <a:spcAft>
                <a:spcPct val="0"/>
              </a:spcAft>
              <a:defRPr/>
            </a:pPr>
            <a:endParaRPr lang="pt-BR">
              <a:solidFill>
                <a:prstClr val="black">
                  <a:tint val="75000"/>
                </a:prstClr>
              </a:solidFill>
            </a:endParaRPr>
          </a:p>
        </p:txBody>
      </p:sp>
      <p:sp>
        <p:nvSpPr>
          <p:cNvPr id="6" name="Espaço Reservado para Número de Slide 5"/>
          <p:cNvSpPr>
            <a:spLocks noGrp="1"/>
          </p:cNvSpPr>
          <p:nvPr>
            <p:ph type="sldNum" sz="quarter" idx="4"/>
          </p:nvPr>
        </p:nvSpPr>
        <p:spPr>
          <a:xfrm>
            <a:off x="6553200" y="6356363"/>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fontAlgn="base">
              <a:spcBef>
                <a:spcPct val="0"/>
              </a:spcBef>
              <a:spcAft>
                <a:spcPct val="0"/>
              </a:spcAft>
              <a:defRPr/>
            </a:pPr>
            <a:fld id="{5B005438-3D44-4C1C-AEA1-63DF5BC57F28}" type="slidenum">
              <a:rPr lang="pt-BR">
                <a:solidFill>
                  <a:prstClr val="black">
                    <a:tint val="75000"/>
                  </a:prstClr>
                </a:solidFill>
              </a:rPr>
              <a:pPr fontAlgn="base">
                <a:spcBef>
                  <a:spcPct val="0"/>
                </a:spcBef>
                <a:spcAft>
                  <a:spcPct val="0"/>
                </a:spcAft>
                <a:defRPr/>
              </a:pPr>
              <a:t>‹nº›</a:t>
            </a:fld>
            <a:endParaRPr lang="pt-BR">
              <a:solidFill>
                <a:prstClr val="black">
                  <a:tint val="75000"/>
                </a:prstClr>
              </a:solidFill>
            </a:endParaRPr>
          </a:p>
        </p:txBody>
      </p:sp>
    </p:spTree>
    <p:extLst>
      <p:ext uri="{BB962C8B-B14F-4D97-AF65-F5344CB8AC3E}">
        <p14:creationId xmlns:p14="http://schemas.microsoft.com/office/powerpoint/2010/main" val="148062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689376" y="4514850"/>
            <a:ext cx="7755730" cy="2343150"/>
          </a:xfrm>
        </p:spPr>
        <p:txBody>
          <a:bodyPr/>
          <a:lstStyle/>
          <a:p>
            <a:pPr>
              <a:buClr>
                <a:srgbClr val="94B6D2"/>
              </a:buClr>
            </a:pPr>
            <a:r>
              <a:rPr lang="pt-BR" sz="3600" b="1" dirty="0" smtClean="0">
                <a:solidFill>
                  <a:srgbClr val="000000"/>
                </a:solidFill>
                <a:latin typeface="Book Antiqua" pitchFamily="18" charset="0"/>
              </a:rPr>
              <a:t>Classes de Jovens e Adultos da EBD</a:t>
            </a:r>
          </a:p>
        </p:txBody>
      </p:sp>
      <p:sp>
        <p:nvSpPr>
          <p:cNvPr id="4" name="Título 2"/>
          <p:cNvSpPr txBox="1">
            <a:spLocks/>
          </p:cNvSpPr>
          <p:nvPr/>
        </p:nvSpPr>
        <p:spPr bwMode="auto">
          <a:xfrm>
            <a:off x="689380" y="569913"/>
            <a:ext cx="7755731"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49263" eaLnBrk="1" hangingPunct="1">
              <a:lnSpc>
                <a:spcPct val="93000"/>
              </a:lnSpc>
              <a:defRPr/>
            </a:pPr>
            <a:r>
              <a:rPr lang="en-GB" sz="4000" dirty="0" smtClean="0">
                <a:solidFill>
                  <a:srgbClr val="000099"/>
                </a:solidFill>
                <a:latin typeface="Arial"/>
                <a:cs typeface="Arial"/>
              </a:rPr>
              <a:t>ESCOLA BÍBLICA DOMINICAL</a:t>
            </a:r>
            <a:endParaRPr lang="en-GB" sz="4000" dirty="0">
              <a:solidFill>
                <a:srgbClr val="000099"/>
              </a:solidFill>
              <a:latin typeface="Arial"/>
              <a:cs typeface="Arial"/>
            </a:endParaRPr>
          </a:p>
        </p:txBody>
      </p:sp>
      <p:sp>
        <p:nvSpPr>
          <p:cNvPr id="2" name="Retângulo 1"/>
          <p:cNvSpPr/>
          <p:nvPr/>
        </p:nvSpPr>
        <p:spPr>
          <a:xfrm>
            <a:off x="971600" y="2200289"/>
            <a:ext cx="7344816" cy="830997"/>
          </a:xfrm>
          <a:prstGeom prst="rect">
            <a:avLst/>
          </a:prstGeom>
        </p:spPr>
        <p:txBody>
          <a:bodyPr wrap="square">
            <a:spAutoFit/>
          </a:bodyPr>
          <a:lstStyle/>
          <a:p>
            <a:pPr algn="ctr" eaLnBrk="0" fontAlgn="base" hangingPunct="0">
              <a:spcBef>
                <a:spcPct val="20000"/>
              </a:spcBef>
              <a:spcAft>
                <a:spcPct val="0"/>
              </a:spcAft>
              <a:buClr>
                <a:srgbClr val="94B6D2"/>
              </a:buClr>
              <a:defRPr/>
            </a:pPr>
            <a:r>
              <a:rPr lang="pt-BR" sz="4800" b="1" dirty="0">
                <a:solidFill>
                  <a:srgbClr val="993300"/>
                </a:solidFill>
                <a:latin typeface="Book Antiqua"/>
                <a:cs typeface="Arial" charset="0"/>
              </a:rPr>
              <a:t>3° TRIMESTRE  DE  2018</a:t>
            </a:r>
          </a:p>
        </p:txBody>
      </p:sp>
    </p:spTree>
    <p:extLst>
      <p:ext uri="{BB962C8B-B14F-4D97-AF65-F5344CB8AC3E}">
        <p14:creationId xmlns:p14="http://schemas.microsoft.com/office/powerpoint/2010/main" val="1026873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71600" y="404664"/>
            <a:ext cx="7344816" cy="6120680"/>
          </a:xfrm>
        </p:spPr>
        <p:txBody>
          <a:bodyPr>
            <a:noAutofit/>
          </a:bodyPr>
          <a:lstStyle/>
          <a:p>
            <a:pPr marL="0" lvl="0" indent="0" algn="ctr">
              <a:buNone/>
            </a:pPr>
            <a:r>
              <a:rPr lang="pt-BR" sz="2000" b="1" dirty="0" smtClean="0">
                <a:solidFill>
                  <a:srgbClr val="FF0000"/>
                </a:solidFill>
                <a:latin typeface="Arial" pitchFamily="34" charset="0"/>
                <a:cs typeface="Arial" pitchFamily="34" charset="0"/>
              </a:rPr>
              <a:t>Do Texto Bíblico:</a:t>
            </a:r>
          </a:p>
          <a:p>
            <a:pPr marL="0" lvl="0" indent="0">
              <a:buNone/>
            </a:pPr>
            <a:r>
              <a:rPr lang="pt-BR" sz="2000" dirty="0" smtClean="0">
                <a:solidFill>
                  <a:srgbClr val="0000CC"/>
                </a:solidFill>
              </a:rPr>
              <a:t>1 </a:t>
            </a:r>
            <a:r>
              <a:rPr lang="pt-BR" sz="2000" dirty="0" err="1">
                <a:solidFill>
                  <a:srgbClr val="0000CC"/>
                </a:solidFill>
              </a:rPr>
              <a:t>Co</a:t>
            </a:r>
            <a:r>
              <a:rPr lang="pt-BR" sz="2000" dirty="0">
                <a:solidFill>
                  <a:srgbClr val="0000CC"/>
                </a:solidFill>
              </a:rPr>
              <a:t> 15. 1 </a:t>
            </a:r>
            <a:r>
              <a:rPr lang="pt-BR" sz="2000" dirty="0" smtClean="0">
                <a:solidFill>
                  <a:srgbClr val="0000CC"/>
                </a:solidFill>
              </a:rPr>
              <a:t> </a:t>
            </a:r>
            <a:r>
              <a:rPr lang="pt-BR" sz="2000" dirty="0">
                <a:solidFill>
                  <a:srgbClr val="0000CC"/>
                </a:solidFill>
              </a:rPr>
              <a:t>Também vos notifico, irmãos, o evangelho que já vos tenho anunciado, o qual também recebestes e no qual também permaneceis;   2  pelo qual também sois salvos, se o retiverdes tal como </a:t>
            </a:r>
            <a:r>
              <a:rPr lang="pt-BR" sz="2000" dirty="0" err="1">
                <a:solidFill>
                  <a:srgbClr val="0000CC"/>
                </a:solidFill>
              </a:rPr>
              <a:t>vo-lo</a:t>
            </a:r>
            <a:r>
              <a:rPr lang="pt-BR" sz="2000" dirty="0">
                <a:solidFill>
                  <a:srgbClr val="0000CC"/>
                </a:solidFill>
              </a:rPr>
              <a:t> tenho anunciado, se não é que crestes em vão.   3  Porque primeiramente vos entreguei o que também recebi: que Cristo morreu por nossos pecados, segundo as Escrituras,   4  e que foi sepultado, e que ressuscitou ao terceiro dia, segundo as Escrituras,   5  e que foi visto por </a:t>
            </a:r>
            <a:r>
              <a:rPr lang="pt-BR" sz="2000" dirty="0" err="1">
                <a:solidFill>
                  <a:srgbClr val="0000CC"/>
                </a:solidFill>
              </a:rPr>
              <a:t>Cefas</a:t>
            </a:r>
            <a:r>
              <a:rPr lang="pt-BR" sz="2000" dirty="0">
                <a:solidFill>
                  <a:srgbClr val="0000CC"/>
                </a:solidFill>
              </a:rPr>
              <a:t> e depois pelos doze.   6  Depois, foi visto, uma vez, por mais de quinhentos irmãos, dos quais vive ainda a maior parte, mas alguns já dormem também.   7  Depois, foi visto por Tiago, depois, por todos os apóstolos   8  e, por derradeiro de todos, me apareceu também a mim, como a um abortivo.   9  Porque eu sou o menor dos apóstolos, que não sou digno de ser chamado apóstolo, pois que persegui a igreja de Deus.   10  Mas, pela graça de Deus, sou o que sou; e a sua graça para comigo não foi vã; antes, trabalhei muito mais do que todos eles; todavia, não eu, mas a graça de Deus, que está comigo.   11  Então, ou seja eu ou sejam eles, assim pregamos, e assim haveis crido.</a:t>
            </a:r>
          </a:p>
        </p:txBody>
      </p:sp>
    </p:spTree>
    <p:extLst>
      <p:ext uri="{BB962C8B-B14F-4D97-AF65-F5344CB8AC3E}">
        <p14:creationId xmlns:p14="http://schemas.microsoft.com/office/powerpoint/2010/main" val="347921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lnSpcReduction="10000"/>
          </a:bodyPr>
          <a:lstStyle/>
          <a:p>
            <a:pPr marL="0" lvl="0" indent="0">
              <a:buNone/>
            </a:pPr>
            <a:r>
              <a:rPr lang="pt-BR" sz="2400" b="1" dirty="0">
                <a:solidFill>
                  <a:srgbClr val="006600"/>
                </a:solidFill>
              </a:rPr>
              <a:t>I – A Certeza da Ressurreição de </a:t>
            </a:r>
            <a:r>
              <a:rPr lang="pt-BR" sz="2400" b="1" dirty="0" smtClean="0">
                <a:solidFill>
                  <a:srgbClr val="006600"/>
                </a:solidFill>
              </a:rPr>
              <a:t>Cristo		</a:t>
            </a:r>
            <a:r>
              <a:rPr lang="pt-BR" sz="2400" dirty="0">
                <a:solidFill>
                  <a:prstClr val="black"/>
                </a:solidFill>
                <a:latin typeface="Calibri" pitchFamily="34" charset="0"/>
                <a:cs typeface="Arial" charset="0"/>
              </a:rPr>
              <a:t>	</a:t>
            </a:r>
            <a:r>
              <a:rPr lang="pt-BR" sz="2400" dirty="0" smtClean="0">
                <a:solidFill>
                  <a:prstClr val="black"/>
                </a:solidFill>
                <a:latin typeface="Calibri" pitchFamily="34" charset="0"/>
                <a:cs typeface="Arial" charset="0"/>
              </a:rPr>
              <a:t>       </a:t>
            </a:r>
            <a:r>
              <a:rPr lang="pt-BR" sz="2200" dirty="0" smtClean="0">
                <a:solidFill>
                  <a:prstClr val="black"/>
                </a:solidFill>
                <a:latin typeface="Calibri" pitchFamily="34" charset="0"/>
                <a:cs typeface="Arial" charset="0"/>
              </a:rPr>
              <a:t>1</a:t>
            </a: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800" dirty="0">
                <a:solidFill>
                  <a:prstClr val="black"/>
                </a:solidFill>
                <a:latin typeface="Calibri" pitchFamily="34" charset="0"/>
                <a:cs typeface="Arial" charset="0"/>
              </a:rPr>
              <a:t>Paulo havia pregado aos coríntios o mesmo evangelho que pregava em toda a parte, e que antes dele os primeiros apóstolos também pregavam: “</a:t>
            </a:r>
            <a:r>
              <a:rPr lang="pt-BR" sz="2800" dirty="0">
                <a:solidFill>
                  <a:srgbClr val="0000CC"/>
                </a:solidFill>
                <a:latin typeface="Calibri" pitchFamily="34" charset="0"/>
                <a:cs typeface="Arial" charset="0"/>
              </a:rPr>
              <a:t>Primeiramente vos entreguei o que também recebi</a:t>
            </a:r>
            <a:r>
              <a:rPr lang="pt-BR" sz="2800" dirty="0">
                <a:solidFill>
                  <a:prstClr val="black"/>
                </a:solidFill>
                <a:latin typeface="Calibri" pitchFamily="34" charset="0"/>
                <a:cs typeface="Arial" charset="0"/>
              </a:rPr>
              <a:t>” (</a:t>
            </a:r>
            <a:r>
              <a:rPr lang="pt-BR" sz="2800" dirty="0" smtClean="0">
                <a:solidFill>
                  <a:srgbClr val="0000CC"/>
                </a:solidFill>
                <a:latin typeface="Calibri" pitchFamily="34" charset="0"/>
                <a:cs typeface="Arial" charset="0"/>
              </a:rPr>
              <a:t>vv. 2,3</a:t>
            </a:r>
            <a:r>
              <a:rPr lang="pt-BR" sz="2800" dirty="0" smtClean="0">
                <a:solidFill>
                  <a:prstClr val="black"/>
                </a:solidFill>
                <a:latin typeface="Calibri" pitchFamily="34" charset="0"/>
                <a:cs typeface="Arial" charset="0"/>
              </a:rPr>
              <a:t>). </a:t>
            </a:r>
            <a:r>
              <a:rPr lang="pt-BR" sz="2800" dirty="0">
                <a:solidFill>
                  <a:prstClr val="black"/>
                </a:solidFill>
                <a:latin typeface="Calibri" pitchFamily="34" charset="0"/>
                <a:cs typeface="Arial" charset="0"/>
              </a:rPr>
              <a:t>Por isso ele começa confirmando, ou enfatizando este evangelho, nas suas verdades fundamentais, dentre as quais a da ressurreição do Senhor Jesus. O evangelho era poderoso para salvar os crentes coríntios, desde que o retivessem tal como haviam recebido; do contrário, a fé em um evangelho sem a ressurreição se mostraria inútil e ineficaz.</a:t>
            </a:r>
            <a:endParaRPr lang="pt-BR" sz="2800" dirty="0">
              <a:solidFill>
                <a:prstClr val="black"/>
              </a:solidFill>
              <a:latin typeface="Arial" charset="0"/>
              <a:cs typeface="Arial" charset="0"/>
            </a:endParaRPr>
          </a:p>
        </p:txBody>
      </p:sp>
    </p:spTree>
    <p:extLst>
      <p:ext uri="{BB962C8B-B14F-4D97-AF65-F5344CB8AC3E}">
        <p14:creationId xmlns:p14="http://schemas.microsoft.com/office/powerpoint/2010/main" val="270317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340768"/>
            <a:ext cx="8229600" cy="5112568"/>
          </a:xfrm>
          <a:ln>
            <a:solidFill>
              <a:schemeClr val="tx1"/>
            </a:solidFill>
          </a:ln>
        </p:spPr>
        <p:txBody>
          <a:bodyPr>
            <a:normAutofit fontScale="77500" lnSpcReduction="20000"/>
          </a:bodyPr>
          <a:lstStyle/>
          <a:p>
            <a:pPr marL="0" lvl="0" indent="0">
              <a:buNone/>
            </a:pPr>
            <a:r>
              <a:rPr lang="pt-BR" sz="3100" b="1" dirty="0">
                <a:solidFill>
                  <a:srgbClr val="006600"/>
                </a:solidFill>
              </a:rPr>
              <a:t>I – A Certeza da Ressurreição de Cristo		</a:t>
            </a:r>
            <a:r>
              <a:rPr lang="pt-BR" sz="3100" dirty="0">
                <a:solidFill>
                  <a:prstClr val="black"/>
                </a:solidFill>
                <a:latin typeface="Calibri" pitchFamily="34" charset="0"/>
                <a:cs typeface="Arial" charset="0"/>
              </a:rPr>
              <a:t>	       </a:t>
            </a:r>
            <a:r>
              <a:rPr lang="pt-BR" sz="3100" dirty="0" smtClean="0">
                <a:solidFill>
                  <a:prstClr val="black"/>
                </a:solidFill>
                <a:latin typeface="Calibri" pitchFamily="34" charset="0"/>
                <a:cs typeface="Arial" charset="0"/>
              </a:rPr>
              <a:t>2</a:t>
            </a:r>
          </a:p>
          <a:p>
            <a:pPr marL="0" lvl="0" indent="0">
              <a:buNone/>
            </a:pPr>
            <a:endParaRPr lang="pt-BR" sz="1200"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dirty="0">
                <a:solidFill>
                  <a:prstClr val="black"/>
                </a:solidFill>
                <a:latin typeface="Arial" charset="0"/>
                <a:cs typeface="Arial" charset="0"/>
              </a:rPr>
              <a:t>Que Cristo ressuscitou dos mortos é um fato não apenas predito pelos profetas nas Escrituras, mas cumpriu-se de tal modo que completa e dá sentido a todos os eventos </a:t>
            </a:r>
            <a:r>
              <a:rPr lang="pt-BR" dirty="0" smtClean="0">
                <a:solidFill>
                  <a:prstClr val="black"/>
                </a:solidFill>
                <a:latin typeface="Arial" charset="0"/>
                <a:cs typeface="Arial" charset="0"/>
              </a:rPr>
              <a:t>anteriores: </a:t>
            </a:r>
            <a:r>
              <a:rPr lang="pt-BR" dirty="0">
                <a:solidFill>
                  <a:prstClr val="black"/>
                </a:solidFill>
                <a:latin typeface="Arial" charset="0"/>
                <a:cs typeface="Arial" charset="0"/>
              </a:rPr>
              <a:t>“</a:t>
            </a:r>
            <a:r>
              <a:rPr lang="pt-BR" dirty="0">
                <a:solidFill>
                  <a:srgbClr val="0000CC"/>
                </a:solidFill>
                <a:latin typeface="Arial" charset="0"/>
                <a:cs typeface="Arial" charset="0"/>
              </a:rPr>
              <a:t>Cristo morreu por nossos pecados... e foi sepultado, e ressuscitou ao terceiro dia</a:t>
            </a:r>
            <a:r>
              <a:rPr lang="pt-BR" dirty="0">
                <a:solidFill>
                  <a:prstClr val="black"/>
                </a:solidFill>
                <a:latin typeface="Arial" charset="0"/>
                <a:cs typeface="Arial" charset="0"/>
              </a:rPr>
              <a:t>” (</a:t>
            </a:r>
            <a:r>
              <a:rPr lang="pt-BR" dirty="0">
                <a:solidFill>
                  <a:srgbClr val="0000CC"/>
                </a:solidFill>
                <a:latin typeface="Arial" charset="0"/>
                <a:cs typeface="Arial" charset="0"/>
              </a:rPr>
              <a:t>vv. 3-4</a:t>
            </a:r>
            <a:r>
              <a:rPr lang="pt-BR" dirty="0">
                <a:solidFill>
                  <a:prstClr val="black"/>
                </a:solidFill>
                <a:latin typeface="Arial" charset="0"/>
                <a:cs typeface="Arial" charset="0"/>
              </a:rPr>
              <a:t>). Além disso, a ressurreição de Cristo foi confirmada pelo relato de muitas testemunhas oculares, que tanto O viram morrer como também, quando Ele se lhes apresentou vivo, </a:t>
            </a:r>
            <a:r>
              <a:rPr lang="pt-BR" dirty="0" smtClean="0">
                <a:solidFill>
                  <a:prstClr val="black"/>
                </a:solidFill>
                <a:latin typeface="Arial" charset="0"/>
                <a:cs typeface="Arial" charset="0"/>
              </a:rPr>
              <a:t>ressuscitado</a:t>
            </a:r>
            <a:r>
              <a:rPr lang="pt-BR" dirty="0">
                <a:solidFill>
                  <a:prstClr val="black"/>
                </a:solidFill>
                <a:latin typeface="Arial" charset="0"/>
                <a:cs typeface="Arial" charset="0"/>
              </a:rPr>
              <a:t>. Dentre estes, não apenas aqueles que desde o princípio do Seu ministério o seguiram, mas também muitos discípulos que não são citados por nome nos evangelhos, que inclusive podiam ser consultados no tempo em que Paulo escrevia </a:t>
            </a:r>
            <a:r>
              <a:rPr lang="pt-BR" dirty="0" smtClean="0">
                <a:solidFill>
                  <a:prstClr val="black"/>
                </a:solidFill>
                <a:latin typeface="Arial" charset="0"/>
                <a:cs typeface="Arial" charset="0"/>
              </a:rPr>
              <a:t>esta carta.</a:t>
            </a:r>
            <a:endParaRPr lang="pt-BR" dirty="0">
              <a:solidFill>
                <a:prstClr val="black"/>
              </a:solidFill>
              <a:latin typeface="Arial" charset="0"/>
              <a:cs typeface="Arial" charset="0"/>
            </a:endParaRPr>
          </a:p>
        </p:txBody>
      </p:sp>
    </p:spTree>
    <p:extLst>
      <p:ext uri="{BB962C8B-B14F-4D97-AF65-F5344CB8AC3E}">
        <p14:creationId xmlns:p14="http://schemas.microsoft.com/office/powerpoint/2010/main" val="2194918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412776"/>
            <a:ext cx="8229600" cy="5040560"/>
          </a:xfrm>
          <a:ln>
            <a:solidFill>
              <a:schemeClr val="tx1"/>
            </a:solidFill>
          </a:ln>
        </p:spPr>
        <p:txBody>
          <a:bodyPr>
            <a:normAutofit/>
          </a:bodyPr>
          <a:lstStyle/>
          <a:p>
            <a:pPr marL="0" lvl="0" indent="0">
              <a:buNone/>
            </a:pPr>
            <a:r>
              <a:rPr lang="pt-BR" sz="2600" b="1" dirty="0">
                <a:solidFill>
                  <a:srgbClr val="006600"/>
                </a:solidFill>
              </a:rPr>
              <a:t>I – A Certeza da Ressurreição de Cristo		</a:t>
            </a:r>
            <a:r>
              <a:rPr lang="pt-BR" sz="2600" dirty="0">
                <a:solidFill>
                  <a:prstClr val="black"/>
                </a:solidFill>
                <a:latin typeface="Calibri" pitchFamily="34" charset="0"/>
                <a:cs typeface="Arial" charset="0"/>
              </a:rPr>
              <a:t>	       </a:t>
            </a:r>
            <a:r>
              <a:rPr lang="pt-BR" sz="2600" dirty="0" smtClean="0">
                <a:solidFill>
                  <a:prstClr val="black"/>
                </a:solidFill>
                <a:latin typeface="Calibri" pitchFamily="34" charset="0"/>
                <a:cs typeface="Arial" charset="0"/>
              </a:rPr>
              <a:t>3</a:t>
            </a:r>
            <a:endParaRPr lang="pt-BR" sz="2600" dirty="0">
              <a:solidFill>
                <a:prstClr val="black"/>
              </a:solidFill>
              <a:latin typeface="Calibri" pitchFamily="34" charset="0"/>
              <a:cs typeface="Arial" charset="0"/>
            </a:endParaRPr>
          </a:p>
          <a:p>
            <a:pPr marL="0" lvl="0" indent="0">
              <a:buNone/>
            </a:pPr>
            <a:endParaRPr lang="pt-BR" sz="1000" b="1" dirty="0">
              <a:solidFill>
                <a:prstClr val="black"/>
              </a:solidFill>
              <a:latin typeface="Calibri" pitchFamily="34" charset="0"/>
              <a:cs typeface="Arial" charset="0"/>
            </a:endParaRPr>
          </a:p>
          <a:p>
            <a:pPr marL="0" lvl="0" indent="0" algn="just">
              <a:buNone/>
            </a:pPr>
            <a:r>
              <a:rPr lang="pt-BR" sz="2800" dirty="0" smtClean="0">
                <a:solidFill>
                  <a:prstClr val="black"/>
                </a:solidFill>
                <a:latin typeface="Arial" pitchFamily="34" charset="0"/>
                <a:cs typeface="Arial" pitchFamily="34" charset="0"/>
              </a:rPr>
              <a:t>	</a:t>
            </a:r>
            <a:r>
              <a:rPr lang="pt-BR" sz="2800" dirty="0">
                <a:solidFill>
                  <a:prstClr val="black"/>
                </a:solidFill>
                <a:latin typeface="Arial" pitchFamily="34" charset="0"/>
                <a:cs typeface="Arial" pitchFamily="34" charset="0"/>
              </a:rPr>
              <a:t>Por último, embora se considerasse indigno, em si mesmo, de ser chamado apóstolo, ele apresenta o seu próprio testemunho da </a:t>
            </a:r>
            <a:r>
              <a:rPr lang="pt-BR" sz="2800" dirty="0" smtClean="0">
                <a:solidFill>
                  <a:prstClr val="black"/>
                </a:solidFill>
                <a:latin typeface="Arial" pitchFamily="34" charset="0"/>
                <a:cs typeface="Arial" pitchFamily="34" charset="0"/>
              </a:rPr>
              <a:t>ressurreição na visão </a:t>
            </a:r>
            <a:r>
              <a:rPr lang="pt-BR" sz="2800" dirty="0">
                <a:solidFill>
                  <a:prstClr val="black"/>
                </a:solidFill>
                <a:latin typeface="Arial" pitchFamily="34" charset="0"/>
                <a:cs typeface="Arial" pitchFamily="34" charset="0"/>
              </a:rPr>
              <a:t>de Cristo (</a:t>
            </a:r>
            <a:r>
              <a:rPr lang="pt-BR" sz="2800" dirty="0">
                <a:solidFill>
                  <a:srgbClr val="0000CC"/>
                </a:solidFill>
                <a:latin typeface="Arial" pitchFamily="34" charset="0"/>
                <a:cs typeface="Arial" pitchFamily="34" charset="0"/>
              </a:rPr>
              <a:t>At 9</a:t>
            </a:r>
            <a:r>
              <a:rPr lang="pt-BR" sz="2800" dirty="0" smtClean="0">
                <a:solidFill>
                  <a:prstClr val="black"/>
                </a:solidFill>
                <a:latin typeface="Arial" pitchFamily="34" charset="0"/>
                <a:cs typeface="Arial" pitchFamily="34" charset="0"/>
              </a:rPr>
              <a:t>), no caminho de Damasco (</a:t>
            </a:r>
            <a:r>
              <a:rPr lang="pt-BR" sz="2800" dirty="0">
                <a:solidFill>
                  <a:srgbClr val="0000CC"/>
                </a:solidFill>
                <a:latin typeface="Arial" pitchFamily="34" charset="0"/>
                <a:cs typeface="Arial" pitchFamily="34" charset="0"/>
              </a:rPr>
              <a:t>v. 10</a:t>
            </a:r>
            <a:r>
              <a:rPr lang="pt-BR" sz="2800" dirty="0">
                <a:solidFill>
                  <a:prstClr val="black"/>
                </a:solidFill>
                <a:latin typeface="Arial" pitchFamily="34" charset="0"/>
                <a:cs typeface="Arial" pitchFamily="34" charset="0"/>
              </a:rPr>
              <a:t>). Portanto, esse era um tema conhecido por todos os cristãos, e o que Paulo havia pregado aos coríntios a esse respeito não era diferente do que pregavam os demais apóstolos. “</a:t>
            </a:r>
            <a:r>
              <a:rPr lang="pt-BR" sz="2800" dirty="0">
                <a:solidFill>
                  <a:srgbClr val="0000CC"/>
                </a:solidFill>
                <a:latin typeface="Arial" pitchFamily="34" charset="0"/>
                <a:cs typeface="Arial" pitchFamily="34" charset="0"/>
              </a:rPr>
              <a:t>Então, seja eu ou sejam eles, assim pregamos e assim haveis crido</a:t>
            </a:r>
            <a:r>
              <a:rPr lang="pt-BR" sz="2800" dirty="0">
                <a:solidFill>
                  <a:prstClr val="black"/>
                </a:solidFill>
                <a:latin typeface="Arial" pitchFamily="34" charset="0"/>
                <a:cs typeface="Arial" pitchFamily="34" charset="0"/>
              </a:rPr>
              <a:t>” (</a:t>
            </a:r>
            <a:r>
              <a:rPr lang="pt-BR" sz="2800" dirty="0">
                <a:solidFill>
                  <a:srgbClr val="0000CC"/>
                </a:solidFill>
                <a:latin typeface="Arial" pitchFamily="34" charset="0"/>
                <a:cs typeface="Arial" pitchFamily="34" charset="0"/>
              </a:rPr>
              <a:t>v. 11</a:t>
            </a:r>
            <a:r>
              <a:rPr lang="pt-BR" sz="2800" dirty="0">
                <a:solidFill>
                  <a:prstClr val="black"/>
                </a:solidFill>
                <a:latin typeface="Arial" pitchFamily="34" charset="0"/>
                <a:cs typeface="Arial" pitchFamily="34" charset="0"/>
              </a:rPr>
              <a:t>).</a:t>
            </a:r>
            <a:endParaRPr lang="pt-BR" sz="2600"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2194918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000" b="1" dirty="0">
                <a:solidFill>
                  <a:srgbClr val="0066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500" b="1" dirty="0">
                <a:solidFill>
                  <a:srgbClr val="FF0000"/>
                </a:solidFill>
              </a:rPr>
              <a:t>II – A Certeza da Ressurreição dos Mortos </a:t>
            </a:r>
            <a:r>
              <a:rPr lang="pt-BR" sz="3000" b="1" dirty="0">
                <a:solidFill>
                  <a:srgbClr val="006600"/>
                </a:solidFill>
              </a:rPr>
              <a:t>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000" b="1" dirty="0">
                <a:solidFill>
                  <a:srgbClr val="006600"/>
                </a:solidFill>
              </a:rPr>
              <a:t>III – A Natureza da Ressurreição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1604072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620688"/>
            <a:ext cx="7848872" cy="5832648"/>
          </a:xfrm>
        </p:spPr>
        <p:txBody>
          <a:bodyPr>
            <a:noAutofit/>
          </a:bodyPr>
          <a:lstStyle/>
          <a:p>
            <a:pPr marL="0" lvl="0" indent="0" algn="ctr">
              <a:buNone/>
            </a:pPr>
            <a:r>
              <a:rPr lang="pt-BR" sz="2400" b="1" dirty="0" smtClean="0">
                <a:solidFill>
                  <a:srgbClr val="FF0000"/>
                </a:solidFill>
                <a:latin typeface="Arial" pitchFamily="34" charset="0"/>
                <a:cs typeface="Arial" pitchFamily="34" charset="0"/>
              </a:rPr>
              <a:t>Do Texto Bíblico:</a:t>
            </a:r>
            <a:endParaRPr lang="pt-BR" sz="2400" b="1" dirty="0">
              <a:solidFill>
                <a:srgbClr val="FF0000"/>
              </a:solidFill>
              <a:latin typeface="Arial" pitchFamily="34" charset="0"/>
              <a:cs typeface="Arial" pitchFamily="34" charset="0"/>
            </a:endParaRPr>
          </a:p>
          <a:p>
            <a:pPr marL="0" indent="0">
              <a:buNone/>
            </a:pPr>
            <a:r>
              <a:rPr lang="pt-BR" sz="2400" dirty="0">
                <a:solidFill>
                  <a:srgbClr val="0000CC"/>
                </a:solidFill>
              </a:rPr>
              <a:t>1 </a:t>
            </a:r>
            <a:r>
              <a:rPr lang="pt-BR" sz="2400" dirty="0" err="1">
                <a:solidFill>
                  <a:srgbClr val="0000CC"/>
                </a:solidFill>
              </a:rPr>
              <a:t>Co</a:t>
            </a:r>
            <a:r>
              <a:rPr lang="pt-BR" sz="2400" dirty="0">
                <a:solidFill>
                  <a:srgbClr val="0000CC"/>
                </a:solidFill>
              </a:rPr>
              <a:t> 15. 12 </a:t>
            </a:r>
            <a:r>
              <a:rPr lang="pt-BR" sz="2400" dirty="0" smtClean="0">
                <a:solidFill>
                  <a:srgbClr val="0000CC"/>
                </a:solidFill>
              </a:rPr>
              <a:t> Ora</a:t>
            </a:r>
            <a:r>
              <a:rPr lang="pt-BR" sz="2400" dirty="0">
                <a:solidFill>
                  <a:srgbClr val="0000CC"/>
                </a:solidFill>
              </a:rPr>
              <a:t>, se se prega que Cristo ressuscitou dos mortos, como dizem alguns dentre vós que não há ressurreição de mortos? </a:t>
            </a:r>
            <a:r>
              <a:rPr lang="pt-BR" sz="2400" dirty="0" smtClean="0">
                <a:solidFill>
                  <a:srgbClr val="0000CC"/>
                </a:solidFill>
              </a:rPr>
              <a:t>13  </a:t>
            </a:r>
            <a:r>
              <a:rPr lang="pt-BR" sz="2400" dirty="0">
                <a:solidFill>
                  <a:srgbClr val="0000CC"/>
                </a:solidFill>
              </a:rPr>
              <a:t>E, se não há ressurreição de mortos, também Cristo não ressuscitou.   14  E, se Cristo não ressuscitou, logo é vã a nossa pregação, e também é vã a vossa fé.   15  E assim somos também considerados como falsas testemunhas de Deus, pois testificamos de Deus, que ressuscitou a Cristo, ao qual, porém, não ressuscitou, se, na verdade, os mortos não ressuscitam.  </a:t>
            </a:r>
            <a:r>
              <a:rPr lang="pt-BR" sz="2400" dirty="0" smtClean="0">
                <a:solidFill>
                  <a:srgbClr val="0000CC"/>
                </a:solidFill>
              </a:rPr>
              <a:t>16 Porque</a:t>
            </a:r>
            <a:r>
              <a:rPr lang="pt-BR" sz="2400" dirty="0">
                <a:solidFill>
                  <a:srgbClr val="0000CC"/>
                </a:solidFill>
              </a:rPr>
              <a:t>, se os mortos não ressuscitam, também Cristo não ressuscitou.   17  E, se Cristo não ressuscitou, é vã a vossa fé, e ainda permaneceis nos vossos pecados.   18  E também os que dormiram em Cristo estão perdidos.   19  Se esperamos em Cristo só nesta vida, somos os mais miseráveis de todos os homens</a:t>
            </a:r>
            <a:r>
              <a:rPr lang="pt-BR" sz="2400" dirty="0" smtClean="0">
                <a:solidFill>
                  <a:srgbClr val="0000CC"/>
                </a:solidFill>
              </a:rPr>
              <a:t>.</a:t>
            </a:r>
            <a:endParaRPr lang="pt-BR" sz="2400" dirty="0">
              <a:solidFill>
                <a:srgbClr val="0000CC"/>
              </a:solidFill>
            </a:endParaRPr>
          </a:p>
        </p:txBody>
      </p:sp>
    </p:spTree>
    <p:extLst>
      <p:ext uri="{BB962C8B-B14F-4D97-AF65-F5344CB8AC3E}">
        <p14:creationId xmlns:p14="http://schemas.microsoft.com/office/powerpoint/2010/main" val="347921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850106"/>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340768"/>
            <a:ext cx="8229600" cy="5112568"/>
          </a:xfrm>
          <a:ln>
            <a:solidFill>
              <a:schemeClr val="tx1"/>
            </a:solidFill>
          </a:ln>
        </p:spPr>
        <p:txBody>
          <a:bodyPr>
            <a:normAutofit fontScale="47500" lnSpcReduction="20000"/>
          </a:bodyPr>
          <a:lstStyle/>
          <a:p>
            <a:pPr marL="0" lvl="0" indent="0">
              <a:spcBef>
                <a:spcPct val="0"/>
              </a:spcBef>
              <a:buNone/>
              <a:defRPr/>
            </a:pPr>
            <a:r>
              <a:rPr lang="pt-BR" sz="4400" b="1" dirty="0">
                <a:solidFill>
                  <a:srgbClr val="006600"/>
                </a:solidFill>
              </a:rPr>
              <a:t>II – A Certeza da Ressurreição dos Mortos </a:t>
            </a:r>
            <a:r>
              <a:rPr lang="pt-BR" sz="4400" b="1" dirty="0" smtClean="0">
                <a:solidFill>
                  <a:srgbClr val="006600"/>
                </a:solidFill>
              </a:rPr>
              <a:t>	    		1</a:t>
            </a:r>
          </a:p>
          <a:p>
            <a:pPr marL="0" lvl="0" indent="0">
              <a:spcBef>
                <a:spcPct val="0"/>
              </a:spcBef>
              <a:buNone/>
              <a:defRPr/>
            </a:pPr>
            <a:endParaRPr lang="pt-BR" sz="1800" b="1" dirty="0" smtClean="0">
              <a:solidFill>
                <a:srgbClr val="006600"/>
              </a:solidFill>
            </a:endParaRPr>
          </a:p>
          <a:p>
            <a:pPr marL="0" lvl="0" indent="0" algn="just">
              <a:spcBef>
                <a:spcPct val="0"/>
              </a:spcBef>
              <a:buNone/>
              <a:defRPr/>
            </a:pPr>
            <a:r>
              <a:rPr lang="pt-BR" sz="2600" b="1" dirty="0" smtClean="0">
                <a:solidFill>
                  <a:srgbClr val="006600"/>
                </a:solidFill>
              </a:rPr>
              <a:t>	</a:t>
            </a:r>
            <a:r>
              <a:rPr lang="pt-BR" sz="4400" dirty="0">
                <a:latin typeface="Arial" pitchFamily="34" charset="0"/>
                <a:cs typeface="Arial" pitchFamily="34" charset="0"/>
              </a:rPr>
              <a:t>A partir do fato da ressurreição de Cristo, o apóstolo argumenta </a:t>
            </a:r>
            <a:r>
              <a:rPr lang="pt-BR" sz="4400" dirty="0" smtClean="0">
                <a:latin typeface="Arial" pitchFamily="34" charset="0"/>
                <a:cs typeface="Arial" pitchFamily="34" charset="0"/>
              </a:rPr>
              <a:t>pela </a:t>
            </a:r>
            <a:r>
              <a:rPr lang="pt-BR" sz="4400" dirty="0">
                <a:latin typeface="Arial" pitchFamily="34" charset="0"/>
                <a:cs typeface="Arial" pitchFamily="34" charset="0"/>
              </a:rPr>
              <a:t>ressurreição dos mortos. Já notamos que, dentre as más influências da cidade sobre a igreja de Corinto, estava a da filosofia grega, que negava a possibilidade de ressurreição (cf. </a:t>
            </a:r>
            <a:r>
              <a:rPr lang="pt-BR" sz="4400" dirty="0">
                <a:solidFill>
                  <a:srgbClr val="0000CC"/>
                </a:solidFill>
                <a:latin typeface="Arial" pitchFamily="34" charset="0"/>
                <a:cs typeface="Arial" pitchFamily="34" charset="0"/>
              </a:rPr>
              <a:t>At 17.30-32</a:t>
            </a:r>
            <a:r>
              <a:rPr lang="pt-BR" sz="4400" dirty="0">
                <a:latin typeface="Arial" pitchFamily="34" charset="0"/>
                <a:cs typeface="Arial" pitchFamily="34" charset="0"/>
              </a:rPr>
              <a:t>). </a:t>
            </a:r>
            <a:r>
              <a:rPr lang="pt-BR" sz="4400" dirty="0" smtClean="0">
                <a:latin typeface="Arial" pitchFamily="34" charset="0"/>
                <a:cs typeface="Arial" pitchFamily="34" charset="0"/>
              </a:rPr>
              <a:t>Esses irmãos, parece, não </a:t>
            </a:r>
            <a:r>
              <a:rPr lang="pt-BR" sz="4400" dirty="0">
                <a:latin typeface="Arial" pitchFamily="34" charset="0"/>
                <a:cs typeface="Arial" pitchFamily="34" charset="0"/>
              </a:rPr>
              <a:t>negavam a ressurreição do próprio Senhor Jesus, pois haviam aprendido isto muito bem com o apóstolo. Contudo, para </a:t>
            </a:r>
            <a:r>
              <a:rPr lang="pt-BR" sz="4400" dirty="0" smtClean="0">
                <a:latin typeface="Arial" pitchFamily="34" charset="0"/>
                <a:cs typeface="Arial" pitchFamily="34" charset="0"/>
              </a:rPr>
              <a:t>conscientizá-los, </a:t>
            </a:r>
            <a:r>
              <a:rPr lang="pt-BR" sz="4400" dirty="0">
                <a:latin typeface="Arial" pitchFamily="34" charset="0"/>
                <a:cs typeface="Arial" pitchFamily="34" charset="0"/>
              </a:rPr>
              <a:t>o apóstolo </a:t>
            </a:r>
            <a:r>
              <a:rPr lang="pt-BR" sz="4400" dirty="0" smtClean="0">
                <a:latin typeface="Arial" pitchFamily="34" charset="0"/>
                <a:cs typeface="Arial" pitchFamily="34" charset="0"/>
              </a:rPr>
              <a:t>considera </a:t>
            </a:r>
            <a:r>
              <a:rPr lang="pt-BR" sz="4400" dirty="0">
                <a:latin typeface="Arial" pitchFamily="34" charset="0"/>
                <a:cs typeface="Arial" pitchFamily="34" charset="0"/>
              </a:rPr>
              <a:t>e chega à seguinte conclusão: “</a:t>
            </a:r>
            <a:r>
              <a:rPr lang="pt-BR" sz="4400" dirty="0">
                <a:solidFill>
                  <a:srgbClr val="0000CC"/>
                </a:solidFill>
                <a:latin typeface="Arial" pitchFamily="34" charset="0"/>
                <a:cs typeface="Arial" pitchFamily="34" charset="0"/>
              </a:rPr>
              <a:t>Se não há ressurreição de mortos, também Cristo não ressuscitou</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13</a:t>
            </a:r>
            <a:r>
              <a:rPr lang="pt-BR" sz="4400" dirty="0">
                <a:latin typeface="Arial" pitchFamily="34" charset="0"/>
                <a:cs typeface="Arial" pitchFamily="34" charset="0"/>
              </a:rPr>
              <a:t>). E as consequências dessa hipótese seriam ainda piores: “</a:t>
            </a:r>
            <a:r>
              <a:rPr lang="pt-BR" sz="4400" dirty="0">
                <a:solidFill>
                  <a:srgbClr val="0000CC"/>
                </a:solidFill>
                <a:latin typeface="Arial" pitchFamily="34" charset="0"/>
                <a:cs typeface="Arial" pitchFamily="34" charset="0"/>
              </a:rPr>
              <a:t>É vã a nossa pregação, e também é vã a vossa fé</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14</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somos também considerados como falsas testemunhas de Deus</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15</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ainda permaneceis nos vossos pecados</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17</a:t>
            </a:r>
            <a:r>
              <a:rPr lang="pt-BR" sz="4400" dirty="0">
                <a:latin typeface="Arial" pitchFamily="34" charset="0"/>
                <a:cs typeface="Arial" pitchFamily="34" charset="0"/>
              </a:rPr>
              <a:t>) e “</a:t>
            </a:r>
            <a:r>
              <a:rPr lang="pt-BR" sz="4400" dirty="0">
                <a:solidFill>
                  <a:srgbClr val="0000CC"/>
                </a:solidFill>
                <a:latin typeface="Arial" pitchFamily="34" charset="0"/>
                <a:cs typeface="Arial" pitchFamily="34" charset="0"/>
              </a:rPr>
              <a:t>também os que dormiram em Cristo estão perdidos</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18</a:t>
            </a:r>
            <a:r>
              <a:rPr lang="pt-BR" sz="4400" dirty="0">
                <a:latin typeface="Arial" pitchFamily="34" charset="0"/>
                <a:cs typeface="Arial" pitchFamily="34" charset="0"/>
              </a:rPr>
              <a:t>). E tudo isto faria do evangelho uma mensagem inútil, e a fé cristã seria uma religião completamente despropositada, tornando a vida dos homens ainda mais dura e miserável do que já é: “</a:t>
            </a:r>
            <a:r>
              <a:rPr lang="pt-BR" sz="4400" dirty="0">
                <a:solidFill>
                  <a:srgbClr val="0000CC"/>
                </a:solidFill>
                <a:latin typeface="Arial" pitchFamily="34" charset="0"/>
                <a:cs typeface="Arial" pitchFamily="34" charset="0"/>
              </a:rPr>
              <a:t>Se esperamos em Cristo só nesta vida, somos os mais miseráveis de todos os homens</a:t>
            </a:r>
            <a:r>
              <a:rPr lang="pt-BR" sz="4400" dirty="0">
                <a:latin typeface="Arial" pitchFamily="34" charset="0"/>
                <a:cs typeface="Arial" pitchFamily="34" charset="0"/>
              </a:rPr>
              <a:t>” (</a:t>
            </a:r>
            <a:r>
              <a:rPr lang="pt-BR" sz="4400" dirty="0">
                <a:solidFill>
                  <a:srgbClr val="0000CC"/>
                </a:solidFill>
                <a:latin typeface="Arial" pitchFamily="34" charset="0"/>
                <a:cs typeface="Arial" pitchFamily="34" charset="0"/>
              </a:rPr>
              <a:t>v. 19</a:t>
            </a:r>
            <a:r>
              <a:rPr lang="pt-BR" sz="4400" dirty="0">
                <a:latin typeface="Arial" pitchFamily="34" charset="0"/>
                <a:cs typeface="Arial" pitchFamily="34" charset="0"/>
              </a:rPr>
              <a:t>)</a:t>
            </a:r>
            <a:r>
              <a:rPr lang="pt-BR" sz="3600" dirty="0">
                <a:latin typeface="Arial" pitchFamily="34" charset="0"/>
                <a:cs typeface="Arial" pitchFamily="34" charset="0"/>
              </a:rPr>
              <a:t>.</a:t>
            </a:r>
            <a:endParaRPr lang="pt-BR" sz="3600" b="1" dirty="0">
              <a:solidFill>
                <a:srgbClr val="006600"/>
              </a:solidFill>
            </a:endParaRPr>
          </a:p>
        </p:txBody>
      </p:sp>
    </p:spTree>
    <p:extLst>
      <p:ext uri="{BB962C8B-B14F-4D97-AF65-F5344CB8AC3E}">
        <p14:creationId xmlns:p14="http://schemas.microsoft.com/office/powerpoint/2010/main" val="2279505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11560" y="548680"/>
            <a:ext cx="7920881" cy="5904656"/>
          </a:xfrm>
        </p:spPr>
        <p:txBody>
          <a:bodyPr>
            <a:noAutofit/>
          </a:bodyPr>
          <a:lstStyle/>
          <a:p>
            <a:pPr marL="0" lvl="0" indent="0" algn="ctr">
              <a:buNone/>
            </a:pPr>
            <a:r>
              <a:rPr lang="pt-BR" sz="2200" b="1" dirty="0" smtClean="0">
                <a:solidFill>
                  <a:srgbClr val="FF0000"/>
                </a:solidFill>
                <a:latin typeface="Arial" pitchFamily="34" charset="0"/>
                <a:cs typeface="Arial" pitchFamily="34" charset="0"/>
              </a:rPr>
              <a:t>Do Texto Bíblico:</a:t>
            </a:r>
            <a:endParaRPr lang="pt-BR" sz="2200" b="1" dirty="0">
              <a:solidFill>
                <a:srgbClr val="FF0000"/>
              </a:solidFill>
              <a:latin typeface="Arial" pitchFamily="34" charset="0"/>
              <a:cs typeface="Arial" pitchFamily="34" charset="0"/>
            </a:endParaRPr>
          </a:p>
          <a:p>
            <a:pPr marL="0" indent="0">
              <a:buNone/>
            </a:pPr>
            <a:r>
              <a:rPr lang="pt-BR" sz="2200" dirty="0">
                <a:solidFill>
                  <a:srgbClr val="0000CC"/>
                </a:solidFill>
              </a:rPr>
              <a:t>1 </a:t>
            </a:r>
            <a:r>
              <a:rPr lang="pt-BR" sz="2200" dirty="0" err="1">
                <a:solidFill>
                  <a:srgbClr val="0000CC"/>
                </a:solidFill>
              </a:rPr>
              <a:t>Co</a:t>
            </a:r>
            <a:r>
              <a:rPr lang="pt-BR" sz="2200" dirty="0">
                <a:solidFill>
                  <a:srgbClr val="0000CC"/>
                </a:solidFill>
              </a:rPr>
              <a:t> 15</a:t>
            </a:r>
            <a:r>
              <a:rPr lang="pt-BR" sz="2200" dirty="0" smtClean="0">
                <a:solidFill>
                  <a:srgbClr val="0000CC"/>
                </a:solidFill>
              </a:rPr>
              <a:t>.   </a:t>
            </a:r>
            <a:r>
              <a:rPr lang="pt-BR" sz="2200" dirty="0">
                <a:solidFill>
                  <a:srgbClr val="0000CC"/>
                </a:solidFill>
              </a:rPr>
              <a:t>20 </a:t>
            </a:r>
            <a:r>
              <a:rPr lang="pt-BR" sz="2200" dirty="0" smtClean="0">
                <a:solidFill>
                  <a:srgbClr val="0000CC"/>
                </a:solidFill>
              </a:rPr>
              <a:t>Mas</a:t>
            </a:r>
            <a:r>
              <a:rPr lang="pt-BR" sz="2200" dirty="0">
                <a:solidFill>
                  <a:srgbClr val="0000CC"/>
                </a:solidFill>
              </a:rPr>
              <a:t>, agora, Cristo ressuscitou dos mortos e foi feito as primícias dos que dormem</a:t>
            </a:r>
            <a:r>
              <a:rPr lang="pt-BR" sz="2200" dirty="0" smtClean="0">
                <a:solidFill>
                  <a:srgbClr val="0000CC"/>
                </a:solidFill>
              </a:rPr>
              <a:t>. </a:t>
            </a:r>
            <a:r>
              <a:rPr lang="pt-BR" sz="2200" dirty="0">
                <a:solidFill>
                  <a:srgbClr val="0000CC"/>
                </a:solidFill>
              </a:rPr>
              <a:t>21 </a:t>
            </a:r>
            <a:r>
              <a:rPr lang="pt-BR" sz="2200" dirty="0" smtClean="0">
                <a:solidFill>
                  <a:srgbClr val="0000CC"/>
                </a:solidFill>
              </a:rPr>
              <a:t>Porque</a:t>
            </a:r>
            <a:r>
              <a:rPr lang="pt-BR" sz="2200" dirty="0">
                <a:solidFill>
                  <a:srgbClr val="0000CC"/>
                </a:solidFill>
              </a:rPr>
              <a:t>, assim como a morte veio por um homem, também a ressurreição dos mortos veio por um homem.    22  Porque, assim como todos morrem em Adão, assim também todos serão vivificados em Cristo.   23  Mas cada um por sua ordem: Cristo, as primícias; depois, os que são de Cristo, na sua vinda.   24  Depois, virá o fim, quando tiver entregado o Reino a Deus, ao Pai, e quando houver aniquilado todo império e toda potestade e força.   25  Porque convém que reine até que haja posto a todos os inimigos debaixo de seus pés.   26  Ora, o último inimigo que há de ser aniquilado é a morte.   27  Porque todas as coisas sujeitou debaixo de seus pés. Mas, quando diz que todas as coisas lhe estão sujeitas, claro está que se excetua aquele que sujeitou todas as coisas.   28  E, quando todas as coisas lhe estiverem sujeitas, então, também o mesmo Filho se sujeitará àquele que todas as coisas  lhe sujeitou, para que Deus seja tudo em </a:t>
            </a:r>
            <a:r>
              <a:rPr lang="pt-BR" sz="2200" dirty="0" smtClean="0">
                <a:solidFill>
                  <a:srgbClr val="0000CC"/>
                </a:solidFill>
              </a:rPr>
              <a:t>todos.</a:t>
            </a:r>
            <a:endParaRPr lang="pt-BR" sz="2200" dirty="0">
              <a:solidFill>
                <a:srgbClr val="0000CC"/>
              </a:solidFill>
            </a:endParaRPr>
          </a:p>
        </p:txBody>
      </p:sp>
    </p:spTree>
    <p:extLst>
      <p:ext uri="{BB962C8B-B14F-4D97-AF65-F5344CB8AC3E}">
        <p14:creationId xmlns:p14="http://schemas.microsoft.com/office/powerpoint/2010/main" val="15597847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008112"/>
          </a:xfrm>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57200" y="1412776"/>
            <a:ext cx="8229600" cy="4896544"/>
          </a:xfrm>
          <a:ln>
            <a:solidFill>
              <a:schemeClr val="tx1"/>
            </a:solidFill>
          </a:ln>
        </p:spPr>
        <p:txBody>
          <a:bodyPr>
            <a:normAutofit fontScale="70000" lnSpcReduction="20000"/>
          </a:bodyPr>
          <a:lstStyle/>
          <a:p>
            <a:pPr marL="0" lvl="0" indent="0">
              <a:spcBef>
                <a:spcPct val="0"/>
              </a:spcBef>
              <a:buNone/>
              <a:defRPr/>
            </a:pPr>
            <a:r>
              <a:rPr lang="pt-BR" b="1" dirty="0">
                <a:solidFill>
                  <a:srgbClr val="006600"/>
                </a:solidFill>
              </a:rPr>
              <a:t>II – A Certeza da Ressurreição dos Mortos 	    		</a:t>
            </a:r>
            <a:r>
              <a:rPr lang="pt-BR" b="1" dirty="0" smtClean="0">
                <a:solidFill>
                  <a:srgbClr val="006600"/>
                </a:solidFill>
              </a:rPr>
              <a:t>2</a:t>
            </a:r>
            <a:endParaRPr lang="pt-BR" b="1" dirty="0">
              <a:solidFill>
                <a:srgbClr val="006600"/>
              </a:solidFill>
            </a:endParaRPr>
          </a:p>
          <a:p>
            <a:pPr marL="0" lvl="0" indent="0">
              <a:spcBef>
                <a:spcPct val="0"/>
              </a:spcBef>
              <a:buNone/>
              <a:defRPr/>
            </a:pPr>
            <a:endParaRPr lang="pt-BR" sz="1300" b="1" dirty="0">
              <a:solidFill>
                <a:srgbClr val="006600"/>
              </a:solidFill>
            </a:endParaRPr>
          </a:p>
          <a:p>
            <a:pPr marL="0" lvl="0" indent="0" algn="just">
              <a:spcBef>
                <a:spcPct val="0"/>
              </a:spcBef>
              <a:buNone/>
              <a:defRPr/>
            </a:pPr>
            <a:r>
              <a:rPr lang="pt-BR" sz="2800" b="1" dirty="0" smtClean="0">
                <a:solidFill>
                  <a:srgbClr val="006600"/>
                </a:solidFill>
              </a:rPr>
              <a:t>	</a:t>
            </a:r>
            <a:r>
              <a:rPr lang="pt-BR" dirty="0">
                <a:latin typeface="Arial" pitchFamily="34" charset="0"/>
                <a:cs typeface="Arial" pitchFamily="34" charset="0"/>
              </a:rPr>
              <a:t>Mas, ao invés de partir de uma opinião equivocada, </a:t>
            </a:r>
            <a:r>
              <a:rPr lang="pt-BR" dirty="0" smtClean="0">
                <a:latin typeface="Arial" pitchFamily="34" charset="0"/>
                <a:cs typeface="Arial" pitchFamily="34" charset="0"/>
              </a:rPr>
              <a:t>o </a:t>
            </a:r>
            <a:r>
              <a:rPr lang="pt-BR" dirty="0">
                <a:latin typeface="Arial" pitchFamily="34" charset="0"/>
                <a:cs typeface="Arial" pitchFamily="34" charset="0"/>
              </a:rPr>
              <a:t>apóstolo parte do fato inegável da ressurreição de Cristo para chegar à seguinte conclusão: “</a:t>
            </a:r>
            <a:r>
              <a:rPr lang="pt-BR" dirty="0">
                <a:solidFill>
                  <a:srgbClr val="0000CC"/>
                </a:solidFill>
                <a:latin typeface="Arial" pitchFamily="34" charset="0"/>
                <a:cs typeface="Arial" pitchFamily="34" charset="0"/>
              </a:rPr>
              <a:t>Cristo ressuscitou dentre os mortos, e foi feito as primícias dos que dormem</a:t>
            </a:r>
            <a:r>
              <a:rPr lang="pt-BR" dirty="0">
                <a:latin typeface="Arial" pitchFamily="34" charset="0"/>
                <a:cs typeface="Arial" pitchFamily="34" charset="0"/>
              </a:rPr>
              <a:t>” (</a:t>
            </a:r>
            <a:r>
              <a:rPr lang="pt-BR" dirty="0">
                <a:solidFill>
                  <a:srgbClr val="0000CC"/>
                </a:solidFill>
                <a:latin typeface="Arial" pitchFamily="34" charset="0"/>
                <a:cs typeface="Arial" pitchFamily="34" charset="0"/>
              </a:rPr>
              <a:t>v. 20</a:t>
            </a:r>
            <a:r>
              <a:rPr lang="pt-BR" dirty="0">
                <a:latin typeface="Arial" pitchFamily="34" charset="0"/>
                <a:cs typeface="Arial" pitchFamily="34" charset="0"/>
              </a:rPr>
              <a:t>), ou seja, Ele ressuscitou como o primeiro de uma multidão de fiéis que, depois de mortos, também hão de ressuscitar. Paulo explica ainda que a ressurreição dos mortos a partir da ressurreição de Cristo corresponde, analogamente, à morte de todos os homens a partir da queda ou do pecado do primeiro homem, Adão: “</a:t>
            </a:r>
            <a:r>
              <a:rPr lang="pt-BR" dirty="0">
                <a:solidFill>
                  <a:srgbClr val="0000CC"/>
                </a:solidFill>
                <a:latin typeface="Arial" pitchFamily="34" charset="0"/>
                <a:cs typeface="Arial" pitchFamily="34" charset="0"/>
              </a:rPr>
              <a:t>Porque, assim como todos morrem em Adão, assim também todos serão vivificados em Cristo</a:t>
            </a:r>
            <a:r>
              <a:rPr lang="pt-BR" dirty="0">
                <a:latin typeface="Arial" pitchFamily="34" charset="0"/>
                <a:cs typeface="Arial" pitchFamily="34" charset="0"/>
              </a:rPr>
              <a:t>” (</a:t>
            </a:r>
            <a:r>
              <a:rPr lang="pt-BR" dirty="0">
                <a:solidFill>
                  <a:srgbClr val="0000CC"/>
                </a:solidFill>
                <a:latin typeface="Arial" pitchFamily="34" charset="0"/>
                <a:cs typeface="Arial" pitchFamily="34" charset="0"/>
              </a:rPr>
              <a:t>v. 22</a:t>
            </a:r>
            <a:r>
              <a:rPr lang="pt-BR" dirty="0">
                <a:latin typeface="Arial" pitchFamily="34" charset="0"/>
                <a:cs typeface="Arial" pitchFamily="34" charset="0"/>
              </a:rPr>
              <a:t>). Mas, se a ressurreição de Cristo é um fato indiscutível e confirmado, a ressurreição dos mortos é uma realidade a se esperar para o futuro: “</a:t>
            </a:r>
            <a:r>
              <a:rPr lang="pt-BR" dirty="0">
                <a:solidFill>
                  <a:srgbClr val="0000CC"/>
                </a:solidFill>
                <a:latin typeface="Arial" pitchFamily="34" charset="0"/>
                <a:cs typeface="Arial" pitchFamily="34" charset="0"/>
              </a:rPr>
              <a:t>Mas cada um por sua ordem: Cristo as primícias, depois os que são de Cristo, na sua vinda</a:t>
            </a:r>
            <a:r>
              <a:rPr lang="pt-BR" dirty="0">
                <a:latin typeface="Arial" pitchFamily="34" charset="0"/>
                <a:cs typeface="Arial" pitchFamily="34" charset="0"/>
              </a:rPr>
              <a:t>” (</a:t>
            </a:r>
            <a:r>
              <a:rPr lang="pt-BR" dirty="0">
                <a:solidFill>
                  <a:srgbClr val="0000CC"/>
                </a:solidFill>
                <a:latin typeface="Arial" pitchFamily="34" charset="0"/>
                <a:cs typeface="Arial" pitchFamily="34" charset="0"/>
              </a:rPr>
              <a:t>v. 23</a:t>
            </a:r>
            <a:r>
              <a:rPr lang="pt-BR" dirty="0">
                <a:latin typeface="Arial" pitchFamily="34" charset="0"/>
                <a:cs typeface="Arial" pitchFamily="34" charset="0"/>
              </a:rPr>
              <a:t>). Isto faz da ressurreição o desfecho de toda a obra de Deus para salvar os </a:t>
            </a:r>
            <a:r>
              <a:rPr lang="pt-BR" dirty="0" smtClean="0">
                <a:latin typeface="Arial" pitchFamily="34" charset="0"/>
                <a:cs typeface="Arial" pitchFamily="34" charset="0"/>
              </a:rPr>
              <a:t>homens </a:t>
            </a:r>
            <a:r>
              <a:rPr lang="pt-BR" dirty="0">
                <a:latin typeface="Arial" pitchFamily="34" charset="0"/>
                <a:cs typeface="Arial" pitchFamily="34" charset="0"/>
              </a:rPr>
              <a:t>(</a:t>
            </a:r>
            <a:r>
              <a:rPr lang="pt-BR" dirty="0">
                <a:solidFill>
                  <a:srgbClr val="0000CC"/>
                </a:solidFill>
                <a:latin typeface="Arial" pitchFamily="34" charset="0"/>
                <a:cs typeface="Arial" pitchFamily="34" charset="0"/>
              </a:rPr>
              <a:t>v. </a:t>
            </a:r>
            <a:r>
              <a:rPr lang="pt-BR" dirty="0" smtClean="0">
                <a:solidFill>
                  <a:srgbClr val="0000CC"/>
                </a:solidFill>
                <a:latin typeface="Arial" pitchFamily="34" charset="0"/>
                <a:cs typeface="Arial" pitchFamily="34" charset="0"/>
              </a:rPr>
              <a:t>26</a:t>
            </a:r>
            <a:r>
              <a:rPr lang="pt-BR" dirty="0" smtClean="0">
                <a:latin typeface="Arial" pitchFamily="34" charset="0"/>
                <a:cs typeface="Arial" pitchFamily="34" charset="0"/>
              </a:rPr>
              <a:t>).</a:t>
            </a:r>
            <a:endParaRPr lang="pt-BR" b="1" dirty="0">
              <a:solidFill>
                <a:srgbClr val="006600"/>
              </a:solidFill>
            </a:endParaRPr>
          </a:p>
        </p:txBody>
      </p:sp>
    </p:spTree>
    <p:extLst>
      <p:ext uri="{BB962C8B-B14F-4D97-AF65-F5344CB8AC3E}">
        <p14:creationId xmlns:p14="http://schemas.microsoft.com/office/powerpoint/2010/main" val="1386293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lvl="0" indent="0" algn="ctr">
              <a:buNone/>
            </a:pPr>
            <a:r>
              <a:rPr lang="pt-BR" sz="2600" b="1" dirty="0" smtClean="0">
                <a:solidFill>
                  <a:srgbClr val="FF0000"/>
                </a:solidFill>
                <a:latin typeface="Arial" pitchFamily="34" charset="0"/>
                <a:cs typeface="Arial" pitchFamily="34" charset="0"/>
              </a:rPr>
              <a:t>Do Texto Bíblico:</a:t>
            </a:r>
            <a:endParaRPr lang="pt-BR" sz="2600" b="1" dirty="0">
              <a:solidFill>
                <a:srgbClr val="FF0000"/>
              </a:solidFill>
              <a:latin typeface="Arial" pitchFamily="34" charset="0"/>
              <a:cs typeface="Arial" pitchFamily="34" charset="0"/>
            </a:endParaRPr>
          </a:p>
          <a:p>
            <a:pPr marL="0" indent="0">
              <a:buNone/>
            </a:pPr>
            <a:r>
              <a:rPr lang="pt-BR" sz="2600" dirty="0">
                <a:solidFill>
                  <a:srgbClr val="0000CC"/>
                </a:solidFill>
              </a:rPr>
              <a:t>1 </a:t>
            </a:r>
            <a:r>
              <a:rPr lang="pt-BR" sz="2600" dirty="0" err="1">
                <a:solidFill>
                  <a:srgbClr val="0000CC"/>
                </a:solidFill>
              </a:rPr>
              <a:t>Co</a:t>
            </a:r>
            <a:r>
              <a:rPr lang="pt-BR" sz="2600" dirty="0">
                <a:solidFill>
                  <a:srgbClr val="0000CC"/>
                </a:solidFill>
              </a:rPr>
              <a:t> 15</a:t>
            </a:r>
            <a:r>
              <a:rPr lang="pt-BR" sz="2600" dirty="0" smtClean="0">
                <a:solidFill>
                  <a:srgbClr val="0000CC"/>
                </a:solidFill>
              </a:rPr>
              <a:t>. 29  </a:t>
            </a:r>
            <a:r>
              <a:rPr lang="pt-BR" sz="2600" dirty="0">
                <a:solidFill>
                  <a:srgbClr val="0000CC"/>
                </a:solidFill>
              </a:rPr>
              <a:t>Doutra maneira, que farão os que se batizam pelos mortos, se absolutamente os mortos não ressuscitam? </a:t>
            </a:r>
            <a:r>
              <a:rPr lang="pt-BR" sz="2600" dirty="0">
                <a:solidFill>
                  <a:srgbClr val="FF0000"/>
                </a:solidFill>
              </a:rPr>
              <a:t>Por que se batizam eles, então, pelos mortos</a:t>
            </a:r>
            <a:r>
              <a:rPr lang="pt-BR" sz="2600" dirty="0">
                <a:solidFill>
                  <a:srgbClr val="0000CC"/>
                </a:solidFill>
              </a:rPr>
              <a:t>?   30  Por que estamos </a:t>
            </a:r>
            <a:r>
              <a:rPr lang="pt-BR" sz="2600" dirty="0">
                <a:solidFill>
                  <a:srgbClr val="FF0000"/>
                </a:solidFill>
              </a:rPr>
              <a:t>nós também a toda hora em perigo?</a:t>
            </a:r>
            <a:r>
              <a:rPr lang="pt-BR" sz="2600" dirty="0">
                <a:solidFill>
                  <a:srgbClr val="0000CC"/>
                </a:solidFill>
              </a:rPr>
              <a:t>   31  Eu protesto que cada dia morro gloriando-me em vós, irmãos, por Cristo Jesus, nosso Senhor.   32  Se, como homem, </a:t>
            </a:r>
            <a:r>
              <a:rPr lang="pt-BR" sz="2600" dirty="0">
                <a:solidFill>
                  <a:srgbClr val="FF0000"/>
                </a:solidFill>
              </a:rPr>
              <a:t>combati em Éfeso contra as bestas, que me aproveita isso,</a:t>
            </a:r>
            <a:r>
              <a:rPr lang="pt-BR" sz="2600" dirty="0">
                <a:solidFill>
                  <a:srgbClr val="0000CC"/>
                </a:solidFill>
              </a:rPr>
              <a:t> se os mortos não ressuscitam? Comamos e bebamos, que amanhã morreremos.   33  Não vos enganeis: as más conversações corrompem os bons costumes.   34  Vigiai justamente e não pequeis; porque alguns ainda não têm o conhecimento de Deus; digo-o para vergonha vossa. </a:t>
            </a:r>
          </a:p>
        </p:txBody>
      </p:sp>
    </p:spTree>
    <p:extLst>
      <p:ext uri="{BB962C8B-B14F-4D97-AF65-F5344CB8AC3E}">
        <p14:creationId xmlns:p14="http://schemas.microsoft.com/office/powerpoint/2010/main" val="1266243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7920" y="2564904"/>
            <a:ext cx="1619672" cy="2844316"/>
          </a:xfrm>
        </p:spPr>
        <p:txBody>
          <a:bodyPr>
            <a:normAutofit/>
          </a:bodyPr>
          <a:lstStyle/>
          <a:p>
            <a:pPr marL="342900" lvl="0" indent="-342900" fontAlgn="base">
              <a:spcAft>
                <a:spcPct val="0"/>
              </a:spcAft>
              <a:defRPr/>
            </a:pPr>
            <a:r>
              <a:rPr lang="pt-BR" sz="3900" b="1" i="1" dirty="0" smtClean="0">
                <a:solidFill>
                  <a:schemeClr val="accent6">
                    <a:lumMod val="50000"/>
                  </a:schemeClr>
                </a:solidFill>
                <a:cs typeface="Arial" charset="0"/>
              </a:rPr>
              <a:t>EBD</a:t>
            </a:r>
          </a:p>
          <a:p>
            <a:pPr marL="342900" lvl="0" indent="-342900" fontAlgn="base">
              <a:spcAft>
                <a:spcPct val="0"/>
              </a:spcAft>
              <a:defRPr/>
            </a:pPr>
            <a:r>
              <a:rPr lang="pt-BR" sz="3900" b="1" i="1" dirty="0" smtClean="0">
                <a:solidFill>
                  <a:schemeClr val="accent6">
                    <a:lumMod val="50000"/>
                  </a:schemeClr>
                </a:solidFill>
                <a:cs typeface="Arial" charset="0"/>
              </a:rPr>
              <a:t>3º</a:t>
            </a:r>
          </a:p>
          <a:p>
            <a:pPr marL="342900" lvl="0" indent="-342900" fontAlgn="base">
              <a:spcAft>
                <a:spcPct val="0"/>
              </a:spcAft>
              <a:defRPr/>
            </a:pPr>
            <a:r>
              <a:rPr lang="pt-BR" sz="3900" b="1" i="1" dirty="0" smtClean="0">
                <a:solidFill>
                  <a:schemeClr val="accent6">
                    <a:lumMod val="50000"/>
                  </a:schemeClr>
                </a:solidFill>
                <a:cs typeface="Arial" charset="0"/>
              </a:rPr>
              <a:t>TRIM.</a:t>
            </a:r>
          </a:p>
          <a:p>
            <a:pPr marL="342900" lvl="0" indent="-342900" fontAlgn="base">
              <a:spcAft>
                <a:spcPct val="0"/>
              </a:spcAft>
              <a:defRPr/>
            </a:pPr>
            <a:r>
              <a:rPr lang="pt-BR" sz="3900" b="1" i="1" dirty="0" smtClean="0">
                <a:solidFill>
                  <a:schemeClr val="accent6">
                    <a:lumMod val="50000"/>
                  </a:schemeClr>
                </a:solidFill>
                <a:cs typeface="Arial" charset="0"/>
              </a:rPr>
              <a:t>2018</a:t>
            </a:r>
            <a:endParaRPr lang="pt-BR" dirty="0"/>
          </a:p>
        </p:txBody>
      </p:sp>
      <p:sp>
        <p:nvSpPr>
          <p:cNvPr id="7" name="Retângulo 6"/>
          <p:cNvSpPr/>
          <p:nvPr/>
        </p:nvSpPr>
        <p:spPr>
          <a:xfrm>
            <a:off x="755577" y="518390"/>
            <a:ext cx="7956376" cy="707886"/>
          </a:xfrm>
          <a:prstGeom prst="rect">
            <a:avLst/>
          </a:prstGeom>
        </p:spPr>
        <p:txBody>
          <a:bodyPr wrap="square">
            <a:spAutoFit/>
          </a:bodyPr>
          <a:lstStyle/>
          <a:p>
            <a:pPr algn="ctr"/>
            <a:r>
              <a:rPr lang="pt-BR" sz="4000" dirty="0" smtClean="0">
                <a:solidFill>
                  <a:srgbClr val="7030A0"/>
                </a:solidFill>
                <a:latin typeface="Arial Black" pitchFamily="34" charset="0"/>
                <a:ea typeface="+mj-ea"/>
                <a:cs typeface="+mj-cs"/>
              </a:rPr>
              <a:t>1ª CARTA  AOS  CORÍNTIOS</a:t>
            </a:r>
            <a:endParaRPr lang="pt-BR" sz="4000" dirty="0"/>
          </a:p>
        </p:txBody>
      </p:sp>
      <p:pic>
        <p:nvPicPr>
          <p:cNvPr id="8" name="Imagem 7" descr="E:\Afonso2018\EBD2018\EBD2018Adultos_Jovens\Trim3EBD_Adul_Jov2018\corinto9Antiga2018.jpg"/>
          <p:cNvPicPr/>
          <p:nvPr/>
        </p:nvPicPr>
        <p:blipFill rotWithShape="1">
          <a:blip r:embed="rId2">
            <a:extLst>
              <a:ext uri="{28A0092B-C50C-407E-A947-70E740481C1C}">
                <a14:useLocalDpi xmlns:a14="http://schemas.microsoft.com/office/drawing/2010/main" val="0"/>
              </a:ext>
            </a:extLst>
          </a:blip>
          <a:srcRect l="1270" t="3773" r="8849" b="7547"/>
          <a:stretch/>
        </p:blipFill>
        <p:spPr bwMode="auto">
          <a:xfrm>
            <a:off x="1835697" y="1484784"/>
            <a:ext cx="7308304" cy="53732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97189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994122"/>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395536" y="1268760"/>
            <a:ext cx="8229600" cy="5112568"/>
          </a:xfrm>
          <a:ln>
            <a:solidFill>
              <a:schemeClr val="tx1"/>
            </a:solidFill>
          </a:ln>
        </p:spPr>
        <p:txBody>
          <a:bodyPr>
            <a:normAutofit fontScale="77500" lnSpcReduction="20000"/>
          </a:bodyPr>
          <a:lstStyle/>
          <a:p>
            <a:pPr marL="0" lvl="0" indent="0">
              <a:spcBef>
                <a:spcPct val="0"/>
              </a:spcBef>
              <a:buNone/>
              <a:defRPr/>
            </a:pPr>
            <a:r>
              <a:rPr lang="pt-BR" sz="2900" b="1" dirty="0">
                <a:solidFill>
                  <a:srgbClr val="006600"/>
                </a:solidFill>
              </a:rPr>
              <a:t>II – A Certeza da Ressurreição dos Mortos 	    		</a:t>
            </a:r>
            <a:r>
              <a:rPr lang="pt-BR" sz="2900" b="1" dirty="0" smtClean="0">
                <a:solidFill>
                  <a:srgbClr val="006600"/>
                </a:solidFill>
              </a:rPr>
              <a:t>3</a:t>
            </a:r>
            <a:endParaRPr lang="pt-BR" sz="2900" b="1" dirty="0">
              <a:solidFill>
                <a:srgbClr val="006600"/>
              </a:solidFill>
            </a:endParaRPr>
          </a:p>
          <a:p>
            <a:pPr marL="0" lvl="0" indent="0">
              <a:spcBef>
                <a:spcPct val="0"/>
              </a:spcBef>
              <a:buNone/>
              <a:defRPr/>
            </a:pPr>
            <a:endParaRPr lang="pt-BR" sz="1300" b="1" dirty="0">
              <a:solidFill>
                <a:srgbClr val="006600"/>
              </a:solidFill>
            </a:endParaRPr>
          </a:p>
          <a:p>
            <a:pPr marL="0" lvl="0" indent="0" algn="just">
              <a:spcBef>
                <a:spcPct val="0"/>
              </a:spcBef>
              <a:buNone/>
              <a:defRPr/>
            </a:pPr>
            <a:r>
              <a:rPr lang="pt-BR" sz="2800" b="1" dirty="0" smtClean="0">
                <a:solidFill>
                  <a:srgbClr val="006600"/>
                </a:solidFill>
              </a:rPr>
              <a:t>	</a:t>
            </a:r>
            <a:r>
              <a:rPr lang="pt-BR" sz="2800" dirty="0">
                <a:latin typeface="Arial" pitchFamily="34" charset="0"/>
                <a:cs typeface="Arial" pitchFamily="34" charset="0"/>
              </a:rPr>
              <a:t>Voltando-se novamente para os que negavam a ressurreição dos mortos, mesmo tendo já apresentado uma argumentação doutrinária tão precisa e esclarecedora, Paulo faz menção a alguns fatos da própria experiência cristã que seriam completamente desarrazoados, se não houvesse esperança de ressurreição. Era por causa da ressurreição, por exemplo, que Paulo dispunha de sua própria paz e segurança neste mundo, inclusive da própria vida, aceitando sofrer perseguições e correr o risco de morte pelo nome de Jesus. Se não houvesse ressurreição, o que mais deveríamos temer seria a morte, pois com ela tudo se acabaria, inclusive nosso relacionamento com Cristo; e deveríamos nos esforçar para aproveitar ao máximo cada momento da vida, “</a:t>
            </a:r>
            <a:r>
              <a:rPr lang="pt-BR" sz="2800" dirty="0">
                <a:solidFill>
                  <a:srgbClr val="0000CC"/>
                </a:solidFill>
                <a:latin typeface="Arial" pitchFamily="34" charset="0"/>
                <a:cs typeface="Arial" pitchFamily="34" charset="0"/>
              </a:rPr>
              <a:t>porque amanhã morreremos</a:t>
            </a:r>
            <a:r>
              <a:rPr lang="pt-BR" sz="2800" dirty="0">
                <a:latin typeface="Arial" pitchFamily="34" charset="0"/>
                <a:cs typeface="Arial" pitchFamily="34" charset="0"/>
              </a:rPr>
              <a:t>” (</a:t>
            </a:r>
            <a:r>
              <a:rPr lang="pt-BR" sz="2800" dirty="0">
                <a:solidFill>
                  <a:srgbClr val="0000CC"/>
                </a:solidFill>
                <a:latin typeface="Arial" pitchFamily="34" charset="0"/>
                <a:cs typeface="Arial" pitchFamily="34" charset="0"/>
              </a:rPr>
              <a:t>v. 32</a:t>
            </a:r>
            <a:r>
              <a:rPr lang="pt-BR" sz="2800" dirty="0">
                <a:latin typeface="Arial" pitchFamily="34" charset="0"/>
                <a:cs typeface="Arial" pitchFamily="34" charset="0"/>
              </a:rPr>
              <a:t>). Por isso o apóstolo alerta os coríntios </a:t>
            </a:r>
            <a:r>
              <a:rPr lang="pt-BR" sz="2800" dirty="0" smtClean="0">
                <a:latin typeface="Arial" pitchFamily="34" charset="0"/>
                <a:cs typeface="Arial" pitchFamily="34" charset="0"/>
              </a:rPr>
              <a:t>que não </a:t>
            </a:r>
            <a:r>
              <a:rPr lang="pt-BR" sz="2800" dirty="0">
                <a:latin typeface="Arial" pitchFamily="34" charset="0"/>
                <a:cs typeface="Arial" pitchFamily="34" charset="0"/>
              </a:rPr>
              <a:t>dessem ouvidos aos que propagavam suas próprias opiniões com respeito à ressurreição: “</a:t>
            </a:r>
            <a:r>
              <a:rPr lang="pt-BR" sz="2800" dirty="0">
                <a:solidFill>
                  <a:srgbClr val="0000CC"/>
                </a:solidFill>
                <a:latin typeface="Arial" pitchFamily="34" charset="0"/>
                <a:cs typeface="Arial" pitchFamily="34" charset="0"/>
              </a:rPr>
              <a:t>Não vos enganeis: as más conversações corrompem os bons costumes</a:t>
            </a:r>
            <a:r>
              <a:rPr lang="pt-BR" sz="2800" dirty="0">
                <a:latin typeface="Arial" pitchFamily="34" charset="0"/>
                <a:cs typeface="Arial" pitchFamily="34" charset="0"/>
              </a:rPr>
              <a:t>” (</a:t>
            </a:r>
            <a:r>
              <a:rPr lang="pt-BR" sz="2800" dirty="0">
                <a:solidFill>
                  <a:srgbClr val="0000CC"/>
                </a:solidFill>
                <a:latin typeface="Arial" pitchFamily="34" charset="0"/>
                <a:cs typeface="Arial" pitchFamily="34" charset="0"/>
              </a:rPr>
              <a:t>v. 33</a:t>
            </a:r>
            <a:r>
              <a:rPr lang="pt-BR" sz="2800" dirty="0">
                <a:latin typeface="Arial" pitchFamily="34" charset="0"/>
                <a:cs typeface="Arial" pitchFamily="34" charset="0"/>
              </a:rPr>
              <a:t>).</a:t>
            </a:r>
            <a:endParaRPr lang="pt-BR" sz="2800" b="1" dirty="0">
              <a:solidFill>
                <a:srgbClr val="006600"/>
              </a:solidFill>
            </a:endParaRPr>
          </a:p>
        </p:txBody>
      </p:sp>
    </p:spTree>
    <p:extLst>
      <p:ext uri="{BB962C8B-B14F-4D97-AF65-F5344CB8AC3E}">
        <p14:creationId xmlns:p14="http://schemas.microsoft.com/office/powerpoint/2010/main" val="4169872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000" b="1" dirty="0">
                <a:solidFill>
                  <a:srgbClr val="0066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000" b="1" dirty="0">
                <a:solidFill>
                  <a:srgbClr val="006600"/>
                </a:solidFill>
              </a:rPr>
              <a:t>II – A Certeza da Ressurreição dos Mortos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900" b="1" dirty="0">
                <a:solidFill>
                  <a:srgbClr val="FF0000"/>
                </a:solidFill>
              </a:rPr>
              <a:t>III – A Natureza da Ressurreição</a:t>
            </a:r>
            <a:r>
              <a:rPr lang="pt-BR" sz="3000" b="1" dirty="0">
                <a:solidFill>
                  <a:srgbClr val="006600"/>
                </a:solidFill>
              </a:rPr>
              <a:t>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1604072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lvl="0" indent="0" algn="ctr">
              <a:buNone/>
            </a:pPr>
            <a:r>
              <a:rPr lang="pt-BR" sz="2500" b="1" dirty="0" smtClean="0">
                <a:solidFill>
                  <a:srgbClr val="FF0000"/>
                </a:solidFill>
                <a:latin typeface="Arial" pitchFamily="34" charset="0"/>
                <a:cs typeface="Arial" pitchFamily="34" charset="0"/>
              </a:rPr>
              <a:t>Do Texto Bíblico:</a:t>
            </a:r>
            <a:endParaRPr lang="pt-BR" sz="2500" b="1" dirty="0">
              <a:solidFill>
                <a:srgbClr val="FF0000"/>
              </a:solidFill>
              <a:latin typeface="Arial" pitchFamily="34" charset="0"/>
              <a:cs typeface="Arial" pitchFamily="34" charset="0"/>
            </a:endParaRPr>
          </a:p>
          <a:p>
            <a:pPr marL="0" indent="0">
              <a:buNone/>
            </a:pPr>
            <a:r>
              <a:rPr lang="pt-BR" sz="2500" dirty="0" smtClean="0">
                <a:solidFill>
                  <a:srgbClr val="0000CC"/>
                </a:solidFill>
              </a:rPr>
              <a:t>I </a:t>
            </a:r>
            <a:r>
              <a:rPr lang="pt-BR" sz="2500" dirty="0" err="1" smtClean="0">
                <a:solidFill>
                  <a:srgbClr val="0000CC"/>
                </a:solidFill>
              </a:rPr>
              <a:t>Co</a:t>
            </a:r>
            <a:r>
              <a:rPr lang="pt-BR" sz="2500" dirty="0" smtClean="0">
                <a:solidFill>
                  <a:srgbClr val="0000CC"/>
                </a:solidFill>
              </a:rPr>
              <a:t> 15.  </a:t>
            </a:r>
            <a:r>
              <a:rPr lang="pt-BR" sz="2500" dirty="0">
                <a:solidFill>
                  <a:srgbClr val="0000CC"/>
                </a:solidFill>
              </a:rPr>
              <a:t>35 </a:t>
            </a:r>
            <a:r>
              <a:rPr lang="pt-BR" sz="2500" dirty="0" smtClean="0">
                <a:solidFill>
                  <a:srgbClr val="0000CC"/>
                </a:solidFill>
              </a:rPr>
              <a:t> </a:t>
            </a:r>
            <a:r>
              <a:rPr lang="pt-BR" sz="2500" dirty="0">
                <a:solidFill>
                  <a:srgbClr val="0000CC"/>
                </a:solidFill>
              </a:rPr>
              <a:t>Mas alguém dirá: Como ressuscitarão os mortos? E com que corpo virão?   36  Insensato! O que tu semeias não é vivificado, se primeiro não morrer.   37  E, quando semeias, não semeias o corpo que há de nascer, mas o simples grão, como de trigo ou doutra qualquer semente.   38  Mas Deus dá-lhe o corpo como quer e a cada semente, o seu próprio corpo.   39  Nem toda carne é uma mesma carne; mas uma é a carne dos homens, e outra, a carne dos animais, e outra, a dos peixes, e outra, a das aves.   40  E há corpos celestes e corpos terrestres, mas uma é a glória dos celestes, e outra, a dos terrestres.   41  Uma é a glória do sol, e outra, a glória da lua, e outra, a glória das estrelas; porque uma estrela difere em glória de outra estrela.   </a:t>
            </a:r>
          </a:p>
        </p:txBody>
      </p:sp>
    </p:spTree>
    <p:extLst>
      <p:ext uri="{BB962C8B-B14F-4D97-AF65-F5344CB8AC3E}">
        <p14:creationId xmlns:p14="http://schemas.microsoft.com/office/powerpoint/2010/main" val="4050345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57200" y="1268760"/>
            <a:ext cx="8229600" cy="5040560"/>
          </a:xfrm>
          <a:ln>
            <a:solidFill>
              <a:schemeClr val="tx1"/>
            </a:solidFill>
          </a:ln>
        </p:spPr>
        <p:txBody>
          <a:bodyPr>
            <a:normAutofit fontScale="70000" lnSpcReduction="20000"/>
          </a:bodyPr>
          <a:lstStyle/>
          <a:p>
            <a:pPr marL="0" lvl="0" indent="0" algn="just">
              <a:spcBef>
                <a:spcPct val="0"/>
              </a:spcBef>
              <a:buNone/>
              <a:defRPr/>
            </a:pPr>
            <a:r>
              <a:rPr lang="pt-BR" sz="3400" b="1" dirty="0">
                <a:solidFill>
                  <a:srgbClr val="006600"/>
                </a:solidFill>
              </a:rPr>
              <a:t>III – A Natureza da Ressurreição </a:t>
            </a:r>
            <a:r>
              <a:rPr lang="pt-BR" sz="3400" b="1" dirty="0" smtClean="0">
                <a:solidFill>
                  <a:srgbClr val="006600"/>
                </a:solidFill>
              </a:rPr>
              <a:t>			            	   1</a:t>
            </a:r>
            <a:r>
              <a:rPr lang="pt-BR" sz="2000" b="1" dirty="0" smtClean="0">
                <a:solidFill>
                  <a:srgbClr val="006600"/>
                </a:solidFill>
              </a:rPr>
              <a:t> </a:t>
            </a:r>
            <a:r>
              <a:rPr lang="pt-BR" sz="2000" b="1" dirty="0">
                <a:solidFill>
                  <a:srgbClr val="006600"/>
                </a:solidFill>
              </a:rPr>
              <a:t>	</a:t>
            </a:r>
            <a:endParaRPr lang="pt-BR" sz="2000" b="1" dirty="0" smtClean="0">
              <a:solidFill>
                <a:srgbClr val="006600"/>
              </a:solidFill>
            </a:endParaRPr>
          </a:p>
          <a:p>
            <a:pPr marL="0" lvl="0" indent="0" algn="just">
              <a:spcBef>
                <a:spcPct val="0"/>
              </a:spcBef>
              <a:buNone/>
              <a:defRPr/>
            </a:pPr>
            <a:r>
              <a:rPr lang="pt-BR" sz="2800" b="1" dirty="0">
                <a:solidFill>
                  <a:srgbClr val="006600"/>
                </a:solidFill>
                <a:latin typeface="Arial" pitchFamily="34" charset="0"/>
                <a:cs typeface="Arial" pitchFamily="34" charset="0"/>
              </a:rPr>
              <a:t>	</a:t>
            </a:r>
            <a:r>
              <a:rPr lang="pt-BR" sz="3300" dirty="0" smtClean="0">
                <a:latin typeface="Arial" pitchFamily="34" charset="0"/>
                <a:cs typeface="Arial" pitchFamily="34" charset="0"/>
              </a:rPr>
              <a:t>Paulo propõe agora uma objeção que poderia ser levantada contra a ressurreição dos mortos, com o propósito de esclarecer à igreja de Corinto a natureza dessa obra sobrenatural: “</a:t>
            </a:r>
            <a:r>
              <a:rPr lang="pt-BR" sz="3300" dirty="0" smtClean="0">
                <a:solidFill>
                  <a:srgbClr val="0000CC"/>
                </a:solidFill>
                <a:latin typeface="Arial" pitchFamily="34" charset="0"/>
                <a:cs typeface="Arial" pitchFamily="34" charset="0"/>
              </a:rPr>
              <a:t>Como ressuscitarão os mortos? E com que corpo virão?</a:t>
            </a:r>
            <a:r>
              <a:rPr lang="pt-BR" sz="3300" dirty="0" smtClean="0">
                <a:latin typeface="Arial" pitchFamily="34" charset="0"/>
                <a:cs typeface="Arial" pitchFamily="34" charset="0"/>
              </a:rPr>
              <a:t>” (</a:t>
            </a:r>
            <a:r>
              <a:rPr lang="pt-BR" sz="3300" dirty="0" smtClean="0">
                <a:solidFill>
                  <a:srgbClr val="0000CC"/>
                </a:solidFill>
                <a:latin typeface="Arial" pitchFamily="34" charset="0"/>
                <a:cs typeface="Arial" pitchFamily="34" charset="0"/>
              </a:rPr>
              <a:t>v. 35</a:t>
            </a:r>
            <a:r>
              <a:rPr lang="pt-BR" sz="3300" dirty="0" smtClean="0">
                <a:latin typeface="Arial" pitchFamily="34" charset="0"/>
                <a:cs typeface="Arial" pitchFamily="34" charset="0"/>
              </a:rPr>
              <a:t>). Talvez iludidos pela falsa ciência e razão dos filósofos, não admitindo ser possível que o corpo natural pudesse tornar-se espiritual e imortal, esses questionadores não percebiam, como demonstra o apóstolo, que a própria natureza apresentava paralelos com a ressurreição: o grão semeado que não aparenta a planta em que há de se tornar (</a:t>
            </a:r>
            <a:r>
              <a:rPr lang="pt-BR" sz="3300" dirty="0" smtClean="0">
                <a:solidFill>
                  <a:srgbClr val="0000CC"/>
                </a:solidFill>
                <a:latin typeface="Arial" pitchFamily="34" charset="0"/>
                <a:cs typeface="Arial" pitchFamily="34" charset="0"/>
              </a:rPr>
              <a:t>vv. 36-38</a:t>
            </a:r>
            <a:r>
              <a:rPr lang="pt-BR" sz="3300" dirty="0" smtClean="0">
                <a:latin typeface="Arial" pitchFamily="34" charset="0"/>
                <a:cs typeface="Arial" pitchFamily="34" charset="0"/>
              </a:rPr>
              <a:t>); os animais e minerais, que possuem corpos diferentes uns dos outros (</a:t>
            </a:r>
            <a:r>
              <a:rPr lang="pt-BR" sz="3300" dirty="0" smtClean="0">
                <a:solidFill>
                  <a:srgbClr val="0000CC"/>
                </a:solidFill>
                <a:latin typeface="Arial" pitchFamily="34" charset="0"/>
                <a:cs typeface="Arial" pitchFamily="34" charset="0"/>
              </a:rPr>
              <a:t>vv. 39-41</a:t>
            </a:r>
            <a:r>
              <a:rPr lang="pt-BR" sz="3300" dirty="0" smtClean="0">
                <a:latin typeface="Arial" pitchFamily="34" charset="0"/>
                <a:cs typeface="Arial" pitchFamily="34" charset="0"/>
              </a:rPr>
              <a:t>). Se Deus fez assim com a criação natural, por que não poderia fazê-lo com a criação espiritual, dando aos crentes ressurretos o corpo apropriado para a glória celestial?</a:t>
            </a:r>
            <a:endParaRPr lang="pt-BR" sz="3300" dirty="0">
              <a:latin typeface="Arial" pitchFamily="34" charset="0"/>
              <a:cs typeface="Arial" pitchFamily="34" charset="0"/>
            </a:endParaRPr>
          </a:p>
        </p:txBody>
      </p:sp>
    </p:spTree>
    <p:extLst>
      <p:ext uri="{BB962C8B-B14F-4D97-AF65-F5344CB8AC3E}">
        <p14:creationId xmlns:p14="http://schemas.microsoft.com/office/powerpoint/2010/main" val="1386293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764704"/>
            <a:ext cx="7848872" cy="5688632"/>
          </a:xfrm>
        </p:spPr>
        <p:txBody>
          <a:bodyPr>
            <a:noAutofit/>
          </a:bodyPr>
          <a:lstStyle/>
          <a:p>
            <a:pPr marL="0" lvl="0" indent="0" algn="ctr">
              <a:buNone/>
            </a:pPr>
            <a:r>
              <a:rPr lang="pt-BR" sz="2400" b="1" dirty="0" smtClean="0">
                <a:solidFill>
                  <a:srgbClr val="FF0000"/>
                </a:solidFill>
                <a:latin typeface="Arial" pitchFamily="34" charset="0"/>
                <a:cs typeface="Arial" pitchFamily="34" charset="0"/>
              </a:rPr>
              <a:t>Do Texto Bíblico:</a:t>
            </a:r>
            <a:endParaRPr lang="pt-BR" sz="2400" b="1" dirty="0">
              <a:solidFill>
                <a:srgbClr val="FF0000"/>
              </a:solidFill>
              <a:latin typeface="Arial" pitchFamily="34" charset="0"/>
              <a:cs typeface="Arial" pitchFamily="34" charset="0"/>
            </a:endParaRPr>
          </a:p>
          <a:p>
            <a:pPr marL="0" indent="0">
              <a:buNone/>
            </a:pPr>
            <a:r>
              <a:rPr lang="pt-BR" sz="2400" dirty="0" smtClean="0">
                <a:solidFill>
                  <a:srgbClr val="0000CC"/>
                </a:solidFill>
              </a:rPr>
              <a:t>I </a:t>
            </a:r>
            <a:r>
              <a:rPr lang="pt-BR" sz="2400" dirty="0" err="1" smtClean="0">
                <a:solidFill>
                  <a:srgbClr val="0000CC"/>
                </a:solidFill>
              </a:rPr>
              <a:t>Co</a:t>
            </a:r>
            <a:r>
              <a:rPr lang="pt-BR" sz="2400" dirty="0" smtClean="0">
                <a:solidFill>
                  <a:srgbClr val="0000CC"/>
                </a:solidFill>
              </a:rPr>
              <a:t> 15. 42  </a:t>
            </a:r>
            <a:r>
              <a:rPr lang="pt-BR" sz="2400" dirty="0">
                <a:solidFill>
                  <a:srgbClr val="0000CC"/>
                </a:solidFill>
              </a:rPr>
              <a:t>Assim também a ressurreição dos mortos. Semeia-se o corpo em corrupção, ressuscitará em </a:t>
            </a:r>
            <a:r>
              <a:rPr lang="pt-BR" sz="2400" dirty="0" err="1">
                <a:solidFill>
                  <a:srgbClr val="0000CC"/>
                </a:solidFill>
              </a:rPr>
              <a:t>incorrupção</a:t>
            </a:r>
            <a:r>
              <a:rPr lang="pt-BR" sz="2400" dirty="0">
                <a:solidFill>
                  <a:srgbClr val="0000CC"/>
                </a:solidFill>
              </a:rPr>
              <a:t>.   43  Semeia-se em ignomínia, ressuscitará em glória. Semeia-se em fraqueza, ressuscitará com vigor.   44  Semeia-se corpo animal, ressuscitará corpo espiritual. Se há corpo animal, há também corpo espiritual.   45  Assim está também escrito: O primeiro homem, Adão, foi feito em alma vivente; o último Adão, em espírito vivificante.   46  </a:t>
            </a:r>
            <a:r>
              <a:rPr lang="pt-BR" sz="2400" dirty="0">
                <a:solidFill>
                  <a:srgbClr val="FF0000"/>
                </a:solidFill>
              </a:rPr>
              <a:t>Mas não é primeiro o espiritual, senão o animal; depois, o espiritual</a:t>
            </a:r>
            <a:r>
              <a:rPr lang="pt-BR" sz="2400" dirty="0">
                <a:solidFill>
                  <a:srgbClr val="0000CC"/>
                </a:solidFill>
              </a:rPr>
              <a:t>.   47  O primeiro homem, da terra, é terreno; o segundo homem, o Senhor, é do céu.   48  Qual o terreno, tais são também os terrenos; e, qual o celestial, tais também os celestiais.   49  E, assim como trouxemos a imagem do terreno, assim traremos também a imagem do </a:t>
            </a:r>
            <a:r>
              <a:rPr lang="pt-BR" sz="2400" dirty="0" smtClean="0">
                <a:solidFill>
                  <a:srgbClr val="0000CC"/>
                </a:solidFill>
              </a:rPr>
              <a:t>celestial</a:t>
            </a:r>
            <a:endParaRPr lang="pt-BR" sz="2400" dirty="0">
              <a:solidFill>
                <a:srgbClr val="0000CC"/>
              </a:solidFill>
            </a:endParaRPr>
          </a:p>
        </p:txBody>
      </p:sp>
    </p:spTree>
    <p:extLst>
      <p:ext uri="{BB962C8B-B14F-4D97-AF65-F5344CB8AC3E}">
        <p14:creationId xmlns:p14="http://schemas.microsoft.com/office/powerpoint/2010/main" val="41496597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412776"/>
            <a:ext cx="8229600" cy="4824536"/>
          </a:xfrm>
          <a:ln>
            <a:solidFill>
              <a:schemeClr val="tx1"/>
            </a:solidFill>
          </a:ln>
        </p:spPr>
        <p:txBody>
          <a:bodyPr>
            <a:noAutofit/>
          </a:bodyPr>
          <a:lstStyle/>
          <a:p>
            <a:pPr marL="0" lvl="0" indent="0" algn="just">
              <a:spcBef>
                <a:spcPct val="0"/>
              </a:spcBef>
              <a:buNone/>
              <a:defRPr/>
            </a:pPr>
            <a:r>
              <a:rPr lang="pt-BR" sz="2000" b="1" dirty="0">
                <a:solidFill>
                  <a:srgbClr val="006600"/>
                </a:solidFill>
              </a:rPr>
              <a:t>III – A Natureza da Ressurreição 			            	   </a:t>
            </a:r>
            <a:r>
              <a:rPr lang="pt-BR" sz="2000" b="1" dirty="0" smtClean="0">
                <a:solidFill>
                  <a:srgbClr val="006600"/>
                </a:solidFill>
              </a:rPr>
              <a:t>2</a:t>
            </a:r>
          </a:p>
          <a:p>
            <a:pPr marL="0" lvl="0" indent="0" algn="just">
              <a:spcBef>
                <a:spcPct val="0"/>
              </a:spcBef>
              <a:buNone/>
              <a:defRPr/>
            </a:pPr>
            <a:endParaRPr lang="pt-BR" sz="1200" b="1" dirty="0">
              <a:solidFill>
                <a:srgbClr val="006600"/>
              </a:solidFill>
            </a:endParaRPr>
          </a:p>
          <a:p>
            <a:pPr marL="0" lvl="0" indent="0" algn="just">
              <a:spcBef>
                <a:spcPct val="0"/>
              </a:spcBef>
              <a:buNone/>
              <a:defRPr/>
            </a:pPr>
            <a:r>
              <a:rPr lang="pt-BR" sz="1200" b="1" dirty="0" smtClean="0">
                <a:solidFill>
                  <a:srgbClr val="006600"/>
                </a:solidFill>
              </a:rPr>
              <a:t> </a:t>
            </a:r>
            <a:r>
              <a:rPr lang="pt-BR" sz="2200" b="1" dirty="0">
                <a:solidFill>
                  <a:srgbClr val="006600"/>
                </a:solidFill>
              </a:rPr>
              <a:t>	</a:t>
            </a:r>
            <a:r>
              <a:rPr lang="pt-BR" sz="2100" dirty="0">
                <a:latin typeface="Arial" pitchFamily="34" charset="0"/>
                <a:cs typeface="Arial" pitchFamily="34" charset="0"/>
              </a:rPr>
              <a:t>A seguir, ele explica </a:t>
            </a:r>
            <a:r>
              <a:rPr lang="pt-BR" sz="2100" dirty="0" smtClean="0">
                <a:latin typeface="Arial" pitchFamily="34" charset="0"/>
                <a:cs typeface="Arial" pitchFamily="34" charset="0"/>
              </a:rPr>
              <a:t>que </a:t>
            </a:r>
            <a:r>
              <a:rPr lang="pt-BR" sz="2100" dirty="0">
                <a:latin typeface="Arial" pitchFamily="34" charset="0"/>
                <a:cs typeface="Arial" pitchFamily="34" charset="0"/>
              </a:rPr>
              <a:t>o corpo natural, presente, </a:t>
            </a:r>
            <a:r>
              <a:rPr lang="pt-BR" sz="2100" dirty="0" smtClean="0">
                <a:latin typeface="Arial" pitchFamily="34" charset="0"/>
                <a:cs typeface="Arial" pitchFamily="34" charset="0"/>
              </a:rPr>
              <a:t>à </a:t>
            </a:r>
            <a:r>
              <a:rPr lang="pt-BR" sz="2100" dirty="0">
                <a:latin typeface="Arial" pitchFamily="34" charset="0"/>
                <a:cs typeface="Arial" pitchFamily="34" charset="0"/>
              </a:rPr>
              <a:t>semelhança da semente, é “</a:t>
            </a:r>
            <a:r>
              <a:rPr lang="pt-BR" sz="2100" dirty="0">
                <a:solidFill>
                  <a:srgbClr val="0000CC"/>
                </a:solidFill>
                <a:latin typeface="Arial" pitchFamily="34" charset="0"/>
                <a:cs typeface="Arial" pitchFamily="34" charset="0"/>
              </a:rPr>
              <a:t>semeado</a:t>
            </a:r>
            <a:r>
              <a:rPr lang="pt-BR" sz="2100" dirty="0">
                <a:latin typeface="Arial" pitchFamily="34" charset="0"/>
                <a:cs typeface="Arial" pitchFamily="34" charset="0"/>
              </a:rPr>
              <a:t>” na morte, difere do corpo espiritual, futuro, no qual seremos ressuscitados. O primeiro caracteriza-se pela corrupção que, desde a queda, com a entrada do pecado no mundo, apoderou-se de toda a criação: “</a:t>
            </a:r>
            <a:r>
              <a:rPr lang="pt-BR" sz="2100" dirty="0">
                <a:solidFill>
                  <a:srgbClr val="0000CC"/>
                </a:solidFill>
                <a:latin typeface="Arial" pitchFamily="34" charset="0"/>
                <a:cs typeface="Arial" pitchFamily="34" charset="0"/>
              </a:rPr>
              <a:t>corrupção</a:t>
            </a:r>
            <a:r>
              <a:rPr lang="pt-BR" sz="2100" dirty="0">
                <a:latin typeface="Arial" pitchFamily="34" charset="0"/>
                <a:cs typeface="Arial" pitchFamily="34" charset="0"/>
              </a:rPr>
              <a:t>”, “</a:t>
            </a:r>
            <a:r>
              <a:rPr lang="pt-BR" sz="2100" dirty="0">
                <a:solidFill>
                  <a:srgbClr val="0000CC"/>
                </a:solidFill>
                <a:latin typeface="Arial" pitchFamily="34" charset="0"/>
                <a:cs typeface="Arial" pitchFamily="34" charset="0"/>
              </a:rPr>
              <a:t>ignomínia</a:t>
            </a:r>
            <a:r>
              <a:rPr lang="pt-BR" sz="2100" dirty="0">
                <a:latin typeface="Arial" pitchFamily="34" charset="0"/>
                <a:cs typeface="Arial" pitchFamily="34" charset="0"/>
              </a:rPr>
              <a:t>”, “</a:t>
            </a:r>
            <a:r>
              <a:rPr lang="pt-BR" sz="2100" dirty="0">
                <a:solidFill>
                  <a:srgbClr val="0000CC"/>
                </a:solidFill>
                <a:latin typeface="Arial" pitchFamily="34" charset="0"/>
                <a:cs typeface="Arial" pitchFamily="34" charset="0"/>
              </a:rPr>
              <a:t>fraqueza</a:t>
            </a:r>
            <a:r>
              <a:rPr lang="pt-BR" sz="2100" dirty="0">
                <a:latin typeface="Arial" pitchFamily="34" charset="0"/>
                <a:cs typeface="Arial" pitchFamily="34" charset="0"/>
              </a:rPr>
              <a:t>”, são as palavras que usa para descrevê-lo. O segundo contrasta com o primeiro, pois é “</a:t>
            </a:r>
            <a:r>
              <a:rPr lang="pt-BR" sz="2100" dirty="0" err="1">
                <a:solidFill>
                  <a:srgbClr val="0000CC"/>
                </a:solidFill>
                <a:latin typeface="Arial" pitchFamily="34" charset="0"/>
                <a:cs typeface="Arial" pitchFamily="34" charset="0"/>
              </a:rPr>
              <a:t>incorrupção</a:t>
            </a:r>
            <a:r>
              <a:rPr lang="pt-BR" sz="2100" dirty="0">
                <a:latin typeface="Arial" pitchFamily="34" charset="0"/>
                <a:cs typeface="Arial" pitchFamily="34" charset="0"/>
              </a:rPr>
              <a:t>”, “</a:t>
            </a:r>
            <a:r>
              <a:rPr lang="pt-BR" sz="2100" dirty="0">
                <a:solidFill>
                  <a:srgbClr val="0000CC"/>
                </a:solidFill>
                <a:latin typeface="Arial" pitchFamily="34" charset="0"/>
                <a:cs typeface="Arial" pitchFamily="34" charset="0"/>
              </a:rPr>
              <a:t>glória</a:t>
            </a:r>
            <a:r>
              <a:rPr lang="pt-BR" sz="2100" dirty="0">
                <a:latin typeface="Arial" pitchFamily="34" charset="0"/>
                <a:cs typeface="Arial" pitchFamily="34" charset="0"/>
              </a:rPr>
              <a:t>” e “</a:t>
            </a:r>
            <a:r>
              <a:rPr lang="pt-BR" sz="2100" dirty="0">
                <a:solidFill>
                  <a:srgbClr val="0000CC"/>
                </a:solidFill>
                <a:latin typeface="Arial" pitchFamily="34" charset="0"/>
                <a:cs typeface="Arial" pitchFamily="34" charset="0"/>
              </a:rPr>
              <a:t>vigor</a:t>
            </a:r>
            <a:r>
              <a:rPr lang="pt-BR" sz="2100" dirty="0">
                <a:latin typeface="Arial" pitchFamily="34" charset="0"/>
                <a:cs typeface="Arial" pitchFamily="34" charset="0"/>
              </a:rPr>
              <a:t>” (</a:t>
            </a:r>
            <a:r>
              <a:rPr lang="pt-BR" sz="2100" dirty="0">
                <a:solidFill>
                  <a:srgbClr val="0000CC"/>
                </a:solidFill>
                <a:latin typeface="Arial" pitchFamily="34" charset="0"/>
                <a:cs typeface="Arial" pitchFamily="34" charset="0"/>
              </a:rPr>
              <a:t>vv. 42-44</a:t>
            </a:r>
            <a:r>
              <a:rPr lang="pt-BR" sz="2100" dirty="0">
                <a:latin typeface="Arial" pitchFamily="34" charset="0"/>
                <a:cs typeface="Arial" pitchFamily="34" charset="0"/>
              </a:rPr>
              <a:t>). Em outra comparação, o primeiro corresponde ao homem caído, Adão, e limita-se a esta existência e natureza, sendo propriamente chamado de “</a:t>
            </a:r>
            <a:r>
              <a:rPr lang="pt-BR" sz="2100" dirty="0">
                <a:solidFill>
                  <a:srgbClr val="0000CC"/>
                </a:solidFill>
                <a:latin typeface="Arial" pitchFamily="34" charset="0"/>
                <a:cs typeface="Arial" pitchFamily="34" charset="0"/>
              </a:rPr>
              <a:t>natural</a:t>
            </a:r>
            <a:r>
              <a:rPr lang="pt-BR" sz="2100" dirty="0">
                <a:latin typeface="Arial" pitchFamily="34" charset="0"/>
                <a:cs typeface="Arial" pitchFamily="34" charset="0"/>
              </a:rPr>
              <a:t>”, ou “</a:t>
            </a:r>
            <a:r>
              <a:rPr lang="pt-BR" sz="2100" dirty="0">
                <a:solidFill>
                  <a:srgbClr val="0000CC"/>
                </a:solidFill>
                <a:latin typeface="Arial" pitchFamily="34" charset="0"/>
                <a:cs typeface="Arial" pitchFamily="34" charset="0"/>
              </a:rPr>
              <a:t>animal</a:t>
            </a:r>
            <a:r>
              <a:rPr lang="pt-BR" sz="2100" dirty="0">
                <a:latin typeface="Arial" pitchFamily="34" charset="0"/>
                <a:cs typeface="Arial" pitchFamily="34" charset="0"/>
              </a:rPr>
              <a:t>”; o segundo corresponde ao último Adão, o homem celestial, Cristo Jesus, e é apto para a vida eterna, para entrar no céu – por isso também chamado de corpo “</a:t>
            </a:r>
            <a:r>
              <a:rPr lang="pt-BR" sz="2100" dirty="0">
                <a:solidFill>
                  <a:srgbClr val="0000CC"/>
                </a:solidFill>
                <a:latin typeface="Arial" pitchFamily="34" charset="0"/>
                <a:cs typeface="Arial" pitchFamily="34" charset="0"/>
              </a:rPr>
              <a:t>espiritua</a:t>
            </a:r>
            <a:r>
              <a:rPr lang="pt-BR" sz="2100" dirty="0">
                <a:latin typeface="Arial" pitchFamily="34" charset="0"/>
                <a:cs typeface="Arial" pitchFamily="34" charset="0"/>
              </a:rPr>
              <a:t>l” (</a:t>
            </a:r>
            <a:r>
              <a:rPr lang="pt-BR" sz="2100" dirty="0">
                <a:solidFill>
                  <a:srgbClr val="0000CC"/>
                </a:solidFill>
                <a:latin typeface="Arial" pitchFamily="34" charset="0"/>
                <a:cs typeface="Arial" pitchFamily="34" charset="0"/>
              </a:rPr>
              <a:t>vv. 45-49</a:t>
            </a:r>
            <a:r>
              <a:rPr lang="pt-BR" sz="2100" dirty="0">
                <a:latin typeface="Arial" pitchFamily="34" charset="0"/>
                <a:cs typeface="Arial" pitchFamily="34" charset="0"/>
              </a:rPr>
              <a:t>).</a:t>
            </a:r>
          </a:p>
        </p:txBody>
      </p:sp>
    </p:spTree>
    <p:extLst>
      <p:ext uri="{BB962C8B-B14F-4D97-AF65-F5344CB8AC3E}">
        <p14:creationId xmlns:p14="http://schemas.microsoft.com/office/powerpoint/2010/main" val="2746263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548680"/>
            <a:ext cx="7848872" cy="5904656"/>
          </a:xfrm>
        </p:spPr>
        <p:txBody>
          <a:bodyPr>
            <a:noAutofit/>
          </a:bodyPr>
          <a:lstStyle/>
          <a:p>
            <a:pPr marL="0" lvl="0" indent="0" algn="ctr">
              <a:buNone/>
            </a:pPr>
            <a:r>
              <a:rPr lang="pt-BR" sz="2100" b="1" dirty="0" smtClean="0">
                <a:solidFill>
                  <a:srgbClr val="FF0000"/>
                </a:solidFill>
                <a:latin typeface="Arial" pitchFamily="34" charset="0"/>
                <a:cs typeface="Arial" pitchFamily="34" charset="0"/>
              </a:rPr>
              <a:t>Do Texto Bíblico:</a:t>
            </a:r>
            <a:endParaRPr lang="pt-BR" sz="2100" b="1" dirty="0">
              <a:solidFill>
                <a:srgbClr val="FF0000"/>
              </a:solidFill>
              <a:latin typeface="Arial" pitchFamily="34" charset="0"/>
              <a:cs typeface="Arial" pitchFamily="34" charset="0"/>
            </a:endParaRPr>
          </a:p>
          <a:p>
            <a:pPr marL="0" indent="0">
              <a:buNone/>
            </a:pPr>
            <a:r>
              <a:rPr lang="pt-BR" sz="2100" dirty="0" smtClean="0">
                <a:solidFill>
                  <a:srgbClr val="0000CC"/>
                </a:solidFill>
              </a:rPr>
              <a:t>I </a:t>
            </a:r>
            <a:r>
              <a:rPr lang="pt-BR" sz="2100" dirty="0" err="1" smtClean="0">
                <a:solidFill>
                  <a:srgbClr val="0000CC"/>
                </a:solidFill>
              </a:rPr>
              <a:t>Co</a:t>
            </a:r>
            <a:r>
              <a:rPr lang="pt-BR" sz="2100" dirty="0" smtClean="0">
                <a:solidFill>
                  <a:srgbClr val="0000CC"/>
                </a:solidFill>
              </a:rPr>
              <a:t> 15.  50  </a:t>
            </a:r>
            <a:r>
              <a:rPr lang="pt-BR" sz="2100" dirty="0">
                <a:solidFill>
                  <a:srgbClr val="0000CC"/>
                </a:solidFill>
              </a:rPr>
              <a:t>E, agora, digo isto, irmãos: que carne e sangue não podem herdar o Reino de Deus, nem a corrupção herda a </a:t>
            </a:r>
            <a:r>
              <a:rPr lang="pt-BR" sz="2100" dirty="0" err="1">
                <a:solidFill>
                  <a:srgbClr val="0000CC"/>
                </a:solidFill>
              </a:rPr>
              <a:t>incorrupção</a:t>
            </a:r>
            <a:r>
              <a:rPr lang="pt-BR" sz="2100" dirty="0">
                <a:solidFill>
                  <a:srgbClr val="0000CC"/>
                </a:solidFill>
              </a:rPr>
              <a:t>.   51 </a:t>
            </a:r>
            <a:r>
              <a:rPr lang="pt-BR" sz="2100" dirty="0" smtClean="0">
                <a:solidFill>
                  <a:srgbClr val="0000CC"/>
                </a:solidFill>
              </a:rPr>
              <a:t> </a:t>
            </a:r>
            <a:r>
              <a:rPr lang="pt-BR" sz="2100" dirty="0">
                <a:solidFill>
                  <a:srgbClr val="0000CC"/>
                </a:solidFill>
              </a:rPr>
              <a:t>Eis aqui vos digo um mistério: Na verdade, nem todos dormiremos, mas todos seremos transformados,   52  num momento, num abrir e fechar de olhos, ante a última trombeta; porque a trombeta soará, e os mortos ressuscitarão incorruptíveis, e nós seremos transformados.   53  Porque convém que isto que é corruptível se revista da incorruptibilidade e que isto que é mortal se revista da imortalidade.   54  E, quando isto que é corruptível se revestir da incorruptibilidade, e isto que é mortal se revestir da imortalidade, então, cumprir-se-á a palavra que está escrita: Tragada foi a morte na vitória.   55  Onde está, ó morte, o teu aguilhão? Onde está, ó inferno, a tua vitória?   56  Ora, o aguilhão da morte é o pecado, e a força do pecado é a lei.   57  Mas graças a Deus, que nos dá a vitória por nosso Senhor Jesus Cristo.   58 </a:t>
            </a:r>
            <a:r>
              <a:rPr lang="pt-BR" sz="2100" dirty="0" smtClean="0">
                <a:solidFill>
                  <a:srgbClr val="0000CC"/>
                </a:solidFill>
              </a:rPr>
              <a:t> </a:t>
            </a:r>
            <a:r>
              <a:rPr lang="pt-BR" sz="2100" dirty="0">
                <a:solidFill>
                  <a:srgbClr val="0000CC"/>
                </a:solidFill>
              </a:rPr>
              <a:t>Portanto, meus amados irmãos, sede firmes e constantes, sempre abundantes na obra do Senhor, sabendo que o vosso trabalho não é vão no Senhor.</a:t>
            </a:r>
          </a:p>
        </p:txBody>
      </p:sp>
    </p:spTree>
    <p:extLst>
      <p:ext uri="{BB962C8B-B14F-4D97-AF65-F5344CB8AC3E}">
        <p14:creationId xmlns:p14="http://schemas.microsoft.com/office/powerpoint/2010/main" val="41496597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ln>
            <a:solidFill>
              <a:schemeClr val="tx1"/>
            </a:solidFill>
          </a:ln>
        </p:spPr>
        <p:txBody>
          <a:bodyPr>
            <a:normAutofit fontScale="85000" lnSpcReduction="10000"/>
          </a:bodyPr>
          <a:lstStyle/>
          <a:p>
            <a:pPr marL="0" lvl="0" indent="0" algn="just">
              <a:spcBef>
                <a:spcPct val="0"/>
              </a:spcBef>
              <a:buNone/>
              <a:defRPr/>
            </a:pPr>
            <a:r>
              <a:rPr lang="pt-BR" sz="2600" b="1" dirty="0">
                <a:solidFill>
                  <a:srgbClr val="006600"/>
                </a:solidFill>
              </a:rPr>
              <a:t>III – A Natureza da Ressurreição 			            	   </a:t>
            </a:r>
            <a:r>
              <a:rPr lang="pt-BR" sz="2600" b="1" dirty="0" smtClean="0">
                <a:solidFill>
                  <a:srgbClr val="006600"/>
                </a:solidFill>
              </a:rPr>
              <a:t>3</a:t>
            </a:r>
          </a:p>
          <a:p>
            <a:pPr marL="0" lvl="0" indent="0" algn="just">
              <a:spcBef>
                <a:spcPct val="0"/>
              </a:spcBef>
              <a:buNone/>
              <a:defRPr/>
            </a:pPr>
            <a:endParaRPr lang="pt-BR" sz="1800" b="1" dirty="0">
              <a:solidFill>
                <a:srgbClr val="006600"/>
              </a:solidFill>
            </a:endParaRPr>
          </a:p>
          <a:p>
            <a:pPr marL="0" lvl="0" indent="0" algn="just">
              <a:spcBef>
                <a:spcPct val="0"/>
              </a:spcBef>
              <a:buNone/>
              <a:defRPr/>
            </a:pPr>
            <a:r>
              <a:rPr lang="pt-BR" sz="2400" b="1" dirty="0" smtClean="0">
                <a:solidFill>
                  <a:srgbClr val="006600"/>
                </a:solidFill>
              </a:rPr>
              <a:t> </a:t>
            </a:r>
            <a:r>
              <a:rPr lang="pt-BR" sz="2800" b="1" dirty="0">
                <a:solidFill>
                  <a:srgbClr val="006600"/>
                </a:solidFill>
              </a:rPr>
              <a:t>	</a:t>
            </a:r>
            <a:r>
              <a:rPr lang="pt-BR" sz="3100" dirty="0">
                <a:latin typeface="Arial" pitchFamily="34" charset="0"/>
                <a:cs typeface="Arial" pitchFamily="34" charset="0"/>
              </a:rPr>
              <a:t>Paulo conclui dizendo que a ressurreição é tão necessária para a transformação dos nossos corpos, que mesmo aqueles que estiverem vivos por ocasião da vinda do Senhor haverão de ser transformados </a:t>
            </a:r>
            <a:r>
              <a:rPr lang="pt-BR" sz="3100" dirty="0" smtClean="0">
                <a:latin typeface="Arial" pitchFamily="34" charset="0"/>
                <a:cs typeface="Arial" pitchFamily="34" charset="0"/>
              </a:rPr>
              <a:t>pelo mesmo </a:t>
            </a:r>
            <a:r>
              <a:rPr lang="pt-BR" sz="3100" dirty="0">
                <a:latin typeface="Arial" pitchFamily="34" charset="0"/>
                <a:cs typeface="Arial" pitchFamily="34" charset="0"/>
              </a:rPr>
              <a:t>poder glorioso que ressuscitará os que estiverem dormindo em Cristo: “</a:t>
            </a:r>
            <a:r>
              <a:rPr lang="pt-BR" sz="3100" dirty="0">
                <a:solidFill>
                  <a:srgbClr val="0000CC"/>
                </a:solidFill>
                <a:latin typeface="Arial" pitchFamily="34" charset="0"/>
                <a:cs typeface="Arial" pitchFamily="34" charset="0"/>
              </a:rPr>
              <a:t>carne e sangue não podem herdar o Reino de </a:t>
            </a:r>
            <a:r>
              <a:rPr lang="pt-BR" sz="3100" dirty="0" smtClean="0">
                <a:solidFill>
                  <a:srgbClr val="0000CC"/>
                </a:solidFill>
                <a:latin typeface="Arial" pitchFamily="34" charset="0"/>
                <a:cs typeface="Arial" pitchFamily="34" charset="0"/>
              </a:rPr>
              <a:t>Deus</a:t>
            </a:r>
            <a:r>
              <a:rPr lang="pt-BR" sz="3100" dirty="0" smtClean="0">
                <a:latin typeface="Arial" pitchFamily="34" charset="0"/>
                <a:cs typeface="Arial" pitchFamily="34" charset="0"/>
              </a:rPr>
              <a:t>” e </a:t>
            </a:r>
            <a:r>
              <a:rPr lang="pt-BR" sz="3100" dirty="0">
                <a:latin typeface="Arial" pitchFamily="34" charset="0"/>
                <a:cs typeface="Arial" pitchFamily="34" charset="0"/>
              </a:rPr>
              <a:t>“</a:t>
            </a:r>
            <a:r>
              <a:rPr lang="pt-BR" sz="3100" dirty="0">
                <a:solidFill>
                  <a:srgbClr val="0000CC"/>
                </a:solidFill>
                <a:latin typeface="Arial" pitchFamily="34" charset="0"/>
                <a:cs typeface="Arial" pitchFamily="34" charset="0"/>
              </a:rPr>
              <a:t>Nem todos dormiremos, mas todos seremos transformados</a:t>
            </a:r>
            <a:r>
              <a:rPr lang="pt-BR" sz="3100" dirty="0">
                <a:latin typeface="Arial" pitchFamily="34" charset="0"/>
                <a:cs typeface="Arial" pitchFamily="34" charset="0"/>
              </a:rPr>
              <a:t>” (</a:t>
            </a:r>
            <a:r>
              <a:rPr lang="pt-BR" sz="3100" dirty="0">
                <a:solidFill>
                  <a:srgbClr val="0000CC"/>
                </a:solidFill>
                <a:latin typeface="Arial" pitchFamily="34" charset="0"/>
                <a:cs typeface="Arial" pitchFamily="34" charset="0"/>
              </a:rPr>
              <a:t>v. </a:t>
            </a:r>
            <a:r>
              <a:rPr lang="pt-BR" sz="3100" dirty="0" smtClean="0">
                <a:solidFill>
                  <a:srgbClr val="0000CC"/>
                </a:solidFill>
                <a:latin typeface="Arial" pitchFamily="34" charset="0"/>
                <a:cs typeface="Arial" pitchFamily="34" charset="0"/>
              </a:rPr>
              <a:t>50,51</a:t>
            </a:r>
            <a:r>
              <a:rPr lang="pt-BR" sz="3100" dirty="0">
                <a:latin typeface="Arial" pitchFamily="34" charset="0"/>
                <a:cs typeface="Arial" pitchFamily="34" charset="0"/>
              </a:rPr>
              <a:t>). E, mediante a grande consolação que esta esperança traz a todo cristão, ele termina exortando os coríntios à perseverança (</a:t>
            </a:r>
            <a:r>
              <a:rPr lang="pt-BR" sz="3100" dirty="0">
                <a:solidFill>
                  <a:srgbClr val="0000CC"/>
                </a:solidFill>
                <a:latin typeface="Arial" pitchFamily="34" charset="0"/>
                <a:cs typeface="Arial" pitchFamily="34" charset="0"/>
              </a:rPr>
              <a:t>v. 58</a:t>
            </a:r>
            <a:r>
              <a:rPr lang="pt-BR" sz="3100" dirty="0">
                <a:latin typeface="Arial" pitchFamily="34" charset="0"/>
                <a:cs typeface="Arial" pitchFamily="34" charset="0"/>
              </a:rPr>
              <a:t>).</a:t>
            </a:r>
          </a:p>
        </p:txBody>
      </p:sp>
    </p:spTree>
    <p:extLst>
      <p:ext uri="{BB962C8B-B14F-4D97-AF65-F5344CB8AC3E}">
        <p14:creationId xmlns:p14="http://schemas.microsoft.com/office/powerpoint/2010/main" val="2605790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000" b="1" dirty="0">
                <a:solidFill>
                  <a:srgbClr val="0066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000" b="1" dirty="0">
                <a:solidFill>
                  <a:srgbClr val="006600"/>
                </a:solidFill>
              </a:rPr>
              <a:t>II – A Certeza da Ressurreição dos Mortos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000" b="1" dirty="0">
                <a:solidFill>
                  <a:srgbClr val="006600"/>
                </a:solidFill>
              </a:rPr>
              <a:t>III – A Natureza da Ressurreição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a:t>
            </a:r>
            <a:r>
              <a:rPr lang="pt-BR" sz="5200" b="1" dirty="0">
                <a:solidFill>
                  <a:srgbClr val="FF0000"/>
                </a:solidFill>
              </a:rPr>
              <a:t>Conclusão</a:t>
            </a:r>
          </a:p>
        </p:txBody>
      </p:sp>
    </p:spTree>
    <p:extLst>
      <p:ext uri="{BB962C8B-B14F-4D97-AF65-F5344CB8AC3E}">
        <p14:creationId xmlns:p14="http://schemas.microsoft.com/office/powerpoint/2010/main" val="16040722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67544" y="1628800"/>
            <a:ext cx="8229600" cy="4392488"/>
          </a:xfrm>
          <a:ln>
            <a:solidFill>
              <a:schemeClr val="tx1"/>
            </a:solidFill>
          </a:ln>
        </p:spPr>
        <p:txBody>
          <a:bodyPr>
            <a:normAutofit/>
          </a:bodyPr>
          <a:lstStyle/>
          <a:p>
            <a:pPr marL="0" indent="0">
              <a:buNone/>
            </a:pPr>
            <a:r>
              <a:rPr lang="pt-BR" sz="4400" b="1" dirty="0" smtClean="0">
                <a:solidFill>
                  <a:srgbClr val="006600"/>
                </a:solidFill>
              </a:rPr>
              <a:t>   </a:t>
            </a:r>
            <a:r>
              <a:rPr lang="pt-BR" b="1" dirty="0" smtClean="0">
                <a:solidFill>
                  <a:srgbClr val="006600"/>
                </a:solidFill>
              </a:rPr>
              <a:t>Conclusão</a:t>
            </a:r>
            <a:endParaRPr lang="pt-BR" sz="1800" b="1" dirty="0" smtClean="0">
              <a:solidFill>
                <a:srgbClr val="006600"/>
              </a:solidFill>
            </a:endParaRPr>
          </a:p>
          <a:p>
            <a:pPr marL="0" indent="0">
              <a:buNone/>
            </a:pPr>
            <a:endParaRPr lang="pt-BR" sz="1000" b="1" dirty="0">
              <a:solidFill>
                <a:srgbClr val="006600"/>
              </a:solidFill>
              <a:latin typeface="Arial" pitchFamily="34" charset="0"/>
              <a:cs typeface="Arial" pitchFamily="34" charset="0"/>
            </a:endParaRPr>
          </a:p>
          <a:p>
            <a:pPr marL="0" indent="0" algn="just">
              <a:buNone/>
            </a:pPr>
            <a:r>
              <a:rPr lang="pt-BR" sz="2800" b="1" dirty="0" smtClean="0">
                <a:solidFill>
                  <a:srgbClr val="006600"/>
                </a:solidFill>
                <a:latin typeface="Arial" pitchFamily="34" charset="0"/>
                <a:cs typeface="Arial" pitchFamily="34" charset="0"/>
              </a:rPr>
              <a:t>	</a:t>
            </a:r>
            <a:r>
              <a:rPr lang="pt-BR" sz="2800" dirty="0">
                <a:latin typeface="Arial" pitchFamily="34" charset="0"/>
                <a:cs typeface="Arial" pitchFamily="34" charset="0"/>
              </a:rPr>
              <a:t>Confessemos e também retenhamos uma firme esperança na ressurreição dos mortos, pois é aí que veremos todos os nossos esforços e combates travados nesta vida serem recompensados e todas as nossas fraquezas e limitações trocadas por poder e vida abundante.</a:t>
            </a:r>
            <a:endParaRPr lang="pt-BR" sz="4900" dirty="0">
              <a:cs typeface="Arial" pitchFamily="34" charset="0"/>
            </a:endParaRPr>
          </a:p>
        </p:txBody>
      </p:sp>
    </p:spTree>
    <p:extLst>
      <p:ext uri="{BB962C8B-B14F-4D97-AF65-F5344CB8AC3E}">
        <p14:creationId xmlns:p14="http://schemas.microsoft.com/office/powerpoint/2010/main" val="981638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95536" y="4653136"/>
            <a:ext cx="8208912" cy="1584176"/>
          </a:xfrm>
        </p:spPr>
        <p:txBody>
          <a:bodyPr>
            <a:noAutofit/>
          </a:bodyPr>
          <a:lstStyle/>
          <a:p>
            <a:pPr marL="342900" lvl="0" indent="-342900" fontAlgn="base">
              <a:spcAft>
                <a:spcPct val="0"/>
              </a:spcAft>
              <a:defRPr/>
            </a:pPr>
            <a:r>
              <a:rPr lang="pt-BR" sz="4400" b="1" i="1" dirty="0">
                <a:solidFill>
                  <a:srgbClr val="00B050"/>
                </a:solidFill>
                <a:cs typeface="Arial" charset="0"/>
              </a:rPr>
              <a:t>Lição 12: A Esperança Cristã da Ressurreição</a:t>
            </a:r>
            <a:endParaRPr lang="pt-BR" sz="4400" b="1" i="1" dirty="0" smtClean="0">
              <a:solidFill>
                <a:srgbClr val="00B050"/>
              </a:solidFill>
              <a:cs typeface="Arial" charset="0"/>
            </a:endParaRPr>
          </a:p>
        </p:txBody>
      </p:sp>
      <p:sp>
        <p:nvSpPr>
          <p:cNvPr id="2" name="Retângulo 1"/>
          <p:cNvSpPr/>
          <p:nvPr/>
        </p:nvSpPr>
        <p:spPr>
          <a:xfrm>
            <a:off x="467544" y="548680"/>
            <a:ext cx="8064896" cy="707886"/>
          </a:xfrm>
          <a:prstGeom prst="rect">
            <a:avLst/>
          </a:prstGeom>
        </p:spPr>
        <p:txBody>
          <a:bodyPr wrap="square">
            <a:spAutoFit/>
          </a:bodyPr>
          <a:lstStyle/>
          <a:p>
            <a:pPr algn="ctr"/>
            <a:r>
              <a:rPr lang="pt-BR" sz="4000" dirty="0">
                <a:solidFill>
                  <a:srgbClr val="7030A0"/>
                </a:solidFill>
                <a:latin typeface="Arial Black" pitchFamily="34" charset="0"/>
              </a:rPr>
              <a:t>1ª CARTA  </a:t>
            </a:r>
            <a:r>
              <a:rPr lang="pt-BR" sz="3600" dirty="0">
                <a:solidFill>
                  <a:srgbClr val="7030A0"/>
                </a:solidFill>
                <a:latin typeface="Arial Black" pitchFamily="34" charset="0"/>
              </a:rPr>
              <a:t>AOS</a:t>
            </a:r>
            <a:r>
              <a:rPr lang="pt-BR" sz="4000" dirty="0">
                <a:solidFill>
                  <a:srgbClr val="7030A0"/>
                </a:solidFill>
                <a:latin typeface="Arial Black" pitchFamily="34" charset="0"/>
              </a:rPr>
              <a:t>  CORÍNTIOS</a:t>
            </a:r>
            <a:endParaRPr lang="pt-BR" sz="4000"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461045"/>
            <a:ext cx="4464496" cy="3015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954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000" b="1" dirty="0">
                <a:solidFill>
                  <a:srgbClr val="0066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000" b="1" dirty="0">
                <a:solidFill>
                  <a:srgbClr val="006600"/>
                </a:solidFill>
              </a:rPr>
              <a:t>II – A Certeza da Ressurreição dos Mortos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000" b="1" dirty="0">
                <a:solidFill>
                  <a:srgbClr val="006600"/>
                </a:solidFill>
              </a:rPr>
              <a:t>III – A Natureza da Ressurreição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16040722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dirty="0"/>
          </a:p>
        </p:txBody>
      </p:sp>
      <p:sp>
        <p:nvSpPr>
          <p:cNvPr id="3" name="Espaço Reservado para Conteúdo 2"/>
          <p:cNvSpPr>
            <a:spLocks noGrp="1"/>
          </p:cNvSpPr>
          <p:nvPr>
            <p:ph idx="1"/>
          </p:nvPr>
        </p:nvSpPr>
        <p:spPr/>
        <p:txBody>
          <a:bodyPr>
            <a:normAutofit fontScale="92500"/>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latin typeface="Times New Roman"/>
                <a:ea typeface="Calibri"/>
                <a:cs typeface="Calibri"/>
              </a:rPr>
              <a:t>“</a:t>
            </a:r>
            <a:r>
              <a:rPr lang="pt-BR" sz="3600" dirty="0" smtClean="0">
                <a:solidFill>
                  <a:srgbClr val="0000CC"/>
                </a:solidFill>
                <a:latin typeface="Times New Roman"/>
                <a:ea typeface="Calibri"/>
                <a:cs typeface="Calibri"/>
              </a:rPr>
              <a:t>Se </a:t>
            </a:r>
            <a:r>
              <a:rPr lang="pt-BR" sz="3600" dirty="0">
                <a:solidFill>
                  <a:srgbClr val="0000CC"/>
                </a:solidFill>
                <a:latin typeface="Times New Roman"/>
                <a:ea typeface="Calibri"/>
                <a:cs typeface="Calibri"/>
              </a:rPr>
              <a:t>esperamos em Cristo só nesta vida, somos os mais miseráveis de todos os homens</a:t>
            </a:r>
            <a:r>
              <a:rPr lang="pt-BR" sz="3600" dirty="0" smtClean="0">
                <a:solidFill>
                  <a:srgbClr val="0000CC"/>
                </a:solidFill>
                <a:latin typeface="Times New Roman"/>
                <a:ea typeface="Calibri"/>
                <a:cs typeface="Calibri"/>
              </a:rPr>
              <a:t>. </a:t>
            </a:r>
            <a:r>
              <a:rPr lang="pt-BR" sz="3600" dirty="0">
                <a:solidFill>
                  <a:srgbClr val="0000CC"/>
                </a:solidFill>
                <a:latin typeface="Times New Roman"/>
                <a:ea typeface="Calibri"/>
                <a:cs typeface="Calibri"/>
              </a:rPr>
              <a:t>Mas, agora, Cristo ressuscitou dos mortos e foi feito as primícias dos que dormem</a:t>
            </a:r>
            <a:r>
              <a:rPr lang="pt-BR" sz="3600" dirty="0">
                <a:solidFill>
                  <a:srgbClr val="00000A"/>
                </a:solidFill>
                <a:latin typeface="Times New Roman"/>
                <a:ea typeface="Calibri"/>
                <a:cs typeface="Calibri"/>
              </a:rPr>
              <a:t>.</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a:t>
            </a:r>
            <a:r>
              <a:rPr lang="pt-BR" sz="3600" dirty="0" smtClean="0">
                <a:solidFill>
                  <a:srgbClr val="0000CC"/>
                </a:solidFill>
                <a:highlight>
                  <a:srgbClr val="FFFFFF"/>
                </a:highlight>
                <a:latin typeface="Arial" pitchFamily="34" charset="0"/>
                <a:ea typeface="Calibri"/>
                <a:cs typeface="Arial" pitchFamily="34" charset="0"/>
              </a:rPr>
              <a:t>15.19,20</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1626108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a:t>
            </a:r>
            <a:r>
              <a:rPr lang="pt-BR" sz="3100" dirty="0" smtClean="0">
                <a:solidFill>
                  <a:srgbClr val="7030A0"/>
                </a:solidFill>
                <a:latin typeface="Arial Black" pitchFamily="34" charset="0"/>
              </a:rPr>
              <a:t>CORÍNTIOS</a:t>
            </a:r>
            <a:r>
              <a:rPr lang="pt-BR" sz="3600" dirty="0" smtClean="0">
                <a:solidFill>
                  <a:srgbClr val="00B0F0"/>
                </a:solidFill>
                <a:latin typeface="Arial Black" pitchFamily="34" charset="0"/>
              </a:rPr>
              <a:t/>
            </a:r>
            <a:br>
              <a:rPr lang="pt-BR" sz="3600" dirty="0" smtClean="0">
                <a:solidFill>
                  <a:srgbClr val="00B0F0"/>
                </a:solidFill>
                <a:latin typeface="Arial Black" pitchFamily="34" charset="0"/>
              </a:rPr>
            </a:br>
            <a:r>
              <a:rPr lang="pt-BR" sz="2900" b="1" i="1" dirty="0">
                <a:solidFill>
                  <a:srgbClr val="00B050"/>
                </a:solidFill>
                <a:ea typeface="+mn-ea"/>
                <a:cs typeface="Arial" charset="0"/>
              </a:rPr>
              <a:t>Lição 12: A Esperança Cristã da Ressurreição</a:t>
            </a:r>
          </a:p>
        </p:txBody>
      </p:sp>
      <p:sp>
        <p:nvSpPr>
          <p:cNvPr id="3" name="Espaço Reservado para Conteúdo 2"/>
          <p:cNvSpPr>
            <a:spLocks noGrp="1"/>
          </p:cNvSpPr>
          <p:nvPr>
            <p:ph idx="1"/>
          </p:nvPr>
        </p:nvSpPr>
        <p:spPr/>
        <p:txBody>
          <a:bodyPr/>
          <a:lstStyle/>
          <a:p>
            <a:endParaRPr lang="pt-BR" dirty="0" smtClean="0"/>
          </a:p>
          <a:p>
            <a:endParaRPr lang="pt-BR" dirty="0"/>
          </a:p>
          <a:p>
            <a:pPr marL="0" indent="0" algn="ctr">
              <a:buNone/>
            </a:pPr>
            <a:r>
              <a:rPr lang="pt-BR" b="1" dirty="0" smtClean="0">
                <a:solidFill>
                  <a:srgbClr val="FF0000"/>
                </a:solidFill>
                <a:latin typeface="Arial" pitchFamily="34" charset="0"/>
                <a:cs typeface="Arial" pitchFamily="34" charset="0"/>
              </a:rPr>
              <a:t>Leitura Bíblica:   </a:t>
            </a:r>
            <a:r>
              <a:rPr lang="pt-BR" sz="4000" dirty="0">
                <a:solidFill>
                  <a:srgbClr val="0000CC"/>
                </a:solidFill>
              </a:rPr>
              <a:t>1 </a:t>
            </a:r>
            <a:r>
              <a:rPr lang="pt-BR" sz="4000" dirty="0" smtClean="0">
                <a:solidFill>
                  <a:srgbClr val="0000CC"/>
                </a:solidFill>
              </a:rPr>
              <a:t>Coríntios 15. 12-23</a:t>
            </a:r>
            <a:endParaRPr lang="pt-BR" sz="40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880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83569" y="620688"/>
            <a:ext cx="7848872" cy="5832648"/>
          </a:xfrm>
        </p:spPr>
        <p:txBody>
          <a:bodyPr>
            <a:noAutofit/>
          </a:bodyPr>
          <a:lstStyle/>
          <a:p>
            <a:pPr marL="0" indent="0" algn="ctr">
              <a:buNone/>
            </a:pPr>
            <a:r>
              <a:rPr lang="pt-BR" sz="2000" dirty="0" smtClean="0">
                <a:solidFill>
                  <a:srgbClr val="FF0000"/>
                </a:solidFill>
              </a:rPr>
              <a:t>LEITURA BÍBLICA</a:t>
            </a:r>
          </a:p>
          <a:p>
            <a:pPr marL="0" indent="0">
              <a:buNone/>
            </a:pPr>
            <a:r>
              <a:rPr lang="pt-BR" sz="2000" dirty="0" smtClean="0">
                <a:solidFill>
                  <a:srgbClr val="0000CC"/>
                </a:solidFill>
              </a:rPr>
              <a:t>1 </a:t>
            </a:r>
            <a:r>
              <a:rPr lang="pt-BR" sz="2000" dirty="0" err="1" smtClean="0">
                <a:solidFill>
                  <a:srgbClr val="0000CC"/>
                </a:solidFill>
              </a:rPr>
              <a:t>Co</a:t>
            </a:r>
            <a:r>
              <a:rPr lang="pt-BR" sz="2000" dirty="0" smtClean="0">
                <a:solidFill>
                  <a:srgbClr val="0000CC"/>
                </a:solidFill>
              </a:rPr>
              <a:t> 15. 12  </a:t>
            </a:r>
            <a:r>
              <a:rPr lang="pt-BR" sz="2000" dirty="0">
                <a:solidFill>
                  <a:srgbClr val="0000CC"/>
                </a:solidFill>
              </a:rPr>
              <a:t>Ora, se se prega que Cristo ressuscitou dos mortos, como dizem alguns dentre vós que não há ressurreição de mortos</a:t>
            </a:r>
            <a:r>
              <a:rPr lang="pt-BR" sz="2000" dirty="0" smtClean="0">
                <a:solidFill>
                  <a:srgbClr val="0000CC"/>
                </a:solidFill>
              </a:rPr>
              <a:t>?   13  </a:t>
            </a:r>
            <a:r>
              <a:rPr lang="pt-BR" sz="2000" dirty="0">
                <a:solidFill>
                  <a:srgbClr val="0000CC"/>
                </a:solidFill>
              </a:rPr>
              <a:t>E, se não há ressurreição de mortos, também Cristo não ressuscitou</a:t>
            </a:r>
            <a:r>
              <a:rPr lang="pt-BR" sz="2000" dirty="0" smtClean="0">
                <a:solidFill>
                  <a:srgbClr val="0000CC"/>
                </a:solidFill>
              </a:rPr>
              <a:t>.   14  </a:t>
            </a:r>
            <a:r>
              <a:rPr lang="pt-BR" sz="2000" dirty="0">
                <a:solidFill>
                  <a:srgbClr val="0000CC"/>
                </a:solidFill>
              </a:rPr>
              <a:t>E, se Cristo não ressuscitou, logo é vã a nossa pregação, e também é vã a vossa fé</a:t>
            </a:r>
            <a:r>
              <a:rPr lang="pt-BR" sz="2000" dirty="0" smtClean="0">
                <a:solidFill>
                  <a:srgbClr val="0000CC"/>
                </a:solidFill>
              </a:rPr>
              <a:t>.   15  </a:t>
            </a:r>
            <a:r>
              <a:rPr lang="pt-BR" sz="2000" dirty="0">
                <a:solidFill>
                  <a:srgbClr val="0000CC"/>
                </a:solidFill>
              </a:rPr>
              <a:t>E assim somos também considerados como falsas testemunhas de Deus, pois testificamos de Deus, que ressuscitou a Cristo, ao qual, porém, não ressuscitou, se, na verdade, os mortos não ressuscitam</a:t>
            </a:r>
            <a:r>
              <a:rPr lang="pt-BR" sz="2000" dirty="0" smtClean="0">
                <a:solidFill>
                  <a:srgbClr val="0000CC"/>
                </a:solidFill>
              </a:rPr>
              <a:t>.   16  </a:t>
            </a:r>
            <a:r>
              <a:rPr lang="pt-BR" sz="2000" dirty="0">
                <a:solidFill>
                  <a:srgbClr val="0000CC"/>
                </a:solidFill>
              </a:rPr>
              <a:t>Porque, se os mortos não ressuscitam, também Cristo não ressuscitou</a:t>
            </a:r>
            <a:r>
              <a:rPr lang="pt-BR" sz="2000" dirty="0" smtClean="0">
                <a:solidFill>
                  <a:srgbClr val="0000CC"/>
                </a:solidFill>
              </a:rPr>
              <a:t>.   17  </a:t>
            </a:r>
            <a:r>
              <a:rPr lang="pt-BR" sz="2000" dirty="0">
                <a:solidFill>
                  <a:srgbClr val="0000CC"/>
                </a:solidFill>
              </a:rPr>
              <a:t>E, se Cristo não ressuscitou, é vã a vossa fé, e ainda permaneceis nos vossos pecados</a:t>
            </a:r>
            <a:r>
              <a:rPr lang="pt-BR" sz="2000" dirty="0" smtClean="0">
                <a:solidFill>
                  <a:srgbClr val="0000CC"/>
                </a:solidFill>
              </a:rPr>
              <a:t>.   18  </a:t>
            </a:r>
            <a:r>
              <a:rPr lang="pt-BR" sz="2000" dirty="0">
                <a:solidFill>
                  <a:srgbClr val="0000CC"/>
                </a:solidFill>
              </a:rPr>
              <a:t>E também os que dormiram em Cristo estão perdidos</a:t>
            </a:r>
            <a:r>
              <a:rPr lang="pt-BR" sz="2000" dirty="0" smtClean="0">
                <a:solidFill>
                  <a:srgbClr val="0000CC"/>
                </a:solidFill>
              </a:rPr>
              <a:t>.   19  </a:t>
            </a:r>
            <a:r>
              <a:rPr lang="pt-BR" sz="2000" dirty="0">
                <a:solidFill>
                  <a:srgbClr val="0000CC"/>
                </a:solidFill>
              </a:rPr>
              <a:t>Se esperamos em Cristo só nesta vida, somos os mais miseráveis de todos os homens</a:t>
            </a:r>
            <a:r>
              <a:rPr lang="pt-BR" sz="2000" dirty="0" smtClean="0">
                <a:solidFill>
                  <a:srgbClr val="0000CC"/>
                </a:solidFill>
              </a:rPr>
              <a:t>.   20  </a:t>
            </a:r>
            <a:r>
              <a:rPr lang="pt-BR" sz="2000" dirty="0">
                <a:solidFill>
                  <a:srgbClr val="0000CC"/>
                </a:solidFill>
              </a:rPr>
              <a:t>Mas, agora, Cristo ressuscitou dos mortos e foi feito as primícias dos que dormem</a:t>
            </a:r>
            <a:r>
              <a:rPr lang="pt-BR" sz="2000" dirty="0" smtClean="0">
                <a:solidFill>
                  <a:srgbClr val="0000CC"/>
                </a:solidFill>
              </a:rPr>
              <a:t>.   21  </a:t>
            </a:r>
            <a:r>
              <a:rPr lang="pt-BR" sz="2000" dirty="0">
                <a:solidFill>
                  <a:srgbClr val="0000CC"/>
                </a:solidFill>
              </a:rPr>
              <a:t>Porque, assim como a morte veio por um homem, também a ressurreição dos mortos veio por um homem</a:t>
            </a:r>
            <a:r>
              <a:rPr lang="pt-BR" sz="2000" dirty="0" smtClean="0">
                <a:solidFill>
                  <a:srgbClr val="0000CC"/>
                </a:solidFill>
              </a:rPr>
              <a:t>.    22  </a:t>
            </a:r>
            <a:r>
              <a:rPr lang="pt-BR" sz="2000" dirty="0">
                <a:solidFill>
                  <a:srgbClr val="0000CC"/>
                </a:solidFill>
              </a:rPr>
              <a:t>Porque, assim como todos morrem em Adão, assim também todos serão vivificados em Cristo</a:t>
            </a:r>
            <a:r>
              <a:rPr lang="pt-BR" sz="2000" dirty="0" smtClean="0">
                <a:solidFill>
                  <a:srgbClr val="0000CC"/>
                </a:solidFill>
              </a:rPr>
              <a:t>.   23  </a:t>
            </a:r>
            <a:r>
              <a:rPr lang="pt-BR" sz="2000" dirty="0">
                <a:solidFill>
                  <a:srgbClr val="0000CC"/>
                </a:solidFill>
              </a:rPr>
              <a:t>Mas cada um por sua ordem: Cristo, as primícias; depois, os que são de Cristo, na sua vinda</a:t>
            </a:r>
            <a:r>
              <a:rPr lang="pt-BR" sz="2000" dirty="0" smtClean="0">
                <a:solidFill>
                  <a:srgbClr val="0000CC"/>
                </a:solidFill>
              </a:rPr>
              <a:t>.   </a:t>
            </a:r>
            <a:endParaRPr lang="pt-BR" sz="2000" dirty="0">
              <a:solidFill>
                <a:srgbClr val="0000CC"/>
              </a:solidFill>
            </a:endParaRPr>
          </a:p>
        </p:txBody>
      </p:sp>
    </p:spTree>
    <p:extLst>
      <p:ext uri="{BB962C8B-B14F-4D97-AF65-F5344CB8AC3E}">
        <p14:creationId xmlns:p14="http://schemas.microsoft.com/office/powerpoint/2010/main" val="655847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dirty="0"/>
          </a:p>
        </p:txBody>
      </p:sp>
      <p:sp>
        <p:nvSpPr>
          <p:cNvPr id="3" name="Espaço Reservado para Conteúdo 2"/>
          <p:cNvSpPr>
            <a:spLocks noGrp="1"/>
          </p:cNvSpPr>
          <p:nvPr>
            <p:ph idx="1"/>
          </p:nvPr>
        </p:nvSpPr>
        <p:spPr/>
        <p:txBody>
          <a:bodyPr>
            <a:normAutofit fontScale="92500"/>
          </a:bodyPr>
          <a:lstStyle/>
          <a:p>
            <a:pPr marL="0" lvl="0" indent="0" algn="just">
              <a:spcBef>
                <a:spcPct val="0"/>
              </a:spcBef>
              <a:buNone/>
              <a:defRPr/>
            </a:pPr>
            <a:endParaRPr lang="pt-BR" altLang="pt-BR" sz="1100"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sz="1200"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smtClean="0">
                <a:solidFill>
                  <a:prstClr val="black"/>
                </a:solidFill>
                <a:latin typeface="Arial" charset="0"/>
                <a:cs typeface="Arial" charset="0"/>
              </a:rPr>
              <a:t> 	</a:t>
            </a:r>
            <a:r>
              <a:rPr lang="pt-BR" sz="3600" dirty="0" smtClean="0">
                <a:solidFill>
                  <a:srgbClr val="00000A"/>
                </a:solidFill>
                <a:latin typeface="Times New Roman"/>
                <a:ea typeface="Calibri"/>
                <a:cs typeface="Calibri"/>
              </a:rPr>
              <a:t>“</a:t>
            </a:r>
            <a:r>
              <a:rPr lang="pt-BR" sz="3600" dirty="0" smtClean="0">
                <a:solidFill>
                  <a:srgbClr val="0000CC"/>
                </a:solidFill>
                <a:latin typeface="Times New Roman"/>
                <a:ea typeface="Calibri"/>
                <a:cs typeface="Calibri"/>
              </a:rPr>
              <a:t>Se </a:t>
            </a:r>
            <a:r>
              <a:rPr lang="pt-BR" sz="3600" dirty="0">
                <a:solidFill>
                  <a:srgbClr val="0000CC"/>
                </a:solidFill>
                <a:latin typeface="Times New Roman"/>
                <a:ea typeface="Calibri"/>
                <a:cs typeface="Calibri"/>
              </a:rPr>
              <a:t>esperamos em Cristo só nesta vida, somos os mais miseráveis de todos os homens</a:t>
            </a:r>
            <a:r>
              <a:rPr lang="pt-BR" sz="3600" dirty="0" smtClean="0">
                <a:solidFill>
                  <a:srgbClr val="0000CC"/>
                </a:solidFill>
                <a:latin typeface="Times New Roman"/>
                <a:ea typeface="Calibri"/>
                <a:cs typeface="Calibri"/>
              </a:rPr>
              <a:t>. </a:t>
            </a:r>
            <a:r>
              <a:rPr lang="pt-BR" sz="3600" dirty="0">
                <a:solidFill>
                  <a:srgbClr val="0000CC"/>
                </a:solidFill>
                <a:latin typeface="Times New Roman"/>
                <a:ea typeface="Calibri"/>
                <a:cs typeface="Calibri"/>
              </a:rPr>
              <a:t>Mas, agora, Cristo ressuscitou dos mortos e foi feito as primícias dos que dormem</a:t>
            </a:r>
            <a:r>
              <a:rPr lang="pt-BR" sz="3600" dirty="0">
                <a:solidFill>
                  <a:srgbClr val="00000A"/>
                </a:solidFill>
                <a:latin typeface="Times New Roman"/>
                <a:ea typeface="Calibri"/>
                <a:cs typeface="Calibri"/>
              </a:rPr>
              <a:t>.</a:t>
            </a:r>
            <a:r>
              <a:rPr lang="pt-BR" sz="3600" dirty="0" smtClean="0">
                <a:solidFill>
                  <a:srgbClr val="0000CC"/>
                </a:solidFill>
                <a:highlight>
                  <a:srgbClr val="FFFFFF"/>
                </a:highlight>
                <a:latin typeface="Arial" pitchFamily="34" charset="0"/>
                <a:ea typeface="Calibri"/>
                <a:cs typeface="Arial" pitchFamily="34" charset="0"/>
              </a:rPr>
              <a:t>.</a:t>
            </a:r>
            <a:r>
              <a:rPr lang="pt-BR" sz="3600" dirty="0" smtClean="0">
                <a:highlight>
                  <a:srgbClr val="FFFFFF"/>
                </a:highlight>
                <a:latin typeface="Times New Roman"/>
                <a:ea typeface="Calibri"/>
                <a:cs typeface="Arial" pitchFamily="34" charset="0"/>
              </a:rPr>
              <a:t>”</a:t>
            </a:r>
            <a:endParaRPr lang="pt-BR" sz="3600" dirty="0" smtClean="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3600" dirty="0">
                <a:solidFill>
                  <a:srgbClr val="0000CC"/>
                </a:solidFill>
                <a:highlight>
                  <a:srgbClr val="FFFFFF"/>
                </a:highlight>
                <a:latin typeface="Arial" pitchFamily="34" charset="0"/>
                <a:ea typeface="Calibri"/>
                <a:cs typeface="Arial" pitchFamily="34" charset="0"/>
              </a:rPr>
              <a:t>1 </a:t>
            </a:r>
            <a:r>
              <a:rPr lang="pt-BR" sz="3600" dirty="0" err="1">
                <a:solidFill>
                  <a:srgbClr val="0000CC"/>
                </a:solidFill>
                <a:highlight>
                  <a:srgbClr val="FFFFFF"/>
                </a:highlight>
                <a:latin typeface="Arial" pitchFamily="34" charset="0"/>
                <a:ea typeface="Calibri"/>
                <a:cs typeface="Arial" pitchFamily="34" charset="0"/>
              </a:rPr>
              <a:t>Co</a:t>
            </a:r>
            <a:r>
              <a:rPr lang="pt-BR" sz="3600" dirty="0">
                <a:solidFill>
                  <a:srgbClr val="0000CC"/>
                </a:solidFill>
                <a:highlight>
                  <a:srgbClr val="FFFFFF"/>
                </a:highlight>
                <a:latin typeface="Arial" pitchFamily="34" charset="0"/>
                <a:ea typeface="Calibri"/>
                <a:cs typeface="Arial" pitchFamily="34" charset="0"/>
              </a:rPr>
              <a:t> </a:t>
            </a:r>
            <a:r>
              <a:rPr lang="pt-BR" sz="3600" dirty="0" smtClean="0">
                <a:solidFill>
                  <a:srgbClr val="0000CC"/>
                </a:solidFill>
                <a:highlight>
                  <a:srgbClr val="FFFFFF"/>
                </a:highlight>
                <a:latin typeface="Arial" pitchFamily="34" charset="0"/>
                <a:ea typeface="Calibri"/>
                <a:cs typeface="Arial" pitchFamily="34" charset="0"/>
              </a:rPr>
              <a:t>15.19,20</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678519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000" b="1" dirty="0">
                <a:solidFill>
                  <a:srgbClr val="0066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000" b="1" dirty="0">
                <a:solidFill>
                  <a:srgbClr val="006600"/>
                </a:solidFill>
              </a:rPr>
              <a:t>II – A Certeza da Ressurreição dos Mortos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000" b="1" dirty="0">
                <a:solidFill>
                  <a:srgbClr val="006600"/>
                </a:solidFill>
              </a:rPr>
              <a:t>III – A Natureza da Ressurreição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270317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endParaRPr lang="pt-BR" sz="3200" dirty="0"/>
          </a:p>
        </p:txBody>
      </p:sp>
      <p:sp>
        <p:nvSpPr>
          <p:cNvPr id="3" name="Espaço Reservado para Conteúdo 2"/>
          <p:cNvSpPr>
            <a:spLocks noGrp="1"/>
          </p:cNvSpPr>
          <p:nvPr>
            <p:ph idx="1"/>
          </p:nvPr>
        </p:nvSpPr>
        <p:spPr>
          <a:xfrm>
            <a:off x="457200" y="1700808"/>
            <a:ext cx="8229600" cy="4464496"/>
          </a:xfrm>
          <a:ln>
            <a:solidFill>
              <a:schemeClr val="tx1"/>
            </a:solidFill>
          </a:ln>
        </p:spPr>
        <p:txBody>
          <a:bodyPr>
            <a:normAutofit fontScale="92500" lnSpcReduction="20000"/>
          </a:bodyPr>
          <a:lstStyle/>
          <a:p>
            <a:pPr marL="0" lvl="0" indent="0" fontAlgn="base">
              <a:spcBef>
                <a:spcPct val="0"/>
              </a:spcBef>
              <a:spcAft>
                <a:spcPct val="0"/>
              </a:spcAft>
              <a:buNone/>
              <a:defRPr/>
            </a:pPr>
            <a:r>
              <a:rPr lang="pt-BR" sz="2400" b="1" dirty="0" smtClean="0">
                <a:solidFill>
                  <a:srgbClr val="EEECE1">
                    <a:lumMod val="25000"/>
                  </a:srgbClr>
                </a:solidFill>
                <a:latin typeface="Arial" pitchFamily="34" charset="0"/>
                <a:cs typeface="Arial" pitchFamily="34" charset="0"/>
              </a:rPr>
              <a:t>   </a:t>
            </a:r>
            <a:r>
              <a:rPr lang="pt-BR" sz="3500" b="1" dirty="0">
                <a:solidFill>
                  <a:srgbClr val="006600"/>
                </a:solidFill>
              </a:rPr>
              <a:t>Introdução</a:t>
            </a:r>
            <a:r>
              <a:rPr lang="pt-BR" sz="2400" b="1" dirty="0" smtClean="0">
                <a:solidFill>
                  <a:srgbClr val="EEECE1">
                    <a:lumMod val="25000"/>
                  </a:srgbClr>
                </a:solidFill>
                <a:latin typeface="Arial" pitchFamily="34" charset="0"/>
                <a:cs typeface="Arial" pitchFamily="34" charset="0"/>
              </a:rPr>
              <a:t>						</a:t>
            </a:r>
          </a:p>
          <a:p>
            <a:pPr lvl="0" fontAlgn="base">
              <a:spcBef>
                <a:spcPct val="0"/>
              </a:spcBef>
              <a:spcAft>
                <a:spcPct val="0"/>
              </a:spcAft>
              <a:buFontTx/>
              <a:buChar char="-"/>
              <a:defRPr/>
            </a:pPr>
            <a:endParaRPr lang="pt-BR" sz="1200" b="1" dirty="0">
              <a:ln w="12700" cmpd="sng">
                <a:solidFill>
                  <a:schemeClr val="tx1"/>
                </a:solidFill>
              </a:ln>
              <a:solidFill>
                <a:srgbClr val="EEECE1">
                  <a:lumMod val="25000"/>
                </a:srgbClr>
              </a:solidFill>
              <a:latin typeface="Arial" pitchFamily="34" charset="0"/>
              <a:cs typeface="Arial" pitchFamily="34" charset="0"/>
            </a:endParaRPr>
          </a:p>
          <a:p>
            <a:pPr marL="0" lvl="0" indent="0" algn="just" fontAlgn="base">
              <a:spcBef>
                <a:spcPct val="0"/>
              </a:spcBef>
              <a:spcAft>
                <a:spcPct val="0"/>
              </a:spcAft>
              <a:buNone/>
              <a:defRPr/>
            </a:pPr>
            <a:r>
              <a:rPr lang="pt-BR" sz="2400" dirty="0">
                <a:solidFill>
                  <a:prstClr val="black"/>
                </a:solidFill>
                <a:latin typeface="Arial" charset="0"/>
                <a:cs typeface="Arial" charset="0"/>
              </a:rPr>
              <a:t>	</a:t>
            </a:r>
            <a:r>
              <a:rPr lang="pt-BR" sz="2800" dirty="0">
                <a:solidFill>
                  <a:prstClr val="black"/>
                </a:solidFill>
                <a:latin typeface="Arial" charset="0"/>
                <a:cs typeface="Arial" charset="0"/>
              </a:rPr>
              <a:t>Aproximamo-nos do final da primeira carta de Paulo aos coríntios. Depois de tratar de vários assuntos de ordem moral e prática que afetavam e comprometiam a fé desses irmãos, o apóstolo traz à tona a questão doutrinária da ressurreição dos mortos. A importância dessa doutrina é tão grande e fundamental para a fé cristã, pois além do conhecimento necessário, traz a esperança e consolação para </a:t>
            </a:r>
            <a:r>
              <a:rPr lang="pt-BR" sz="2800" dirty="0" smtClean="0">
                <a:solidFill>
                  <a:prstClr val="black"/>
                </a:solidFill>
                <a:latin typeface="Arial" charset="0"/>
                <a:cs typeface="Arial" charset="0"/>
              </a:rPr>
              <a:t>prosseguirmos </a:t>
            </a:r>
            <a:r>
              <a:rPr lang="pt-BR" sz="2800" dirty="0">
                <a:solidFill>
                  <a:prstClr val="black"/>
                </a:solidFill>
                <a:latin typeface="Arial" charset="0"/>
                <a:cs typeface="Arial" charset="0"/>
              </a:rPr>
              <a:t>na carreira cristã, firmes e constantes, certos de que todo esforço não será vão, haverá uma grande recompensa.</a:t>
            </a:r>
          </a:p>
        </p:txBody>
      </p:sp>
    </p:spTree>
    <p:extLst>
      <p:ext uri="{BB962C8B-B14F-4D97-AF65-F5344CB8AC3E}">
        <p14:creationId xmlns:p14="http://schemas.microsoft.com/office/powerpoint/2010/main" val="270317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100" dirty="0">
                <a:solidFill>
                  <a:srgbClr val="7030A0"/>
                </a:solidFill>
                <a:latin typeface="Arial Black" pitchFamily="34" charset="0"/>
              </a:rPr>
              <a:t>1ª CARTA  AOS  CORÍNTIOS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2900" b="1" i="1" dirty="0">
                <a:solidFill>
                  <a:srgbClr val="00B050"/>
                </a:solidFill>
                <a:cs typeface="Arial" charset="0"/>
              </a:rPr>
              <a:t>Lição 12: A Esperança Cristã da Ressurreição</a:t>
            </a:r>
            <a:r>
              <a:rPr lang="pt-BR" sz="2900" b="1" i="1" dirty="0" smtClean="0">
                <a:solidFill>
                  <a:srgbClr val="00B050"/>
                </a:solidFill>
                <a:cs typeface="Arial" charset="0"/>
              </a:rPr>
              <a:t/>
            </a:r>
            <a:br>
              <a:rPr lang="pt-BR" sz="2900" b="1" i="1" dirty="0" smtClean="0">
                <a:solidFill>
                  <a:srgbClr val="00B050"/>
                </a:solidFill>
                <a:cs typeface="Arial" charset="0"/>
              </a:rPr>
            </a:br>
            <a:r>
              <a:rPr lang="pt-BR" sz="3200" b="1" dirty="0">
                <a:solidFill>
                  <a:srgbClr val="7030A0"/>
                </a:solidFill>
              </a:rPr>
              <a:t>ESBOÇO</a:t>
            </a:r>
            <a:endParaRPr lang="pt-BR" sz="3200" dirty="0"/>
          </a:p>
        </p:txBody>
      </p:sp>
      <p:sp>
        <p:nvSpPr>
          <p:cNvPr id="3" name="Espaço Reservado para Conteúdo 2"/>
          <p:cNvSpPr>
            <a:spLocks noGrp="1"/>
          </p:cNvSpPr>
          <p:nvPr>
            <p:ph idx="1"/>
          </p:nvPr>
        </p:nvSpPr>
        <p:spPr>
          <a:xfrm>
            <a:off x="611560" y="1772816"/>
            <a:ext cx="8064896" cy="4165928"/>
          </a:xfrm>
        </p:spPr>
        <p:txBody>
          <a:bodyPr>
            <a:normAutofit fontScale="92500" lnSpcReduction="20000"/>
          </a:bodyPr>
          <a:lstStyle/>
          <a:p>
            <a:pPr marL="0" indent="0">
              <a:buNone/>
            </a:pPr>
            <a:endParaRPr lang="pt-BR" sz="2000"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4000" b="1" dirty="0">
                <a:solidFill>
                  <a:srgbClr val="006600"/>
                </a:solidFill>
              </a:rPr>
              <a:t>- Introdução</a:t>
            </a:r>
          </a:p>
          <a:p>
            <a:pPr marL="0" lvl="0" indent="0">
              <a:spcBef>
                <a:spcPct val="0"/>
              </a:spcBef>
              <a:buNone/>
              <a:defRPr/>
            </a:pPr>
            <a:endParaRPr lang="pt-BR" sz="1700" b="1" dirty="0">
              <a:solidFill>
                <a:srgbClr val="006600"/>
              </a:solidFill>
              <a:cs typeface="Arial" pitchFamily="34" charset="0"/>
            </a:endParaRPr>
          </a:p>
          <a:p>
            <a:pPr marL="0" indent="0">
              <a:buNone/>
            </a:pPr>
            <a:r>
              <a:rPr lang="pt-BR" sz="3900" b="1" dirty="0">
                <a:solidFill>
                  <a:srgbClr val="FF0000"/>
                </a:solidFill>
              </a:rPr>
              <a:t>I – A Certeza da Ressurreição de Cristo</a:t>
            </a:r>
            <a:r>
              <a:rPr lang="pt-BR" sz="3000" b="1" dirty="0" smtClean="0">
                <a:solidFill>
                  <a:srgbClr val="006600"/>
                </a:solidFill>
              </a:rPr>
              <a:t>						</a:t>
            </a:r>
            <a:r>
              <a:rPr lang="pt-BR" sz="3000" dirty="0" smtClean="0">
                <a:solidFill>
                  <a:srgbClr val="006600"/>
                </a:solidFill>
              </a:rPr>
              <a:t>(</a:t>
            </a:r>
            <a:r>
              <a:rPr lang="pt-BR" sz="3000" dirty="0" smtClean="0">
                <a:solidFill>
                  <a:srgbClr val="0000CC"/>
                </a:solidFill>
              </a:rPr>
              <a:t>vv. 15.1-11</a:t>
            </a:r>
            <a:r>
              <a:rPr lang="pt-BR" sz="3000" dirty="0" smtClean="0">
                <a:solidFill>
                  <a:srgbClr val="006600"/>
                </a:solidFill>
              </a:rPr>
              <a:t>)</a:t>
            </a:r>
          </a:p>
          <a:p>
            <a:pPr marL="0" indent="0">
              <a:buNone/>
            </a:pPr>
            <a:r>
              <a:rPr lang="pt-BR" sz="3000" b="1" dirty="0">
                <a:solidFill>
                  <a:srgbClr val="006600"/>
                </a:solidFill>
              </a:rPr>
              <a:t>II – A Certeza da Ressurreição dos Mortos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15.12-34</a:t>
            </a:r>
            <a:r>
              <a:rPr lang="pt-BR" sz="3000" dirty="0" smtClean="0">
                <a:solidFill>
                  <a:srgbClr val="006600"/>
                </a:solidFill>
              </a:rPr>
              <a:t>)</a:t>
            </a:r>
          </a:p>
          <a:p>
            <a:pPr marL="0" indent="0">
              <a:buNone/>
            </a:pPr>
            <a:r>
              <a:rPr lang="pt-BR" sz="3000" b="1" dirty="0">
                <a:solidFill>
                  <a:srgbClr val="006600"/>
                </a:solidFill>
              </a:rPr>
              <a:t>III – A Natureza da Ressurreição </a:t>
            </a:r>
            <a:r>
              <a:rPr lang="pt-BR" sz="3000" b="1" dirty="0" smtClean="0">
                <a:solidFill>
                  <a:srgbClr val="006600"/>
                </a:solidFill>
              </a:rPr>
              <a:t>								</a:t>
            </a:r>
            <a:r>
              <a:rPr lang="pt-BR" sz="3000" dirty="0" smtClean="0">
                <a:solidFill>
                  <a:srgbClr val="006600"/>
                </a:solidFill>
              </a:rPr>
              <a:t>(</a:t>
            </a:r>
            <a:r>
              <a:rPr lang="pt-BR" sz="3000" dirty="0">
                <a:solidFill>
                  <a:srgbClr val="0000CC"/>
                </a:solidFill>
              </a:rPr>
              <a:t>vv</a:t>
            </a:r>
            <a:r>
              <a:rPr lang="pt-BR" sz="3000" dirty="0" smtClean="0">
                <a:solidFill>
                  <a:srgbClr val="0000CC"/>
                </a:solidFill>
              </a:rPr>
              <a:t>. 15.35-58</a:t>
            </a:r>
            <a:r>
              <a:rPr lang="pt-BR" sz="3000" dirty="0" smtClean="0">
                <a:solidFill>
                  <a:srgbClr val="006600"/>
                </a:solidFill>
              </a:rPr>
              <a:t>)</a:t>
            </a:r>
            <a:r>
              <a:rPr lang="pt-BR" sz="3000" b="1" dirty="0">
                <a:solidFill>
                  <a:srgbClr val="006600"/>
                </a:solidFill>
              </a:rPr>
              <a:t>	</a:t>
            </a:r>
          </a:p>
          <a:p>
            <a:pPr marL="0" lvl="0" indent="0">
              <a:spcBef>
                <a:spcPct val="0"/>
              </a:spcBef>
              <a:buNone/>
              <a:defRPr/>
            </a:pPr>
            <a:r>
              <a:rPr lang="pt-BR" sz="4300" dirty="0">
                <a:solidFill>
                  <a:srgbClr val="006600"/>
                </a:solidFill>
                <a:cs typeface="Arial" pitchFamily="34" charset="0"/>
              </a:rPr>
              <a:t>	</a:t>
            </a:r>
            <a:r>
              <a:rPr lang="pt-BR" sz="4300" b="1" dirty="0">
                <a:solidFill>
                  <a:srgbClr val="006600"/>
                </a:solidFill>
              </a:rPr>
              <a:t>- Conclusão</a:t>
            </a:r>
          </a:p>
        </p:txBody>
      </p:sp>
    </p:spTree>
    <p:extLst>
      <p:ext uri="{BB962C8B-B14F-4D97-AF65-F5344CB8AC3E}">
        <p14:creationId xmlns:p14="http://schemas.microsoft.com/office/powerpoint/2010/main" val="1604072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2016</TotalTime>
  <Words>2000</Words>
  <Application>Microsoft Office PowerPoint</Application>
  <PresentationFormat>Apresentação na tela (4:3)</PresentationFormat>
  <Paragraphs>158</Paragraphs>
  <Slides>31</Slides>
  <Notes>11</Notes>
  <HiddenSlides>0</HiddenSlides>
  <MMClips>0</MMClips>
  <ScaleCrop>false</ScaleCrop>
  <HeadingPairs>
    <vt:vector size="4" baseType="variant">
      <vt:variant>
        <vt:lpstr>Tema</vt:lpstr>
      </vt:variant>
      <vt:variant>
        <vt:i4>2</vt:i4>
      </vt:variant>
      <vt:variant>
        <vt:lpstr>Títulos de slides</vt:lpstr>
      </vt:variant>
      <vt:variant>
        <vt:i4>31</vt:i4>
      </vt:variant>
    </vt:vector>
  </HeadingPairs>
  <TitlesOfParts>
    <vt:vector size="33" baseType="lpstr">
      <vt:lpstr>Tema do Office</vt:lpstr>
      <vt:lpstr>1_Tema do Office</vt:lpstr>
      <vt:lpstr>Apresentação do PowerPoint</vt:lpstr>
      <vt:lpstr>Apresentação do PowerPoint</vt:lpstr>
      <vt:lpstr>Apresentação do PowerPoint</vt:lpstr>
      <vt:lpstr>1ª CARTA  AOS  CORÍNTIOS Lição 12: A Esperança Cristã da Ressurreição</vt:lpstr>
      <vt:lpstr>Apresentação do PowerPoint</vt:lpstr>
      <vt:lpstr>1ª CARTA  AOS  CORÍNTIOS Lição 12: A Esperança Cristã da Ressurreição</vt:lpstr>
      <vt:lpstr>1ª CARTA  AOS  CORÍNTIOS Lição 12: A Esperança Cristã da Ressurreição ESBOÇO</vt:lpstr>
      <vt:lpstr>1ª CARTA  AOS  CORÍNTIOS Lição 12: A Esperança Cristã da Ressurreição</vt:lpstr>
      <vt:lpstr>1ª CARTA  AOS  CORÍNTIOS Lição 12: A Esperança Cristã da Ressurreição ESBOÇO</vt:lpstr>
      <vt:lpstr>Apresentação do PowerPoint</vt:lpstr>
      <vt:lpstr>1ª CARTA  AOS  CORÍNTIOS Lição 12: A Esperança Cristã da Ressurreição</vt:lpstr>
      <vt:lpstr>1ª CARTA  AOS  CORÍNTIOS Lição 12: A Esperança Cristã da Ressurreição</vt:lpstr>
      <vt:lpstr>1ª CARTA  AOS  CORÍNTIOS Lição 12: A Esperança Cristã da Ressurreição</vt:lpstr>
      <vt:lpstr>1ª CARTA  AOS  CORÍNTIOS Lição 12: A Esperança Cristã da Ressurreição ESBOÇO</vt:lpstr>
      <vt:lpstr>Apresentação do PowerPoint</vt:lpstr>
      <vt:lpstr>1ª CARTA  AOS  CORÍNTIOS Lição 12: A Esperança Cristã da Ressurreição</vt:lpstr>
      <vt:lpstr>Apresentação do PowerPoint</vt:lpstr>
      <vt:lpstr>1ª CARTA  AOS  CORÍNTIOS Lição 12: A Esperança Cristã da Ressurreição</vt:lpstr>
      <vt:lpstr>Apresentação do PowerPoint</vt:lpstr>
      <vt:lpstr>1ª CARTA  AOS  CORÍNTIOS Lição 12: A Esperança Cristã da Ressurreição</vt:lpstr>
      <vt:lpstr>1ª CARTA  AOS  CORÍNTIOS Lição 12: A Esperança Cristã da Ressurreição ESBOÇO</vt:lpstr>
      <vt:lpstr>Apresentação do PowerPoint</vt:lpstr>
      <vt:lpstr>1ª CARTA  AOS  CORÍNTIOS Lição 12: A Esperança Cristã da Ressurreição</vt:lpstr>
      <vt:lpstr>Apresentação do PowerPoint</vt:lpstr>
      <vt:lpstr>1ª CARTA  AOS  CORÍNTIOS Lição 12: A Esperança Cristã da Ressurreição</vt:lpstr>
      <vt:lpstr>Apresentação do PowerPoint</vt:lpstr>
      <vt:lpstr>1ª CARTA  AOS  CORÍNTIOS Lição 12: A Esperança Cristã da Ressurreição</vt:lpstr>
      <vt:lpstr>1ª CARTA  AOS  CORÍNTIOS Lição 12: A Esperança Cristã da Ressurreição ESBOÇO</vt:lpstr>
      <vt:lpstr>1ª CARTA  AOS  CORÍNTIOS Lição 12: A Esperança Cristã da Ressurreição</vt:lpstr>
      <vt:lpstr>1ª CARTA  AOS  CORÍNTIOS Lição 12: A Esperança Cristã da Ressurreição ESBOÇO</vt:lpstr>
      <vt:lpstr>1ª CARTA  AOS  CORÍNTIOS Lição 12: A Esperança Cristã da Ressurreição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PARÁBOLAS</dc:title>
  <dc:creator>I.G.V</dc:creator>
  <cp:lastModifiedBy>I.G.V</cp:lastModifiedBy>
  <cp:revision>168</cp:revision>
  <dcterms:created xsi:type="dcterms:W3CDTF">2017-03-28T13:10:15Z</dcterms:created>
  <dcterms:modified xsi:type="dcterms:W3CDTF">2018-09-19T00:43:03Z</dcterms:modified>
</cp:coreProperties>
</file>