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342" r:id="rId3"/>
    <p:sldId id="296" r:id="rId4"/>
    <p:sldId id="259" r:id="rId5"/>
    <p:sldId id="257" r:id="rId6"/>
    <p:sldId id="279" r:id="rId7"/>
    <p:sldId id="260" r:id="rId8"/>
    <p:sldId id="262" r:id="rId9"/>
    <p:sldId id="263" r:id="rId10"/>
    <p:sldId id="388" r:id="rId11"/>
    <p:sldId id="368" r:id="rId12"/>
    <p:sldId id="264" r:id="rId13"/>
    <p:sldId id="386" r:id="rId14"/>
    <p:sldId id="323" r:id="rId15"/>
    <p:sldId id="387" r:id="rId16"/>
    <p:sldId id="325" r:id="rId17"/>
    <p:sldId id="389" r:id="rId18"/>
    <p:sldId id="369" r:id="rId19"/>
    <p:sldId id="267" r:id="rId20"/>
    <p:sldId id="327" r:id="rId21"/>
    <p:sldId id="385" r:id="rId22"/>
    <p:sldId id="384" r:id="rId23"/>
    <p:sldId id="390" r:id="rId24"/>
    <p:sldId id="383" r:id="rId25"/>
    <p:sldId id="348" r:id="rId26"/>
    <p:sldId id="395" r:id="rId27"/>
    <p:sldId id="351" r:id="rId28"/>
    <p:sldId id="394" r:id="rId29"/>
    <p:sldId id="379" r:id="rId30"/>
    <p:sldId id="391" r:id="rId31"/>
    <p:sldId id="313" r:id="rId32"/>
    <p:sldId id="392" r:id="rId33"/>
    <p:sldId id="393" r:id="rId3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6600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23" autoAdjust="0"/>
  </p:normalViewPr>
  <p:slideViewPr>
    <p:cSldViewPr>
      <p:cViewPr varScale="1">
        <p:scale>
          <a:sx n="62" d="100"/>
          <a:sy n="62" d="100"/>
        </p:scale>
        <p:origin x="-1402"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BC9BF2-DC0F-4452-ABF8-F28AC5D4A9F9}" type="datetimeFigureOut">
              <a:rPr lang="pt-BR" smtClean="0"/>
              <a:t>11/09/2018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A1916-7331-4A11-846C-A049D8C27565}" type="slidenum">
              <a:rPr lang="pt-BR" smtClean="0"/>
              <a:t>‹nº›</a:t>
            </a:fld>
            <a:endParaRPr lang="pt-BR"/>
          </a:p>
        </p:txBody>
      </p:sp>
    </p:spTree>
    <p:extLst>
      <p:ext uri="{BB962C8B-B14F-4D97-AF65-F5344CB8AC3E}">
        <p14:creationId xmlns:p14="http://schemas.microsoft.com/office/powerpoint/2010/main" val="3617418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None/>
              <a:tabLst/>
              <a:defRPr/>
            </a:pPr>
            <a:endParaRPr lang="pt-BR" b="1" baseline="0" dirty="0">
              <a:solidFill>
                <a:srgbClr val="FF00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8</a:t>
            </a:fld>
            <a:endParaRPr lang="pt-BR"/>
          </a:p>
        </p:txBody>
      </p:sp>
    </p:spTree>
    <p:extLst>
      <p:ext uri="{BB962C8B-B14F-4D97-AF65-F5344CB8AC3E}">
        <p14:creationId xmlns:p14="http://schemas.microsoft.com/office/powerpoint/2010/main" val="2142383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24</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25</a:t>
            </a:fld>
            <a:endParaRPr lang="pt-BR"/>
          </a:p>
        </p:txBody>
      </p:sp>
    </p:spTree>
    <p:extLst>
      <p:ext uri="{BB962C8B-B14F-4D97-AF65-F5344CB8AC3E}">
        <p14:creationId xmlns:p14="http://schemas.microsoft.com/office/powerpoint/2010/main" val="32487447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26</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27</a:t>
            </a:fld>
            <a:endParaRPr lang="pt-BR"/>
          </a:p>
        </p:txBody>
      </p:sp>
    </p:spTree>
    <p:extLst>
      <p:ext uri="{BB962C8B-B14F-4D97-AF65-F5344CB8AC3E}">
        <p14:creationId xmlns:p14="http://schemas.microsoft.com/office/powerpoint/2010/main" val="3248744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solidFill>
                  <a:prstClr val="black"/>
                </a:solidFill>
              </a:rPr>
              <a:pPr/>
              <a:t>28</a:t>
            </a:fld>
            <a:endParaRPr lang="pt-BR">
              <a:solidFill>
                <a:prstClr val="black"/>
              </a:solidFill>
            </a:endParaRPr>
          </a:p>
        </p:txBody>
      </p:sp>
    </p:spTree>
    <p:extLst>
      <p:ext uri="{BB962C8B-B14F-4D97-AF65-F5344CB8AC3E}">
        <p14:creationId xmlns:p14="http://schemas.microsoft.com/office/powerpoint/2010/main" val="881072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b="1"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30</a:t>
            </a:fld>
            <a:endParaRPr lang="pt-BR"/>
          </a:p>
        </p:txBody>
      </p:sp>
    </p:spTree>
    <p:extLst>
      <p:ext uri="{BB962C8B-B14F-4D97-AF65-F5344CB8AC3E}">
        <p14:creationId xmlns:p14="http://schemas.microsoft.com/office/powerpoint/2010/main" val="281667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b="1" dirty="0" smtClean="0">
                <a:solidFill>
                  <a:srgbClr val="0000CC"/>
                </a:solidFill>
              </a:rPr>
              <a:t>At </a:t>
            </a:r>
            <a:r>
              <a:rPr lang="pt-BR" b="1" dirty="0" smtClean="0">
                <a:solidFill>
                  <a:srgbClr val="0000CC"/>
                </a:solidFill>
              </a:rPr>
              <a:t>15. 32  Depois, Judas e Silas, que também eram profetas, exortaram e confirmaram os irmãos com muitas palavras.</a:t>
            </a:r>
            <a:endParaRPr lang="pt-BR" b="1" dirty="0" smtClean="0">
              <a:solidFill>
                <a:srgbClr val="660066"/>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11</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13</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endParaRPr lang="pt-BR" b="1"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15</a:t>
            </a:fld>
            <a:endParaRPr lang="pt-BR" dirty="0"/>
          </a:p>
        </p:txBody>
      </p:sp>
    </p:spTree>
    <p:extLst>
      <p:ext uri="{BB962C8B-B14F-4D97-AF65-F5344CB8AC3E}">
        <p14:creationId xmlns:p14="http://schemas.microsoft.com/office/powerpoint/2010/main" val="96278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r>
              <a:rPr lang="pt-BR" dirty="0" smtClean="0"/>
              <a:t>				</a:t>
            </a:r>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18</a:t>
            </a:fld>
            <a:endParaRPr lang="pt-BR" dirty="0"/>
          </a:p>
        </p:txBody>
      </p:sp>
    </p:spTree>
    <p:extLst>
      <p:ext uri="{BB962C8B-B14F-4D97-AF65-F5344CB8AC3E}">
        <p14:creationId xmlns:p14="http://schemas.microsoft.com/office/powerpoint/2010/main" val="3784047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b="1" dirty="0" smtClean="0">
              <a:solidFill>
                <a:srgbClr val="006600"/>
              </a:solidFill>
            </a:endParaRPr>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19</a:t>
            </a:fld>
            <a:endParaRPr lang="pt-BR" dirty="0"/>
          </a:p>
        </p:txBody>
      </p:sp>
    </p:spTree>
    <p:extLst>
      <p:ext uri="{BB962C8B-B14F-4D97-AF65-F5344CB8AC3E}">
        <p14:creationId xmlns:p14="http://schemas.microsoft.com/office/powerpoint/2010/main" val="1901064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20</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143000" y="685800"/>
            <a:ext cx="4572000" cy="3429000"/>
          </a:xfrm>
        </p:spPr>
      </p:sp>
      <p:sp>
        <p:nvSpPr>
          <p:cNvPr id="3" name="Espaço Reservado para Anotaçõ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b="1" kern="1200" dirty="0" smtClean="0">
                <a:solidFill>
                  <a:schemeClr val="tx1"/>
                </a:solidFill>
                <a:latin typeface="+mn-lt"/>
                <a:ea typeface="+mn-ea"/>
                <a:cs typeface="+mn-cs"/>
              </a:rPr>
              <a:t>			</a:t>
            </a:r>
            <a:endParaRPr lang="pt-BR" b="1" dirty="0" smtClean="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21</a:t>
            </a:fld>
            <a:endParaRPr lang="pt-BR"/>
          </a:p>
        </p:txBody>
      </p:sp>
    </p:spTree>
    <p:extLst>
      <p:ext uri="{BB962C8B-B14F-4D97-AF65-F5344CB8AC3E}">
        <p14:creationId xmlns:p14="http://schemas.microsoft.com/office/powerpoint/2010/main" val="86174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B36A1916-7331-4A11-846C-A049D8C27565}" type="slidenum">
              <a:rPr lang="pt-BR" smtClean="0"/>
              <a:t>23</a:t>
            </a:fld>
            <a:endParaRPr lang="pt-BR"/>
          </a:p>
        </p:txBody>
      </p:sp>
    </p:spTree>
    <p:extLst>
      <p:ext uri="{BB962C8B-B14F-4D97-AF65-F5344CB8AC3E}">
        <p14:creationId xmlns:p14="http://schemas.microsoft.com/office/powerpoint/2010/main" val="3248744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1"/>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5757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94471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54"/>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54"/>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1574942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43"/>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lvl1pPr>
              <a:defRPr/>
            </a:lvl1pPr>
          </a:lstStyle>
          <a:p>
            <a:pPr>
              <a:defRPr/>
            </a:pPr>
            <a:fld id="{555BDED7-3619-4D72-B584-9996C867A486}" type="datetimeFigureOut">
              <a:rPr lang="pt-BR">
                <a:solidFill>
                  <a:prstClr val="black">
                    <a:tint val="75000"/>
                  </a:prstClr>
                </a:solidFill>
              </a:rPr>
              <a:pPr>
                <a:defRPr/>
              </a:pPr>
              <a:t>11/09/2018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674F8220-65C2-40B5-818F-7CE44B36D01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225492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2D458769-3F99-4291-9957-A71A6C5EC418}" type="datetimeFigureOut">
              <a:rPr lang="pt-BR">
                <a:solidFill>
                  <a:prstClr val="black">
                    <a:tint val="75000"/>
                  </a:prstClr>
                </a:solidFill>
              </a:rPr>
              <a:pPr>
                <a:defRPr/>
              </a:pPr>
              <a:t>11/09/2018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3A8017-91A4-41EB-A819-8CB9212AA2E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877081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8"/>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lvl1pPr>
              <a:defRPr/>
            </a:lvl1pPr>
          </a:lstStyle>
          <a:p>
            <a:pPr>
              <a:defRPr/>
            </a:pPr>
            <a:fld id="{644D4148-DCF6-4FF5-AE02-DB3C6BB30AEE}" type="datetimeFigureOut">
              <a:rPr lang="pt-BR">
                <a:solidFill>
                  <a:prstClr val="black">
                    <a:tint val="75000"/>
                  </a:prstClr>
                </a:solidFill>
              </a:rPr>
              <a:pPr>
                <a:defRPr/>
              </a:pPr>
              <a:t>11/09/2018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7DAEF22E-C6D1-4668-A34E-91C29206475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2477727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6096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600206"/>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3"/>
          <p:cNvSpPr>
            <a:spLocks noGrp="1"/>
          </p:cNvSpPr>
          <p:nvPr>
            <p:ph type="dt" sz="half" idx="10"/>
          </p:nvPr>
        </p:nvSpPr>
        <p:spPr/>
        <p:txBody>
          <a:bodyPr/>
          <a:lstStyle>
            <a:lvl1pPr>
              <a:defRPr/>
            </a:lvl1pPr>
          </a:lstStyle>
          <a:p>
            <a:pPr>
              <a:defRPr/>
            </a:pPr>
            <a:fld id="{730F7693-816C-4DFD-988E-99602FEE40DD}" type="datetimeFigureOut">
              <a:rPr lang="pt-BR">
                <a:solidFill>
                  <a:prstClr val="black">
                    <a:tint val="75000"/>
                  </a:prstClr>
                </a:solidFill>
              </a:rPr>
              <a:pPr>
                <a:defRPr/>
              </a:pPr>
              <a:t>11/09/2018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E888E1B-DAF5-470E-8375-0A0BE55829AE}"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128776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4"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4"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3"/>
          <p:cNvSpPr>
            <a:spLocks noGrp="1"/>
          </p:cNvSpPr>
          <p:nvPr>
            <p:ph type="dt" sz="half" idx="10"/>
          </p:nvPr>
        </p:nvSpPr>
        <p:spPr/>
        <p:txBody>
          <a:bodyPr/>
          <a:lstStyle>
            <a:lvl1pPr>
              <a:defRPr/>
            </a:lvl1pPr>
          </a:lstStyle>
          <a:p>
            <a:pPr>
              <a:defRPr/>
            </a:pPr>
            <a:fld id="{2BEF1265-0B35-411B-92AE-F12DB610EE10}" type="datetimeFigureOut">
              <a:rPr lang="pt-BR">
                <a:solidFill>
                  <a:prstClr val="black">
                    <a:tint val="75000"/>
                  </a:prstClr>
                </a:solidFill>
              </a:rPr>
              <a:pPr>
                <a:defRPr/>
              </a:pPr>
              <a:t>11/09/2018</a:t>
            </a:fld>
            <a:endParaRPr lang="pt-BR">
              <a:solidFill>
                <a:prstClr val="black">
                  <a:tint val="75000"/>
                </a:prstClr>
              </a:solidFill>
            </a:endParaRPr>
          </a:p>
        </p:txBody>
      </p:sp>
      <p:sp>
        <p:nvSpPr>
          <p:cNvPr id="8"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9" name="Espaço Reservado para Número de Slide 5"/>
          <p:cNvSpPr>
            <a:spLocks noGrp="1"/>
          </p:cNvSpPr>
          <p:nvPr>
            <p:ph type="sldNum" sz="quarter" idx="12"/>
          </p:nvPr>
        </p:nvSpPr>
        <p:spPr/>
        <p:txBody>
          <a:bodyPr/>
          <a:lstStyle>
            <a:lvl1pPr>
              <a:defRPr/>
            </a:lvl1pPr>
          </a:lstStyle>
          <a:p>
            <a:pPr>
              <a:defRPr/>
            </a:pPr>
            <a:fld id="{CBD5C409-452C-43D6-AB42-50459BA2406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984094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3"/>
          <p:cNvSpPr>
            <a:spLocks noGrp="1"/>
          </p:cNvSpPr>
          <p:nvPr>
            <p:ph type="dt" sz="half" idx="10"/>
          </p:nvPr>
        </p:nvSpPr>
        <p:spPr/>
        <p:txBody>
          <a:bodyPr/>
          <a:lstStyle>
            <a:lvl1pPr>
              <a:defRPr/>
            </a:lvl1pPr>
          </a:lstStyle>
          <a:p>
            <a:pPr>
              <a:defRPr/>
            </a:pPr>
            <a:fld id="{2B57FEAA-2753-4920-A698-717C29E4232D}" type="datetimeFigureOut">
              <a:rPr lang="pt-BR">
                <a:solidFill>
                  <a:prstClr val="black">
                    <a:tint val="75000"/>
                  </a:prstClr>
                </a:solidFill>
              </a:rPr>
              <a:pPr>
                <a:defRPr/>
              </a:pPr>
              <a:t>11/09/2018</a:t>
            </a:fld>
            <a:endParaRPr lang="pt-BR">
              <a:solidFill>
                <a:prstClr val="black">
                  <a:tint val="75000"/>
                </a:prstClr>
              </a:solidFill>
            </a:endParaRPr>
          </a:p>
        </p:txBody>
      </p:sp>
      <p:sp>
        <p:nvSpPr>
          <p:cNvPr id="4"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5" name="Espaço Reservado para Número de Slide 5"/>
          <p:cNvSpPr>
            <a:spLocks noGrp="1"/>
          </p:cNvSpPr>
          <p:nvPr>
            <p:ph type="sldNum" sz="quarter" idx="12"/>
          </p:nvPr>
        </p:nvSpPr>
        <p:spPr/>
        <p:txBody>
          <a:bodyPr/>
          <a:lstStyle>
            <a:lvl1pPr>
              <a:defRPr/>
            </a:lvl1pPr>
          </a:lstStyle>
          <a:p>
            <a:pPr>
              <a:defRPr/>
            </a:pPr>
            <a:fld id="{6DC68E93-799C-42CE-8C23-4C942DB56B2B}"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530243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p:cNvSpPr>
            <a:spLocks noGrp="1"/>
          </p:cNvSpPr>
          <p:nvPr>
            <p:ph type="dt" sz="half" idx="10"/>
          </p:nvPr>
        </p:nvSpPr>
        <p:spPr/>
        <p:txBody>
          <a:bodyPr/>
          <a:lstStyle>
            <a:lvl1pPr>
              <a:defRPr/>
            </a:lvl1pPr>
          </a:lstStyle>
          <a:p>
            <a:pPr>
              <a:defRPr/>
            </a:pPr>
            <a:fld id="{A3035DFF-A1CA-474C-BCEC-2CBC697FDCF0}" type="datetimeFigureOut">
              <a:rPr lang="pt-BR">
                <a:solidFill>
                  <a:prstClr val="black">
                    <a:tint val="75000"/>
                  </a:prstClr>
                </a:solidFill>
              </a:rPr>
              <a:pPr>
                <a:defRPr/>
              </a:pPr>
              <a:t>11/09/2018</a:t>
            </a:fld>
            <a:endParaRPr lang="pt-BR">
              <a:solidFill>
                <a:prstClr val="black">
                  <a:tint val="75000"/>
                </a:prstClr>
              </a:solidFill>
            </a:endParaRPr>
          </a:p>
        </p:txBody>
      </p:sp>
      <p:sp>
        <p:nvSpPr>
          <p:cNvPr id="3"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4" name="Espaço Reservado para Número de Slide 5"/>
          <p:cNvSpPr>
            <a:spLocks noGrp="1"/>
          </p:cNvSpPr>
          <p:nvPr>
            <p:ph type="sldNum" sz="quarter" idx="12"/>
          </p:nvPr>
        </p:nvSpPr>
        <p:spPr/>
        <p:txBody>
          <a:bodyPr/>
          <a:lstStyle>
            <a:lvl1pPr>
              <a:defRPr/>
            </a:lvl1pPr>
          </a:lstStyle>
          <a:p>
            <a:pPr>
              <a:defRPr/>
            </a:pPr>
            <a:fld id="{92F8CFC4-CE83-475D-84F6-EEEB1BB8A49D}"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132616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1E3591C-9A01-4CE3-8644-6F3EA16AA13C}" type="datetimeFigureOut">
              <a:rPr lang="pt-BR">
                <a:solidFill>
                  <a:prstClr val="black">
                    <a:tint val="75000"/>
                  </a:prstClr>
                </a:solidFill>
              </a:rPr>
              <a:pPr>
                <a:defRPr/>
              </a:pPr>
              <a:t>11/09/2018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B1F37BDE-7151-4C8C-825B-EB0047B370DA}"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853037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010285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3"/>
          <p:cNvSpPr>
            <a:spLocks noGrp="1"/>
          </p:cNvSpPr>
          <p:nvPr>
            <p:ph type="dt" sz="half" idx="10"/>
          </p:nvPr>
        </p:nvSpPr>
        <p:spPr/>
        <p:txBody>
          <a:bodyPr/>
          <a:lstStyle>
            <a:lvl1pPr>
              <a:defRPr/>
            </a:lvl1pPr>
          </a:lstStyle>
          <a:p>
            <a:pPr>
              <a:defRPr/>
            </a:pPr>
            <a:fld id="{2507F679-3621-44C5-A6BB-C47A5A67D30F}" type="datetimeFigureOut">
              <a:rPr lang="pt-BR">
                <a:solidFill>
                  <a:prstClr val="black">
                    <a:tint val="75000"/>
                  </a:prstClr>
                </a:solidFill>
              </a:rPr>
              <a:pPr>
                <a:defRPr/>
              </a:pPr>
              <a:t>11/09/2018</a:t>
            </a:fld>
            <a:endParaRPr lang="pt-BR">
              <a:solidFill>
                <a:prstClr val="black">
                  <a:tint val="75000"/>
                </a:prstClr>
              </a:solidFill>
            </a:endParaRPr>
          </a:p>
        </p:txBody>
      </p:sp>
      <p:sp>
        <p:nvSpPr>
          <p:cNvPr id="6"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7" name="Espaço Reservado para Número de Slide 5"/>
          <p:cNvSpPr>
            <a:spLocks noGrp="1"/>
          </p:cNvSpPr>
          <p:nvPr>
            <p:ph type="sldNum" sz="quarter" idx="12"/>
          </p:nvPr>
        </p:nvSpPr>
        <p:spPr/>
        <p:txBody>
          <a:bodyPr/>
          <a:lstStyle>
            <a:lvl1pPr>
              <a:defRPr/>
            </a:lvl1pPr>
          </a:lstStyle>
          <a:p>
            <a:pPr>
              <a:defRPr/>
            </a:pPr>
            <a:fld id="{F49DC34D-F07D-4C62-850E-383568E63299}"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8606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DA964A16-4713-467A-9482-0AC412C4A2DB}" type="datetimeFigureOut">
              <a:rPr lang="pt-BR">
                <a:solidFill>
                  <a:prstClr val="black">
                    <a:tint val="75000"/>
                  </a:prstClr>
                </a:solidFill>
              </a:rPr>
              <a:pPr>
                <a:defRPr/>
              </a:pPr>
              <a:t>11/09/2018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DEAA2C30-781E-4513-B2F4-F0C218904AA8}"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3363561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56"/>
            <a:ext cx="27432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609600" y="274656"/>
            <a:ext cx="80772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lvl1pPr>
              <a:defRPr/>
            </a:lvl1pPr>
          </a:lstStyle>
          <a:p>
            <a:pPr>
              <a:defRPr/>
            </a:pPr>
            <a:fld id="{7D78FB7F-BC90-44DA-93F8-FD95B1F95301}" type="datetimeFigureOut">
              <a:rPr lang="pt-BR">
                <a:solidFill>
                  <a:prstClr val="black">
                    <a:tint val="75000"/>
                  </a:prstClr>
                </a:solidFill>
              </a:rPr>
              <a:pPr>
                <a:defRPr/>
              </a:pPr>
              <a:t>11/09/2018</a:t>
            </a:fld>
            <a:endParaRPr lang="pt-BR">
              <a:solidFill>
                <a:prstClr val="black">
                  <a:tint val="75000"/>
                </a:prstClr>
              </a:solidFill>
            </a:endParaRPr>
          </a:p>
        </p:txBody>
      </p:sp>
      <p:sp>
        <p:nvSpPr>
          <p:cNvPr id="5" name="Espaço Reservado para Rodapé 4"/>
          <p:cNvSpPr>
            <a:spLocks noGrp="1"/>
          </p:cNvSpPr>
          <p:nvPr>
            <p:ph type="ftr" sz="quarter" idx="11"/>
          </p:nvPr>
        </p:nvSpPr>
        <p:spPr/>
        <p:txBody>
          <a:bodyPr/>
          <a:lstStyle>
            <a:lvl1pPr>
              <a:defRPr/>
            </a:lvl1pPr>
          </a:lstStyle>
          <a:p>
            <a:pPr>
              <a:defRPr/>
            </a:pPr>
            <a:endParaRPr lang="pt-BR">
              <a:solidFill>
                <a:prstClr val="black">
                  <a:tint val="75000"/>
                </a:prstClr>
              </a:solidFill>
            </a:endParaRPr>
          </a:p>
        </p:txBody>
      </p:sp>
      <p:sp>
        <p:nvSpPr>
          <p:cNvPr id="6" name="Espaço Reservado para Número de Slide 5"/>
          <p:cNvSpPr>
            <a:spLocks noGrp="1"/>
          </p:cNvSpPr>
          <p:nvPr>
            <p:ph type="sldNum" sz="quarter" idx="12"/>
          </p:nvPr>
        </p:nvSpPr>
        <p:spPr/>
        <p:txBody>
          <a:bodyPr/>
          <a:lstStyle>
            <a:lvl1pPr>
              <a:defRPr/>
            </a:lvl1pPr>
          </a:lstStyle>
          <a:p>
            <a:pPr>
              <a:defRPr/>
            </a:pPr>
            <a:fld id="{E8C4B3DB-24F1-4DEE-9EB6-BB885BDCBF3F}" type="slidenum">
              <a:rPr lang="pt-BR">
                <a:solidFill>
                  <a:prstClr val="black">
                    <a:tint val="75000"/>
                  </a:prstClr>
                </a:solidFill>
              </a:rPr>
              <a:pPr>
                <a:defRPr/>
              </a:pPr>
              <a:t>‹nº›</a:t>
            </a:fld>
            <a:endParaRPr lang="pt-BR">
              <a:solidFill>
                <a:prstClr val="black">
                  <a:tint val="75000"/>
                </a:prstClr>
              </a:solidFill>
            </a:endParaRPr>
          </a:p>
        </p:txBody>
      </p:sp>
    </p:spTree>
    <p:extLst>
      <p:ext uri="{BB962C8B-B14F-4D97-AF65-F5344CB8AC3E}">
        <p14:creationId xmlns:p14="http://schemas.microsoft.com/office/powerpoint/2010/main" val="1900007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16"/>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40245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4947B21-5B4F-430E-8779-9B4706A37A3E}" type="datetimeFigureOut">
              <a:rPr lang="pt-BR" smtClean="0"/>
              <a:t>11/09/2018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920807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3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4947B21-5B4F-430E-8779-9B4706A37A3E}" type="datetimeFigureOut">
              <a:rPr lang="pt-BR" smtClean="0"/>
              <a:t>11/09/2018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176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4947B21-5B4F-430E-8779-9B4706A37A3E}" type="datetimeFigureOut">
              <a:rPr lang="pt-BR" smtClean="0"/>
              <a:t>11/09/2018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850262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4947B21-5B4F-430E-8779-9B4706A37A3E}" type="datetimeFigureOut">
              <a:rPr lang="pt-BR" smtClean="0"/>
              <a:t>11/09/2018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931009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2"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11/09/2018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314352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4947B21-5B4F-430E-8779-9B4706A37A3E}" type="datetimeFigureOut">
              <a:rPr lang="pt-BR" smtClean="0"/>
              <a:t>11/09/2018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CE14BD0-1789-40BB-A9F1-7EC088561D07}" type="slidenum">
              <a:rPr lang="pt-BR" smtClean="0"/>
              <a:t>‹nº›</a:t>
            </a:fld>
            <a:endParaRPr lang="pt-BR"/>
          </a:p>
        </p:txBody>
      </p:sp>
    </p:spTree>
    <p:extLst>
      <p:ext uri="{BB962C8B-B14F-4D97-AF65-F5344CB8AC3E}">
        <p14:creationId xmlns:p14="http://schemas.microsoft.com/office/powerpoint/2010/main" val="2381589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47B21-5B4F-430E-8779-9B4706A37A3E}" type="datetimeFigureOut">
              <a:rPr lang="pt-BR" smtClean="0"/>
              <a:t>11/09/2018</a:t>
            </a:fld>
            <a:endParaRPr lang="pt-BR"/>
          </a:p>
        </p:txBody>
      </p:sp>
      <p:sp>
        <p:nvSpPr>
          <p:cNvPr id="5" name="Espaço Reservado para Rodapé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E14BD0-1789-40BB-A9F1-7EC088561D07}" type="slidenum">
              <a:rPr lang="pt-BR" smtClean="0"/>
              <a:t>‹nº›</a:t>
            </a:fld>
            <a:endParaRPr lang="pt-BR"/>
          </a:p>
        </p:txBody>
      </p:sp>
    </p:spTree>
    <p:extLst>
      <p:ext uri="{BB962C8B-B14F-4D97-AF65-F5344CB8AC3E}">
        <p14:creationId xmlns:p14="http://schemas.microsoft.com/office/powerpoint/2010/main" val="3942054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smtClean="0"/>
              <a:t>Clique para editar o título mestre</a:t>
            </a:r>
          </a:p>
        </p:txBody>
      </p:sp>
      <p:sp>
        <p:nvSpPr>
          <p:cNvPr id="1027" name="Espaço Reservado para Texto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smtClean="0"/>
              <a:t>Clique para editar 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4" name="Espaço Reservado para Data 3"/>
          <p:cNvSpPr>
            <a:spLocks noGrp="1"/>
          </p:cNvSpPr>
          <p:nvPr>
            <p:ph type="dt" sz="half" idx="2"/>
          </p:nvPr>
        </p:nvSpPr>
        <p:spPr>
          <a:xfrm>
            <a:off x="457200" y="6356363"/>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fontAlgn="base">
              <a:spcBef>
                <a:spcPct val="0"/>
              </a:spcBef>
              <a:spcAft>
                <a:spcPct val="0"/>
              </a:spcAft>
              <a:defRPr/>
            </a:pPr>
            <a:fld id="{362B80EC-42B7-4717-A25D-98B72976DD0D}" type="datetimeFigureOut">
              <a:rPr lang="pt-BR">
                <a:solidFill>
                  <a:prstClr val="black">
                    <a:tint val="75000"/>
                  </a:prstClr>
                </a:solidFill>
              </a:rPr>
              <a:pPr fontAlgn="base">
                <a:spcBef>
                  <a:spcPct val="0"/>
                </a:spcBef>
                <a:spcAft>
                  <a:spcPct val="0"/>
                </a:spcAft>
                <a:defRPr/>
              </a:pPr>
              <a:t>11/09/2018</a:t>
            </a:fld>
            <a:endParaRPr lang="pt-BR">
              <a:solidFill>
                <a:prstClr val="black">
                  <a:tint val="75000"/>
                </a:prstClr>
              </a:solidFill>
            </a:endParaRPr>
          </a:p>
        </p:txBody>
      </p:sp>
      <p:sp>
        <p:nvSpPr>
          <p:cNvPr id="5" name="Espaço Reservado para Rodapé 4"/>
          <p:cNvSpPr>
            <a:spLocks noGrp="1"/>
          </p:cNvSpPr>
          <p:nvPr>
            <p:ph type="ftr" sz="quarter" idx="3"/>
          </p:nvPr>
        </p:nvSpPr>
        <p:spPr>
          <a:xfrm>
            <a:off x="3124200" y="6356363"/>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fontAlgn="base">
              <a:spcBef>
                <a:spcPct val="0"/>
              </a:spcBef>
              <a:spcAft>
                <a:spcPct val="0"/>
              </a:spcAft>
              <a:defRPr/>
            </a:pPr>
            <a:endParaRPr lang="pt-BR">
              <a:solidFill>
                <a:prstClr val="black">
                  <a:tint val="75000"/>
                </a:prstClr>
              </a:solidFill>
            </a:endParaRPr>
          </a:p>
        </p:txBody>
      </p:sp>
      <p:sp>
        <p:nvSpPr>
          <p:cNvPr id="6" name="Espaço Reservado para Número de Slide 5"/>
          <p:cNvSpPr>
            <a:spLocks noGrp="1"/>
          </p:cNvSpPr>
          <p:nvPr>
            <p:ph type="sldNum" sz="quarter" idx="4"/>
          </p:nvPr>
        </p:nvSpPr>
        <p:spPr>
          <a:xfrm>
            <a:off x="6553200" y="6356363"/>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fontAlgn="base">
              <a:spcBef>
                <a:spcPct val="0"/>
              </a:spcBef>
              <a:spcAft>
                <a:spcPct val="0"/>
              </a:spcAft>
              <a:defRPr/>
            </a:pPr>
            <a:fld id="{5B005438-3D44-4C1C-AEA1-63DF5BC57F28}" type="slidenum">
              <a:rPr lang="pt-BR">
                <a:solidFill>
                  <a:prstClr val="black">
                    <a:tint val="75000"/>
                  </a:prstClr>
                </a:solidFill>
              </a:rPr>
              <a:pPr fontAlgn="base">
                <a:spcBef>
                  <a:spcPct val="0"/>
                </a:spcBef>
                <a:spcAft>
                  <a:spcPct val="0"/>
                </a:spcAft>
                <a:defRPr/>
              </a:pPr>
              <a:t>‹nº›</a:t>
            </a:fld>
            <a:endParaRPr lang="pt-BR">
              <a:solidFill>
                <a:prstClr val="black">
                  <a:tint val="75000"/>
                </a:prstClr>
              </a:solidFill>
            </a:endParaRPr>
          </a:p>
        </p:txBody>
      </p:sp>
    </p:spTree>
    <p:extLst>
      <p:ext uri="{BB962C8B-B14F-4D97-AF65-F5344CB8AC3E}">
        <p14:creationId xmlns:p14="http://schemas.microsoft.com/office/powerpoint/2010/main" val="14806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689376" y="4514850"/>
            <a:ext cx="7755730" cy="2343150"/>
          </a:xfrm>
        </p:spPr>
        <p:txBody>
          <a:bodyPr/>
          <a:lstStyle/>
          <a:p>
            <a:pPr>
              <a:buClr>
                <a:srgbClr val="94B6D2"/>
              </a:buClr>
            </a:pPr>
            <a:r>
              <a:rPr lang="pt-BR" sz="3600" b="1" dirty="0" smtClean="0">
                <a:solidFill>
                  <a:srgbClr val="000000"/>
                </a:solidFill>
                <a:latin typeface="Book Antiqua" pitchFamily="18" charset="0"/>
              </a:rPr>
              <a:t>Classes de Jovens e Adultos da EBD</a:t>
            </a:r>
          </a:p>
        </p:txBody>
      </p:sp>
      <p:sp>
        <p:nvSpPr>
          <p:cNvPr id="4" name="Título 2"/>
          <p:cNvSpPr txBox="1">
            <a:spLocks/>
          </p:cNvSpPr>
          <p:nvPr/>
        </p:nvSpPr>
        <p:spPr bwMode="auto">
          <a:xfrm>
            <a:off x="689380" y="569913"/>
            <a:ext cx="7755731"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5400" kern="1200">
                <a:solidFill>
                  <a:schemeClr val="tx2"/>
                </a:solidFill>
                <a:latin typeface="+mj-lt"/>
                <a:ea typeface="+mj-ea"/>
                <a:cs typeface="+mj-cs"/>
              </a:defRPr>
            </a:lvl1pPr>
            <a:lvl2pPr algn="ctr" rtl="0" eaLnBrk="0" fontAlgn="base" hangingPunct="0">
              <a:spcBef>
                <a:spcPct val="0"/>
              </a:spcBef>
              <a:spcAft>
                <a:spcPct val="0"/>
              </a:spcAft>
              <a:defRPr sz="5400">
                <a:solidFill>
                  <a:schemeClr val="tx2"/>
                </a:solidFill>
                <a:latin typeface="Book Antiqua" pitchFamily="18" charset="0"/>
              </a:defRPr>
            </a:lvl2pPr>
            <a:lvl3pPr algn="ctr" rtl="0" eaLnBrk="0" fontAlgn="base" hangingPunct="0">
              <a:spcBef>
                <a:spcPct val="0"/>
              </a:spcBef>
              <a:spcAft>
                <a:spcPct val="0"/>
              </a:spcAft>
              <a:defRPr sz="5400">
                <a:solidFill>
                  <a:schemeClr val="tx2"/>
                </a:solidFill>
                <a:latin typeface="Book Antiqua" pitchFamily="18" charset="0"/>
              </a:defRPr>
            </a:lvl3pPr>
            <a:lvl4pPr algn="ctr" rtl="0" eaLnBrk="0" fontAlgn="base" hangingPunct="0">
              <a:spcBef>
                <a:spcPct val="0"/>
              </a:spcBef>
              <a:spcAft>
                <a:spcPct val="0"/>
              </a:spcAft>
              <a:defRPr sz="5400">
                <a:solidFill>
                  <a:schemeClr val="tx2"/>
                </a:solidFill>
                <a:latin typeface="Book Antiqua" pitchFamily="18" charset="0"/>
              </a:defRPr>
            </a:lvl4pPr>
            <a:lvl5pPr algn="ctr" rtl="0" eaLnBrk="0" fontAlgn="base" hangingPunct="0">
              <a:spcBef>
                <a:spcPct val="0"/>
              </a:spcBef>
              <a:spcAft>
                <a:spcPct val="0"/>
              </a:spcAft>
              <a:defRPr sz="5400">
                <a:solidFill>
                  <a:schemeClr val="tx2"/>
                </a:solidFill>
                <a:latin typeface="Book Antiqua" pitchFamily="18"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49263" eaLnBrk="1" hangingPunct="1">
              <a:lnSpc>
                <a:spcPct val="93000"/>
              </a:lnSpc>
              <a:defRPr/>
            </a:pPr>
            <a:r>
              <a:rPr lang="en-GB" sz="4000" dirty="0" smtClean="0">
                <a:solidFill>
                  <a:srgbClr val="000099"/>
                </a:solidFill>
                <a:latin typeface="Arial"/>
                <a:cs typeface="Arial"/>
              </a:rPr>
              <a:t>ESCOLA BÍBLICA DOMINICAL</a:t>
            </a:r>
            <a:endParaRPr lang="en-GB" sz="4000" dirty="0">
              <a:solidFill>
                <a:srgbClr val="000099"/>
              </a:solidFill>
              <a:latin typeface="Arial"/>
              <a:cs typeface="Arial"/>
            </a:endParaRPr>
          </a:p>
        </p:txBody>
      </p:sp>
      <p:sp>
        <p:nvSpPr>
          <p:cNvPr id="2" name="Retângulo 1"/>
          <p:cNvSpPr/>
          <p:nvPr/>
        </p:nvSpPr>
        <p:spPr>
          <a:xfrm>
            <a:off x="971600" y="2200289"/>
            <a:ext cx="7344816" cy="830997"/>
          </a:xfrm>
          <a:prstGeom prst="rect">
            <a:avLst/>
          </a:prstGeom>
        </p:spPr>
        <p:txBody>
          <a:bodyPr wrap="square">
            <a:spAutoFit/>
          </a:bodyPr>
          <a:lstStyle/>
          <a:p>
            <a:pPr algn="ctr" eaLnBrk="0" fontAlgn="base" hangingPunct="0">
              <a:spcBef>
                <a:spcPct val="20000"/>
              </a:spcBef>
              <a:spcAft>
                <a:spcPct val="0"/>
              </a:spcAft>
              <a:buClr>
                <a:srgbClr val="94B6D2"/>
              </a:buClr>
              <a:defRPr/>
            </a:pPr>
            <a:r>
              <a:rPr lang="pt-BR" sz="4800" b="1" dirty="0">
                <a:solidFill>
                  <a:srgbClr val="993300"/>
                </a:solidFill>
                <a:latin typeface="Book Antiqua"/>
                <a:cs typeface="Arial" charset="0"/>
              </a:rPr>
              <a:t>3° TRIMESTRE  DE  2018</a:t>
            </a:r>
          </a:p>
        </p:txBody>
      </p:sp>
    </p:spTree>
    <p:extLst>
      <p:ext uri="{BB962C8B-B14F-4D97-AF65-F5344CB8AC3E}">
        <p14:creationId xmlns:p14="http://schemas.microsoft.com/office/powerpoint/2010/main" val="1026873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980728"/>
            <a:ext cx="7560840" cy="5040560"/>
          </a:xfrm>
        </p:spPr>
        <p:txBody>
          <a:bodyPr>
            <a:noAutofit/>
          </a:bodyPr>
          <a:lstStyle/>
          <a:p>
            <a:pPr marL="0" lvl="0" indent="0" algn="ctr">
              <a:buNone/>
            </a:pPr>
            <a:r>
              <a:rPr lang="pt-BR" sz="1800" b="1" dirty="0">
                <a:solidFill>
                  <a:srgbClr val="FF0000"/>
                </a:solidFill>
                <a:latin typeface="Arial" pitchFamily="34" charset="0"/>
                <a:cs typeface="Arial" pitchFamily="34" charset="0"/>
              </a:rPr>
              <a:t>Da Leitura Bíblica:</a:t>
            </a:r>
          </a:p>
          <a:p>
            <a:pPr marL="0" lvl="0" indent="0">
              <a:buNone/>
            </a:pPr>
            <a:r>
              <a:rPr lang="pt-BR" sz="2400" dirty="0">
                <a:solidFill>
                  <a:srgbClr val="0000CC"/>
                </a:solidFill>
              </a:rPr>
              <a:t>1 </a:t>
            </a:r>
            <a:r>
              <a:rPr lang="pt-BR" sz="2400" dirty="0" err="1">
                <a:solidFill>
                  <a:srgbClr val="0000CC"/>
                </a:solidFill>
              </a:rPr>
              <a:t>Co</a:t>
            </a:r>
            <a:r>
              <a:rPr lang="pt-BR" sz="2400" dirty="0">
                <a:solidFill>
                  <a:srgbClr val="0000CC"/>
                </a:solidFill>
              </a:rPr>
              <a:t> 14. 1  Segui a caridade e procurai com zelo os dons espirituais, mas principalmente o de profetizar.   2  Porque o que fala língua estranha não fala aos homens, senão a Deus; porque ninguém o entende, e em espírito fala de mistérios.   3  Mas o que profetiza fala aos homens para edificação, exortação e consolação.   4  O que fala língua estranha edifica-se a si mesmo, mas o que profetiza edifica a igreja.   5  E eu quero que todos vós faleis línguas estranhas; mas muito mais que profetizeis, porque o que profetiza é maior do que o que fala línguas estranhas,  a não ser que também interprete, para que a igreja receba edificação. </a:t>
            </a: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16632"/>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67544" y="1196752"/>
            <a:ext cx="8229600" cy="5256584"/>
          </a:xfrm>
          <a:ln>
            <a:solidFill>
              <a:schemeClr val="tx1"/>
            </a:solidFill>
          </a:ln>
        </p:spPr>
        <p:txBody>
          <a:bodyPr>
            <a:normAutofit fontScale="85000" lnSpcReduction="20000"/>
          </a:bodyPr>
          <a:lstStyle/>
          <a:p>
            <a:pPr marL="0" lvl="0" indent="0">
              <a:buNone/>
            </a:pPr>
            <a:r>
              <a:rPr lang="pt-BR" sz="2400" b="1" dirty="0">
                <a:solidFill>
                  <a:srgbClr val="006600"/>
                </a:solidFill>
              </a:rPr>
              <a:t>I – A SUPERIORIDADE DA PROFECIA SOBRE O FALAR EM LÍNGUAS </a:t>
            </a:r>
            <a:r>
              <a:rPr lang="pt-BR" sz="2400" b="1" dirty="0" smtClean="0">
                <a:solidFill>
                  <a:srgbClr val="006600"/>
                </a:solidFill>
              </a:rPr>
              <a:t>	 </a:t>
            </a:r>
            <a:r>
              <a:rPr lang="pt-BR" sz="2400" dirty="0" smtClean="0">
                <a:solidFill>
                  <a:prstClr val="black"/>
                </a:solidFill>
                <a:latin typeface="Calibri" pitchFamily="34" charset="0"/>
                <a:cs typeface="Arial" charset="0"/>
              </a:rPr>
              <a:t>        1</a:t>
            </a: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2800" dirty="0">
                <a:solidFill>
                  <a:prstClr val="black"/>
                </a:solidFill>
                <a:latin typeface="Arial" charset="0"/>
                <a:cs typeface="Arial" charset="0"/>
              </a:rPr>
              <a:t>Baseando-se ainda no argumento do capítulo anterior, em que o amor é o caminho mais excelente e o crente deve buscar com zelo (pela edificação da igreja) os melhores dons, o apóstolo compara os dons de profecia e de línguas e aponta o primeiro como superior e a ser mais </a:t>
            </a:r>
            <a:r>
              <a:rPr lang="pt-BR" sz="2800" dirty="0" smtClean="0">
                <a:solidFill>
                  <a:prstClr val="black"/>
                </a:solidFill>
                <a:latin typeface="Arial" charset="0"/>
                <a:cs typeface="Arial" charset="0"/>
              </a:rPr>
              <a:t>almejado. </a:t>
            </a:r>
            <a:r>
              <a:rPr lang="pt-BR" sz="2800" dirty="0">
                <a:solidFill>
                  <a:prstClr val="black"/>
                </a:solidFill>
                <a:latin typeface="Arial" charset="0"/>
                <a:cs typeface="Arial" charset="0"/>
              </a:rPr>
              <a:t>O falar em línguas pode parecer uma manifestação mais sonora e </a:t>
            </a:r>
            <a:r>
              <a:rPr lang="pt-BR" sz="2800" dirty="0" smtClean="0">
                <a:solidFill>
                  <a:prstClr val="black"/>
                </a:solidFill>
                <a:latin typeface="Arial" charset="0"/>
                <a:cs typeface="Arial" charset="0"/>
              </a:rPr>
              <a:t>chamativa. </a:t>
            </a:r>
            <a:r>
              <a:rPr lang="pt-BR" sz="2800" dirty="0">
                <a:solidFill>
                  <a:prstClr val="black"/>
                </a:solidFill>
                <a:latin typeface="Arial" charset="0"/>
                <a:cs typeface="Arial" charset="0"/>
              </a:rPr>
              <a:t>Contudo, o benefício prático deste dom limita-se apenas àquele que o possui, no seu relacionamento particular com Deus: “</a:t>
            </a:r>
            <a:r>
              <a:rPr lang="pt-BR" sz="2800" dirty="0">
                <a:solidFill>
                  <a:srgbClr val="0000CC"/>
                </a:solidFill>
                <a:latin typeface="Arial" charset="0"/>
                <a:cs typeface="Arial" charset="0"/>
              </a:rPr>
              <a:t>Porque o que fala em língua não fala aos homens, senão a Deus</a:t>
            </a:r>
            <a:r>
              <a:rPr lang="pt-BR" sz="2800" dirty="0">
                <a:solidFill>
                  <a:prstClr val="black"/>
                </a:solidFill>
                <a:latin typeface="Arial" charset="0"/>
                <a:cs typeface="Arial" charset="0"/>
              </a:rPr>
              <a:t>” e “</a:t>
            </a:r>
            <a:r>
              <a:rPr lang="pt-BR" sz="2800" dirty="0">
                <a:solidFill>
                  <a:srgbClr val="0000CC"/>
                </a:solidFill>
                <a:latin typeface="Arial" charset="0"/>
                <a:cs typeface="Arial" charset="0"/>
              </a:rPr>
              <a:t>o que fala em língua edifica-se a si mesmo</a:t>
            </a:r>
            <a:r>
              <a:rPr lang="pt-BR" sz="2800" dirty="0">
                <a:solidFill>
                  <a:prstClr val="black"/>
                </a:solidFill>
                <a:latin typeface="Arial" charset="0"/>
                <a:cs typeface="Arial" charset="0"/>
              </a:rPr>
              <a:t>”; ao passo que a profecia é de utilidade para todos os que a ouvem: “</a:t>
            </a:r>
            <a:r>
              <a:rPr lang="pt-BR" sz="2800" dirty="0">
                <a:solidFill>
                  <a:srgbClr val="0000CC"/>
                </a:solidFill>
                <a:latin typeface="Arial" charset="0"/>
                <a:cs typeface="Arial" charset="0"/>
              </a:rPr>
              <a:t>O que profetiza fala aos homens” </a:t>
            </a:r>
            <a:r>
              <a:rPr lang="pt-BR" sz="2800" dirty="0">
                <a:latin typeface="Arial" charset="0"/>
                <a:cs typeface="Arial" charset="0"/>
              </a:rPr>
              <a:t>e</a:t>
            </a:r>
            <a:r>
              <a:rPr lang="pt-BR" sz="2800" dirty="0">
                <a:solidFill>
                  <a:srgbClr val="0000CC"/>
                </a:solidFill>
                <a:latin typeface="Arial" charset="0"/>
                <a:cs typeface="Arial" charset="0"/>
              </a:rPr>
              <a:t> “o que profetiza edifica a igreja</a:t>
            </a:r>
            <a:r>
              <a:rPr lang="pt-BR" sz="2800" dirty="0">
                <a:solidFill>
                  <a:prstClr val="black"/>
                </a:solidFill>
                <a:latin typeface="Arial" charset="0"/>
                <a:cs typeface="Arial" charset="0"/>
              </a:rPr>
              <a:t>” (</a:t>
            </a:r>
            <a:r>
              <a:rPr lang="pt-BR" sz="2800" dirty="0">
                <a:solidFill>
                  <a:srgbClr val="0000CC"/>
                </a:solidFill>
                <a:latin typeface="Arial" charset="0"/>
                <a:cs typeface="Arial" charset="0"/>
              </a:rPr>
              <a:t>vv. 2-4</a:t>
            </a:r>
            <a:r>
              <a:rPr lang="pt-BR" sz="2800" dirty="0">
                <a:solidFill>
                  <a:prstClr val="black"/>
                </a:solidFill>
                <a:latin typeface="Arial" charset="0"/>
                <a:cs typeface="Arial" charset="0"/>
              </a:rPr>
              <a:t>). Notemos que esse benefício é múltiplo: “</a:t>
            </a:r>
            <a:r>
              <a:rPr lang="pt-BR" sz="2800" dirty="0">
                <a:solidFill>
                  <a:srgbClr val="0000CC"/>
                </a:solidFill>
                <a:latin typeface="Arial" charset="0"/>
                <a:cs typeface="Arial" charset="0"/>
              </a:rPr>
              <a:t>para edificação, exortação e consolação</a:t>
            </a:r>
            <a:r>
              <a:rPr lang="pt-BR" sz="2800" dirty="0" smtClean="0">
                <a:solidFill>
                  <a:prstClr val="black"/>
                </a:solidFill>
                <a:latin typeface="Arial" charset="0"/>
                <a:cs typeface="Arial" charset="0"/>
              </a:rPr>
              <a:t>”.</a:t>
            </a:r>
            <a:r>
              <a:rPr lang="pt-BR" sz="2600" dirty="0" smtClean="0">
                <a:solidFill>
                  <a:prstClr val="black"/>
                </a:solidFill>
                <a:latin typeface="Arial" charset="0"/>
                <a:cs typeface="Arial" charset="0"/>
              </a:rPr>
              <a:t>	 </a:t>
            </a:r>
            <a:r>
              <a:rPr lang="pt-BR" sz="1400" dirty="0">
                <a:solidFill>
                  <a:prstClr val="black"/>
                </a:solidFill>
                <a:latin typeface="Arial" charset="0"/>
                <a:cs typeface="Arial" charset="0"/>
              </a:rPr>
              <a:t>(compare com </a:t>
            </a:r>
            <a:r>
              <a:rPr lang="pt-BR" sz="1400" dirty="0">
                <a:solidFill>
                  <a:srgbClr val="0000CC"/>
                </a:solidFill>
                <a:latin typeface="Arial" charset="0"/>
                <a:cs typeface="Arial" charset="0"/>
              </a:rPr>
              <a:t>At 15.32</a:t>
            </a:r>
            <a:r>
              <a:rPr lang="pt-BR" sz="1400" dirty="0" smtClean="0">
                <a:solidFill>
                  <a:prstClr val="black"/>
                </a:solidFill>
                <a:latin typeface="Arial" charset="0"/>
                <a:cs typeface="Arial" charset="0"/>
              </a:rPr>
              <a:t>)</a:t>
            </a:r>
            <a:endParaRPr lang="pt-BR" sz="1400" dirty="0">
              <a:solidFill>
                <a:prstClr val="black"/>
              </a:solidFill>
              <a:latin typeface="Arial" charset="0"/>
              <a:cs typeface="Arial" charset="0"/>
            </a:endParaRPr>
          </a:p>
        </p:txBody>
      </p:sp>
    </p:spTree>
    <p:extLst>
      <p:ext uri="{BB962C8B-B14F-4D97-AF65-F5344CB8AC3E}">
        <p14:creationId xmlns:p14="http://schemas.microsoft.com/office/powerpoint/2010/main" val="2703177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404664"/>
            <a:ext cx="7560840" cy="6120680"/>
          </a:xfrm>
        </p:spPr>
        <p:txBody>
          <a:bodyPr>
            <a:noAutofit/>
          </a:bodyPr>
          <a:lstStyle/>
          <a:p>
            <a:pPr marL="0" lvl="0" indent="0" algn="ctr">
              <a:buNone/>
            </a:pPr>
            <a:r>
              <a:rPr lang="pt-BR" sz="1800" b="1" dirty="0">
                <a:solidFill>
                  <a:srgbClr val="FF0000"/>
                </a:solidFill>
                <a:latin typeface="Arial" pitchFamily="34" charset="0"/>
                <a:cs typeface="Arial" pitchFamily="34" charset="0"/>
              </a:rPr>
              <a:t>Da Leitura Bíblica:</a:t>
            </a:r>
          </a:p>
          <a:p>
            <a:pPr marL="0" lvl="0" indent="0">
              <a:buNone/>
            </a:pPr>
            <a:r>
              <a:rPr lang="pt-BR" sz="2300" dirty="0">
                <a:solidFill>
                  <a:srgbClr val="0000CC"/>
                </a:solidFill>
              </a:rPr>
              <a:t>1 </a:t>
            </a:r>
            <a:r>
              <a:rPr lang="pt-BR" sz="2300" dirty="0" err="1">
                <a:solidFill>
                  <a:srgbClr val="0000CC"/>
                </a:solidFill>
              </a:rPr>
              <a:t>Co</a:t>
            </a:r>
            <a:r>
              <a:rPr lang="pt-BR" sz="2300" dirty="0">
                <a:solidFill>
                  <a:srgbClr val="0000CC"/>
                </a:solidFill>
              </a:rPr>
              <a:t> 14. </a:t>
            </a:r>
            <a:r>
              <a:rPr lang="pt-BR" sz="2300" dirty="0" smtClean="0">
                <a:solidFill>
                  <a:srgbClr val="0000CC"/>
                </a:solidFill>
              </a:rPr>
              <a:t>6  </a:t>
            </a:r>
            <a:r>
              <a:rPr lang="pt-BR" sz="2300" dirty="0">
                <a:solidFill>
                  <a:srgbClr val="0000CC"/>
                </a:solidFill>
              </a:rPr>
              <a:t>E, agora, irmãos, se eu for ter convosco falando línguas estranhas, que vos aproveitaria, se vos não falasse ou por meio da revelação, ou da ciência, ou da profecia, ou da doutrina?   7 Da mesma sorte, se as coisas inanimadas que fazem som, seja flauta, seja cítara, não formarem sons distintos, como se conhecerá o que se toca com a flauta ou com a cítara?   8  Porque, se a trombeta der sonido incerto, quem se preparará para a batalha?   9  Assim, também vós, se, com a língua, não pronunciardes palavras bem inteligíveis, como se entenderá o que se diz? Porque estareis como que falando ao ar.   10  Há, por exemplo, tanta espécie de vozes no mundo, e nenhuma delas é sem significação.   11  Mas, se eu ignorar o sentido da voz, serei bárbaro para aquele a quem falo, e o que fala será bárbaro para mim.   12  Assim, também vós, como desejais dons espirituais, procurai sobejar neles, para a edificação da igreja.</a:t>
            </a:r>
          </a:p>
          <a:p>
            <a:pPr marL="0" lvl="0" indent="0">
              <a:buNone/>
            </a:pPr>
            <a:endParaRPr lang="pt-BR" sz="1800" dirty="0">
              <a:solidFill>
                <a:srgbClr val="0000CC"/>
              </a:solidFill>
            </a:endParaRPr>
          </a:p>
        </p:txBody>
      </p:sp>
    </p:spTree>
    <p:extLst>
      <p:ext uri="{BB962C8B-B14F-4D97-AF65-F5344CB8AC3E}">
        <p14:creationId xmlns:p14="http://schemas.microsoft.com/office/powerpoint/2010/main" val="27123896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85010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67544" y="1340768"/>
            <a:ext cx="8229600" cy="5112568"/>
          </a:xfrm>
          <a:ln>
            <a:solidFill>
              <a:schemeClr val="tx1"/>
            </a:solidFill>
          </a:ln>
        </p:spPr>
        <p:txBody>
          <a:bodyPr>
            <a:normAutofit fontScale="77500" lnSpcReduction="20000"/>
          </a:bodyPr>
          <a:lstStyle/>
          <a:p>
            <a:pPr marL="0" lvl="0" indent="0">
              <a:buNone/>
            </a:pPr>
            <a:r>
              <a:rPr lang="pt-BR" sz="2600" b="1" dirty="0">
                <a:solidFill>
                  <a:srgbClr val="006600"/>
                </a:solidFill>
              </a:rPr>
              <a:t>I – A SUPERIORIDADE DA PROFECIA SOBRE O FALAR EM LÍNGUAS 	 </a:t>
            </a:r>
            <a:r>
              <a:rPr lang="pt-BR" sz="2600" dirty="0">
                <a:solidFill>
                  <a:prstClr val="black"/>
                </a:solidFill>
                <a:latin typeface="Calibri" pitchFamily="34" charset="0"/>
                <a:cs typeface="Arial" charset="0"/>
              </a:rPr>
              <a:t>        </a:t>
            </a:r>
            <a:r>
              <a:rPr lang="pt-BR" sz="2600" dirty="0" smtClean="0">
                <a:solidFill>
                  <a:prstClr val="black"/>
                </a:solidFill>
                <a:latin typeface="Calibri" pitchFamily="34" charset="0"/>
                <a:cs typeface="Arial" charset="0"/>
              </a:rPr>
              <a:t>2</a:t>
            </a:r>
            <a:endParaRPr lang="pt-BR" sz="26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000" b="1" dirty="0">
                <a:solidFill>
                  <a:prstClr val="black"/>
                </a:solidFill>
                <a:latin typeface="Calibri" pitchFamily="34" charset="0"/>
                <a:cs typeface="Arial" charset="0"/>
              </a:rPr>
              <a:t>	</a:t>
            </a:r>
            <a:r>
              <a:rPr lang="pt-BR" sz="3100" dirty="0">
                <a:solidFill>
                  <a:prstClr val="black"/>
                </a:solidFill>
                <a:latin typeface="Arial" charset="0"/>
                <a:cs typeface="Arial" charset="0"/>
              </a:rPr>
              <a:t>O apóstolo não está menosprezando o dom de línguas, pois esta é uma legítima manifestação do Espírito Santo, e também pode ser usado para o benefício da igreja, conforme logo se explicará. Mas ele não queria que os coríntios se deixassem levar pelo simples efeito causado pela sonoridade do dom, e compara a impressão produzida pelas línguas nos ouvintes à de instrumentos musicais que tocam fora de ritmo, ou em desarmonia; e ainda com à da trombeta que não soa o toque correspondente à ordem apropriada na batalha. Em ambos os casos, há barulho que chama a atenção, mas não há significado, nem propósito para aqueles que o ouvem. O mesmo vale para o dom de línguas, considerado em si mesmo: como ninguém entende o que se fala, não há edificação </a:t>
            </a:r>
            <a:r>
              <a:rPr lang="pt-BR" sz="3100" dirty="0" smtClean="0">
                <a:solidFill>
                  <a:prstClr val="black"/>
                </a:solidFill>
                <a:latin typeface="Arial" charset="0"/>
                <a:cs typeface="Arial" charset="0"/>
              </a:rPr>
              <a:t>mútua.</a:t>
            </a:r>
            <a:endParaRPr lang="pt-BR" sz="3100" dirty="0">
              <a:solidFill>
                <a:prstClr val="black"/>
              </a:solidFill>
              <a:latin typeface="Arial" charset="0"/>
              <a:cs typeface="Arial" charset="0"/>
            </a:endParaRPr>
          </a:p>
        </p:txBody>
      </p:sp>
    </p:spTree>
    <p:extLst>
      <p:ext uri="{BB962C8B-B14F-4D97-AF65-F5344CB8AC3E}">
        <p14:creationId xmlns:p14="http://schemas.microsoft.com/office/powerpoint/2010/main" val="2194918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55576" y="476672"/>
            <a:ext cx="7560840" cy="5904656"/>
          </a:xfrm>
        </p:spPr>
        <p:txBody>
          <a:bodyPr>
            <a:noAutofit/>
          </a:bodyPr>
          <a:lstStyle/>
          <a:p>
            <a:pPr marL="0" lvl="0" indent="0" algn="ctr">
              <a:buNone/>
            </a:pPr>
            <a:r>
              <a:rPr lang="pt-BR" sz="1800" b="1" dirty="0" smtClean="0">
                <a:solidFill>
                  <a:srgbClr val="FF0000"/>
                </a:solidFill>
                <a:latin typeface="Arial" pitchFamily="34" charset="0"/>
                <a:cs typeface="Arial" pitchFamily="34" charset="0"/>
              </a:rPr>
              <a:t>Do Texto Bíblico:</a:t>
            </a:r>
            <a:endParaRPr lang="pt-BR" sz="1800" b="1" dirty="0">
              <a:solidFill>
                <a:srgbClr val="FF0000"/>
              </a:solidFill>
              <a:latin typeface="Arial" pitchFamily="34" charset="0"/>
              <a:cs typeface="Arial" pitchFamily="34" charset="0"/>
            </a:endParaRPr>
          </a:p>
          <a:p>
            <a:pPr marL="0" lvl="0" indent="0">
              <a:buNone/>
            </a:pPr>
            <a:r>
              <a:rPr lang="pt-BR" sz="2400" dirty="0">
                <a:solidFill>
                  <a:srgbClr val="0000CC"/>
                </a:solidFill>
              </a:rPr>
              <a:t>1 </a:t>
            </a:r>
            <a:r>
              <a:rPr lang="pt-BR" sz="2400" dirty="0" err="1">
                <a:solidFill>
                  <a:srgbClr val="0000CC"/>
                </a:solidFill>
              </a:rPr>
              <a:t>Co</a:t>
            </a:r>
            <a:r>
              <a:rPr lang="pt-BR" sz="2400" dirty="0">
                <a:solidFill>
                  <a:srgbClr val="0000CC"/>
                </a:solidFill>
              </a:rPr>
              <a:t> 14. 13  Pelo que, o que fala língua </a:t>
            </a:r>
            <a:r>
              <a:rPr lang="pt-BR" sz="2400" i="1" dirty="0">
                <a:solidFill>
                  <a:srgbClr val="0000CC"/>
                </a:solidFill>
              </a:rPr>
              <a:t>estranha,</a:t>
            </a:r>
            <a:r>
              <a:rPr lang="pt-BR" sz="2400" dirty="0">
                <a:solidFill>
                  <a:srgbClr val="0000CC"/>
                </a:solidFill>
              </a:rPr>
              <a:t> ore para que a possa interpretar</a:t>
            </a:r>
            <a:r>
              <a:rPr lang="pt-BR" sz="2400" dirty="0" smtClean="0">
                <a:solidFill>
                  <a:srgbClr val="0000CC"/>
                </a:solidFill>
              </a:rPr>
              <a:t>.    14  </a:t>
            </a:r>
            <a:r>
              <a:rPr lang="pt-BR" sz="2400" dirty="0">
                <a:solidFill>
                  <a:srgbClr val="0000CC"/>
                </a:solidFill>
              </a:rPr>
              <a:t>Porque, se eu orar em língua estranha, o meu espírito ora bem, mas o meu entendimento fica sem fruto</a:t>
            </a:r>
            <a:r>
              <a:rPr lang="pt-BR" sz="2400" dirty="0" smtClean="0">
                <a:solidFill>
                  <a:srgbClr val="0000CC"/>
                </a:solidFill>
              </a:rPr>
              <a:t>.   15  </a:t>
            </a:r>
            <a:r>
              <a:rPr lang="pt-BR" sz="2400" dirty="0">
                <a:solidFill>
                  <a:srgbClr val="0000CC"/>
                </a:solidFill>
              </a:rPr>
              <a:t>Que farei, pois? Orarei com o espírito, mas também orarei com o entendimento; cantarei com o espírito, mas também cantarei com o entendimento</a:t>
            </a:r>
            <a:r>
              <a:rPr lang="pt-BR" sz="2400" dirty="0" smtClean="0">
                <a:solidFill>
                  <a:srgbClr val="0000CC"/>
                </a:solidFill>
              </a:rPr>
              <a:t>.   16  </a:t>
            </a:r>
            <a:r>
              <a:rPr lang="pt-BR" sz="2400" dirty="0">
                <a:solidFill>
                  <a:srgbClr val="0000CC"/>
                </a:solidFill>
              </a:rPr>
              <a:t>Doutra maneira, se tu bendisseres com o espírito, como dirá o que ocupa o lugar de indouto o Amém sobre a tua ação de graças, visto que não sabe o que dizes</a:t>
            </a:r>
            <a:r>
              <a:rPr lang="pt-BR" sz="2400" dirty="0" smtClean="0">
                <a:solidFill>
                  <a:srgbClr val="0000CC"/>
                </a:solidFill>
              </a:rPr>
              <a:t>?   17  </a:t>
            </a:r>
            <a:r>
              <a:rPr lang="pt-BR" sz="2400" dirty="0">
                <a:solidFill>
                  <a:srgbClr val="0000CC"/>
                </a:solidFill>
              </a:rPr>
              <a:t>Porque realmente tu dás bem as graças, mas o outro não é edificado</a:t>
            </a:r>
            <a:r>
              <a:rPr lang="pt-BR" sz="2400" dirty="0" smtClean="0">
                <a:solidFill>
                  <a:srgbClr val="0000CC"/>
                </a:solidFill>
              </a:rPr>
              <a:t>.   18  </a:t>
            </a:r>
            <a:r>
              <a:rPr lang="pt-BR" sz="2400" dirty="0">
                <a:solidFill>
                  <a:srgbClr val="0000CC"/>
                </a:solidFill>
              </a:rPr>
              <a:t>Dou graças ao meu Deus, porque falo mais línguas do que vós todos</a:t>
            </a:r>
            <a:r>
              <a:rPr lang="pt-BR" sz="2400" dirty="0" smtClean="0">
                <a:solidFill>
                  <a:srgbClr val="0000CC"/>
                </a:solidFill>
              </a:rPr>
              <a:t>.   19  </a:t>
            </a:r>
            <a:r>
              <a:rPr lang="pt-BR" sz="2400" dirty="0">
                <a:solidFill>
                  <a:srgbClr val="0000CC"/>
                </a:solidFill>
              </a:rPr>
              <a:t>Todavia eu antes quero falar na igreja cinco palavras na minha própria inteligência, para que possa também instruir os outros, do que dez mil palavras em língua desconhecida.</a:t>
            </a:r>
          </a:p>
        </p:txBody>
      </p:sp>
    </p:spTree>
    <p:extLst>
      <p:ext uri="{BB962C8B-B14F-4D97-AF65-F5344CB8AC3E}">
        <p14:creationId xmlns:p14="http://schemas.microsoft.com/office/powerpoint/2010/main" val="2944295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88640"/>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67544" y="1268760"/>
            <a:ext cx="8229600" cy="5184576"/>
          </a:xfrm>
          <a:ln>
            <a:solidFill>
              <a:schemeClr val="tx1"/>
            </a:solidFill>
          </a:ln>
        </p:spPr>
        <p:txBody>
          <a:bodyPr>
            <a:normAutofit fontScale="55000" lnSpcReduction="20000"/>
          </a:bodyPr>
          <a:lstStyle/>
          <a:p>
            <a:pPr marL="0" lvl="0" indent="0">
              <a:buNone/>
            </a:pPr>
            <a:r>
              <a:rPr lang="pt-BR" sz="3600" b="1" dirty="0">
                <a:solidFill>
                  <a:srgbClr val="006600"/>
                </a:solidFill>
              </a:rPr>
              <a:t>I – A SUPERIORIDADE DA PROFECIA SOBRE O FALAR EM LÍNGUAS 	 </a:t>
            </a:r>
            <a:r>
              <a:rPr lang="pt-BR" sz="3600" dirty="0">
                <a:solidFill>
                  <a:prstClr val="black"/>
                </a:solidFill>
                <a:latin typeface="Calibri" pitchFamily="34" charset="0"/>
                <a:cs typeface="Arial" charset="0"/>
              </a:rPr>
              <a:t>        </a:t>
            </a:r>
            <a:r>
              <a:rPr lang="pt-BR" sz="3600" dirty="0" smtClean="0">
                <a:solidFill>
                  <a:prstClr val="black"/>
                </a:solidFill>
                <a:latin typeface="Calibri" pitchFamily="34" charset="0"/>
                <a:cs typeface="Arial" charset="0"/>
              </a:rPr>
              <a:t>3</a:t>
            </a:r>
            <a:endParaRPr lang="pt-BR" sz="3600" dirty="0">
              <a:solidFill>
                <a:prstClr val="black"/>
              </a:solidFill>
              <a:latin typeface="Calibri" pitchFamily="34" charset="0"/>
              <a:cs typeface="Arial" charset="0"/>
            </a:endParaRPr>
          </a:p>
          <a:p>
            <a:pPr marL="0" lvl="0" indent="0">
              <a:buNone/>
            </a:pPr>
            <a:endParaRPr lang="pt-BR" sz="1000" b="1" dirty="0">
              <a:solidFill>
                <a:prstClr val="black"/>
              </a:solidFill>
              <a:latin typeface="Calibri" pitchFamily="34" charset="0"/>
              <a:cs typeface="Arial" charset="0"/>
            </a:endParaRPr>
          </a:p>
          <a:p>
            <a:pPr marL="0" lvl="0" indent="0" algn="just">
              <a:buNone/>
            </a:pPr>
            <a:r>
              <a:rPr lang="pt-BR" sz="2800" dirty="0" smtClean="0">
                <a:solidFill>
                  <a:prstClr val="black"/>
                </a:solidFill>
                <a:latin typeface="Arial" pitchFamily="34" charset="0"/>
                <a:cs typeface="Arial" pitchFamily="34" charset="0"/>
              </a:rPr>
              <a:t>	</a:t>
            </a:r>
            <a:r>
              <a:rPr lang="pt-BR" sz="4000" dirty="0">
                <a:solidFill>
                  <a:prstClr val="black"/>
                </a:solidFill>
                <a:latin typeface="Arial" pitchFamily="34" charset="0"/>
                <a:cs typeface="Arial" pitchFamily="34" charset="0"/>
              </a:rPr>
              <a:t>Em seguida, ele orienta os coríntios, especialmente os que falavam em línguas, em dois sentidos: abundar nos dons – não se contentando apenas com as línguas – e buscar dons que contribuíssem para a edificação da igreja (</a:t>
            </a:r>
            <a:r>
              <a:rPr lang="pt-BR" sz="4000" dirty="0">
                <a:solidFill>
                  <a:srgbClr val="0000CC"/>
                </a:solidFill>
                <a:latin typeface="Arial" pitchFamily="34" charset="0"/>
                <a:cs typeface="Arial" pitchFamily="34" charset="0"/>
              </a:rPr>
              <a:t>v. 12</a:t>
            </a:r>
            <a:r>
              <a:rPr lang="pt-BR" sz="4000" dirty="0">
                <a:solidFill>
                  <a:prstClr val="black"/>
                </a:solidFill>
                <a:latin typeface="Arial" pitchFamily="34" charset="0"/>
                <a:cs typeface="Arial" pitchFamily="34" charset="0"/>
              </a:rPr>
              <a:t>). Para esse propósito, o dom de línguas precisa ser complementado por algum outro dom, como a profecia, ou mesmo a interpretação das próprias línguas: “</a:t>
            </a:r>
            <a:r>
              <a:rPr lang="pt-BR" sz="4000" dirty="0">
                <a:solidFill>
                  <a:srgbClr val="0000CC"/>
                </a:solidFill>
                <a:latin typeface="Arial" pitchFamily="34" charset="0"/>
                <a:cs typeface="Arial" pitchFamily="34" charset="0"/>
              </a:rPr>
              <a:t>Por isso, o que fala em língua desconhecida, ore para que a possa interpretar</a:t>
            </a:r>
            <a:r>
              <a:rPr lang="pt-BR" sz="4000" dirty="0">
                <a:solidFill>
                  <a:prstClr val="black"/>
                </a:solidFill>
                <a:latin typeface="Arial" pitchFamily="34" charset="0"/>
                <a:cs typeface="Arial" pitchFamily="34" charset="0"/>
              </a:rPr>
              <a:t>” (</a:t>
            </a:r>
            <a:r>
              <a:rPr lang="pt-BR" sz="4000" dirty="0">
                <a:solidFill>
                  <a:srgbClr val="0000CC"/>
                </a:solidFill>
                <a:latin typeface="Arial" pitchFamily="34" charset="0"/>
                <a:cs typeface="Arial" pitchFamily="34" charset="0"/>
              </a:rPr>
              <a:t>v. 13</a:t>
            </a:r>
            <a:r>
              <a:rPr lang="pt-BR" sz="4000" dirty="0">
                <a:solidFill>
                  <a:prstClr val="black"/>
                </a:solidFill>
                <a:latin typeface="Arial" pitchFamily="34" charset="0"/>
                <a:cs typeface="Arial" pitchFamily="34" charset="0"/>
              </a:rPr>
              <a:t>). Mais uma vez, o apóstolo ressalta que há um benefício espiritual para aquele em quem se manifesta o dom de línguas, mas o benefício do próximo </a:t>
            </a:r>
            <a:r>
              <a:rPr lang="pt-BR" sz="4000" dirty="0" smtClean="0">
                <a:solidFill>
                  <a:prstClr val="black"/>
                </a:solidFill>
                <a:latin typeface="Arial" pitchFamily="34" charset="0"/>
                <a:cs typeface="Arial" pitchFamily="34" charset="0"/>
              </a:rPr>
              <a:t>deve </a:t>
            </a:r>
            <a:r>
              <a:rPr lang="pt-BR" sz="4000" dirty="0">
                <a:solidFill>
                  <a:prstClr val="black"/>
                </a:solidFill>
                <a:latin typeface="Arial" pitchFamily="34" charset="0"/>
                <a:cs typeface="Arial" pitchFamily="34" charset="0"/>
              </a:rPr>
              <a:t>ser priorizado na busca dos dons. E ele mesmo dava o exemplo aos coríntios: “</a:t>
            </a:r>
            <a:r>
              <a:rPr lang="pt-BR" sz="4000" dirty="0">
                <a:solidFill>
                  <a:srgbClr val="0000CC"/>
                </a:solidFill>
                <a:latin typeface="Arial" pitchFamily="34" charset="0"/>
                <a:cs typeface="Arial" pitchFamily="34" charset="0"/>
              </a:rPr>
              <a:t>Dou graças ao meu Deus, porque falo mais línguas do que vós todos. Todavia, eu antes quero falar na igreja cinco palavras na minha própria inteligência, para que possa também instruir os outros, do que dez mil palavras em língua desconhecida</a:t>
            </a:r>
            <a:r>
              <a:rPr lang="pt-BR" sz="4000" dirty="0">
                <a:solidFill>
                  <a:prstClr val="black"/>
                </a:solidFill>
                <a:latin typeface="Arial" pitchFamily="34" charset="0"/>
                <a:cs typeface="Arial" pitchFamily="34" charset="0"/>
              </a:rPr>
              <a:t>” (</a:t>
            </a:r>
            <a:r>
              <a:rPr lang="pt-BR" sz="4000" dirty="0">
                <a:solidFill>
                  <a:srgbClr val="0000CC"/>
                </a:solidFill>
                <a:latin typeface="Arial" pitchFamily="34" charset="0"/>
                <a:cs typeface="Arial" pitchFamily="34" charset="0"/>
              </a:rPr>
              <a:t>vv. 18-19</a:t>
            </a:r>
            <a:r>
              <a:rPr lang="pt-BR" sz="4000" dirty="0">
                <a:solidFill>
                  <a:prstClr val="black"/>
                </a:solidFill>
                <a:latin typeface="Arial" pitchFamily="34" charset="0"/>
                <a:cs typeface="Arial" pitchFamily="34" charset="0"/>
              </a:rPr>
              <a:t>).</a:t>
            </a:r>
            <a:endParaRPr lang="pt-BR" sz="4000" dirty="0">
              <a:solidFill>
                <a:srgbClr val="006600"/>
              </a:solidFill>
              <a:latin typeface="Arial" pitchFamily="34" charset="0"/>
              <a:cs typeface="Arial" pitchFamily="34" charset="0"/>
            </a:endParaRPr>
          </a:p>
        </p:txBody>
      </p:sp>
    </p:spTree>
    <p:extLst>
      <p:ext uri="{BB962C8B-B14F-4D97-AF65-F5344CB8AC3E}">
        <p14:creationId xmlns:p14="http://schemas.microsoft.com/office/powerpoint/2010/main" val="2194918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DEUS</a:t>
            </a:r>
            <a:r>
              <a:rPr lang="pt-BR" sz="2300" b="1" i="1" dirty="0" smtClean="0">
                <a:solidFill>
                  <a:srgbClr val="00B050"/>
                </a:solidFill>
                <a:cs typeface="Arial" charset="0"/>
              </a:rPr>
              <a:t/>
            </a:r>
            <a:br>
              <a:rPr lang="pt-BR" sz="23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SUPERIORIDADE DA PROFECIA SOBRE O FALAR </a:t>
            </a:r>
            <a:r>
              <a:rPr lang="pt-BR" sz="3000" b="1" dirty="0" smtClean="0">
                <a:solidFill>
                  <a:srgbClr val="006600"/>
                </a:solidFill>
              </a:rPr>
              <a:t>	EM </a:t>
            </a:r>
            <a:r>
              <a:rPr lang="pt-BR" sz="3000" b="1" dirty="0">
                <a:solidFill>
                  <a:srgbClr val="0066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FF0000"/>
                </a:solidFill>
              </a:rPr>
              <a:t>II – A FINALIDADE DA PROFECIA E DAS LÍNGUAS </a:t>
            </a:r>
            <a:r>
              <a:rPr lang="pt-BR" sz="3000" b="1" dirty="0" smtClean="0">
                <a:solidFill>
                  <a:srgbClr val="FF00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006600"/>
                </a:solidFill>
              </a:rPr>
              <a:t>III – ORDEM E DECÊNCIA NO USO DOS DONS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1439595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120680"/>
          </a:xfrm>
        </p:spPr>
        <p:txBody>
          <a:bodyPr>
            <a:noAutofit/>
          </a:bodyPr>
          <a:lstStyle/>
          <a:p>
            <a:pPr marL="0" lvl="0" indent="0" algn="ctr">
              <a:buNone/>
            </a:pPr>
            <a:r>
              <a:rPr lang="pt-BR" sz="2000" b="1" dirty="0" smtClean="0">
                <a:solidFill>
                  <a:srgbClr val="FF0000"/>
                </a:solidFill>
                <a:latin typeface="Arial" pitchFamily="34" charset="0"/>
                <a:cs typeface="Arial" pitchFamily="34" charset="0"/>
              </a:rPr>
              <a:t>Do Texto Bíblico:</a:t>
            </a:r>
            <a:endParaRPr lang="pt-BR" sz="2000" b="1" dirty="0">
              <a:solidFill>
                <a:srgbClr val="FF0000"/>
              </a:solidFill>
              <a:latin typeface="Arial" pitchFamily="34" charset="0"/>
              <a:cs typeface="Arial" pitchFamily="34" charset="0"/>
            </a:endParaRPr>
          </a:p>
          <a:p>
            <a:pPr marL="0" indent="0">
              <a:buNone/>
            </a:pPr>
            <a:r>
              <a:rPr lang="pt-BR" sz="2500" dirty="0" smtClean="0">
                <a:solidFill>
                  <a:srgbClr val="0000CC"/>
                </a:solidFill>
              </a:rPr>
              <a:t>I </a:t>
            </a:r>
            <a:r>
              <a:rPr lang="pt-BR" sz="2500" dirty="0" err="1" smtClean="0">
                <a:solidFill>
                  <a:srgbClr val="0000CC"/>
                </a:solidFill>
              </a:rPr>
              <a:t>Co</a:t>
            </a:r>
            <a:r>
              <a:rPr lang="pt-BR" sz="2500" dirty="0" smtClean="0">
                <a:solidFill>
                  <a:srgbClr val="0000CC"/>
                </a:solidFill>
              </a:rPr>
              <a:t> 14</a:t>
            </a:r>
            <a:r>
              <a:rPr lang="pt-BR" sz="2500" dirty="0">
                <a:solidFill>
                  <a:srgbClr val="0000CC"/>
                </a:solidFill>
              </a:rPr>
              <a:t>. 20  Irmãos, não sejais meninos no entendimento, mas sede meninos na malícia e adultos no entendimento</a:t>
            </a:r>
            <a:r>
              <a:rPr lang="pt-BR" sz="2500" dirty="0" smtClean="0">
                <a:solidFill>
                  <a:srgbClr val="0000CC"/>
                </a:solidFill>
              </a:rPr>
              <a:t>.   21  </a:t>
            </a:r>
            <a:r>
              <a:rPr lang="pt-BR" sz="2500" dirty="0">
                <a:solidFill>
                  <a:srgbClr val="0000CC"/>
                </a:solidFill>
              </a:rPr>
              <a:t>Está escrito na lei: Por gente doutras línguas e por outros lábios, falarei a este povo; e ainda assim me não ouvirão, diz o Senhor</a:t>
            </a:r>
            <a:r>
              <a:rPr lang="pt-BR" sz="2500" dirty="0" smtClean="0">
                <a:solidFill>
                  <a:srgbClr val="0000CC"/>
                </a:solidFill>
              </a:rPr>
              <a:t>.   22  </a:t>
            </a:r>
            <a:r>
              <a:rPr lang="pt-BR" sz="2500" dirty="0">
                <a:solidFill>
                  <a:srgbClr val="0000CC"/>
                </a:solidFill>
              </a:rPr>
              <a:t>De sorte que as línguas são um sinal, não para os fiéis, mas para os infiéis; e a profecia não é sinal para os infiéis, mas para os fiéis</a:t>
            </a:r>
            <a:r>
              <a:rPr lang="pt-BR" sz="2500" dirty="0" smtClean="0">
                <a:solidFill>
                  <a:srgbClr val="0000CC"/>
                </a:solidFill>
              </a:rPr>
              <a:t>.   23  </a:t>
            </a:r>
            <a:r>
              <a:rPr lang="pt-BR" sz="2500" dirty="0">
                <a:solidFill>
                  <a:srgbClr val="0000CC"/>
                </a:solidFill>
              </a:rPr>
              <a:t>Se, pois, toda a igreja se congregar num lugar, e todos falarem línguas estranhas, e entrarem indoutos ou infiéis, não dirão, porventura, que estais loucos</a:t>
            </a:r>
            <a:r>
              <a:rPr lang="pt-BR" sz="2500" dirty="0" smtClean="0">
                <a:solidFill>
                  <a:srgbClr val="0000CC"/>
                </a:solidFill>
              </a:rPr>
              <a:t>?   24  </a:t>
            </a:r>
            <a:r>
              <a:rPr lang="pt-BR" sz="2500" dirty="0">
                <a:solidFill>
                  <a:srgbClr val="0000CC"/>
                </a:solidFill>
              </a:rPr>
              <a:t>Mas, se todos profetizarem, e algum indouto ou infiel entrar, de todos é convencido, de todos é julgado</a:t>
            </a:r>
            <a:r>
              <a:rPr lang="pt-BR" sz="2500" dirty="0" smtClean="0">
                <a:solidFill>
                  <a:srgbClr val="0000CC"/>
                </a:solidFill>
              </a:rPr>
              <a:t>.   25  </a:t>
            </a:r>
            <a:r>
              <a:rPr lang="pt-BR" sz="2500" dirty="0">
                <a:solidFill>
                  <a:srgbClr val="0000CC"/>
                </a:solidFill>
              </a:rPr>
              <a:t>Os segredos do seu coração ficarão manifestos, e assim, lançando-se sobre o seu rosto, adorará a Deus, publicando que Deus está verdadeiramente entre vós.</a:t>
            </a:r>
          </a:p>
        </p:txBody>
      </p:sp>
    </p:spTree>
    <p:extLst>
      <p:ext uri="{BB962C8B-B14F-4D97-AF65-F5344CB8AC3E}">
        <p14:creationId xmlns:p14="http://schemas.microsoft.com/office/powerpoint/2010/main" val="347921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94122"/>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57200" y="1484784"/>
            <a:ext cx="8229600" cy="4824536"/>
          </a:xfrm>
          <a:ln>
            <a:solidFill>
              <a:schemeClr val="tx1"/>
            </a:solidFill>
          </a:ln>
        </p:spPr>
        <p:txBody>
          <a:bodyPr>
            <a:normAutofit fontScale="47500" lnSpcReduction="20000"/>
          </a:bodyPr>
          <a:lstStyle/>
          <a:p>
            <a:pPr marL="0" lvl="0" indent="0">
              <a:spcBef>
                <a:spcPct val="0"/>
              </a:spcBef>
              <a:buNone/>
              <a:defRPr/>
            </a:pPr>
            <a:r>
              <a:rPr lang="pt-BR" sz="3600" b="1" dirty="0">
                <a:solidFill>
                  <a:srgbClr val="006600"/>
                </a:solidFill>
              </a:rPr>
              <a:t>II – A FINALIDADE DA PROFECIA E DAS LÍNGUAS</a:t>
            </a:r>
            <a:r>
              <a:rPr lang="pt-BR" sz="3600" b="1" dirty="0" smtClean="0">
                <a:solidFill>
                  <a:srgbClr val="006600"/>
                </a:solidFill>
              </a:rPr>
              <a:t>		    1</a:t>
            </a:r>
          </a:p>
          <a:p>
            <a:pPr marL="0" lvl="0" indent="0">
              <a:spcBef>
                <a:spcPct val="0"/>
              </a:spcBef>
              <a:buNone/>
              <a:defRPr/>
            </a:pPr>
            <a:endParaRPr lang="pt-BR" sz="1800" b="1" dirty="0" smtClean="0">
              <a:solidFill>
                <a:srgbClr val="006600"/>
              </a:solidFill>
            </a:endParaRPr>
          </a:p>
          <a:p>
            <a:pPr marL="0" lvl="0" indent="0" algn="just">
              <a:spcBef>
                <a:spcPct val="0"/>
              </a:spcBef>
              <a:buNone/>
              <a:defRPr/>
            </a:pPr>
            <a:r>
              <a:rPr lang="pt-BR" sz="2600" b="1" dirty="0" smtClean="0">
                <a:solidFill>
                  <a:srgbClr val="006600"/>
                </a:solidFill>
              </a:rPr>
              <a:t>	</a:t>
            </a:r>
            <a:r>
              <a:rPr lang="pt-BR" sz="4200" dirty="0">
                <a:latin typeface="Arial" pitchFamily="34" charset="0"/>
                <a:cs typeface="Arial" pitchFamily="34" charset="0"/>
              </a:rPr>
              <a:t>Nos versos seguintes, Paulo apresenta outro aspecto da questão, que deveria servir de alerta aos coríntios. A preferência e a ênfase sobre o dom de </a:t>
            </a:r>
            <a:r>
              <a:rPr lang="pt-BR" sz="4200" dirty="0" smtClean="0">
                <a:latin typeface="Arial" pitchFamily="34" charset="0"/>
                <a:cs typeface="Arial" pitchFamily="34" charset="0"/>
              </a:rPr>
              <a:t>línguas </a:t>
            </a:r>
            <a:r>
              <a:rPr lang="pt-BR" sz="4200" dirty="0">
                <a:latin typeface="Arial" pitchFamily="34" charset="0"/>
                <a:cs typeface="Arial" pitchFamily="34" charset="0"/>
              </a:rPr>
              <a:t>em desconsideração </a:t>
            </a:r>
            <a:r>
              <a:rPr lang="pt-BR" sz="4200" dirty="0" smtClean="0">
                <a:latin typeface="Arial" pitchFamily="34" charset="0"/>
                <a:cs typeface="Arial" pitchFamily="34" charset="0"/>
              </a:rPr>
              <a:t>da </a:t>
            </a:r>
            <a:r>
              <a:rPr lang="pt-BR" sz="4200" dirty="0">
                <a:latin typeface="Arial" pitchFamily="34" charset="0"/>
                <a:cs typeface="Arial" pitchFamily="34" charset="0"/>
              </a:rPr>
              <a:t>necessidade de procurarem a edificação uns dos outros, era um sinal de imaturidade espiritual. Não é próprio de crentes maduros na fé adotarem um comportamento que seja contrário ao entendimento, assim como não é próprio de uma pessoa madura e sensata se impressionar, como uma criança, com a aparência e o ruído, ao invés de buscar o sentido do que está vendo e ouvindo. Mais ainda, à luz das </a:t>
            </a:r>
            <a:r>
              <a:rPr lang="pt-BR" sz="4200" dirty="0" smtClean="0">
                <a:latin typeface="Arial" pitchFamily="34" charset="0"/>
                <a:cs typeface="Arial" pitchFamily="34" charset="0"/>
              </a:rPr>
              <a:t>Escrituras, </a:t>
            </a:r>
            <a:r>
              <a:rPr lang="pt-BR" sz="4200" dirty="0">
                <a:latin typeface="Arial" pitchFamily="34" charset="0"/>
                <a:cs typeface="Arial" pitchFamily="34" charset="0"/>
              </a:rPr>
              <a:t>a falta de entendimento que fica ante a manifestação do dom de línguas, sem que haja interpretação ou profecia, deve ser entendida mais como um sinal para os infiéis, no qual Deus manifesta o Seu juízo, ao invés de bênção ou favor: “</a:t>
            </a:r>
            <a:r>
              <a:rPr lang="pt-BR" sz="4200" dirty="0">
                <a:solidFill>
                  <a:srgbClr val="0000CC"/>
                </a:solidFill>
                <a:latin typeface="Arial" pitchFamily="34" charset="0"/>
                <a:cs typeface="Arial" pitchFamily="34" charset="0"/>
              </a:rPr>
              <a:t>Por gente de outras línguas, e por outros lábios, falarei a este povo; e ainda assim me não ouvirão, diz o Senhor</a:t>
            </a:r>
            <a:r>
              <a:rPr lang="pt-BR" sz="4200" dirty="0">
                <a:latin typeface="Arial" pitchFamily="34" charset="0"/>
                <a:cs typeface="Arial" pitchFamily="34" charset="0"/>
              </a:rPr>
              <a:t>” (</a:t>
            </a:r>
            <a:r>
              <a:rPr lang="pt-BR" sz="4200" dirty="0">
                <a:solidFill>
                  <a:srgbClr val="0000CC"/>
                </a:solidFill>
                <a:latin typeface="Arial" pitchFamily="34" charset="0"/>
                <a:cs typeface="Arial" pitchFamily="34" charset="0"/>
              </a:rPr>
              <a:t>v. 21</a:t>
            </a:r>
            <a:r>
              <a:rPr lang="pt-BR" sz="4200" dirty="0">
                <a:latin typeface="Arial" pitchFamily="34" charset="0"/>
                <a:cs typeface="Arial" pitchFamily="34" charset="0"/>
              </a:rPr>
              <a:t>). De modo que, se na igreja prevalecesse este dom, o efeito seria confirmar os incrédulos ou infiéis na sua dureza de coração, pois aí diriam que os crentes estão loucos (</a:t>
            </a:r>
            <a:r>
              <a:rPr lang="pt-BR" sz="4200" dirty="0">
                <a:solidFill>
                  <a:srgbClr val="0000CC"/>
                </a:solidFill>
                <a:latin typeface="Arial" pitchFamily="34" charset="0"/>
                <a:cs typeface="Arial" pitchFamily="34" charset="0"/>
              </a:rPr>
              <a:t>v. 23</a:t>
            </a:r>
            <a:r>
              <a:rPr lang="pt-BR" sz="4200" dirty="0">
                <a:latin typeface="Arial" pitchFamily="34" charset="0"/>
                <a:cs typeface="Arial" pitchFamily="34" charset="0"/>
              </a:rPr>
              <a:t>), e rejeitariam o Evangelho</a:t>
            </a:r>
            <a:r>
              <a:rPr lang="pt-BR" sz="4200" dirty="0" smtClean="0">
                <a:latin typeface="Arial" pitchFamily="34" charset="0"/>
                <a:cs typeface="Arial" pitchFamily="34" charset="0"/>
              </a:rPr>
              <a:t>.</a:t>
            </a:r>
            <a:endParaRPr lang="pt-BR" sz="4200" b="1" dirty="0">
              <a:solidFill>
                <a:srgbClr val="006600"/>
              </a:solidFill>
            </a:endParaRPr>
          </a:p>
        </p:txBody>
      </p:sp>
    </p:spTree>
    <p:extLst>
      <p:ext uri="{BB962C8B-B14F-4D97-AF65-F5344CB8AC3E}">
        <p14:creationId xmlns:p14="http://schemas.microsoft.com/office/powerpoint/2010/main" val="2279505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ln>
            <a:solidFill>
              <a:schemeClr val="tx1"/>
            </a:solidFill>
          </a:ln>
        </p:spPr>
        <p:txBody>
          <a:bodyPr>
            <a:normAutofit fontScale="62500" lnSpcReduction="20000"/>
          </a:bodyPr>
          <a:lstStyle/>
          <a:p>
            <a:pPr marL="0" lvl="0" indent="0">
              <a:spcBef>
                <a:spcPct val="0"/>
              </a:spcBef>
              <a:buNone/>
              <a:defRPr/>
            </a:pPr>
            <a:r>
              <a:rPr lang="pt-BR" sz="2900" b="1" dirty="0">
                <a:solidFill>
                  <a:srgbClr val="006600"/>
                </a:solidFill>
              </a:rPr>
              <a:t>II – A FINALIDADE DA PROFECIA E DAS LÍNGUAS		    </a:t>
            </a:r>
            <a:r>
              <a:rPr lang="pt-BR" sz="2900" b="1" dirty="0" smtClean="0">
                <a:solidFill>
                  <a:srgbClr val="006600"/>
                </a:solidFill>
              </a:rPr>
              <a:t>	2</a:t>
            </a:r>
            <a:endParaRPr lang="pt-BR" sz="2900" b="1" dirty="0">
              <a:solidFill>
                <a:srgbClr val="006600"/>
              </a:solidFill>
            </a:endParaRPr>
          </a:p>
          <a:p>
            <a:pPr marL="0" lvl="0" indent="0">
              <a:spcBef>
                <a:spcPct val="0"/>
              </a:spcBef>
              <a:buNone/>
              <a:defRPr/>
            </a:pPr>
            <a:endParaRPr lang="pt-BR" sz="1300" b="1" dirty="0">
              <a:solidFill>
                <a:srgbClr val="006600"/>
              </a:solidFill>
            </a:endParaRPr>
          </a:p>
          <a:p>
            <a:pPr marL="0" lvl="0" indent="0" algn="just">
              <a:spcBef>
                <a:spcPct val="0"/>
              </a:spcBef>
              <a:buNone/>
              <a:defRPr/>
            </a:pPr>
            <a:r>
              <a:rPr lang="pt-BR" sz="2800" b="1" dirty="0" smtClean="0">
                <a:solidFill>
                  <a:srgbClr val="006600"/>
                </a:solidFill>
              </a:rPr>
              <a:t>	</a:t>
            </a:r>
            <a:r>
              <a:rPr lang="pt-BR" sz="3400" dirty="0">
                <a:latin typeface="Arial" pitchFamily="34" charset="0"/>
                <a:cs typeface="Arial" pitchFamily="34" charset="0"/>
              </a:rPr>
              <a:t>Por outro lado, a profecia ou a interpretação das línguas, por trazer entendimento, é sinal da misericórdia de Deus, que prometeu ensinar o conhecimento até ao mais simples, enquanto o retiraria dos sábios e grandes deste </a:t>
            </a:r>
            <a:r>
              <a:rPr lang="pt-BR" sz="3400" dirty="0" smtClean="0">
                <a:latin typeface="Arial" pitchFamily="34" charset="0"/>
                <a:cs typeface="Arial" pitchFamily="34" charset="0"/>
              </a:rPr>
              <a:t>mundo. </a:t>
            </a:r>
            <a:r>
              <a:rPr lang="pt-BR" sz="3400" dirty="0">
                <a:latin typeface="Arial" pitchFamily="34" charset="0"/>
                <a:cs typeface="Arial" pitchFamily="34" charset="0"/>
              </a:rPr>
              <a:t>Assim que, ante uma assembleia cristã onde todas as coisas são explicadas e expostas com clareza, entendimento, sabedoria e revelação dos segredos do coração do homem, não apenas a igreja é edificada, mas os indoutos e infiéis são compungidos pela palavra, sendo levados ao reconhecimento de que Deus é quem opera no meio da igreja (</a:t>
            </a:r>
            <a:r>
              <a:rPr lang="pt-BR" sz="3400" dirty="0">
                <a:solidFill>
                  <a:srgbClr val="0000CC"/>
                </a:solidFill>
                <a:latin typeface="Arial" pitchFamily="34" charset="0"/>
                <a:cs typeface="Arial" pitchFamily="34" charset="0"/>
              </a:rPr>
              <a:t>v. 25</a:t>
            </a:r>
            <a:r>
              <a:rPr lang="pt-BR" sz="3400" dirty="0">
                <a:latin typeface="Arial" pitchFamily="34" charset="0"/>
                <a:cs typeface="Arial" pitchFamily="34" charset="0"/>
              </a:rPr>
              <a:t>). Notemos que o primeiro derramar do Espírito em cumprimento à promessa manifestou-se tanto através do falar em línguas como também da interpretação e profecia, pois a multidão que acorreu onde os discípulos estavam reunidos os entendia falar, cada um na sua própria língua, das grandezas de Deus e, se não fosse a exposição de Pedro que se seguiu, eles teriam se afastado dizendo que estavam todos </a:t>
            </a:r>
            <a:r>
              <a:rPr lang="pt-BR" sz="3400" dirty="0" smtClean="0">
                <a:latin typeface="Arial" pitchFamily="34" charset="0"/>
                <a:cs typeface="Arial" pitchFamily="34" charset="0"/>
              </a:rPr>
              <a:t>embriagados. </a:t>
            </a:r>
            <a:r>
              <a:rPr lang="pt-BR" sz="2800" dirty="0" smtClean="0">
                <a:latin typeface="Arial" pitchFamily="34" charset="0"/>
                <a:cs typeface="Arial" pitchFamily="34" charset="0"/>
              </a:rPr>
              <a:t>	</a:t>
            </a:r>
            <a:r>
              <a:rPr lang="pt-BR" sz="1700" dirty="0" smtClean="0">
                <a:latin typeface="Arial" pitchFamily="34" charset="0"/>
                <a:cs typeface="Arial" pitchFamily="34" charset="0"/>
              </a:rPr>
              <a:t>(</a:t>
            </a:r>
            <a:r>
              <a:rPr lang="pt-BR" sz="1700" dirty="0" err="1" smtClean="0">
                <a:latin typeface="Arial" pitchFamily="34" charset="0"/>
                <a:cs typeface="Arial" pitchFamily="34" charset="0"/>
              </a:rPr>
              <a:t>I</a:t>
            </a:r>
            <a:r>
              <a:rPr lang="pt-BR" sz="1700" dirty="0" err="1" smtClean="0">
                <a:solidFill>
                  <a:srgbClr val="0000CC"/>
                </a:solidFill>
                <a:latin typeface="Arial" pitchFamily="34" charset="0"/>
                <a:cs typeface="Arial" pitchFamily="34" charset="0"/>
              </a:rPr>
              <a:t>At</a:t>
            </a:r>
            <a:r>
              <a:rPr lang="pt-BR" sz="1700" dirty="0" smtClean="0">
                <a:solidFill>
                  <a:srgbClr val="0000CC"/>
                </a:solidFill>
                <a:latin typeface="Arial" pitchFamily="34" charset="0"/>
                <a:cs typeface="Arial" pitchFamily="34" charset="0"/>
              </a:rPr>
              <a:t> 2.7-15</a:t>
            </a:r>
            <a:r>
              <a:rPr lang="pt-BR" sz="1700" dirty="0" smtClean="0">
                <a:latin typeface="Arial" pitchFamily="34" charset="0"/>
                <a:cs typeface="Arial" pitchFamily="34" charset="0"/>
              </a:rPr>
              <a:t>; </a:t>
            </a:r>
            <a:r>
              <a:rPr lang="pt-BR" sz="1700" dirty="0">
                <a:latin typeface="Arial" pitchFamily="34" charset="0"/>
                <a:cs typeface="Arial" pitchFamily="34" charset="0"/>
              </a:rPr>
              <a:t>Confira também </a:t>
            </a:r>
            <a:r>
              <a:rPr lang="pt-BR" sz="1700" dirty="0">
                <a:solidFill>
                  <a:srgbClr val="0000CC"/>
                </a:solidFill>
                <a:latin typeface="Arial" pitchFamily="34" charset="0"/>
                <a:cs typeface="Arial" pitchFamily="34" charset="0"/>
              </a:rPr>
              <a:t>At </a:t>
            </a:r>
            <a:r>
              <a:rPr lang="pt-BR" sz="1700" dirty="0" smtClean="0">
                <a:solidFill>
                  <a:srgbClr val="0000CC"/>
                </a:solidFill>
                <a:latin typeface="Arial" pitchFamily="34" charset="0"/>
                <a:cs typeface="Arial" pitchFamily="34" charset="0"/>
              </a:rPr>
              <a:t>10.45-46</a:t>
            </a:r>
            <a:r>
              <a:rPr lang="pt-BR" sz="1700" dirty="0" smtClean="0">
                <a:latin typeface="Arial" pitchFamily="34" charset="0"/>
                <a:cs typeface="Arial" pitchFamily="34" charset="0"/>
              </a:rPr>
              <a:t>)</a:t>
            </a:r>
            <a:endParaRPr lang="pt-BR" sz="1700" b="1" dirty="0">
              <a:solidFill>
                <a:srgbClr val="006600"/>
              </a:solidFill>
            </a:endParaRPr>
          </a:p>
        </p:txBody>
      </p:sp>
    </p:spTree>
    <p:extLst>
      <p:ext uri="{BB962C8B-B14F-4D97-AF65-F5344CB8AC3E}">
        <p14:creationId xmlns:p14="http://schemas.microsoft.com/office/powerpoint/2010/main" val="138629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37920" y="2564904"/>
            <a:ext cx="1619672" cy="2844316"/>
          </a:xfrm>
        </p:spPr>
        <p:txBody>
          <a:bodyPr>
            <a:normAutofit/>
          </a:bodyPr>
          <a:lstStyle/>
          <a:p>
            <a:pPr marL="342900" lvl="0" indent="-342900" fontAlgn="base">
              <a:spcAft>
                <a:spcPct val="0"/>
              </a:spcAft>
              <a:defRPr/>
            </a:pPr>
            <a:r>
              <a:rPr lang="pt-BR" sz="3900" b="1" i="1" dirty="0" smtClean="0">
                <a:solidFill>
                  <a:schemeClr val="accent6">
                    <a:lumMod val="50000"/>
                  </a:schemeClr>
                </a:solidFill>
                <a:cs typeface="Arial" charset="0"/>
              </a:rPr>
              <a:t>EBD</a:t>
            </a:r>
          </a:p>
          <a:p>
            <a:pPr marL="342900" lvl="0" indent="-342900" fontAlgn="base">
              <a:spcAft>
                <a:spcPct val="0"/>
              </a:spcAft>
              <a:defRPr/>
            </a:pPr>
            <a:r>
              <a:rPr lang="pt-BR" sz="3900" b="1" i="1" dirty="0" smtClean="0">
                <a:solidFill>
                  <a:schemeClr val="accent6">
                    <a:lumMod val="50000"/>
                  </a:schemeClr>
                </a:solidFill>
                <a:cs typeface="Arial" charset="0"/>
              </a:rPr>
              <a:t>3º</a:t>
            </a:r>
          </a:p>
          <a:p>
            <a:pPr marL="342900" lvl="0" indent="-342900" fontAlgn="base">
              <a:spcAft>
                <a:spcPct val="0"/>
              </a:spcAft>
              <a:defRPr/>
            </a:pPr>
            <a:r>
              <a:rPr lang="pt-BR" sz="3900" b="1" i="1" dirty="0" smtClean="0">
                <a:solidFill>
                  <a:schemeClr val="accent6">
                    <a:lumMod val="50000"/>
                  </a:schemeClr>
                </a:solidFill>
                <a:cs typeface="Arial" charset="0"/>
              </a:rPr>
              <a:t>TRIM.</a:t>
            </a:r>
          </a:p>
          <a:p>
            <a:pPr marL="342900" lvl="0" indent="-342900" fontAlgn="base">
              <a:spcAft>
                <a:spcPct val="0"/>
              </a:spcAft>
              <a:defRPr/>
            </a:pPr>
            <a:r>
              <a:rPr lang="pt-BR" sz="3900" b="1" i="1" dirty="0" smtClean="0">
                <a:solidFill>
                  <a:schemeClr val="accent6">
                    <a:lumMod val="50000"/>
                  </a:schemeClr>
                </a:solidFill>
                <a:cs typeface="Arial" charset="0"/>
              </a:rPr>
              <a:t>2018</a:t>
            </a:r>
            <a:endParaRPr lang="pt-BR" dirty="0"/>
          </a:p>
        </p:txBody>
      </p:sp>
      <p:sp>
        <p:nvSpPr>
          <p:cNvPr id="7" name="Retângulo 6"/>
          <p:cNvSpPr/>
          <p:nvPr/>
        </p:nvSpPr>
        <p:spPr>
          <a:xfrm>
            <a:off x="755577" y="518390"/>
            <a:ext cx="7956376" cy="707886"/>
          </a:xfrm>
          <a:prstGeom prst="rect">
            <a:avLst/>
          </a:prstGeom>
        </p:spPr>
        <p:txBody>
          <a:bodyPr wrap="square">
            <a:spAutoFit/>
          </a:bodyPr>
          <a:lstStyle/>
          <a:p>
            <a:pPr algn="ctr"/>
            <a:r>
              <a:rPr lang="pt-BR" sz="4000" dirty="0" smtClean="0">
                <a:solidFill>
                  <a:srgbClr val="7030A0"/>
                </a:solidFill>
                <a:latin typeface="Arial Black" pitchFamily="34" charset="0"/>
                <a:ea typeface="+mj-ea"/>
                <a:cs typeface="+mj-cs"/>
              </a:rPr>
              <a:t>1ª CARTA  AOS  CORÍNTIOS</a:t>
            </a:r>
            <a:endParaRPr lang="pt-BR" sz="4000" dirty="0"/>
          </a:p>
        </p:txBody>
      </p:sp>
      <p:pic>
        <p:nvPicPr>
          <p:cNvPr id="8" name="Imagem 7" descr="E:\Afonso2018\EBD2018\EBD2018Adultos_Jovens\Trim3EBD_Adul_Jov2018\corinto9Antiga2018.jpg"/>
          <p:cNvPicPr/>
          <p:nvPr/>
        </p:nvPicPr>
        <p:blipFill rotWithShape="1">
          <a:blip r:embed="rId2">
            <a:extLst>
              <a:ext uri="{28A0092B-C50C-407E-A947-70E740481C1C}">
                <a14:useLocalDpi xmlns:a14="http://schemas.microsoft.com/office/drawing/2010/main" val="0"/>
              </a:ext>
            </a:extLst>
          </a:blip>
          <a:srcRect l="1270" t="3773" r="8849" b="7547"/>
          <a:stretch/>
        </p:blipFill>
        <p:spPr bwMode="auto">
          <a:xfrm>
            <a:off x="1835697" y="1484784"/>
            <a:ext cx="7308304" cy="537321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97189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5536" y="476672"/>
            <a:ext cx="8229600" cy="5904656"/>
          </a:xfrm>
        </p:spPr>
        <p:txBody>
          <a:bodyPr>
            <a:noAutofit/>
          </a:bodyPr>
          <a:lstStyle/>
          <a:p>
            <a:pPr marL="0" indent="0">
              <a:buNone/>
            </a:pPr>
            <a:r>
              <a:rPr lang="pt-BR" sz="2400" dirty="0" smtClean="0">
                <a:solidFill>
                  <a:srgbClr val="0000CC"/>
                </a:solidFill>
              </a:rPr>
              <a:t>At 2</a:t>
            </a:r>
            <a:r>
              <a:rPr lang="pt-BR" sz="2400" dirty="0">
                <a:solidFill>
                  <a:srgbClr val="0000CC"/>
                </a:solidFill>
              </a:rPr>
              <a:t>. 7  E todos pasmavam e se maravilhavam, dizendo uns aos outros: Pois quê! Não são galileus todos esses homens que estão falando</a:t>
            </a:r>
            <a:r>
              <a:rPr lang="pt-BR" sz="2400" dirty="0" smtClean="0">
                <a:solidFill>
                  <a:srgbClr val="0000CC"/>
                </a:solidFill>
              </a:rPr>
              <a:t>?   8  </a:t>
            </a:r>
            <a:r>
              <a:rPr lang="pt-BR" sz="2400" dirty="0">
                <a:solidFill>
                  <a:srgbClr val="0000CC"/>
                </a:solidFill>
              </a:rPr>
              <a:t>Como pois os ouvimos, cada um, na nossa própria língua em que somos nascidos</a:t>
            </a:r>
            <a:r>
              <a:rPr lang="pt-BR" sz="2400" dirty="0" smtClean="0">
                <a:solidFill>
                  <a:srgbClr val="0000CC"/>
                </a:solidFill>
              </a:rPr>
              <a:t>?   9 Partos </a:t>
            </a:r>
            <a:r>
              <a:rPr lang="pt-BR" sz="2400" dirty="0">
                <a:solidFill>
                  <a:srgbClr val="0000CC"/>
                </a:solidFill>
              </a:rPr>
              <a:t>e medos, </a:t>
            </a:r>
            <a:r>
              <a:rPr lang="pt-BR" sz="2400" dirty="0" err="1">
                <a:solidFill>
                  <a:srgbClr val="0000CC"/>
                </a:solidFill>
              </a:rPr>
              <a:t>elamitas</a:t>
            </a:r>
            <a:r>
              <a:rPr lang="pt-BR" sz="2400" dirty="0">
                <a:solidFill>
                  <a:srgbClr val="0000CC"/>
                </a:solidFill>
              </a:rPr>
              <a:t> e os que habitam na Mesopotâmia, e Judéia, e Capadócia, e Ponto, e Ásia</a:t>
            </a:r>
            <a:r>
              <a:rPr lang="pt-BR" sz="2400" dirty="0" smtClean="0">
                <a:solidFill>
                  <a:srgbClr val="0000CC"/>
                </a:solidFill>
              </a:rPr>
              <a:t>, 10 e </a:t>
            </a:r>
            <a:r>
              <a:rPr lang="pt-BR" sz="2400" dirty="0">
                <a:solidFill>
                  <a:srgbClr val="0000CC"/>
                </a:solidFill>
              </a:rPr>
              <a:t>Frígia, e </a:t>
            </a:r>
            <a:r>
              <a:rPr lang="pt-BR" sz="2400" dirty="0" err="1">
                <a:solidFill>
                  <a:srgbClr val="0000CC"/>
                </a:solidFill>
              </a:rPr>
              <a:t>Panfília</a:t>
            </a:r>
            <a:r>
              <a:rPr lang="pt-BR" sz="2400" dirty="0">
                <a:solidFill>
                  <a:srgbClr val="0000CC"/>
                </a:solidFill>
              </a:rPr>
              <a:t>, Egito e partes da Líbia, junto a </a:t>
            </a:r>
            <a:r>
              <a:rPr lang="pt-BR" sz="2400" dirty="0" err="1">
                <a:solidFill>
                  <a:srgbClr val="0000CC"/>
                </a:solidFill>
              </a:rPr>
              <a:t>Cirene</a:t>
            </a:r>
            <a:r>
              <a:rPr lang="pt-BR" sz="2400" dirty="0">
                <a:solidFill>
                  <a:srgbClr val="0000CC"/>
                </a:solidFill>
              </a:rPr>
              <a:t>, e forasteiros romanos (tanto judeus como prosélitos</a:t>
            </a:r>
            <a:r>
              <a:rPr lang="pt-BR" sz="2400" dirty="0" smtClean="0">
                <a:solidFill>
                  <a:srgbClr val="0000CC"/>
                </a:solidFill>
              </a:rPr>
              <a:t>),    11  </a:t>
            </a:r>
            <a:r>
              <a:rPr lang="pt-BR" sz="2400" dirty="0">
                <a:solidFill>
                  <a:srgbClr val="0000CC"/>
                </a:solidFill>
              </a:rPr>
              <a:t>e cretenses, e árabes, todos os temos ouvido em nossas próprias línguas falar das grandezas de Deus</a:t>
            </a:r>
            <a:r>
              <a:rPr lang="pt-BR" sz="2400" dirty="0" smtClean="0">
                <a:solidFill>
                  <a:srgbClr val="0000CC"/>
                </a:solidFill>
              </a:rPr>
              <a:t>.  12 E </a:t>
            </a:r>
            <a:r>
              <a:rPr lang="pt-BR" sz="2400" dirty="0">
                <a:solidFill>
                  <a:srgbClr val="0000CC"/>
                </a:solidFill>
              </a:rPr>
              <a:t>todos se maravilhavam e estavam suspensos, dizendo uns para os outros: Que quer isto dizer</a:t>
            </a:r>
            <a:r>
              <a:rPr lang="pt-BR" sz="2400" dirty="0" smtClean="0">
                <a:solidFill>
                  <a:srgbClr val="0000CC"/>
                </a:solidFill>
              </a:rPr>
              <a:t>?   13  </a:t>
            </a:r>
            <a:r>
              <a:rPr lang="pt-BR" sz="2400" dirty="0">
                <a:solidFill>
                  <a:srgbClr val="0000CC"/>
                </a:solidFill>
              </a:rPr>
              <a:t>E outros, zombando, diziam: Estão cheios de mosto</a:t>
            </a:r>
            <a:r>
              <a:rPr lang="pt-BR" sz="2400" dirty="0" smtClean="0">
                <a:solidFill>
                  <a:srgbClr val="0000CC"/>
                </a:solidFill>
              </a:rPr>
              <a:t>.   14  </a:t>
            </a:r>
            <a:r>
              <a:rPr lang="pt-BR" sz="2400" dirty="0">
                <a:solidFill>
                  <a:srgbClr val="0000CC"/>
                </a:solidFill>
              </a:rPr>
              <a:t>Pedro, porém, pondo-se em pé com os onze, levantou a voz e disse-lhes: Varões judeus e todos os que habitais em Jerusalém, seja-vos isto notório, e escutai as minhas palavras</a:t>
            </a:r>
            <a:r>
              <a:rPr lang="pt-BR" sz="2400" dirty="0" smtClean="0">
                <a:solidFill>
                  <a:srgbClr val="0000CC"/>
                </a:solidFill>
              </a:rPr>
              <a:t>.   15  </a:t>
            </a:r>
            <a:r>
              <a:rPr lang="pt-BR" sz="2400" dirty="0">
                <a:solidFill>
                  <a:srgbClr val="0000CC"/>
                </a:solidFill>
              </a:rPr>
              <a:t>Estes homens não estão embriagados, como vós pensais, sendo esta a terceira hora do dia</a:t>
            </a:r>
            <a:r>
              <a:rPr lang="pt-BR" sz="2400" dirty="0" smtClean="0">
                <a:solidFill>
                  <a:srgbClr val="0000CC"/>
                </a:solidFill>
              </a:rPr>
              <a:t>.</a:t>
            </a:r>
            <a:endParaRPr lang="pt-BR" sz="2400" dirty="0">
              <a:solidFill>
                <a:srgbClr val="0000CC"/>
              </a:solidFill>
            </a:endParaRPr>
          </a:p>
        </p:txBody>
      </p:sp>
    </p:spTree>
    <p:extLst>
      <p:ext uri="{BB962C8B-B14F-4D97-AF65-F5344CB8AC3E}">
        <p14:creationId xmlns:p14="http://schemas.microsoft.com/office/powerpoint/2010/main" val="1115701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827584" y="1844824"/>
            <a:ext cx="7632848" cy="3672408"/>
          </a:xfrm>
        </p:spPr>
        <p:txBody>
          <a:bodyPr>
            <a:noAutofit/>
          </a:bodyPr>
          <a:lstStyle/>
          <a:p>
            <a:pPr marL="0" indent="0">
              <a:buNone/>
            </a:pPr>
            <a:r>
              <a:rPr lang="pt-BR" dirty="0" smtClean="0">
                <a:solidFill>
                  <a:srgbClr val="0000CC"/>
                </a:solidFill>
              </a:rPr>
              <a:t>At 10</a:t>
            </a:r>
            <a:r>
              <a:rPr lang="pt-BR" dirty="0">
                <a:solidFill>
                  <a:srgbClr val="0000CC"/>
                </a:solidFill>
              </a:rPr>
              <a:t>. 45  E os fiéis que eram da circuncisão, todos quantos tinham vindo com Pedro, maravilharam-se de que o dom do Espírito Santo se derramasse também sobre os gentios.</a:t>
            </a:r>
          </a:p>
          <a:p>
            <a:pPr marL="0" indent="0">
              <a:buNone/>
            </a:pPr>
            <a:r>
              <a:rPr lang="pt-BR" dirty="0">
                <a:solidFill>
                  <a:srgbClr val="0000CC"/>
                </a:solidFill>
              </a:rPr>
              <a:t>46  Porque os ouviam falar em línguas e magnificar a Deus.</a:t>
            </a:r>
            <a:endParaRPr lang="pt-BR" dirty="0" smtClean="0">
              <a:solidFill>
                <a:srgbClr val="0000CC"/>
              </a:solidFill>
            </a:endParaRPr>
          </a:p>
        </p:txBody>
      </p:sp>
    </p:spTree>
    <p:extLst>
      <p:ext uri="{BB962C8B-B14F-4D97-AF65-F5344CB8AC3E}">
        <p14:creationId xmlns:p14="http://schemas.microsoft.com/office/powerpoint/2010/main" val="4281786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a:t>
            </a:r>
            <a:r>
              <a:rPr lang="pt-BR" sz="2700" b="1" i="1" dirty="0" smtClean="0">
                <a:solidFill>
                  <a:srgbClr val="00B050"/>
                </a:solidFill>
                <a:cs typeface="Arial" charset="0"/>
              </a:rPr>
              <a:t>DEUS</a:t>
            </a:r>
            <a:br>
              <a:rPr lang="pt-BR" sz="27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SUPERIORIDADE DA PROFECIA SOBRE O FALAR </a:t>
            </a:r>
            <a:r>
              <a:rPr lang="pt-BR" sz="3000" b="1" dirty="0" smtClean="0">
                <a:solidFill>
                  <a:srgbClr val="006600"/>
                </a:solidFill>
              </a:rPr>
              <a:t>	EM </a:t>
            </a:r>
            <a:r>
              <a:rPr lang="pt-BR" sz="3000" b="1" dirty="0">
                <a:solidFill>
                  <a:srgbClr val="0066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006600"/>
                </a:solidFill>
              </a:rPr>
              <a:t>II – A FINALIDADE DA PROFECIA E DAS 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FF0000"/>
                </a:solidFill>
              </a:rPr>
              <a:t>III – ORDEM E DECÊNCIA NO USO DOS DONS </a:t>
            </a:r>
            <a:endParaRPr lang="pt-BR" sz="3000" b="1" dirty="0" smtClean="0">
              <a:solidFill>
                <a:srgbClr val="FF00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1439595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1412776"/>
            <a:ext cx="7848872" cy="3168352"/>
          </a:xfrm>
        </p:spPr>
        <p:txBody>
          <a:bodyPr>
            <a:noAutofit/>
          </a:bodyPr>
          <a:lstStyle/>
          <a:p>
            <a:pPr marL="0" lvl="0" indent="0" algn="ctr">
              <a:buNone/>
            </a:pPr>
            <a:r>
              <a:rPr lang="pt-BR" sz="2400" b="1" dirty="0" smtClean="0">
                <a:solidFill>
                  <a:srgbClr val="FF0000"/>
                </a:solidFill>
                <a:latin typeface="Arial" pitchFamily="34" charset="0"/>
                <a:cs typeface="Arial" pitchFamily="34" charset="0"/>
              </a:rPr>
              <a:t>Do </a:t>
            </a:r>
            <a:r>
              <a:rPr lang="pt-BR" sz="2400" b="1" dirty="0">
                <a:solidFill>
                  <a:srgbClr val="FF0000"/>
                </a:solidFill>
                <a:latin typeface="Arial" pitchFamily="34" charset="0"/>
                <a:cs typeface="Arial" pitchFamily="34" charset="0"/>
              </a:rPr>
              <a:t>Texto Bíblico</a:t>
            </a:r>
            <a:r>
              <a:rPr lang="pt-BR" sz="2400" b="1" dirty="0" smtClean="0">
                <a:solidFill>
                  <a:srgbClr val="FF0000"/>
                </a:solidFill>
                <a:latin typeface="Arial" pitchFamily="34" charset="0"/>
                <a:cs typeface="Arial" pitchFamily="34" charset="0"/>
              </a:rPr>
              <a:t>:</a:t>
            </a:r>
          </a:p>
          <a:p>
            <a:pPr marL="0" lvl="0" indent="0" algn="ctr">
              <a:buNone/>
            </a:pPr>
            <a:endParaRPr lang="pt-BR" sz="2400" b="1" dirty="0">
              <a:solidFill>
                <a:srgbClr val="FF0000"/>
              </a:solidFill>
              <a:latin typeface="Arial" pitchFamily="34" charset="0"/>
              <a:cs typeface="Arial" pitchFamily="34" charset="0"/>
            </a:endParaRPr>
          </a:p>
          <a:p>
            <a:pPr marL="0" indent="0">
              <a:buNone/>
            </a:pPr>
            <a:r>
              <a:rPr lang="pt-BR" dirty="0" smtClean="0">
                <a:solidFill>
                  <a:srgbClr val="0000CC"/>
                </a:solidFill>
              </a:rPr>
              <a:t>I </a:t>
            </a:r>
            <a:r>
              <a:rPr lang="pt-BR" dirty="0" err="1" smtClean="0">
                <a:solidFill>
                  <a:srgbClr val="0000CC"/>
                </a:solidFill>
              </a:rPr>
              <a:t>Co</a:t>
            </a:r>
            <a:r>
              <a:rPr lang="pt-BR" dirty="0" smtClean="0">
                <a:solidFill>
                  <a:srgbClr val="0000CC"/>
                </a:solidFill>
              </a:rPr>
              <a:t> 14</a:t>
            </a:r>
            <a:r>
              <a:rPr lang="pt-BR" dirty="0">
                <a:solidFill>
                  <a:srgbClr val="0000CC"/>
                </a:solidFill>
              </a:rPr>
              <a:t>. 26 </a:t>
            </a:r>
            <a:r>
              <a:rPr lang="pt-BR" dirty="0" smtClean="0">
                <a:solidFill>
                  <a:srgbClr val="0000CC"/>
                </a:solidFill>
              </a:rPr>
              <a:t> </a:t>
            </a:r>
            <a:r>
              <a:rPr lang="pt-BR" dirty="0">
                <a:solidFill>
                  <a:srgbClr val="0000CC"/>
                </a:solidFill>
              </a:rPr>
              <a:t>Que fareis, pois, irmãos? Quando vos ajuntais, cada um de vós tem salmo, tem doutrina, tem revelação, tem língua, tem interpretação. Faça-se tudo para edificação</a:t>
            </a:r>
            <a:r>
              <a:rPr lang="pt-BR" dirty="0" smtClean="0">
                <a:solidFill>
                  <a:srgbClr val="0000CC"/>
                </a:solidFill>
              </a:rPr>
              <a:t>.   </a:t>
            </a:r>
            <a:endParaRPr lang="pt-BR" dirty="0">
              <a:solidFill>
                <a:srgbClr val="0000CC"/>
              </a:solidFill>
            </a:endParaRPr>
          </a:p>
        </p:txBody>
      </p:sp>
    </p:spTree>
    <p:extLst>
      <p:ext uri="{BB962C8B-B14F-4D97-AF65-F5344CB8AC3E}">
        <p14:creationId xmlns:p14="http://schemas.microsoft.com/office/powerpoint/2010/main" val="14383723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ln>
            <a:solidFill>
              <a:schemeClr val="tx1"/>
            </a:solidFill>
          </a:ln>
        </p:spPr>
        <p:txBody>
          <a:bodyPr>
            <a:normAutofit fontScale="77500" lnSpcReduction="20000"/>
          </a:bodyPr>
          <a:lstStyle/>
          <a:p>
            <a:pPr marL="0" lvl="0" indent="0" algn="just">
              <a:spcBef>
                <a:spcPct val="0"/>
              </a:spcBef>
              <a:buNone/>
              <a:defRPr/>
            </a:pPr>
            <a:r>
              <a:rPr lang="pt-BR" sz="2400" b="1" dirty="0">
                <a:solidFill>
                  <a:srgbClr val="006600"/>
                </a:solidFill>
              </a:rPr>
              <a:t>III – ORDEM E DECÊNCIA NO USO DOS </a:t>
            </a:r>
            <a:r>
              <a:rPr lang="pt-BR" sz="2400" b="1" dirty="0" smtClean="0">
                <a:solidFill>
                  <a:srgbClr val="006600"/>
                </a:solidFill>
              </a:rPr>
              <a:t>DONS		</a:t>
            </a:r>
            <a:r>
              <a:rPr lang="pt-BR" sz="2000" b="1" dirty="0" smtClean="0">
                <a:solidFill>
                  <a:srgbClr val="006600"/>
                </a:solidFill>
              </a:rPr>
              <a:t>1</a:t>
            </a:r>
          </a:p>
          <a:p>
            <a:pPr marL="0" lvl="0" indent="0" algn="just">
              <a:spcBef>
                <a:spcPct val="0"/>
              </a:spcBef>
              <a:buNone/>
              <a:defRPr/>
            </a:pP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r>
              <a:rPr lang="pt-BR" sz="2800" b="1" dirty="0">
                <a:solidFill>
                  <a:srgbClr val="006600"/>
                </a:solidFill>
              </a:rPr>
              <a:t>	</a:t>
            </a:r>
            <a:r>
              <a:rPr lang="pt-BR" dirty="0">
                <a:latin typeface="Arial" pitchFamily="34" charset="0"/>
                <a:cs typeface="Arial" pitchFamily="34" charset="0"/>
              </a:rPr>
              <a:t>Nas palavras com que o apóstolo inicia esta seção, podemos considerar não apenas que todas as coisas feitas no culto devem contribuir para a edificação, mas que todas as coisas devem ser feitas em harmonia com a vontade e uma legítima operação do Espírito Santo, pois somente os dons espirituais podem verdadeiramente edificar a igreja. Mas, além da operação do Espírito, o apóstolo também considera a necessidade de o culto ser pautado pela ordem, decência e coerência em todos os seus atos, mostrando que a falta destes elementos atrapalha, quando não impede, a edificação dos fiéis, mesmo havendo legítima manifestação dos dons espirituais na igreja.</a:t>
            </a:r>
          </a:p>
        </p:txBody>
      </p:sp>
    </p:spTree>
    <p:extLst>
      <p:ext uri="{BB962C8B-B14F-4D97-AF65-F5344CB8AC3E}">
        <p14:creationId xmlns:p14="http://schemas.microsoft.com/office/powerpoint/2010/main" val="2746263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620688"/>
            <a:ext cx="7848872" cy="5904656"/>
          </a:xfrm>
        </p:spPr>
        <p:txBody>
          <a:bodyPr>
            <a:noAutofit/>
          </a:bodyPr>
          <a:lstStyle/>
          <a:p>
            <a:pPr marL="0" lvl="0" indent="0" algn="ctr">
              <a:buNone/>
            </a:pPr>
            <a:r>
              <a:rPr lang="pt-BR" sz="2000" b="1" dirty="0" smtClean="0">
                <a:solidFill>
                  <a:srgbClr val="FF0000"/>
                </a:solidFill>
                <a:latin typeface="Arial" pitchFamily="34" charset="0"/>
                <a:cs typeface="Arial" pitchFamily="34" charset="0"/>
              </a:rPr>
              <a:t>Do </a:t>
            </a:r>
            <a:r>
              <a:rPr lang="pt-BR" sz="2000" b="1" dirty="0">
                <a:solidFill>
                  <a:srgbClr val="FF0000"/>
                </a:solidFill>
                <a:latin typeface="Arial" pitchFamily="34" charset="0"/>
                <a:cs typeface="Arial" pitchFamily="34" charset="0"/>
              </a:rPr>
              <a:t>Texto Bíblico:</a:t>
            </a:r>
          </a:p>
          <a:p>
            <a:pPr marL="0" indent="0">
              <a:buNone/>
            </a:pPr>
            <a:r>
              <a:rPr lang="pt-BR" sz="2700" dirty="0" smtClean="0">
                <a:solidFill>
                  <a:srgbClr val="0000CC"/>
                </a:solidFill>
              </a:rPr>
              <a:t>I </a:t>
            </a:r>
            <a:r>
              <a:rPr lang="pt-BR" sz="2700" dirty="0" err="1" smtClean="0">
                <a:solidFill>
                  <a:srgbClr val="0000CC"/>
                </a:solidFill>
              </a:rPr>
              <a:t>Co</a:t>
            </a:r>
            <a:r>
              <a:rPr lang="pt-BR" sz="2700" dirty="0" smtClean="0">
                <a:solidFill>
                  <a:srgbClr val="0000CC"/>
                </a:solidFill>
              </a:rPr>
              <a:t> 14.  27  </a:t>
            </a:r>
            <a:r>
              <a:rPr lang="pt-BR" sz="2700" dirty="0">
                <a:solidFill>
                  <a:srgbClr val="0000CC"/>
                </a:solidFill>
              </a:rPr>
              <a:t>E, se alguém falar língua estranha, faça-se isso por dois ou, quando muito, três, e por sua vez, e haja intérprete</a:t>
            </a:r>
            <a:r>
              <a:rPr lang="pt-BR" sz="2700" dirty="0" smtClean="0">
                <a:solidFill>
                  <a:srgbClr val="0000CC"/>
                </a:solidFill>
              </a:rPr>
              <a:t>.   28  </a:t>
            </a:r>
            <a:r>
              <a:rPr lang="pt-BR" sz="2700" dirty="0">
                <a:solidFill>
                  <a:srgbClr val="0000CC"/>
                </a:solidFill>
              </a:rPr>
              <a:t>Mas, se não houver intérprete, esteja calado na igreja e fale consigo mesmo e com Deus</a:t>
            </a:r>
            <a:r>
              <a:rPr lang="pt-BR" sz="2700" dirty="0" smtClean="0">
                <a:solidFill>
                  <a:srgbClr val="0000CC"/>
                </a:solidFill>
              </a:rPr>
              <a:t>.   29  </a:t>
            </a:r>
            <a:r>
              <a:rPr lang="pt-BR" sz="2700" dirty="0">
                <a:solidFill>
                  <a:srgbClr val="0000CC"/>
                </a:solidFill>
              </a:rPr>
              <a:t>E falem dois ou três profetas, e os outros julguem</a:t>
            </a:r>
            <a:r>
              <a:rPr lang="pt-BR" sz="2700" dirty="0" smtClean="0">
                <a:solidFill>
                  <a:srgbClr val="0000CC"/>
                </a:solidFill>
              </a:rPr>
              <a:t>.   30  </a:t>
            </a:r>
            <a:r>
              <a:rPr lang="pt-BR" sz="2700" dirty="0">
                <a:solidFill>
                  <a:srgbClr val="0000CC"/>
                </a:solidFill>
              </a:rPr>
              <a:t>Mas, se a outro, que estiver assentado, for revelada alguma coisa, cale-se o primeiro</a:t>
            </a:r>
            <a:r>
              <a:rPr lang="pt-BR" sz="2700" dirty="0" smtClean="0">
                <a:solidFill>
                  <a:srgbClr val="0000CC"/>
                </a:solidFill>
              </a:rPr>
              <a:t>.   31  </a:t>
            </a:r>
            <a:r>
              <a:rPr lang="pt-BR" sz="2700" dirty="0">
                <a:solidFill>
                  <a:srgbClr val="0000CC"/>
                </a:solidFill>
              </a:rPr>
              <a:t>Porque todos podereis profetizar, uns depois dos outros, para que todos aprendam e todos sejam consolados</a:t>
            </a:r>
            <a:r>
              <a:rPr lang="pt-BR" sz="2700" dirty="0" smtClean="0">
                <a:solidFill>
                  <a:srgbClr val="0000CC"/>
                </a:solidFill>
              </a:rPr>
              <a:t>.   32  </a:t>
            </a:r>
            <a:r>
              <a:rPr lang="pt-BR" sz="2700" dirty="0">
                <a:solidFill>
                  <a:srgbClr val="0000CC"/>
                </a:solidFill>
              </a:rPr>
              <a:t>E os espíritos dos profetas estão sujeitos aos profetas</a:t>
            </a:r>
            <a:r>
              <a:rPr lang="pt-BR" sz="2700" dirty="0" smtClean="0">
                <a:solidFill>
                  <a:srgbClr val="0000CC"/>
                </a:solidFill>
              </a:rPr>
              <a:t>.   33  </a:t>
            </a:r>
            <a:r>
              <a:rPr lang="pt-BR" sz="2700" dirty="0">
                <a:solidFill>
                  <a:srgbClr val="0000CC"/>
                </a:solidFill>
              </a:rPr>
              <a:t>Porque Deus não é Deus de confusão, senão de paz, como em todas as igrejas dos santos</a:t>
            </a:r>
            <a:r>
              <a:rPr lang="pt-BR" sz="2700" dirty="0" smtClean="0">
                <a:solidFill>
                  <a:srgbClr val="0000CC"/>
                </a:solidFill>
              </a:rPr>
              <a:t>. </a:t>
            </a:r>
            <a:endParaRPr lang="pt-BR" sz="2700" dirty="0">
              <a:solidFill>
                <a:srgbClr val="0000CC"/>
              </a:solidFill>
            </a:endParaRPr>
          </a:p>
        </p:txBody>
      </p:sp>
    </p:spTree>
    <p:extLst>
      <p:ext uri="{BB962C8B-B14F-4D97-AF65-F5344CB8AC3E}">
        <p14:creationId xmlns:p14="http://schemas.microsoft.com/office/powerpoint/2010/main" val="1953537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57200" y="1268760"/>
            <a:ext cx="8229600" cy="5184576"/>
          </a:xfrm>
          <a:ln>
            <a:solidFill>
              <a:schemeClr val="tx1"/>
            </a:solidFill>
          </a:ln>
        </p:spPr>
        <p:txBody>
          <a:bodyPr>
            <a:normAutofit lnSpcReduction="10000"/>
          </a:bodyPr>
          <a:lstStyle/>
          <a:p>
            <a:pPr marL="0" lvl="0" indent="0">
              <a:spcBef>
                <a:spcPct val="0"/>
              </a:spcBef>
              <a:buNone/>
              <a:defRPr/>
            </a:pPr>
            <a:r>
              <a:rPr lang="pt-BR" sz="2000" b="1" dirty="0">
                <a:solidFill>
                  <a:srgbClr val="006600"/>
                </a:solidFill>
              </a:rPr>
              <a:t>III – ORDEM E DECÊNCIA NO USO DOS DONS		</a:t>
            </a:r>
            <a:r>
              <a:rPr lang="pt-BR" sz="2000" b="1" dirty="0" smtClean="0">
                <a:solidFill>
                  <a:srgbClr val="006600"/>
                </a:solidFill>
              </a:rPr>
              <a:t>	</a:t>
            </a:r>
            <a:r>
              <a:rPr lang="pt-BR" sz="2000" b="1" dirty="0" smtClean="0">
                <a:solidFill>
                  <a:srgbClr val="006600"/>
                </a:solidFill>
              </a:rPr>
              <a:t>2</a:t>
            </a:r>
          </a:p>
          <a:p>
            <a:pPr marL="0" lvl="0" indent="0">
              <a:spcBef>
                <a:spcPct val="0"/>
              </a:spcBef>
              <a:buNone/>
              <a:defRPr/>
            </a:pPr>
            <a:endParaRPr lang="pt-BR" sz="900" b="1" dirty="0">
              <a:solidFill>
                <a:srgbClr val="006600"/>
              </a:solidFill>
            </a:endParaRPr>
          </a:p>
          <a:p>
            <a:pPr marL="0" lvl="0" indent="0" algn="just">
              <a:spcBef>
                <a:spcPct val="0"/>
              </a:spcBef>
              <a:buNone/>
              <a:defRPr/>
            </a:pPr>
            <a:r>
              <a:rPr lang="pt-BR" sz="2800" b="1" dirty="0" smtClean="0">
                <a:solidFill>
                  <a:srgbClr val="006600"/>
                </a:solidFill>
              </a:rPr>
              <a:t>	</a:t>
            </a:r>
            <a:r>
              <a:rPr lang="pt-BR" sz="2400" dirty="0" smtClean="0">
                <a:latin typeface="Arial" pitchFamily="34" charset="0"/>
                <a:cs typeface="Arial" pitchFamily="34" charset="0"/>
              </a:rPr>
              <a:t>Percebemos </a:t>
            </a:r>
            <a:r>
              <a:rPr lang="pt-BR" sz="2400" dirty="0">
                <a:latin typeface="Arial" pitchFamily="34" charset="0"/>
                <a:cs typeface="Arial" pitchFamily="34" charset="0"/>
              </a:rPr>
              <a:t>que o apóstolo prima pela boa compreensão de tudo o que fosse falado na igreja, pois, no caso dos que tinham o dom de línguas, ele recomenda que falassem um por vez, e ainda assim numa medida, atentando para a manifestação de outros dons: “</a:t>
            </a:r>
            <a:r>
              <a:rPr lang="pt-BR" sz="2400" dirty="0">
                <a:solidFill>
                  <a:srgbClr val="0000CC"/>
                </a:solidFill>
                <a:latin typeface="Arial" pitchFamily="34" charset="0"/>
                <a:cs typeface="Arial" pitchFamily="34" charset="0"/>
              </a:rPr>
              <a:t>se alguém falar em língua, faça-se isso por dois, ou quando muito três, e por sua vez</a:t>
            </a:r>
            <a:r>
              <a:rPr lang="pt-BR" sz="2400" dirty="0">
                <a:latin typeface="Arial" pitchFamily="34" charset="0"/>
                <a:cs typeface="Arial" pitchFamily="34" charset="0"/>
              </a:rPr>
              <a:t>” (</a:t>
            </a:r>
            <a:r>
              <a:rPr lang="pt-BR" sz="2400" dirty="0">
                <a:solidFill>
                  <a:srgbClr val="0000CC"/>
                </a:solidFill>
                <a:latin typeface="Arial" pitchFamily="34" charset="0"/>
                <a:cs typeface="Arial" pitchFamily="34" charset="0"/>
              </a:rPr>
              <a:t>v. 27</a:t>
            </a:r>
            <a:r>
              <a:rPr lang="pt-BR" sz="2400" dirty="0">
                <a:latin typeface="Arial" pitchFamily="34" charset="0"/>
                <a:cs typeface="Arial" pitchFamily="34" charset="0"/>
              </a:rPr>
              <a:t>). E que isto ocorresse na medida em que houvesse interpretação: “</a:t>
            </a:r>
            <a:r>
              <a:rPr lang="pt-BR" sz="2400" dirty="0">
                <a:solidFill>
                  <a:srgbClr val="0000CC"/>
                </a:solidFill>
                <a:latin typeface="Arial" pitchFamily="34" charset="0"/>
                <a:cs typeface="Arial" pitchFamily="34" charset="0"/>
              </a:rPr>
              <a:t>e haja intérprete. Mas, se não houver intérprete, esteja calado na igreja, e fale consigo mesmo, e com Deus</a:t>
            </a:r>
            <a:r>
              <a:rPr lang="pt-BR" sz="2400" dirty="0">
                <a:latin typeface="Arial" pitchFamily="34" charset="0"/>
                <a:cs typeface="Arial" pitchFamily="34" charset="0"/>
              </a:rPr>
              <a:t>” (</a:t>
            </a:r>
            <a:r>
              <a:rPr lang="pt-BR" sz="2400" dirty="0">
                <a:solidFill>
                  <a:srgbClr val="0000CC"/>
                </a:solidFill>
                <a:latin typeface="Arial" pitchFamily="34" charset="0"/>
                <a:cs typeface="Arial" pitchFamily="34" charset="0"/>
              </a:rPr>
              <a:t>v. 28</a:t>
            </a:r>
            <a:r>
              <a:rPr lang="pt-BR" sz="2400" dirty="0">
                <a:latin typeface="Arial" pitchFamily="34" charset="0"/>
                <a:cs typeface="Arial" pitchFamily="34" charset="0"/>
              </a:rPr>
              <a:t>). Quanto à profecia, valem os mesmos princípios – cada um falando por sua vez, e pronto a se sujeitar ao Espírito falando através de outro: “</a:t>
            </a:r>
            <a:r>
              <a:rPr lang="pt-BR" sz="2400" dirty="0">
                <a:solidFill>
                  <a:srgbClr val="0000CC"/>
                </a:solidFill>
                <a:latin typeface="Arial" pitchFamily="34" charset="0"/>
                <a:cs typeface="Arial" pitchFamily="34" charset="0"/>
              </a:rPr>
              <a:t>Porque Deus não é Deus de confusão, senão de paz</a:t>
            </a:r>
            <a:r>
              <a:rPr lang="pt-BR" sz="2400" dirty="0">
                <a:latin typeface="Arial" pitchFamily="34" charset="0"/>
                <a:cs typeface="Arial" pitchFamily="34" charset="0"/>
              </a:rPr>
              <a:t>” (</a:t>
            </a:r>
            <a:r>
              <a:rPr lang="pt-BR" sz="2400" dirty="0">
                <a:solidFill>
                  <a:srgbClr val="0000CC"/>
                </a:solidFill>
                <a:latin typeface="Arial" pitchFamily="34" charset="0"/>
                <a:cs typeface="Arial" pitchFamily="34" charset="0"/>
              </a:rPr>
              <a:t>v. 33</a:t>
            </a:r>
            <a:r>
              <a:rPr lang="pt-BR" sz="2400" dirty="0">
                <a:latin typeface="Arial" pitchFamily="34" charset="0"/>
                <a:cs typeface="Arial" pitchFamily="34" charset="0"/>
              </a:rPr>
              <a:t>).</a:t>
            </a:r>
          </a:p>
        </p:txBody>
      </p:sp>
    </p:spTree>
    <p:extLst>
      <p:ext uri="{BB962C8B-B14F-4D97-AF65-F5344CB8AC3E}">
        <p14:creationId xmlns:p14="http://schemas.microsoft.com/office/powerpoint/2010/main" val="1945928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404664"/>
            <a:ext cx="7848872" cy="6120680"/>
          </a:xfrm>
        </p:spPr>
        <p:txBody>
          <a:bodyPr>
            <a:noAutofit/>
          </a:bodyPr>
          <a:lstStyle/>
          <a:p>
            <a:pPr marL="0" lvl="0" indent="0" algn="ctr">
              <a:buNone/>
            </a:pPr>
            <a:r>
              <a:rPr lang="pt-BR" sz="2000" b="1" dirty="0" smtClean="0">
                <a:solidFill>
                  <a:srgbClr val="FF0000"/>
                </a:solidFill>
                <a:latin typeface="Arial" pitchFamily="34" charset="0"/>
                <a:cs typeface="Arial" pitchFamily="34" charset="0"/>
              </a:rPr>
              <a:t>Do </a:t>
            </a:r>
            <a:r>
              <a:rPr lang="pt-BR" sz="2000" b="1" dirty="0">
                <a:solidFill>
                  <a:srgbClr val="FF0000"/>
                </a:solidFill>
                <a:latin typeface="Arial" pitchFamily="34" charset="0"/>
                <a:cs typeface="Arial" pitchFamily="34" charset="0"/>
              </a:rPr>
              <a:t>Texto Bíblico:</a:t>
            </a:r>
          </a:p>
          <a:p>
            <a:pPr marL="0" indent="0">
              <a:buNone/>
            </a:pPr>
            <a:r>
              <a:rPr lang="pt-BR" sz="2700" dirty="0" smtClean="0">
                <a:solidFill>
                  <a:srgbClr val="0000CC"/>
                </a:solidFill>
              </a:rPr>
              <a:t>I </a:t>
            </a:r>
            <a:r>
              <a:rPr lang="pt-BR" sz="2700" dirty="0" err="1" smtClean="0">
                <a:solidFill>
                  <a:srgbClr val="0000CC"/>
                </a:solidFill>
              </a:rPr>
              <a:t>Co</a:t>
            </a:r>
            <a:r>
              <a:rPr lang="pt-BR" sz="2700" dirty="0" smtClean="0">
                <a:solidFill>
                  <a:srgbClr val="0000CC"/>
                </a:solidFill>
              </a:rPr>
              <a:t> 14</a:t>
            </a:r>
            <a:r>
              <a:rPr lang="pt-BR" sz="2700" dirty="0">
                <a:solidFill>
                  <a:srgbClr val="0000CC"/>
                </a:solidFill>
              </a:rPr>
              <a:t>. </a:t>
            </a:r>
            <a:r>
              <a:rPr lang="pt-BR" sz="2700" dirty="0" smtClean="0">
                <a:solidFill>
                  <a:srgbClr val="0000CC"/>
                </a:solidFill>
              </a:rPr>
              <a:t>34  </a:t>
            </a:r>
            <a:r>
              <a:rPr lang="pt-BR" sz="2700" dirty="0">
                <a:solidFill>
                  <a:srgbClr val="0000CC"/>
                </a:solidFill>
              </a:rPr>
              <a:t>As mulheres estejam caladas nas igrejas, porque lhes não é permitido falar; mas estejam sujeitas, como também ordena a lei</a:t>
            </a:r>
            <a:r>
              <a:rPr lang="pt-BR" sz="2700" dirty="0" smtClean="0">
                <a:solidFill>
                  <a:srgbClr val="0000CC"/>
                </a:solidFill>
              </a:rPr>
              <a:t>.   35  </a:t>
            </a:r>
            <a:r>
              <a:rPr lang="pt-BR" sz="2700" dirty="0">
                <a:solidFill>
                  <a:srgbClr val="0000CC"/>
                </a:solidFill>
              </a:rPr>
              <a:t>E, se querem aprender alguma coisa, interroguem em casa a seus próprios maridos; porque é indecente que as mulheres falem na igreja</a:t>
            </a:r>
            <a:r>
              <a:rPr lang="pt-BR" sz="2700" dirty="0" smtClean="0">
                <a:solidFill>
                  <a:srgbClr val="0000CC"/>
                </a:solidFill>
              </a:rPr>
              <a:t>.   36  </a:t>
            </a:r>
            <a:r>
              <a:rPr lang="pt-BR" sz="2700" dirty="0">
                <a:solidFill>
                  <a:srgbClr val="0000CC"/>
                </a:solidFill>
              </a:rPr>
              <a:t>Porventura, saiu dentre vós a palavra de Deus? Ou veio ela somente para vós</a:t>
            </a:r>
            <a:r>
              <a:rPr lang="pt-BR" sz="2700" dirty="0" smtClean="0">
                <a:solidFill>
                  <a:srgbClr val="0000CC"/>
                </a:solidFill>
              </a:rPr>
              <a:t>?   37  </a:t>
            </a:r>
            <a:r>
              <a:rPr lang="pt-BR" sz="2700" dirty="0">
                <a:solidFill>
                  <a:srgbClr val="0000CC"/>
                </a:solidFill>
              </a:rPr>
              <a:t>Se alguém cuida ser profeta ou espiritual, reconheça que as coisas que vos escrevo são mandamentos do Senhor</a:t>
            </a:r>
            <a:r>
              <a:rPr lang="pt-BR" sz="2700" dirty="0" smtClean="0">
                <a:solidFill>
                  <a:srgbClr val="0000CC"/>
                </a:solidFill>
              </a:rPr>
              <a:t>.   38  </a:t>
            </a:r>
            <a:r>
              <a:rPr lang="pt-BR" sz="2700" dirty="0">
                <a:solidFill>
                  <a:srgbClr val="0000CC"/>
                </a:solidFill>
              </a:rPr>
              <a:t>Mas, se alguém ignora isso, que ignore</a:t>
            </a:r>
            <a:r>
              <a:rPr lang="pt-BR" sz="2700" dirty="0" smtClean="0">
                <a:solidFill>
                  <a:srgbClr val="0000CC"/>
                </a:solidFill>
              </a:rPr>
              <a:t>.   39  </a:t>
            </a:r>
            <a:r>
              <a:rPr lang="pt-BR" sz="2700" dirty="0">
                <a:solidFill>
                  <a:srgbClr val="0000CC"/>
                </a:solidFill>
              </a:rPr>
              <a:t>Portanto, irmãos, procurai, com zelo, profetizar e não proibais falar línguas</a:t>
            </a:r>
            <a:r>
              <a:rPr lang="pt-BR" sz="2700" dirty="0" smtClean="0">
                <a:solidFill>
                  <a:srgbClr val="0000CC"/>
                </a:solidFill>
              </a:rPr>
              <a:t>.   40  </a:t>
            </a:r>
            <a:r>
              <a:rPr lang="pt-BR" sz="2700" dirty="0">
                <a:solidFill>
                  <a:srgbClr val="0000CC"/>
                </a:solidFill>
              </a:rPr>
              <a:t>Mas faça-se tudo decentemente e com ordem</a:t>
            </a:r>
            <a:r>
              <a:rPr lang="pt-BR" sz="2700" dirty="0" smtClean="0">
                <a:solidFill>
                  <a:srgbClr val="0000CC"/>
                </a:solidFill>
              </a:rPr>
              <a:t>.</a:t>
            </a:r>
            <a:endParaRPr lang="pt-BR" sz="2700" dirty="0">
              <a:solidFill>
                <a:srgbClr val="0000CC"/>
              </a:solidFill>
            </a:endParaRPr>
          </a:p>
        </p:txBody>
      </p:sp>
    </p:spTree>
    <p:extLst>
      <p:ext uri="{BB962C8B-B14F-4D97-AF65-F5344CB8AC3E}">
        <p14:creationId xmlns:p14="http://schemas.microsoft.com/office/powerpoint/2010/main" val="3757048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57200" y="1268760"/>
            <a:ext cx="8229600" cy="5184576"/>
          </a:xfrm>
          <a:ln>
            <a:solidFill>
              <a:schemeClr val="tx1"/>
            </a:solidFill>
          </a:ln>
        </p:spPr>
        <p:txBody>
          <a:bodyPr>
            <a:normAutofit fontScale="85000" lnSpcReduction="10000"/>
          </a:bodyPr>
          <a:lstStyle/>
          <a:p>
            <a:pPr marL="0" lvl="0" indent="0">
              <a:spcBef>
                <a:spcPct val="0"/>
              </a:spcBef>
              <a:buNone/>
              <a:defRPr/>
            </a:pPr>
            <a:r>
              <a:rPr lang="pt-BR" sz="2400" b="1" dirty="0">
                <a:solidFill>
                  <a:srgbClr val="006600"/>
                </a:solidFill>
              </a:rPr>
              <a:t>III – ORDEM E DECÊNCIA NO USO DOS DONS		</a:t>
            </a:r>
            <a:r>
              <a:rPr lang="pt-BR" sz="2400" b="1" dirty="0" smtClean="0">
                <a:solidFill>
                  <a:srgbClr val="006600"/>
                </a:solidFill>
              </a:rPr>
              <a:t>	3</a:t>
            </a:r>
            <a:endParaRPr lang="pt-BR" sz="2400" b="1" dirty="0">
              <a:solidFill>
                <a:srgbClr val="006600"/>
              </a:solidFill>
            </a:endParaRPr>
          </a:p>
          <a:p>
            <a:pPr marL="0" lvl="0" indent="0" algn="just">
              <a:spcBef>
                <a:spcPct val="0"/>
              </a:spcBef>
              <a:buNone/>
              <a:defRPr/>
            </a:pPr>
            <a:r>
              <a:rPr lang="pt-BR" sz="2400" b="1" dirty="0" smtClean="0">
                <a:solidFill>
                  <a:srgbClr val="006600"/>
                </a:solidFill>
              </a:rPr>
              <a:t>	</a:t>
            </a:r>
            <a:r>
              <a:rPr lang="pt-BR" sz="2400" b="1" dirty="0">
                <a:solidFill>
                  <a:srgbClr val="006600"/>
                </a:solidFill>
                <a:latin typeface="Arial" pitchFamily="34" charset="0"/>
                <a:cs typeface="Arial" pitchFamily="34" charset="0"/>
              </a:rPr>
              <a:t>	</a:t>
            </a:r>
            <a:r>
              <a:rPr lang="pt-BR" sz="2700" dirty="0">
                <a:latin typeface="Arial" pitchFamily="34" charset="0"/>
                <a:cs typeface="Arial" pitchFamily="34" charset="0"/>
              </a:rPr>
              <a:t>As recomendações finais de Paulo voltam à questão do lugar da mulher no culto. A princípio, ele havia ensinado que seria desonroso para a mulher orar ou profetizar com a cabeça descoberta. Mas agora ele expressamente ordena que as mulheres estejam caladas nas igrejas, pois “</a:t>
            </a:r>
            <a:r>
              <a:rPr lang="pt-BR" sz="2700" dirty="0">
                <a:solidFill>
                  <a:srgbClr val="0000CC"/>
                </a:solidFill>
                <a:latin typeface="Arial" pitchFamily="34" charset="0"/>
                <a:cs typeface="Arial" pitchFamily="34" charset="0"/>
              </a:rPr>
              <a:t>não lhes é permitido falar</a:t>
            </a:r>
            <a:r>
              <a:rPr lang="pt-BR" sz="2700" dirty="0">
                <a:latin typeface="Arial" pitchFamily="34" charset="0"/>
                <a:cs typeface="Arial" pitchFamily="34" charset="0"/>
              </a:rPr>
              <a:t>” (</a:t>
            </a:r>
            <a:r>
              <a:rPr lang="pt-BR" sz="2700" dirty="0">
                <a:solidFill>
                  <a:srgbClr val="0000CC"/>
                </a:solidFill>
                <a:latin typeface="Arial" pitchFamily="34" charset="0"/>
                <a:cs typeface="Arial" pitchFamily="34" charset="0"/>
              </a:rPr>
              <a:t>v. 34</a:t>
            </a:r>
            <a:r>
              <a:rPr lang="pt-BR" sz="2700" dirty="0">
                <a:latin typeface="Arial" pitchFamily="34" charset="0"/>
                <a:cs typeface="Arial" pitchFamily="34" charset="0"/>
              </a:rPr>
              <a:t>) – no culto, naturalmente. Isto é considerado vergonhoso porque falar no culto é exercer autoridade sobre a igreja, e isto contraria a submissão, modéstia e recato que convém às santas </a:t>
            </a:r>
            <a:r>
              <a:rPr lang="pt-BR" sz="2700" dirty="0" smtClean="0">
                <a:latin typeface="Arial" pitchFamily="34" charset="0"/>
                <a:cs typeface="Arial" pitchFamily="34" charset="0"/>
              </a:rPr>
              <a:t>mulheres. </a:t>
            </a:r>
            <a:r>
              <a:rPr lang="pt-BR" sz="2700" dirty="0">
                <a:latin typeface="Arial" pitchFamily="34" charset="0"/>
                <a:cs typeface="Arial" pitchFamily="34" charset="0"/>
              </a:rPr>
              <a:t>Para que ninguém entenda tratar-se de um mero preceito cultural, sujeito às circunstâncias culturais do apóstolo e da igreja de Corinto, atentemos para a importância que ele mesmo dá às suas recomendações: “</a:t>
            </a:r>
            <a:r>
              <a:rPr lang="pt-BR" sz="2700" dirty="0">
                <a:solidFill>
                  <a:srgbClr val="0000CC"/>
                </a:solidFill>
                <a:latin typeface="Arial" pitchFamily="34" charset="0"/>
                <a:cs typeface="Arial" pitchFamily="34" charset="0"/>
              </a:rPr>
              <a:t>Se alguém cuida ser profeta, ou espiritual, reconheça que as coisas que vos escrevo são mandamentos do Senhor</a:t>
            </a:r>
            <a:r>
              <a:rPr lang="pt-BR" sz="2700" dirty="0">
                <a:latin typeface="Arial" pitchFamily="34" charset="0"/>
                <a:cs typeface="Arial" pitchFamily="34" charset="0"/>
              </a:rPr>
              <a:t>” (</a:t>
            </a:r>
            <a:r>
              <a:rPr lang="pt-BR" sz="2700" dirty="0">
                <a:solidFill>
                  <a:srgbClr val="0000CC"/>
                </a:solidFill>
                <a:latin typeface="Arial" pitchFamily="34" charset="0"/>
                <a:cs typeface="Arial" pitchFamily="34" charset="0"/>
              </a:rPr>
              <a:t>v. 37</a:t>
            </a:r>
            <a:r>
              <a:rPr lang="pt-BR" sz="2700" dirty="0" smtClean="0">
                <a:latin typeface="Arial" pitchFamily="34" charset="0"/>
                <a:cs typeface="Arial" pitchFamily="34" charset="0"/>
              </a:rPr>
              <a:t>).</a:t>
            </a:r>
            <a:endParaRPr lang="pt-BR" sz="2700" dirty="0">
              <a:latin typeface="Arial" pitchFamily="34" charset="0"/>
              <a:cs typeface="Arial" pitchFamily="34" charset="0"/>
            </a:endParaRPr>
          </a:p>
        </p:txBody>
      </p:sp>
    </p:spTree>
    <p:extLst>
      <p:ext uri="{BB962C8B-B14F-4D97-AF65-F5344CB8AC3E}">
        <p14:creationId xmlns:p14="http://schemas.microsoft.com/office/powerpoint/2010/main" val="1945780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DEUS</a:t>
            </a:r>
            <a:r>
              <a:rPr lang="pt-BR" sz="2300" b="1" i="1" dirty="0" smtClean="0">
                <a:solidFill>
                  <a:srgbClr val="00B050"/>
                </a:solidFill>
                <a:cs typeface="Arial" charset="0"/>
              </a:rPr>
              <a:t/>
            </a:r>
            <a:br>
              <a:rPr lang="pt-BR" sz="23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SUPERIORIDADE DA PROFECIA SOBRE O FALAR </a:t>
            </a:r>
            <a:r>
              <a:rPr lang="pt-BR" sz="3000" b="1" dirty="0" smtClean="0">
                <a:solidFill>
                  <a:srgbClr val="006600"/>
                </a:solidFill>
              </a:rPr>
              <a:t>	EM </a:t>
            </a:r>
            <a:r>
              <a:rPr lang="pt-BR" sz="3000" b="1" dirty="0">
                <a:solidFill>
                  <a:srgbClr val="0066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006600"/>
                </a:solidFill>
              </a:rPr>
              <a:t>II – A FINALIDADE DA PROFECIA E DAS 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006600"/>
                </a:solidFill>
              </a:rPr>
              <a:t>III – ORDEM E DECÊNCIA NO USO DOS DONS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FF0000"/>
                </a:solidFill>
              </a:rPr>
              <a:t>- </a:t>
            </a:r>
            <a:r>
              <a:rPr lang="pt-BR" sz="4300" b="1" dirty="0">
                <a:solidFill>
                  <a:srgbClr val="FF0000"/>
                </a:solidFill>
              </a:rPr>
              <a:t>Conclusão</a:t>
            </a:r>
          </a:p>
        </p:txBody>
      </p:sp>
    </p:spTree>
    <p:extLst>
      <p:ext uri="{BB962C8B-B14F-4D97-AF65-F5344CB8AC3E}">
        <p14:creationId xmlns:p14="http://schemas.microsoft.com/office/powerpoint/2010/main" val="1439595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4653136"/>
            <a:ext cx="8208912" cy="1296144"/>
          </a:xfrm>
        </p:spPr>
        <p:txBody>
          <a:bodyPr>
            <a:noAutofit/>
          </a:bodyPr>
          <a:lstStyle/>
          <a:p>
            <a:pPr marL="342900" lvl="0" indent="-342900" fontAlgn="base">
              <a:spcAft>
                <a:spcPct val="0"/>
              </a:spcAft>
              <a:defRPr/>
            </a:pPr>
            <a:r>
              <a:rPr lang="pt-BR" sz="4400" b="1" i="1" dirty="0">
                <a:solidFill>
                  <a:srgbClr val="00B050"/>
                </a:solidFill>
                <a:cs typeface="Arial" charset="0"/>
              </a:rPr>
              <a:t>LIÇÃO 11: A EDIFICAÇÃO DA IGREJA NO CULTO A DEUS</a:t>
            </a:r>
            <a:endParaRPr lang="pt-BR" sz="4400" dirty="0"/>
          </a:p>
        </p:txBody>
      </p:sp>
      <p:sp>
        <p:nvSpPr>
          <p:cNvPr id="2" name="Retângulo 1"/>
          <p:cNvSpPr/>
          <p:nvPr/>
        </p:nvSpPr>
        <p:spPr>
          <a:xfrm>
            <a:off x="467544" y="548680"/>
            <a:ext cx="8064896" cy="707886"/>
          </a:xfrm>
          <a:prstGeom prst="rect">
            <a:avLst/>
          </a:prstGeom>
        </p:spPr>
        <p:txBody>
          <a:bodyPr wrap="square">
            <a:spAutoFit/>
          </a:bodyPr>
          <a:lstStyle/>
          <a:p>
            <a:pPr algn="ctr"/>
            <a:r>
              <a:rPr lang="pt-BR" sz="4000" dirty="0">
                <a:solidFill>
                  <a:srgbClr val="7030A0"/>
                </a:solidFill>
                <a:latin typeface="Arial Black" pitchFamily="34" charset="0"/>
              </a:rPr>
              <a:t>1ª CARTA  </a:t>
            </a:r>
            <a:r>
              <a:rPr lang="pt-BR" sz="3600" dirty="0">
                <a:solidFill>
                  <a:srgbClr val="7030A0"/>
                </a:solidFill>
                <a:latin typeface="Arial Black" pitchFamily="34" charset="0"/>
              </a:rPr>
              <a:t>AOS</a:t>
            </a:r>
            <a:r>
              <a:rPr lang="pt-BR" sz="4000" dirty="0">
                <a:solidFill>
                  <a:srgbClr val="7030A0"/>
                </a:solidFill>
                <a:latin typeface="Arial Black" pitchFamily="34" charset="0"/>
              </a:rPr>
              <a:t>  CORÍNTIOS</a:t>
            </a:r>
            <a:endParaRPr lang="pt-BR" sz="4000" dirty="0"/>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461045"/>
            <a:ext cx="4464496" cy="3015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954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67544" y="1628800"/>
            <a:ext cx="8229600" cy="4392488"/>
          </a:xfrm>
          <a:ln>
            <a:solidFill>
              <a:schemeClr val="tx1"/>
            </a:solidFill>
          </a:ln>
        </p:spPr>
        <p:txBody>
          <a:bodyPr>
            <a:normAutofit/>
          </a:bodyPr>
          <a:lstStyle/>
          <a:p>
            <a:pPr marL="0" indent="0">
              <a:buNone/>
            </a:pPr>
            <a:r>
              <a:rPr lang="pt-BR" sz="4400" b="1" dirty="0" smtClean="0">
                <a:solidFill>
                  <a:srgbClr val="006600"/>
                </a:solidFill>
              </a:rPr>
              <a:t>   </a:t>
            </a:r>
            <a:r>
              <a:rPr lang="pt-BR" b="1" dirty="0" smtClean="0">
                <a:solidFill>
                  <a:srgbClr val="006600"/>
                </a:solidFill>
              </a:rPr>
              <a:t>Conclusão</a:t>
            </a:r>
            <a:endParaRPr lang="pt-BR" sz="1800" b="1" dirty="0" smtClean="0">
              <a:solidFill>
                <a:srgbClr val="006600"/>
              </a:solidFill>
            </a:endParaRPr>
          </a:p>
          <a:p>
            <a:pPr marL="0" indent="0">
              <a:buNone/>
            </a:pPr>
            <a:endParaRPr lang="pt-BR" sz="1000" b="1" dirty="0">
              <a:solidFill>
                <a:srgbClr val="006600"/>
              </a:solidFill>
              <a:latin typeface="Arial" pitchFamily="34" charset="0"/>
              <a:cs typeface="Arial" pitchFamily="34" charset="0"/>
            </a:endParaRPr>
          </a:p>
          <a:p>
            <a:pPr marL="0" indent="0" algn="just">
              <a:buNone/>
            </a:pPr>
            <a:r>
              <a:rPr lang="pt-BR" sz="2800" b="1" dirty="0" smtClean="0">
                <a:solidFill>
                  <a:srgbClr val="006600"/>
                </a:solidFill>
                <a:latin typeface="Arial" pitchFamily="34" charset="0"/>
                <a:cs typeface="Arial" pitchFamily="34" charset="0"/>
              </a:rPr>
              <a:t>	</a:t>
            </a:r>
            <a:r>
              <a:rPr lang="pt-BR" sz="2800" dirty="0">
                <a:latin typeface="Arial" pitchFamily="34" charset="0"/>
                <a:cs typeface="Arial" pitchFamily="34" charset="0"/>
              </a:rPr>
              <a:t>O propósito de Deus para a igreja é que todos os seus membros sejam edificados uns pelos outros, através dos dons espirituais. Quando os crentes se reúnem para buscar a edificação uns dos outros, e não o seu próprio interesse, Deus é verdadeiramente glorificado e o culto atinge o seu propósito.</a:t>
            </a:r>
            <a:endParaRPr lang="pt-BR" sz="4900" dirty="0">
              <a:cs typeface="Arial" pitchFamily="34" charset="0"/>
            </a:endParaRPr>
          </a:p>
        </p:txBody>
      </p:sp>
    </p:spTree>
    <p:extLst>
      <p:ext uri="{BB962C8B-B14F-4D97-AF65-F5344CB8AC3E}">
        <p14:creationId xmlns:p14="http://schemas.microsoft.com/office/powerpoint/2010/main" val="981638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a:t>
            </a:r>
            <a:r>
              <a:rPr lang="pt-BR" sz="2700" b="1" i="1" dirty="0" smtClean="0">
                <a:solidFill>
                  <a:srgbClr val="00B050"/>
                </a:solidFill>
                <a:cs typeface="Arial" charset="0"/>
              </a:rPr>
              <a:t>DEUS</a:t>
            </a:r>
            <a:br>
              <a:rPr lang="pt-BR" sz="27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SUPERIORIDADE DA PROFECIA SOBRE O FALAR </a:t>
            </a:r>
            <a:r>
              <a:rPr lang="pt-BR" sz="3000" b="1" dirty="0" smtClean="0">
                <a:solidFill>
                  <a:srgbClr val="006600"/>
                </a:solidFill>
              </a:rPr>
              <a:t>	EM </a:t>
            </a:r>
            <a:r>
              <a:rPr lang="pt-BR" sz="3000" b="1" dirty="0">
                <a:solidFill>
                  <a:srgbClr val="0066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006600"/>
                </a:solidFill>
              </a:rPr>
              <a:t>II – A FINALIDADE DA PROFECIA E DAS 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006600"/>
                </a:solidFill>
              </a:rPr>
              <a:t>III – ORDEM E DECÊNCIA NO USO DOS DONS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14395959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dirty="0"/>
          </a:p>
        </p:txBody>
      </p:sp>
      <p:sp>
        <p:nvSpPr>
          <p:cNvPr id="3" name="Espaço Reservado para Conteúdo 2"/>
          <p:cNvSpPr>
            <a:spLocks noGrp="1"/>
          </p:cNvSpPr>
          <p:nvPr>
            <p:ph idx="1"/>
          </p:nvPr>
        </p:nvSpPr>
        <p:spPr/>
        <p:txBody>
          <a:bodyPr>
            <a:normAutofit fontScale="925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a:solidFill>
                  <a:srgbClr val="00000A"/>
                </a:solidFill>
                <a:latin typeface="Times New Roman"/>
                <a:ea typeface="Calibri"/>
                <a:cs typeface="Calibri"/>
              </a:rPr>
              <a:t>“</a:t>
            </a:r>
            <a:r>
              <a:rPr lang="pt-BR" sz="3600" dirty="0">
                <a:solidFill>
                  <a:srgbClr val="0000CC"/>
                </a:solidFill>
                <a:latin typeface="Times New Roman"/>
                <a:ea typeface="Calibri"/>
                <a:cs typeface="Calibri"/>
              </a:rPr>
              <a:t>Que fareis pois, irmãos? Quando vos ajuntais, cada um de vós tem salmo, tem doutrina, tem revelação, tem língua, tem interpretação. Faça-se tudo para </a:t>
            </a:r>
            <a:r>
              <a:rPr lang="pt-BR" sz="3600" dirty="0" smtClean="0">
                <a:solidFill>
                  <a:srgbClr val="0000CC"/>
                </a:solidFill>
                <a:latin typeface="Times New Roman"/>
                <a:ea typeface="Calibri"/>
                <a:cs typeface="Calibri"/>
              </a:rPr>
              <a:t>edificação</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14</a:t>
            </a:r>
            <a:r>
              <a:rPr lang="pt-BR" sz="3600" dirty="0" smtClean="0">
                <a:solidFill>
                  <a:srgbClr val="0000CC"/>
                </a:solidFill>
                <a:highlight>
                  <a:srgbClr val="FFFFFF"/>
                </a:highlight>
                <a:latin typeface="Arial" pitchFamily="34" charset="0"/>
                <a:ea typeface="Calibri"/>
                <a:cs typeface="Arial" pitchFamily="34" charset="0"/>
              </a:rPr>
              <a:t>. 26</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1121832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10146"/>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smtClean="0">
                <a:solidFill>
                  <a:srgbClr val="00B0F0"/>
                </a:solidFill>
                <a:latin typeface="Arial Black" pitchFamily="34" charset="0"/>
              </a:rPr>
              <a:t/>
            </a:r>
            <a:br>
              <a:rPr lang="pt-BR" sz="3600" dirty="0" smtClean="0">
                <a:solidFill>
                  <a:srgbClr val="00B0F0"/>
                </a:solidFill>
                <a:latin typeface="Arial Black" pitchFamily="34" charset="0"/>
              </a:rPr>
            </a:br>
            <a:r>
              <a:rPr lang="pt-BR" sz="2900" b="1" i="1" dirty="0">
                <a:solidFill>
                  <a:srgbClr val="00B050"/>
                </a:solidFill>
                <a:ea typeface="+mn-ea"/>
                <a:cs typeface="Arial" charset="0"/>
              </a:rPr>
              <a:t>LIÇÃO 11: A EDIFICAÇÃO DA IGREJA NO CULTO A DEUS</a:t>
            </a:r>
          </a:p>
        </p:txBody>
      </p:sp>
      <p:sp>
        <p:nvSpPr>
          <p:cNvPr id="3" name="Espaço Reservado para Conteúdo 2"/>
          <p:cNvSpPr>
            <a:spLocks noGrp="1"/>
          </p:cNvSpPr>
          <p:nvPr>
            <p:ph idx="1"/>
          </p:nvPr>
        </p:nvSpPr>
        <p:spPr/>
        <p:txBody>
          <a:bodyPr/>
          <a:lstStyle/>
          <a:p>
            <a:endParaRPr lang="pt-BR" dirty="0" smtClean="0"/>
          </a:p>
          <a:p>
            <a:endParaRPr lang="pt-BR" dirty="0"/>
          </a:p>
          <a:p>
            <a:pPr marL="0" indent="0" algn="ctr">
              <a:buNone/>
            </a:pPr>
            <a:r>
              <a:rPr lang="pt-BR" b="1" dirty="0" smtClean="0">
                <a:solidFill>
                  <a:srgbClr val="FF0000"/>
                </a:solidFill>
                <a:latin typeface="Arial" pitchFamily="34" charset="0"/>
                <a:cs typeface="Arial" pitchFamily="34" charset="0"/>
              </a:rPr>
              <a:t>Leitura Bíblica:   </a:t>
            </a:r>
            <a:r>
              <a:rPr lang="pt-BR" sz="4000" dirty="0">
                <a:solidFill>
                  <a:srgbClr val="0000CC"/>
                </a:solidFill>
              </a:rPr>
              <a:t>1 </a:t>
            </a:r>
            <a:r>
              <a:rPr lang="pt-BR" sz="4000" dirty="0" smtClean="0">
                <a:solidFill>
                  <a:srgbClr val="0000CC"/>
                </a:solidFill>
              </a:rPr>
              <a:t>Coríntios 14.1-12</a:t>
            </a:r>
            <a:endParaRPr lang="pt-BR" sz="4000" b="1"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880528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83569" y="332656"/>
            <a:ext cx="7848872" cy="6120680"/>
          </a:xfrm>
        </p:spPr>
        <p:txBody>
          <a:bodyPr>
            <a:noAutofit/>
          </a:bodyPr>
          <a:lstStyle/>
          <a:p>
            <a:pPr marL="0" indent="0">
              <a:buNone/>
            </a:pPr>
            <a:r>
              <a:rPr lang="pt-BR" sz="1900" dirty="0" smtClean="0">
                <a:solidFill>
                  <a:srgbClr val="0000CC"/>
                </a:solidFill>
              </a:rPr>
              <a:t>1 </a:t>
            </a:r>
            <a:r>
              <a:rPr lang="pt-BR" sz="1900" dirty="0" err="1" smtClean="0">
                <a:solidFill>
                  <a:srgbClr val="0000CC"/>
                </a:solidFill>
              </a:rPr>
              <a:t>Co</a:t>
            </a:r>
            <a:r>
              <a:rPr lang="pt-BR" sz="1900" dirty="0">
                <a:solidFill>
                  <a:srgbClr val="0000CC"/>
                </a:solidFill>
              </a:rPr>
              <a:t> 14. 1 </a:t>
            </a:r>
            <a:r>
              <a:rPr lang="pt-BR" sz="1900" dirty="0" smtClean="0">
                <a:solidFill>
                  <a:srgbClr val="0000CC"/>
                </a:solidFill>
              </a:rPr>
              <a:t> </a:t>
            </a:r>
            <a:r>
              <a:rPr lang="pt-BR" sz="1900" dirty="0">
                <a:solidFill>
                  <a:srgbClr val="0000CC"/>
                </a:solidFill>
              </a:rPr>
              <a:t>Segui a caridade e procurai com zelo os dons espirituais, mas principalmente o de profetizar</a:t>
            </a:r>
            <a:r>
              <a:rPr lang="pt-BR" sz="1900" dirty="0" smtClean="0">
                <a:solidFill>
                  <a:srgbClr val="0000CC"/>
                </a:solidFill>
              </a:rPr>
              <a:t>.   2  </a:t>
            </a:r>
            <a:r>
              <a:rPr lang="pt-BR" sz="1900" dirty="0">
                <a:solidFill>
                  <a:srgbClr val="0000CC"/>
                </a:solidFill>
              </a:rPr>
              <a:t>Porque o que fala língua estranha não fala aos homens, senão a Deus; porque ninguém o entende, e em espírito fala de mistérios</a:t>
            </a:r>
            <a:r>
              <a:rPr lang="pt-BR" sz="1900" dirty="0" smtClean="0">
                <a:solidFill>
                  <a:srgbClr val="0000CC"/>
                </a:solidFill>
              </a:rPr>
              <a:t>.   3  </a:t>
            </a:r>
            <a:r>
              <a:rPr lang="pt-BR" sz="1900" dirty="0">
                <a:solidFill>
                  <a:srgbClr val="0000CC"/>
                </a:solidFill>
              </a:rPr>
              <a:t>Mas o que profetiza fala aos homens para edificação, exortação e consolação</a:t>
            </a:r>
            <a:r>
              <a:rPr lang="pt-BR" sz="1900" dirty="0" smtClean="0">
                <a:solidFill>
                  <a:srgbClr val="0000CC"/>
                </a:solidFill>
              </a:rPr>
              <a:t>.   4  </a:t>
            </a:r>
            <a:r>
              <a:rPr lang="pt-BR" sz="1900" dirty="0">
                <a:solidFill>
                  <a:srgbClr val="0000CC"/>
                </a:solidFill>
              </a:rPr>
              <a:t>O que fala língua estranha edifica-se a si mesmo, mas o que profetiza edifica a igreja</a:t>
            </a:r>
            <a:r>
              <a:rPr lang="pt-BR" sz="1900" dirty="0" smtClean="0">
                <a:solidFill>
                  <a:srgbClr val="0000CC"/>
                </a:solidFill>
              </a:rPr>
              <a:t>.   5  </a:t>
            </a:r>
            <a:r>
              <a:rPr lang="pt-BR" sz="1900" dirty="0">
                <a:solidFill>
                  <a:srgbClr val="0000CC"/>
                </a:solidFill>
              </a:rPr>
              <a:t>E eu quero que todos vós faleis línguas estranhas; mas muito mais que profetizeis, porque o que profetiza é maior do que o que fala línguas estranhas,  a não ser que também interprete, para que a igreja receba edificação</a:t>
            </a:r>
            <a:r>
              <a:rPr lang="pt-BR" sz="1900" dirty="0" smtClean="0">
                <a:solidFill>
                  <a:srgbClr val="0000CC"/>
                </a:solidFill>
              </a:rPr>
              <a:t>.   6  </a:t>
            </a:r>
            <a:r>
              <a:rPr lang="pt-BR" sz="1900" dirty="0">
                <a:solidFill>
                  <a:srgbClr val="0000CC"/>
                </a:solidFill>
              </a:rPr>
              <a:t>E, agora, irmãos, se eu for ter convosco falando línguas estranhas, que vos aproveitaria, se vos não falasse ou por meio da revelação, ou da ciência, ou da profecia, ou da doutrina</a:t>
            </a:r>
            <a:r>
              <a:rPr lang="pt-BR" sz="1900" dirty="0" smtClean="0">
                <a:solidFill>
                  <a:srgbClr val="0000CC"/>
                </a:solidFill>
              </a:rPr>
              <a:t>?   7 Da </a:t>
            </a:r>
            <a:r>
              <a:rPr lang="pt-BR" sz="1900" dirty="0">
                <a:solidFill>
                  <a:srgbClr val="0000CC"/>
                </a:solidFill>
              </a:rPr>
              <a:t>mesma sorte, se as coisas inanimadas que fazem som, seja flauta, seja cítara, não formarem sons distintos, como se conhecerá o que se toca com a flauta ou com a cítara</a:t>
            </a:r>
            <a:r>
              <a:rPr lang="pt-BR" sz="1900" dirty="0" smtClean="0">
                <a:solidFill>
                  <a:srgbClr val="0000CC"/>
                </a:solidFill>
              </a:rPr>
              <a:t>?   8  </a:t>
            </a:r>
            <a:r>
              <a:rPr lang="pt-BR" sz="1900" dirty="0">
                <a:solidFill>
                  <a:srgbClr val="0000CC"/>
                </a:solidFill>
              </a:rPr>
              <a:t>Porque, se a trombeta der sonido incerto, quem se preparará para a batalha</a:t>
            </a:r>
            <a:r>
              <a:rPr lang="pt-BR" sz="1900" dirty="0" smtClean="0">
                <a:solidFill>
                  <a:srgbClr val="0000CC"/>
                </a:solidFill>
              </a:rPr>
              <a:t>?   9  </a:t>
            </a:r>
            <a:r>
              <a:rPr lang="pt-BR" sz="1900" dirty="0">
                <a:solidFill>
                  <a:srgbClr val="0000CC"/>
                </a:solidFill>
              </a:rPr>
              <a:t>Assim, também vós, se, com a língua, não pronunciardes palavras bem inteligíveis, como se entenderá o que se diz? Porque estareis como que falando ao ar</a:t>
            </a:r>
            <a:r>
              <a:rPr lang="pt-BR" sz="1900" dirty="0" smtClean="0">
                <a:solidFill>
                  <a:srgbClr val="0000CC"/>
                </a:solidFill>
              </a:rPr>
              <a:t>.   10  </a:t>
            </a:r>
            <a:r>
              <a:rPr lang="pt-BR" sz="1900" dirty="0">
                <a:solidFill>
                  <a:srgbClr val="0000CC"/>
                </a:solidFill>
              </a:rPr>
              <a:t>Há, por exemplo, tanta espécie de vozes no mundo, e nenhuma delas é sem significação</a:t>
            </a:r>
            <a:r>
              <a:rPr lang="pt-BR" sz="1900" dirty="0" smtClean="0">
                <a:solidFill>
                  <a:srgbClr val="0000CC"/>
                </a:solidFill>
              </a:rPr>
              <a:t>.   11  </a:t>
            </a:r>
            <a:r>
              <a:rPr lang="pt-BR" sz="1900" dirty="0">
                <a:solidFill>
                  <a:srgbClr val="0000CC"/>
                </a:solidFill>
              </a:rPr>
              <a:t>Mas, se eu ignorar o sentido da voz, serei bárbaro para aquele a quem falo, e o que fala será bárbaro para mim</a:t>
            </a:r>
            <a:r>
              <a:rPr lang="pt-BR" sz="1900" dirty="0" smtClean="0">
                <a:solidFill>
                  <a:srgbClr val="0000CC"/>
                </a:solidFill>
              </a:rPr>
              <a:t>.   12  </a:t>
            </a:r>
            <a:r>
              <a:rPr lang="pt-BR" sz="1900" dirty="0">
                <a:solidFill>
                  <a:srgbClr val="0000CC"/>
                </a:solidFill>
              </a:rPr>
              <a:t>Assim, também vós, como desejais dons espirituais, procurai sobejar neles, para a edificação da igreja.</a:t>
            </a:r>
          </a:p>
        </p:txBody>
      </p:sp>
    </p:spTree>
    <p:extLst>
      <p:ext uri="{BB962C8B-B14F-4D97-AF65-F5344CB8AC3E}">
        <p14:creationId xmlns:p14="http://schemas.microsoft.com/office/powerpoint/2010/main" val="655847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dirty="0"/>
          </a:p>
        </p:txBody>
      </p:sp>
      <p:sp>
        <p:nvSpPr>
          <p:cNvPr id="3" name="Espaço Reservado para Conteúdo 2"/>
          <p:cNvSpPr>
            <a:spLocks noGrp="1"/>
          </p:cNvSpPr>
          <p:nvPr>
            <p:ph idx="1"/>
          </p:nvPr>
        </p:nvSpPr>
        <p:spPr/>
        <p:txBody>
          <a:bodyPr>
            <a:normAutofit fontScale="92500"/>
          </a:bodyPr>
          <a:lstStyle/>
          <a:p>
            <a:pPr marL="0" lvl="0" indent="0" algn="just">
              <a:spcBef>
                <a:spcPct val="0"/>
              </a:spcBef>
              <a:buNone/>
              <a:defRPr/>
            </a:pPr>
            <a:endParaRPr lang="pt-BR" altLang="pt-BR" sz="1100" b="1" dirty="0" smtClean="0">
              <a:solidFill>
                <a:srgbClr val="C00000"/>
              </a:solidFill>
              <a:latin typeface="Arial" pitchFamily="34" charset="0"/>
              <a:cs typeface="Arial" pitchFamily="34" charset="0"/>
            </a:endParaRPr>
          </a:p>
          <a:p>
            <a:pPr marL="0" lvl="0" indent="0" algn="just">
              <a:spcBef>
                <a:spcPct val="0"/>
              </a:spcBef>
              <a:buNone/>
              <a:defRPr/>
            </a:pPr>
            <a:endParaRPr lang="pt-BR" altLang="pt-BR" sz="1200" b="1" dirty="0">
              <a:solidFill>
                <a:srgbClr val="C00000"/>
              </a:solidFill>
              <a:latin typeface="Arial" pitchFamily="34" charset="0"/>
              <a:cs typeface="Arial" pitchFamily="34" charset="0"/>
            </a:endParaRPr>
          </a:p>
          <a:p>
            <a:pPr marL="0" lvl="0" indent="0" algn="just">
              <a:spcBef>
                <a:spcPct val="0"/>
              </a:spcBef>
              <a:buNone/>
              <a:defRPr/>
            </a:pPr>
            <a:r>
              <a:rPr lang="pt-BR" altLang="pt-BR" b="1" dirty="0" smtClean="0">
                <a:solidFill>
                  <a:srgbClr val="C00000"/>
                </a:solidFill>
                <a:latin typeface="Arial" pitchFamily="34" charset="0"/>
                <a:cs typeface="Arial" pitchFamily="34" charset="0"/>
              </a:rPr>
              <a:t>Texto </a:t>
            </a:r>
            <a:r>
              <a:rPr lang="pt-BR" altLang="pt-BR" b="1" dirty="0">
                <a:solidFill>
                  <a:srgbClr val="C00000"/>
                </a:solidFill>
                <a:latin typeface="Arial" pitchFamily="34" charset="0"/>
                <a:cs typeface="Arial" pitchFamily="34" charset="0"/>
              </a:rPr>
              <a:t>Áureo:</a:t>
            </a:r>
          </a:p>
          <a:p>
            <a:pPr marL="0" lvl="0" indent="0">
              <a:spcBef>
                <a:spcPct val="0"/>
              </a:spcBef>
              <a:buNone/>
              <a:defRPr/>
            </a:pPr>
            <a:r>
              <a:rPr lang="pt-BR" dirty="0">
                <a:solidFill>
                  <a:prstClr val="black"/>
                </a:solidFill>
                <a:latin typeface="Arial" pitchFamily="34" charset="0"/>
                <a:cs typeface="Arial" pitchFamily="34" charset="0"/>
              </a:rPr>
              <a:t>	</a:t>
            </a:r>
            <a:endParaRPr lang="pt-BR" dirty="0">
              <a:solidFill>
                <a:prstClr val="black"/>
              </a:solidFill>
              <a:latin typeface="Arial" charset="0"/>
              <a:cs typeface="Arial" charset="0"/>
            </a:endParaRPr>
          </a:p>
          <a:p>
            <a:pPr marL="106680" indent="0" algn="just">
              <a:lnSpc>
                <a:spcPct val="107000"/>
              </a:lnSpc>
              <a:spcAft>
                <a:spcPts val="800"/>
              </a:spcAft>
              <a:buNone/>
            </a:pPr>
            <a:r>
              <a:rPr lang="pt-BR" dirty="0">
                <a:solidFill>
                  <a:prstClr val="black"/>
                </a:solidFill>
                <a:latin typeface="Arial" charset="0"/>
                <a:cs typeface="Arial" charset="0"/>
              </a:rPr>
              <a:t> 	</a:t>
            </a:r>
            <a:r>
              <a:rPr lang="pt-BR" sz="3600" dirty="0">
                <a:solidFill>
                  <a:srgbClr val="00000A"/>
                </a:solidFill>
                <a:latin typeface="Times New Roman"/>
                <a:ea typeface="Calibri"/>
                <a:cs typeface="Calibri"/>
              </a:rPr>
              <a:t>“</a:t>
            </a:r>
            <a:r>
              <a:rPr lang="pt-BR" sz="3600" dirty="0">
                <a:solidFill>
                  <a:srgbClr val="0000CC"/>
                </a:solidFill>
                <a:latin typeface="Times New Roman"/>
                <a:ea typeface="Calibri"/>
                <a:cs typeface="Calibri"/>
              </a:rPr>
              <a:t>Que fareis pois, irmãos? Quando vos ajuntais, cada um de vós tem salmo, tem doutrina, tem revelação, tem língua, tem interpretação. Faça-se tudo para </a:t>
            </a:r>
            <a:r>
              <a:rPr lang="pt-BR" sz="3600" dirty="0" smtClean="0">
                <a:solidFill>
                  <a:srgbClr val="0000CC"/>
                </a:solidFill>
                <a:latin typeface="Times New Roman"/>
                <a:ea typeface="Calibri"/>
                <a:cs typeface="Calibri"/>
              </a:rPr>
              <a:t>edificação</a:t>
            </a:r>
            <a:r>
              <a:rPr lang="pt-BR" sz="3600" dirty="0" smtClean="0">
                <a:solidFill>
                  <a:srgbClr val="0000CC"/>
                </a:solidFill>
                <a:highlight>
                  <a:srgbClr val="FFFFFF"/>
                </a:highlight>
                <a:latin typeface="Arial" pitchFamily="34" charset="0"/>
                <a:ea typeface="Calibri"/>
                <a:cs typeface="Arial" pitchFamily="34" charset="0"/>
              </a:rPr>
              <a:t>.</a:t>
            </a:r>
            <a:r>
              <a:rPr lang="pt-BR" sz="3600" dirty="0" smtClean="0">
                <a:highlight>
                  <a:srgbClr val="FFFFFF"/>
                </a:highlight>
                <a:latin typeface="Times New Roman"/>
                <a:ea typeface="Calibri"/>
                <a:cs typeface="Arial" pitchFamily="34" charset="0"/>
              </a:rPr>
              <a:t>”</a:t>
            </a:r>
            <a:endParaRPr lang="pt-BR" sz="3600" dirty="0">
              <a:solidFill>
                <a:srgbClr val="00000A"/>
              </a:solidFill>
              <a:ea typeface="Calibri"/>
              <a:cs typeface="Calibri"/>
            </a:endParaRPr>
          </a:p>
          <a:p>
            <a:pPr marL="114300" lvl="0" indent="0" algn="just" fontAlgn="base">
              <a:spcBef>
                <a:spcPct val="0"/>
              </a:spcBef>
              <a:spcAft>
                <a:spcPct val="0"/>
              </a:spcAft>
              <a:buClr>
                <a:srgbClr val="DBD7CB"/>
              </a:buClr>
              <a:buNone/>
              <a:defRPr/>
            </a:pPr>
            <a:r>
              <a:rPr lang="pt-BR" sz="4000" b="1" i="1" dirty="0">
                <a:solidFill>
                  <a:prstClr val="black"/>
                </a:solidFill>
                <a:latin typeface="Arial" charset="0"/>
                <a:cs typeface="Arial" charset="0"/>
              </a:rPr>
              <a:t>					</a:t>
            </a:r>
            <a:r>
              <a:rPr lang="pt-BR" sz="4000" b="1" dirty="0" smtClean="0">
                <a:solidFill>
                  <a:srgbClr val="C00000"/>
                </a:solidFill>
                <a:latin typeface="Arial" charset="0"/>
                <a:cs typeface="Arial" charset="0"/>
              </a:rPr>
              <a:t>(</a:t>
            </a:r>
            <a:r>
              <a:rPr lang="pt-BR" sz="3600" dirty="0">
                <a:solidFill>
                  <a:srgbClr val="0000CC"/>
                </a:solidFill>
                <a:highlight>
                  <a:srgbClr val="FFFFFF"/>
                </a:highlight>
                <a:latin typeface="Arial" pitchFamily="34" charset="0"/>
                <a:ea typeface="Calibri"/>
                <a:cs typeface="Arial" pitchFamily="34" charset="0"/>
              </a:rPr>
              <a:t>1 </a:t>
            </a:r>
            <a:r>
              <a:rPr lang="pt-BR" sz="3600" dirty="0" err="1">
                <a:solidFill>
                  <a:srgbClr val="0000CC"/>
                </a:solidFill>
                <a:highlight>
                  <a:srgbClr val="FFFFFF"/>
                </a:highlight>
                <a:latin typeface="Arial" pitchFamily="34" charset="0"/>
                <a:ea typeface="Calibri"/>
                <a:cs typeface="Arial" pitchFamily="34" charset="0"/>
              </a:rPr>
              <a:t>Co</a:t>
            </a:r>
            <a:r>
              <a:rPr lang="pt-BR" sz="3600" dirty="0">
                <a:solidFill>
                  <a:srgbClr val="0000CC"/>
                </a:solidFill>
                <a:highlight>
                  <a:srgbClr val="FFFFFF"/>
                </a:highlight>
                <a:latin typeface="Arial" pitchFamily="34" charset="0"/>
                <a:ea typeface="Calibri"/>
                <a:cs typeface="Arial" pitchFamily="34" charset="0"/>
              </a:rPr>
              <a:t> 14</a:t>
            </a:r>
            <a:r>
              <a:rPr lang="pt-BR" sz="3600" dirty="0" smtClean="0">
                <a:solidFill>
                  <a:srgbClr val="0000CC"/>
                </a:solidFill>
                <a:highlight>
                  <a:srgbClr val="FFFFFF"/>
                </a:highlight>
                <a:latin typeface="Arial" pitchFamily="34" charset="0"/>
                <a:ea typeface="Calibri"/>
                <a:cs typeface="Arial" pitchFamily="34" charset="0"/>
              </a:rPr>
              <a:t>. 26</a:t>
            </a:r>
            <a:r>
              <a:rPr lang="pt-BR" sz="4000" b="1" dirty="0" smtClean="0">
                <a:solidFill>
                  <a:srgbClr val="C00000"/>
                </a:solidFill>
                <a:latin typeface="Arial" charset="0"/>
                <a:cs typeface="Arial" charset="0"/>
              </a:rPr>
              <a:t>)</a:t>
            </a:r>
            <a:endParaRPr lang="pt-BR" sz="4000" b="1" dirty="0">
              <a:solidFill>
                <a:srgbClr val="C00000"/>
              </a:solidFill>
              <a:latin typeface="Arial" pitchFamily="34" charset="0"/>
              <a:cs typeface="Arial" pitchFamily="34" charset="0"/>
            </a:endParaRPr>
          </a:p>
          <a:p>
            <a:endParaRPr lang="pt-BR" dirty="0"/>
          </a:p>
        </p:txBody>
      </p:sp>
    </p:spTree>
    <p:extLst>
      <p:ext uri="{BB962C8B-B14F-4D97-AF65-F5344CB8AC3E}">
        <p14:creationId xmlns:p14="http://schemas.microsoft.com/office/powerpoint/2010/main" val="367851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DEUS</a:t>
            </a:r>
            <a:r>
              <a:rPr lang="pt-BR" sz="2300" b="1" i="1" dirty="0" smtClean="0">
                <a:solidFill>
                  <a:srgbClr val="00B050"/>
                </a:solidFill>
                <a:cs typeface="Arial" charset="0"/>
              </a:rPr>
              <a:t/>
            </a:r>
            <a:br>
              <a:rPr lang="pt-BR" sz="23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006600"/>
                </a:solidFill>
              </a:rPr>
              <a:t>I – A SUPERIORIDADE DA PROFECIA SOBRE O FALAR </a:t>
            </a:r>
            <a:r>
              <a:rPr lang="pt-BR" sz="3000" b="1" dirty="0" smtClean="0">
                <a:solidFill>
                  <a:srgbClr val="006600"/>
                </a:solidFill>
              </a:rPr>
              <a:t>	EM </a:t>
            </a:r>
            <a:r>
              <a:rPr lang="pt-BR" sz="3000" b="1" dirty="0">
                <a:solidFill>
                  <a:srgbClr val="0066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006600"/>
                </a:solidFill>
              </a:rPr>
              <a:t>II – A FINALIDADE DA PROFECIA E DAS 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006600"/>
                </a:solidFill>
              </a:rPr>
              <a:t>III – ORDEM E DECÊNCIA NO USO DOS DONS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2703177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900" b="1" i="1" dirty="0">
                <a:solidFill>
                  <a:srgbClr val="00B050"/>
                </a:solidFill>
                <a:cs typeface="Arial" charset="0"/>
              </a:rPr>
              <a:t>LIÇÃO 11: A EDIFICAÇÃO DA IGREJA NO CULTO A DEUS</a:t>
            </a:r>
            <a:endParaRPr lang="pt-BR" sz="3200" dirty="0"/>
          </a:p>
        </p:txBody>
      </p:sp>
      <p:sp>
        <p:nvSpPr>
          <p:cNvPr id="3" name="Espaço Reservado para Conteúdo 2"/>
          <p:cNvSpPr>
            <a:spLocks noGrp="1"/>
          </p:cNvSpPr>
          <p:nvPr>
            <p:ph idx="1"/>
          </p:nvPr>
        </p:nvSpPr>
        <p:spPr>
          <a:xfrm>
            <a:off x="457200" y="1639341"/>
            <a:ext cx="8229600" cy="4525963"/>
          </a:xfrm>
          <a:ln>
            <a:solidFill>
              <a:schemeClr val="tx1"/>
            </a:solidFill>
          </a:ln>
        </p:spPr>
        <p:txBody>
          <a:bodyPr>
            <a:normAutofit/>
          </a:bodyPr>
          <a:lstStyle/>
          <a:p>
            <a:pPr marL="0" lvl="0" indent="0" fontAlgn="base">
              <a:spcBef>
                <a:spcPct val="0"/>
              </a:spcBef>
              <a:spcAft>
                <a:spcPct val="0"/>
              </a:spcAft>
              <a:buNone/>
              <a:defRPr/>
            </a:pPr>
            <a:r>
              <a:rPr lang="pt-BR" sz="2400" b="1" dirty="0" smtClean="0">
                <a:solidFill>
                  <a:srgbClr val="EEECE1">
                    <a:lumMod val="25000"/>
                  </a:srgbClr>
                </a:solidFill>
                <a:latin typeface="Arial" pitchFamily="34" charset="0"/>
                <a:cs typeface="Arial" pitchFamily="34" charset="0"/>
              </a:rPr>
              <a:t>   </a:t>
            </a:r>
            <a:r>
              <a:rPr lang="pt-BR" sz="3500" b="1" dirty="0">
                <a:solidFill>
                  <a:srgbClr val="006600"/>
                </a:solidFill>
              </a:rPr>
              <a:t>Introdução</a:t>
            </a:r>
            <a:r>
              <a:rPr lang="pt-BR" sz="2400" b="1" dirty="0" smtClean="0">
                <a:solidFill>
                  <a:srgbClr val="EEECE1">
                    <a:lumMod val="25000"/>
                  </a:srgbClr>
                </a:solidFill>
                <a:latin typeface="Arial" pitchFamily="34" charset="0"/>
                <a:cs typeface="Arial" pitchFamily="34" charset="0"/>
              </a:rPr>
              <a:t>						</a:t>
            </a:r>
          </a:p>
          <a:p>
            <a:pPr lvl="0" fontAlgn="base">
              <a:spcBef>
                <a:spcPct val="0"/>
              </a:spcBef>
              <a:spcAft>
                <a:spcPct val="0"/>
              </a:spcAft>
              <a:buFontTx/>
              <a:buChar char="-"/>
              <a:defRPr/>
            </a:pPr>
            <a:endParaRPr lang="pt-BR" sz="1200" b="1" dirty="0">
              <a:ln w="12700" cmpd="sng">
                <a:solidFill>
                  <a:schemeClr val="tx1"/>
                </a:solidFill>
              </a:ln>
              <a:solidFill>
                <a:srgbClr val="EEECE1">
                  <a:lumMod val="25000"/>
                </a:srgbClr>
              </a:solidFill>
              <a:latin typeface="Arial" pitchFamily="34" charset="0"/>
              <a:cs typeface="Arial" pitchFamily="34" charset="0"/>
            </a:endParaRPr>
          </a:p>
          <a:p>
            <a:pPr marL="0" lvl="0" indent="0" algn="just" fontAlgn="base">
              <a:spcBef>
                <a:spcPct val="0"/>
              </a:spcBef>
              <a:spcAft>
                <a:spcPct val="0"/>
              </a:spcAft>
              <a:buNone/>
              <a:defRPr/>
            </a:pPr>
            <a:r>
              <a:rPr lang="pt-BR" sz="2400" dirty="0">
                <a:solidFill>
                  <a:prstClr val="black"/>
                </a:solidFill>
                <a:latin typeface="Arial" charset="0"/>
                <a:cs typeface="Arial" charset="0"/>
              </a:rPr>
              <a:t>	</a:t>
            </a:r>
            <a:r>
              <a:rPr lang="pt-BR" sz="2800" dirty="0">
                <a:solidFill>
                  <a:prstClr val="black"/>
                </a:solidFill>
                <a:latin typeface="Arial" charset="0"/>
                <a:cs typeface="Arial" charset="0"/>
              </a:rPr>
              <a:t>Depois de ensinar os irmãos de uma forma geral a respeito dos dons espirituais, e da excelência e superioridade do amor fraternal, o apóstolo Paulo volta-se agora para sobre dois </a:t>
            </a:r>
            <a:r>
              <a:rPr lang="pt-BR" sz="2800" dirty="0" smtClean="0">
                <a:solidFill>
                  <a:prstClr val="black"/>
                </a:solidFill>
                <a:latin typeface="Arial" charset="0"/>
                <a:cs typeface="Arial" charset="0"/>
              </a:rPr>
              <a:t>dons </a:t>
            </a:r>
            <a:r>
              <a:rPr lang="pt-BR" sz="2800" dirty="0">
                <a:solidFill>
                  <a:prstClr val="black"/>
                </a:solidFill>
                <a:latin typeface="Arial" charset="0"/>
                <a:cs typeface="Arial" charset="0"/>
              </a:rPr>
              <a:t>naquela igreja: a profecia e o falar em línguas. Os coríntios precisavam entender que, no uso dos dons espirituais, o benefício da igreja estava acima do benefício particular de cada um.</a:t>
            </a:r>
          </a:p>
        </p:txBody>
      </p:sp>
    </p:spTree>
    <p:extLst>
      <p:ext uri="{BB962C8B-B14F-4D97-AF65-F5344CB8AC3E}">
        <p14:creationId xmlns:p14="http://schemas.microsoft.com/office/powerpoint/2010/main" val="2703177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282154"/>
          </a:xfrm>
        </p:spPr>
        <p:txBody>
          <a:bodyPr>
            <a:normAutofit fontScale="90000"/>
          </a:bodyPr>
          <a:lstStyle/>
          <a:p>
            <a:pPr marL="342900" lvl="0" indent="-342900" fontAlgn="base">
              <a:spcBef>
                <a:spcPct val="20000"/>
              </a:spcBef>
              <a:spcAft>
                <a:spcPct val="0"/>
              </a:spcAft>
              <a:defRPr/>
            </a:pPr>
            <a:r>
              <a:rPr lang="pt-BR" sz="3100" dirty="0">
                <a:solidFill>
                  <a:srgbClr val="7030A0"/>
                </a:solidFill>
                <a:latin typeface="Arial Black" pitchFamily="34" charset="0"/>
              </a:rPr>
              <a:t>1ª CARTA  AOS  </a:t>
            </a:r>
            <a:r>
              <a:rPr lang="pt-BR" sz="3100" dirty="0" smtClean="0">
                <a:solidFill>
                  <a:srgbClr val="7030A0"/>
                </a:solidFill>
                <a:latin typeface="Arial Black" pitchFamily="34" charset="0"/>
              </a:rPr>
              <a:t>CORÍNTIOS</a:t>
            </a:r>
            <a:r>
              <a:rPr lang="pt-BR" sz="3600" dirty="0">
                <a:solidFill>
                  <a:srgbClr val="00B0F0"/>
                </a:solidFill>
                <a:latin typeface="Arial Black" pitchFamily="34" charset="0"/>
              </a:rPr>
              <a:t/>
            </a:r>
            <a:br>
              <a:rPr lang="pt-BR" sz="3600" dirty="0">
                <a:solidFill>
                  <a:srgbClr val="00B0F0"/>
                </a:solidFill>
                <a:latin typeface="Arial Black" pitchFamily="34" charset="0"/>
              </a:rPr>
            </a:br>
            <a:r>
              <a:rPr lang="pt-BR" sz="2700" b="1" i="1" dirty="0">
                <a:solidFill>
                  <a:srgbClr val="00B050"/>
                </a:solidFill>
                <a:cs typeface="Arial" charset="0"/>
              </a:rPr>
              <a:t>LIÇÃO 11: A EDIFICAÇÃO DA IGREJA NO CULTO A </a:t>
            </a:r>
            <a:r>
              <a:rPr lang="pt-BR" sz="2700" b="1" i="1" dirty="0" smtClean="0">
                <a:solidFill>
                  <a:srgbClr val="00B050"/>
                </a:solidFill>
                <a:cs typeface="Arial" charset="0"/>
              </a:rPr>
              <a:t>DEUS</a:t>
            </a:r>
            <a:br>
              <a:rPr lang="pt-BR" sz="2700" b="1" i="1" dirty="0" smtClean="0">
                <a:solidFill>
                  <a:srgbClr val="00B050"/>
                </a:solidFill>
                <a:cs typeface="Arial" charset="0"/>
              </a:rPr>
            </a:br>
            <a:r>
              <a:rPr lang="pt-BR" sz="3200" b="1" dirty="0" smtClean="0">
                <a:solidFill>
                  <a:srgbClr val="7030A0"/>
                </a:solidFill>
              </a:rPr>
              <a:t>ESBOÇO</a:t>
            </a:r>
            <a:endParaRPr lang="pt-BR" sz="3200" dirty="0"/>
          </a:p>
        </p:txBody>
      </p:sp>
      <p:sp>
        <p:nvSpPr>
          <p:cNvPr id="3" name="Espaço Reservado para Conteúdo 2"/>
          <p:cNvSpPr>
            <a:spLocks noGrp="1"/>
          </p:cNvSpPr>
          <p:nvPr>
            <p:ph idx="1"/>
          </p:nvPr>
        </p:nvSpPr>
        <p:spPr>
          <a:xfrm>
            <a:off x="611560" y="1772816"/>
            <a:ext cx="8064896" cy="4165928"/>
          </a:xfrm>
        </p:spPr>
        <p:txBody>
          <a:bodyPr>
            <a:normAutofit fontScale="92500" lnSpcReduction="20000"/>
          </a:bodyPr>
          <a:lstStyle/>
          <a:p>
            <a:pPr marL="0" indent="0">
              <a:buNone/>
            </a:pPr>
            <a:endParaRPr lang="pt-BR" sz="2000" dirty="0"/>
          </a:p>
          <a:p>
            <a:pPr marL="0" lvl="0" indent="0">
              <a:spcBef>
                <a:spcPct val="0"/>
              </a:spcBef>
              <a:buNone/>
              <a:defRPr/>
            </a:pPr>
            <a:r>
              <a:rPr lang="pt-BR" dirty="0" smtClean="0">
                <a:solidFill>
                  <a:srgbClr val="7030A0"/>
                </a:solidFill>
                <a:latin typeface="Arial" pitchFamily="34" charset="0"/>
                <a:cs typeface="Arial" pitchFamily="34" charset="0"/>
              </a:rPr>
              <a:t>	</a:t>
            </a:r>
            <a:r>
              <a:rPr lang="pt-BR" sz="4000" b="1" dirty="0">
                <a:solidFill>
                  <a:srgbClr val="006600"/>
                </a:solidFill>
              </a:rPr>
              <a:t>- Introdução</a:t>
            </a:r>
          </a:p>
          <a:p>
            <a:pPr marL="0" lvl="0" indent="0">
              <a:spcBef>
                <a:spcPct val="0"/>
              </a:spcBef>
              <a:buNone/>
              <a:defRPr/>
            </a:pPr>
            <a:endParaRPr lang="pt-BR" sz="1700" b="1" dirty="0">
              <a:solidFill>
                <a:srgbClr val="006600"/>
              </a:solidFill>
              <a:cs typeface="Arial" pitchFamily="34" charset="0"/>
            </a:endParaRPr>
          </a:p>
          <a:p>
            <a:pPr marL="0" indent="0">
              <a:buNone/>
            </a:pPr>
            <a:r>
              <a:rPr lang="pt-BR" sz="3000" b="1" dirty="0">
                <a:solidFill>
                  <a:srgbClr val="FF0000"/>
                </a:solidFill>
              </a:rPr>
              <a:t>I – A SUPERIORIDADE DA PROFECIA SOBRE O FALAR </a:t>
            </a:r>
            <a:r>
              <a:rPr lang="pt-BR" sz="3000" b="1" dirty="0" smtClean="0">
                <a:solidFill>
                  <a:srgbClr val="FF0000"/>
                </a:solidFill>
              </a:rPr>
              <a:t>	EM </a:t>
            </a:r>
            <a:r>
              <a:rPr lang="pt-BR" sz="3000" b="1" dirty="0">
                <a:solidFill>
                  <a:srgbClr val="FF0000"/>
                </a:solidFill>
              </a:rPr>
              <a:t>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14.1-19</a:t>
            </a:r>
            <a:r>
              <a:rPr lang="pt-BR" sz="3000" dirty="0" smtClean="0">
                <a:solidFill>
                  <a:srgbClr val="006600"/>
                </a:solidFill>
              </a:rPr>
              <a:t>)</a:t>
            </a:r>
          </a:p>
          <a:p>
            <a:pPr marL="0" indent="0">
              <a:buNone/>
            </a:pPr>
            <a:r>
              <a:rPr lang="pt-BR" sz="3000" b="1" dirty="0">
                <a:solidFill>
                  <a:srgbClr val="006600"/>
                </a:solidFill>
              </a:rPr>
              <a:t>II – A FINALIDADE DA PROFECIA E DAS LÍNGUAS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14.20-25</a:t>
            </a:r>
            <a:r>
              <a:rPr lang="pt-BR" sz="3000" dirty="0" smtClean="0">
                <a:solidFill>
                  <a:srgbClr val="006600"/>
                </a:solidFill>
              </a:rPr>
              <a:t>)</a:t>
            </a:r>
          </a:p>
          <a:p>
            <a:pPr marL="0" indent="0">
              <a:buNone/>
            </a:pPr>
            <a:r>
              <a:rPr lang="pt-BR" sz="3000" b="1" dirty="0">
                <a:solidFill>
                  <a:srgbClr val="006600"/>
                </a:solidFill>
              </a:rPr>
              <a:t>III – ORDEM E DECÊNCIA NO USO DOS DONS </a:t>
            </a:r>
            <a:endParaRPr lang="pt-BR" sz="3000" b="1" dirty="0" smtClean="0">
              <a:solidFill>
                <a:srgbClr val="006600"/>
              </a:solidFill>
            </a:endParaRPr>
          </a:p>
          <a:p>
            <a:pPr marL="0" indent="0">
              <a:buNone/>
            </a:pPr>
            <a:r>
              <a:rPr lang="pt-BR" sz="3000" b="1" dirty="0">
                <a:solidFill>
                  <a:srgbClr val="006600"/>
                </a:solidFill>
              </a:rPr>
              <a:t>	</a:t>
            </a:r>
            <a:r>
              <a:rPr lang="pt-BR" sz="3000" b="1" dirty="0" smtClean="0">
                <a:solidFill>
                  <a:srgbClr val="006600"/>
                </a:solidFill>
              </a:rPr>
              <a:t>				</a:t>
            </a:r>
            <a:r>
              <a:rPr lang="pt-BR" sz="3000" dirty="0" smtClean="0">
                <a:solidFill>
                  <a:srgbClr val="006600"/>
                </a:solidFill>
              </a:rPr>
              <a:t>(</a:t>
            </a:r>
            <a:r>
              <a:rPr lang="pt-BR" sz="3000" dirty="0">
                <a:solidFill>
                  <a:srgbClr val="0000CC"/>
                </a:solidFill>
              </a:rPr>
              <a:t>14.26-40</a:t>
            </a:r>
            <a:r>
              <a:rPr lang="pt-BR" sz="3000" dirty="0">
                <a:solidFill>
                  <a:srgbClr val="006600"/>
                </a:solidFill>
              </a:rPr>
              <a:t>)</a:t>
            </a:r>
            <a:r>
              <a:rPr lang="pt-BR" sz="4300" dirty="0">
                <a:solidFill>
                  <a:srgbClr val="006600"/>
                </a:solidFill>
                <a:cs typeface="Arial" pitchFamily="34" charset="0"/>
              </a:rPr>
              <a:t>	</a:t>
            </a:r>
            <a:endParaRPr lang="pt-BR" sz="4300" dirty="0" smtClean="0">
              <a:solidFill>
                <a:srgbClr val="006600"/>
              </a:solidFill>
              <a:cs typeface="Arial" pitchFamily="34" charset="0"/>
            </a:endParaRPr>
          </a:p>
          <a:p>
            <a:pPr marL="0" indent="0">
              <a:buNone/>
            </a:pPr>
            <a:r>
              <a:rPr lang="pt-BR" sz="4300" b="1" dirty="0">
                <a:solidFill>
                  <a:srgbClr val="006600"/>
                </a:solidFill>
                <a:cs typeface="Arial" pitchFamily="34" charset="0"/>
              </a:rPr>
              <a:t>	</a:t>
            </a:r>
            <a:r>
              <a:rPr lang="pt-BR" sz="4300" b="1" dirty="0" smtClean="0">
                <a:solidFill>
                  <a:srgbClr val="006600"/>
                </a:solidFill>
              </a:rPr>
              <a:t>- </a:t>
            </a:r>
            <a:r>
              <a:rPr lang="pt-BR" sz="4300" b="1" dirty="0">
                <a:solidFill>
                  <a:srgbClr val="006600"/>
                </a:solidFill>
              </a:rPr>
              <a:t>Conclusão</a:t>
            </a:r>
          </a:p>
        </p:txBody>
      </p:sp>
    </p:spTree>
    <p:extLst>
      <p:ext uri="{BB962C8B-B14F-4D97-AF65-F5344CB8AC3E}">
        <p14:creationId xmlns:p14="http://schemas.microsoft.com/office/powerpoint/2010/main" val="1439595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TotalTime>
  <Words>1858</Words>
  <Application>Microsoft Office PowerPoint</Application>
  <PresentationFormat>Apresentação na tela (4:3)</PresentationFormat>
  <Paragraphs>164</Paragraphs>
  <Slides>32</Slides>
  <Notes>15</Notes>
  <HiddenSlides>0</HiddenSlides>
  <MMClips>0</MMClips>
  <ScaleCrop>false</ScaleCrop>
  <HeadingPairs>
    <vt:vector size="4" baseType="variant">
      <vt:variant>
        <vt:lpstr>Tema</vt:lpstr>
      </vt:variant>
      <vt:variant>
        <vt:i4>2</vt:i4>
      </vt:variant>
      <vt:variant>
        <vt:lpstr>Títulos de slides</vt:lpstr>
      </vt:variant>
      <vt:variant>
        <vt:i4>32</vt:i4>
      </vt:variant>
    </vt:vector>
  </HeadingPairs>
  <TitlesOfParts>
    <vt:vector size="34" baseType="lpstr">
      <vt:lpstr>Tema do Office</vt:lpstr>
      <vt:lpstr>1_Tema do Office</vt:lpstr>
      <vt:lpstr>Apresentação do PowerPoint</vt:lpstr>
      <vt:lpstr>Apresentação do PowerPoint</vt:lpstr>
      <vt:lpstr>Apresentação do PowerPoint</vt:lpstr>
      <vt:lpstr>1ª CARTA  AOS  CORÍNTIOS LIÇÃO 11: A EDIFICAÇÃO DA IGREJA NO CULTO A DEUS</vt:lpstr>
      <vt:lpstr>Apresentação do PowerPoint</vt:lpstr>
      <vt:lpstr>1ª CARTA  AOS  CORÍNTIOS LIÇÃO 11: A EDIFICAÇÃO DA IGREJA NO CULTO A DEUS</vt:lpstr>
      <vt:lpstr>1ª CARTA  AOS  CORÍNTIOS LIÇÃO 11: A EDIFICAÇÃO DA IGREJA NO CULTO A DEUS ESBOÇO</vt:lpstr>
      <vt:lpstr>1ª CARTA  AOS  CORÍNTIOS LIÇÃO 11: A EDIFICAÇÃO DA IGREJA NO CULTO A DEUS</vt:lpstr>
      <vt:lpstr>1ª CARTA  AOS  CORÍNTIOS LIÇÃO 11: A EDIFICAÇÃO DA IGREJA NO CULTO A DEUS ESBOÇO</vt:lpstr>
      <vt:lpstr>Apresentação do PowerPoint</vt:lpstr>
      <vt:lpstr>1ª CARTA  AOS  CORÍNTIOS LIÇÃO 11: A EDIFICAÇÃO DA IGREJA NO CULTO A DEUS</vt:lpstr>
      <vt:lpstr>Apresentação do PowerPoint</vt:lpstr>
      <vt:lpstr>1ª CARTA  AOS  CORÍNTIOS LIÇÃO 11: A EDIFICAÇÃO DA IGREJA NO CULTO A DEUS</vt:lpstr>
      <vt:lpstr>Apresentação do PowerPoint</vt:lpstr>
      <vt:lpstr>1ª CARTA  AOS  CORÍNTIOS LIÇÃO 11: A EDIFICAÇÃO DA IGREJA NO CULTO A DEUS</vt:lpstr>
      <vt:lpstr>1ª CARTA  AOS  CORÍNTIOS LIÇÃO 11: A EDIFICAÇÃO DA IGREJA NO CULTO A DEUS ESBOÇO</vt:lpstr>
      <vt:lpstr>Apresentação do PowerPoint</vt:lpstr>
      <vt:lpstr>1ª CARTA  AOS  CORÍNTIOS LIÇÃO 11: A EDIFICAÇÃO DA IGREJA NO CULTO A DEUS</vt:lpstr>
      <vt:lpstr>1ª CARTA  AOS  CORÍNTIOS LIÇÃO 11: A EDIFICAÇÃO DA IGREJA NO CULTO A DEUS</vt:lpstr>
      <vt:lpstr>Apresentação do PowerPoint</vt:lpstr>
      <vt:lpstr>Apresentação do PowerPoint</vt:lpstr>
      <vt:lpstr>1ª CARTA  AOS  CORÍNTIOS LIÇÃO 11: A EDIFICAÇÃO DA IGREJA NO CULTO A DEUS ESBOÇO</vt:lpstr>
      <vt:lpstr>Apresentação do PowerPoint</vt:lpstr>
      <vt:lpstr>1ª CARTA  AOS  CORÍNTIOS LIÇÃO 11: A EDIFICAÇÃO DA IGREJA NO CULTO A DEUS</vt:lpstr>
      <vt:lpstr>Apresentação do PowerPoint</vt:lpstr>
      <vt:lpstr>1ª CARTA  AOS  CORÍNTIOS LIÇÃO 11: A EDIFICAÇÃO DA IGREJA NO CULTO A DEUS</vt:lpstr>
      <vt:lpstr>Apresentação do PowerPoint</vt:lpstr>
      <vt:lpstr>1ª CARTA  AOS  CORÍNTIOS LIÇÃO 11: A EDIFICAÇÃO DA IGREJA NO CULTO A DEUS</vt:lpstr>
      <vt:lpstr>1ª CARTA  AOS  CORÍNTIOS LIÇÃO 11: A EDIFICAÇÃO DA IGREJA NO CULTO A DEUS ESBOÇO</vt:lpstr>
      <vt:lpstr>1ª CARTA  AOS  CORÍNTIOS LIÇÃO 11: A EDIFICAÇÃO DA IGREJA NO CULTO A DEUS</vt:lpstr>
      <vt:lpstr>1ª CARTA  AOS  CORÍNTIOS LIÇÃO 11: A EDIFICAÇÃO DA IGREJA NO CULTO A DEUS ESBOÇO</vt:lpstr>
      <vt:lpstr>1ª CARTA  AOS  CORÍNTIOS LIÇÃO 11: A EDIFICAÇÃO DA IGREJA NO CULTO A DEUS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PARÁBOLAS</dc:title>
  <dc:creator>I.G.V</dc:creator>
  <cp:lastModifiedBy>I.G.V</cp:lastModifiedBy>
  <cp:revision>149</cp:revision>
  <dcterms:created xsi:type="dcterms:W3CDTF">2017-03-28T13:10:15Z</dcterms:created>
  <dcterms:modified xsi:type="dcterms:W3CDTF">2018-09-11T22:43:36Z</dcterms:modified>
</cp:coreProperties>
</file>