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4"/>
  </p:notesMasterIdLst>
  <p:sldIdLst>
    <p:sldId id="342" r:id="rId3"/>
    <p:sldId id="296" r:id="rId4"/>
    <p:sldId id="259" r:id="rId5"/>
    <p:sldId id="257" r:id="rId6"/>
    <p:sldId id="279" r:id="rId7"/>
    <p:sldId id="260" r:id="rId8"/>
    <p:sldId id="262" r:id="rId9"/>
    <p:sldId id="263" r:id="rId10"/>
    <p:sldId id="379" r:id="rId11"/>
    <p:sldId id="368" r:id="rId12"/>
    <p:sldId id="264" r:id="rId13"/>
    <p:sldId id="324" r:id="rId14"/>
    <p:sldId id="323" r:id="rId15"/>
    <p:sldId id="325" r:id="rId16"/>
    <p:sldId id="387" r:id="rId17"/>
    <p:sldId id="380" r:id="rId18"/>
    <p:sldId id="369" r:id="rId19"/>
    <p:sldId id="267" r:id="rId20"/>
    <p:sldId id="385" r:id="rId21"/>
    <p:sldId id="388" r:id="rId22"/>
    <p:sldId id="327" r:id="rId23"/>
    <p:sldId id="389" r:id="rId24"/>
    <p:sldId id="384" r:id="rId25"/>
    <p:sldId id="383" r:id="rId26"/>
    <p:sldId id="367" r:id="rId27"/>
    <p:sldId id="333" r:id="rId28"/>
    <p:sldId id="348" r:id="rId29"/>
    <p:sldId id="381" r:id="rId30"/>
    <p:sldId id="313" r:id="rId31"/>
    <p:sldId id="382" r:id="rId32"/>
    <p:sldId id="386" r:id="rId3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66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094" autoAdjust="0"/>
  </p:normalViewPr>
  <p:slideViewPr>
    <p:cSldViewPr>
      <p:cViewPr varScale="1">
        <p:scale>
          <a:sx n="61" d="100"/>
          <a:sy n="61"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BC9BF2-DC0F-4452-ABF8-F28AC5D4A9F9}" type="datetimeFigureOut">
              <a:rPr lang="pt-BR" smtClean="0"/>
              <a:t>04/09/2018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6A1916-7331-4A11-846C-A049D8C27565}" type="slidenum">
              <a:rPr lang="pt-BR" smtClean="0"/>
              <a:t>‹nº›</a:t>
            </a:fld>
            <a:endParaRPr lang="pt-BR"/>
          </a:p>
        </p:txBody>
      </p:sp>
    </p:spTree>
    <p:extLst>
      <p:ext uri="{BB962C8B-B14F-4D97-AF65-F5344CB8AC3E}">
        <p14:creationId xmlns:p14="http://schemas.microsoft.com/office/powerpoint/2010/main" val="3617418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defRPr/>
            </a:pPr>
            <a:r>
              <a:rPr lang="pt-BR" b="1" baseline="0" dirty="0" smtClean="0">
                <a:solidFill>
                  <a:srgbClr val="FF0000"/>
                </a:solidFill>
              </a:rPr>
              <a:t>7 Sobre o casamento  _  8 alimentos sacrificados aos ídolos  _  11  A Santa Ceia    _   12 dons espirituais</a:t>
            </a:r>
            <a:endParaRPr lang="pt-BR" b="1" baseline="0" dirty="0">
              <a:solidFill>
                <a:srgbClr val="FF0000"/>
              </a:solidFill>
            </a:endParaRP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8</a:t>
            </a:fld>
            <a:endParaRPr lang="pt-BR"/>
          </a:p>
        </p:txBody>
      </p:sp>
    </p:spTree>
    <p:extLst>
      <p:ext uri="{BB962C8B-B14F-4D97-AF65-F5344CB8AC3E}">
        <p14:creationId xmlns:p14="http://schemas.microsoft.com/office/powerpoint/2010/main" val="2142383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23</a:t>
            </a:fld>
            <a:endParaRPr lang="pt-BR">
              <a:solidFill>
                <a:prstClr val="black"/>
              </a:solidFill>
            </a:endParaRPr>
          </a:p>
        </p:txBody>
      </p:sp>
    </p:spTree>
    <p:extLst>
      <p:ext uri="{BB962C8B-B14F-4D97-AF65-F5344CB8AC3E}">
        <p14:creationId xmlns:p14="http://schemas.microsoft.com/office/powerpoint/2010/main" val="881072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b="1" kern="1200" dirty="0" smtClean="0">
                <a:solidFill>
                  <a:schemeClr val="tx1"/>
                </a:solidFill>
                <a:latin typeface="+mn-lt"/>
                <a:ea typeface="+mn-ea"/>
                <a:cs typeface="+mn-cs"/>
              </a:rPr>
              <a:t>			</a:t>
            </a:r>
            <a:endParaRPr lang="pt-BR" b="1" dirty="0" smtClean="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25</a:t>
            </a:fld>
            <a:endParaRPr lang="pt-BR"/>
          </a:p>
        </p:txBody>
      </p:sp>
    </p:spTree>
    <p:extLst>
      <p:ext uri="{BB962C8B-B14F-4D97-AF65-F5344CB8AC3E}">
        <p14:creationId xmlns:p14="http://schemas.microsoft.com/office/powerpoint/2010/main" val="861742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26</a:t>
            </a:fld>
            <a:endParaRPr lang="pt-BR"/>
          </a:p>
        </p:txBody>
      </p:sp>
    </p:spTree>
    <p:extLst>
      <p:ext uri="{BB962C8B-B14F-4D97-AF65-F5344CB8AC3E}">
        <p14:creationId xmlns:p14="http://schemas.microsoft.com/office/powerpoint/2010/main" val="881072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27</a:t>
            </a:fld>
            <a:endParaRPr lang="pt-BR">
              <a:solidFill>
                <a:prstClr val="black"/>
              </a:solidFill>
            </a:endParaRPr>
          </a:p>
        </p:txBody>
      </p:sp>
    </p:spTree>
    <p:extLst>
      <p:ext uri="{BB962C8B-B14F-4D97-AF65-F5344CB8AC3E}">
        <p14:creationId xmlns:p14="http://schemas.microsoft.com/office/powerpoint/2010/main" val="8810720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b="1"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29</a:t>
            </a:fld>
            <a:endParaRPr lang="pt-BR"/>
          </a:p>
        </p:txBody>
      </p:sp>
    </p:spTree>
    <p:extLst>
      <p:ext uri="{BB962C8B-B14F-4D97-AF65-F5344CB8AC3E}">
        <p14:creationId xmlns:p14="http://schemas.microsoft.com/office/powerpoint/2010/main" val="2816670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sz="1200" kern="1200" dirty="0" smtClean="0">
                <a:solidFill>
                  <a:schemeClr val="tx1"/>
                </a:solidFill>
                <a:latin typeface="+mn-lt"/>
                <a:ea typeface="+mn-ea"/>
                <a:cs typeface="+mn-cs"/>
              </a:rPr>
              <a:t>Isaías 40:29  Dá </a:t>
            </a:r>
            <a:r>
              <a:rPr lang="pt-BR" sz="1200" u="sng" kern="1200" dirty="0" smtClean="0">
                <a:solidFill>
                  <a:schemeClr val="tx1"/>
                </a:solidFill>
                <a:latin typeface="+mn-lt"/>
                <a:ea typeface="+mn-ea"/>
                <a:cs typeface="+mn-cs"/>
              </a:rPr>
              <a:t>vigor ao cansado e multiplica as forças ao que não tem nenhum vigor.</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11</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b="1"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12</a:t>
            </a:fld>
            <a:endParaRPr lang="pt-BR" dirty="0"/>
          </a:p>
        </p:txBody>
      </p:sp>
    </p:spTree>
    <p:extLst>
      <p:ext uri="{BB962C8B-B14F-4D97-AF65-F5344CB8AC3E}">
        <p14:creationId xmlns:p14="http://schemas.microsoft.com/office/powerpoint/2010/main" val="861742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r>
              <a:rPr lang="pt-BR" dirty="0" err="1" smtClean="0"/>
              <a:t>Ef</a:t>
            </a:r>
            <a:r>
              <a:rPr lang="pt-BR" dirty="0" smtClean="0"/>
              <a:t> 4. </a:t>
            </a:r>
            <a:r>
              <a:rPr lang="pt-BR" b="1" dirty="0" smtClean="0"/>
              <a:t>7  Mas a graça foi dada a cada um de nós segundo a medida do dom de Cristo.</a:t>
            </a:r>
          </a:p>
          <a:p>
            <a:r>
              <a:rPr lang="pt-BR" b="1" dirty="0" smtClean="0"/>
              <a:t>8  Pelo que diz: Subindo ao alto, levou cativo o cativeiro e deu dons aos homens.</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13</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b="1" dirty="0" smtClean="0"/>
              <a:t>Não são apenas nove os dons espirituais.....</a:t>
            </a:r>
            <a:r>
              <a:rPr lang="pt-BR" b="1" baseline="0" dirty="0" smtClean="0"/>
              <a:t> </a:t>
            </a:r>
            <a:r>
              <a:rPr lang="pt-BR" sz="1200" kern="1200" dirty="0" smtClean="0">
                <a:solidFill>
                  <a:schemeClr val="tx1"/>
                </a:solidFill>
                <a:latin typeface="+mn-lt"/>
                <a:ea typeface="+mn-ea"/>
                <a:cs typeface="+mn-cs"/>
              </a:rPr>
              <a:t>7  se é ministério, seja em ministrar; se é ensinar, haja </a:t>
            </a:r>
            <a:r>
              <a:rPr lang="pt-BR" sz="1200" i="1" kern="1200" dirty="0" smtClean="0">
                <a:solidFill>
                  <a:schemeClr val="tx1"/>
                </a:solidFill>
                <a:latin typeface="+mn-lt"/>
                <a:ea typeface="+mn-ea"/>
                <a:cs typeface="+mn-cs"/>
              </a:rPr>
              <a:t>dedicação</a:t>
            </a:r>
            <a:r>
              <a:rPr lang="pt-BR" sz="1200" i="0" kern="1200" dirty="0" smtClean="0">
                <a:solidFill>
                  <a:schemeClr val="tx1"/>
                </a:solidFill>
                <a:latin typeface="+mn-lt"/>
                <a:ea typeface="+mn-ea"/>
                <a:cs typeface="+mn-cs"/>
              </a:rPr>
              <a:t> ao ensino;  8  ou o que exorta, </a:t>
            </a:r>
            <a:r>
              <a:rPr lang="pt-BR" sz="1200" i="1" kern="1200" dirty="0" smtClean="0">
                <a:solidFill>
                  <a:schemeClr val="tx1"/>
                </a:solidFill>
                <a:latin typeface="+mn-lt"/>
                <a:ea typeface="+mn-ea"/>
                <a:cs typeface="+mn-cs"/>
              </a:rPr>
              <a:t>use esse dom</a:t>
            </a:r>
            <a:r>
              <a:rPr lang="pt-BR" sz="1200" i="0" kern="1200" dirty="0" smtClean="0">
                <a:solidFill>
                  <a:schemeClr val="tx1"/>
                </a:solidFill>
                <a:latin typeface="+mn-lt"/>
                <a:ea typeface="+mn-ea"/>
                <a:cs typeface="+mn-cs"/>
              </a:rPr>
              <a:t> em exortar; o que reparte, faça-o com liberalidade; o que preside, com cuidado; o que exercita misericórdia, com alegria.</a:t>
            </a: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14</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b="1" dirty="0" smtClean="0"/>
              <a:t>	</a:t>
            </a:r>
            <a:r>
              <a:rPr lang="pt-BR" dirty="0" smtClean="0">
                <a:solidFill>
                  <a:srgbClr val="0000CC"/>
                </a:solidFill>
              </a:rPr>
              <a:t>At 2.  </a:t>
            </a:r>
            <a:endParaRPr lang="pt-BR" dirty="0" smtClean="0">
              <a:solidFill>
                <a:srgbClr val="660066"/>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15</a:t>
            </a:fld>
            <a:endParaRPr lang="pt-BR" dirty="0">
              <a:solidFill>
                <a:prstClr val="black"/>
              </a:solidFill>
            </a:endParaRPr>
          </a:p>
        </p:txBody>
      </p:sp>
    </p:spTree>
    <p:extLst>
      <p:ext uri="{BB962C8B-B14F-4D97-AF65-F5344CB8AC3E}">
        <p14:creationId xmlns:p14="http://schemas.microsoft.com/office/powerpoint/2010/main" val="861742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r>
              <a:rPr lang="pt-BR" dirty="0" err="1" smtClean="0"/>
              <a:t>Rm</a:t>
            </a:r>
            <a:r>
              <a:rPr lang="pt-BR" dirty="0" smtClean="0"/>
              <a:t> 12. </a:t>
            </a:r>
            <a:r>
              <a:rPr lang="pt-BR" sz="1200" kern="1200" dirty="0" smtClean="0">
                <a:solidFill>
                  <a:schemeClr val="tx1"/>
                </a:solidFill>
                <a:latin typeface="+mn-lt"/>
                <a:ea typeface="+mn-ea"/>
                <a:cs typeface="+mn-cs"/>
              </a:rPr>
              <a:t>4  Porque assim como em um corpo temos muitos membros, e nem todos os membros têm a mesma operação,</a:t>
            </a:r>
          </a:p>
          <a:p>
            <a:r>
              <a:rPr lang="pt-BR" sz="1200" kern="1200" dirty="0" smtClean="0">
                <a:solidFill>
                  <a:schemeClr val="tx1"/>
                </a:solidFill>
                <a:latin typeface="+mn-lt"/>
                <a:ea typeface="+mn-ea"/>
                <a:cs typeface="+mn-cs"/>
              </a:rPr>
              <a:t>5  assim nós, que somos muitos, somos um só corpo em Cristo, mas individualmente somos membros uns dos outros.</a:t>
            </a:r>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18</a:t>
            </a:fld>
            <a:endParaRPr lang="pt-BR" dirty="0"/>
          </a:p>
        </p:txBody>
      </p:sp>
    </p:spTree>
    <p:extLst>
      <p:ext uri="{BB962C8B-B14F-4D97-AF65-F5344CB8AC3E}">
        <p14:creationId xmlns:p14="http://schemas.microsoft.com/office/powerpoint/2010/main" val="3784047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b="1" dirty="0" smtClean="0"/>
              <a:t>	</a:t>
            </a:r>
            <a:r>
              <a:rPr lang="pt-BR" dirty="0" smtClean="0">
                <a:solidFill>
                  <a:srgbClr val="0000CC"/>
                </a:solidFill>
              </a:rPr>
              <a:t>At 2.  </a:t>
            </a:r>
            <a:endParaRPr lang="pt-BR" dirty="0" smtClean="0">
              <a:solidFill>
                <a:srgbClr val="660066"/>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19</a:t>
            </a:fld>
            <a:endParaRPr lang="pt-BR" dirty="0">
              <a:solidFill>
                <a:prstClr val="black"/>
              </a:solidFill>
            </a:endParaRPr>
          </a:p>
        </p:txBody>
      </p:sp>
    </p:spTree>
    <p:extLst>
      <p:ext uri="{BB962C8B-B14F-4D97-AF65-F5344CB8AC3E}">
        <p14:creationId xmlns:p14="http://schemas.microsoft.com/office/powerpoint/2010/main" val="861742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sz="1200" b="1" dirty="0" smtClean="0">
              <a:solidFill>
                <a:srgbClr val="006600"/>
              </a:solidFill>
            </a:endParaRP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21</a:t>
            </a:fld>
            <a:endParaRPr lang="pt-BR" dirty="0"/>
          </a:p>
        </p:txBody>
      </p:sp>
    </p:spTree>
    <p:extLst>
      <p:ext uri="{BB962C8B-B14F-4D97-AF65-F5344CB8AC3E}">
        <p14:creationId xmlns:p14="http://schemas.microsoft.com/office/powerpoint/2010/main" val="1901064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41"/>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04/09/2018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57572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04/09/2018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1594471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54"/>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54"/>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04/09/2018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1574942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43"/>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555BDED7-3619-4D72-B584-9996C867A486}" type="datetimeFigureOut">
              <a:rPr lang="pt-BR">
                <a:solidFill>
                  <a:prstClr val="black">
                    <a:tint val="75000"/>
                  </a:prstClr>
                </a:solidFill>
              </a:rPr>
              <a:pPr>
                <a:defRPr/>
              </a:pPr>
              <a:t>04/09/2018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674F8220-65C2-40B5-818F-7CE44B36D01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225492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2D458769-3F99-4291-9957-A71A6C5EC418}" type="datetimeFigureOut">
              <a:rPr lang="pt-BR">
                <a:solidFill>
                  <a:prstClr val="black">
                    <a:tint val="75000"/>
                  </a:prstClr>
                </a:solidFill>
              </a:rPr>
              <a:pPr>
                <a:defRPr/>
              </a:pPr>
              <a:t>04/09/2018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E83A8017-91A4-41EB-A819-8CB9212AA2EB}"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877081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18"/>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pPr>
              <a:defRPr/>
            </a:pPr>
            <a:fld id="{644D4148-DCF6-4FF5-AE02-DB3C6BB30AEE}" type="datetimeFigureOut">
              <a:rPr lang="pt-BR">
                <a:solidFill>
                  <a:prstClr val="black">
                    <a:tint val="75000"/>
                  </a:prstClr>
                </a:solidFill>
              </a:rPr>
              <a:pPr>
                <a:defRPr/>
              </a:pPr>
              <a:t>04/09/2018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7DAEF22E-C6D1-4668-A34E-91C29206475D}"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247772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6096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730F7693-816C-4DFD-988E-99602FEE40DD}" type="datetimeFigureOut">
              <a:rPr lang="pt-BR">
                <a:solidFill>
                  <a:prstClr val="black">
                    <a:tint val="75000"/>
                  </a:prstClr>
                </a:solidFill>
              </a:rPr>
              <a:pPr>
                <a:defRPr/>
              </a:pPr>
              <a:t>04/09/2018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FE888E1B-DAF5-470E-8375-0A0BE55829AE}"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128776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34"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3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2BEF1265-0B35-411B-92AE-F12DB610EE10}" type="datetimeFigureOut">
              <a:rPr lang="pt-BR">
                <a:solidFill>
                  <a:prstClr val="black">
                    <a:tint val="75000"/>
                  </a:prstClr>
                </a:solidFill>
              </a:rPr>
              <a:pPr>
                <a:defRPr/>
              </a:pPr>
              <a:t>04/09/2018</a:t>
            </a:fld>
            <a:endParaRPr lang="pt-BR">
              <a:solidFill>
                <a:prstClr val="black">
                  <a:tint val="75000"/>
                </a:prstClr>
              </a:solidFill>
            </a:endParaRPr>
          </a:p>
        </p:txBody>
      </p:sp>
      <p:sp>
        <p:nvSpPr>
          <p:cNvPr id="8"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9" name="Espaço Reservado para Número de Slide 5"/>
          <p:cNvSpPr>
            <a:spLocks noGrp="1"/>
          </p:cNvSpPr>
          <p:nvPr>
            <p:ph type="sldNum" sz="quarter" idx="12"/>
          </p:nvPr>
        </p:nvSpPr>
        <p:spPr/>
        <p:txBody>
          <a:bodyPr/>
          <a:lstStyle>
            <a:lvl1pPr>
              <a:defRPr/>
            </a:lvl1pPr>
          </a:lstStyle>
          <a:p>
            <a:pPr>
              <a:defRPr/>
            </a:pPr>
            <a:fld id="{CBD5C409-452C-43D6-AB42-50459BA2406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984094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2B57FEAA-2753-4920-A698-717C29E4232D}" type="datetimeFigureOut">
              <a:rPr lang="pt-BR">
                <a:solidFill>
                  <a:prstClr val="black">
                    <a:tint val="75000"/>
                  </a:prstClr>
                </a:solidFill>
              </a:rPr>
              <a:pPr>
                <a:defRPr/>
              </a:pPr>
              <a:t>04/09/2018</a:t>
            </a:fld>
            <a:endParaRPr lang="pt-BR">
              <a:solidFill>
                <a:prstClr val="black">
                  <a:tint val="75000"/>
                </a:prstClr>
              </a:solidFill>
            </a:endParaRPr>
          </a:p>
        </p:txBody>
      </p:sp>
      <p:sp>
        <p:nvSpPr>
          <p:cNvPr id="4"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5" name="Espaço Reservado para Número de Slide 5"/>
          <p:cNvSpPr>
            <a:spLocks noGrp="1"/>
          </p:cNvSpPr>
          <p:nvPr>
            <p:ph type="sldNum" sz="quarter" idx="12"/>
          </p:nvPr>
        </p:nvSpPr>
        <p:spPr/>
        <p:txBody>
          <a:bodyPr/>
          <a:lstStyle>
            <a:lvl1pPr>
              <a:defRPr/>
            </a:lvl1pPr>
          </a:lstStyle>
          <a:p>
            <a:pPr>
              <a:defRPr/>
            </a:pPr>
            <a:fld id="{6DC68E93-799C-42CE-8C23-4C942DB56B2B}"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530243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A3035DFF-A1CA-474C-BCEC-2CBC697FDCF0}" type="datetimeFigureOut">
              <a:rPr lang="pt-BR">
                <a:solidFill>
                  <a:prstClr val="black">
                    <a:tint val="75000"/>
                  </a:prstClr>
                </a:solidFill>
              </a:rPr>
              <a:pPr>
                <a:defRPr/>
              </a:pPr>
              <a:t>04/09/2018</a:t>
            </a:fld>
            <a:endParaRPr lang="pt-BR">
              <a:solidFill>
                <a:prstClr val="black">
                  <a:tint val="75000"/>
                </a:prstClr>
              </a:solidFill>
            </a:endParaRPr>
          </a:p>
        </p:txBody>
      </p:sp>
      <p:sp>
        <p:nvSpPr>
          <p:cNvPr id="3"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4" name="Espaço Reservado para Número de Slide 5"/>
          <p:cNvSpPr>
            <a:spLocks noGrp="1"/>
          </p:cNvSpPr>
          <p:nvPr>
            <p:ph type="sldNum" sz="quarter" idx="12"/>
          </p:nvPr>
        </p:nvSpPr>
        <p:spPr/>
        <p:txBody>
          <a:bodyPr/>
          <a:lstStyle>
            <a:lvl1pPr>
              <a:defRPr/>
            </a:lvl1pPr>
          </a:lstStyle>
          <a:p>
            <a:pPr>
              <a:defRPr/>
            </a:pPr>
            <a:fld id="{92F8CFC4-CE83-475D-84F6-EEEB1BB8A49D}"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913261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6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21E3591C-9A01-4CE3-8644-6F3EA16AA13C}" type="datetimeFigureOut">
              <a:rPr lang="pt-BR">
                <a:solidFill>
                  <a:prstClr val="black">
                    <a:tint val="75000"/>
                  </a:prstClr>
                </a:solidFill>
              </a:rPr>
              <a:pPr>
                <a:defRPr/>
              </a:pPr>
              <a:t>04/09/2018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B1F37BDE-7151-4C8C-825B-EB0047B370DA}"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85303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04/09/2018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30102857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2507F679-3621-44C5-A6BB-C47A5A67D30F}" type="datetimeFigureOut">
              <a:rPr lang="pt-BR">
                <a:solidFill>
                  <a:prstClr val="black">
                    <a:tint val="75000"/>
                  </a:prstClr>
                </a:solidFill>
              </a:rPr>
              <a:pPr>
                <a:defRPr/>
              </a:pPr>
              <a:t>04/09/2018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F49DC34D-F07D-4C62-850E-383568E6329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860699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DA964A16-4713-467A-9482-0AC412C4A2DB}" type="datetimeFigureOut">
              <a:rPr lang="pt-BR">
                <a:solidFill>
                  <a:prstClr val="black">
                    <a:tint val="75000"/>
                  </a:prstClr>
                </a:solidFill>
              </a:rPr>
              <a:pPr>
                <a:defRPr/>
              </a:pPr>
              <a:t>04/09/2018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DEAA2C30-781E-4513-B2F4-F0C218904AA8}"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3635615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56"/>
            <a:ext cx="27432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609600" y="274656"/>
            <a:ext cx="80772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7D78FB7F-BC90-44DA-93F8-FD95B1F95301}" type="datetimeFigureOut">
              <a:rPr lang="pt-BR">
                <a:solidFill>
                  <a:prstClr val="black">
                    <a:tint val="75000"/>
                  </a:prstClr>
                </a:solidFill>
              </a:rPr>
              <a:pPr>
                <a:defRPr/>
              </a:pPr>
              <a:t>04/09/2018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E8C4B3DB-24F1-4DEE-9EB6-BB885BDCBF3F}"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900007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16"/>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B4947B21-5B4F-430E-8779-9B4706A37A3E}" type="datetimeFigureOut">
              <a:rPr lang="pt-BR" smtClean="0"/>
              <a:t>04/09/2018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402459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B4947B21-5B4F-430E-8779-9B4706A37A3E}" type="datetimeFigureOut">
              <a:rPr lang="pt-BR" smtClean="0"/>
              <a:t>04/09/2018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920807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B4947B21-5B4F-430E-8779-9B4706A37A3E}" type="datetimeFigureOut">
              <a:rPr lang="pt-BR" smtClean="0"/>
              <a:t>04/09/2018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176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B4947B21-5B4F-430E-8779-9B4706A37A3E}" type="datetimeFigureOut">
              <a:rPr lang="pt-BR" smtClean="0"/>
              <a:t>04/09/2018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850262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4947B21-5B4F-430E-8779-9B4706A37A3E}" type="datetimeFigureOut">
              <a:rPr lang="pt-BR" smtClean="0"/>
              <a:t>04/09/2018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931009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4947B21-5B4F-430E-8779-9B4706A37A3E}" type="datetimeFigureOut">
              <a:rPr lang="pt-BR" smtClean="0"/>
              <a:t>04/09/2018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3143527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4947B21-5B4F-430E-8779-9B4706A37A3E}" type="datetimeFigureOut">
              <a:rPr lang="pt-BR" smtClean="0"/>
              <a:t>04/09/2018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381589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47B21-5B4F-430E-8779-9B4706A37A3E}" type="datetimeFigureOut">
              <a:rPr lang="pt-BR" smtClean="0"/>
              <a:t>04/09/2018</a:t>
            </a:fld>
            <a:endParaRPr lang="pt-BR"/>
          </a:p>
        </p:txBody>
      </p:sp>
      <p:sp>
        <p:nvSpPr>
          <p:cNvPr id="5" name="Espaço Reservado para Rodapé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14BD0-1789-40BB-A9F1-7EC088561D07}" type="slidenum">
              <a:rPr lang="pt-BR" smtClean="0"/>
              <a:t>‹nº›</a:t>
            </a:fld>
            <a:endParaRPr lang="pt-BR"/>
          </a:p>
        </p:txBody>
      </p:sp>
    </p:spTree>
    <p:extLst>
      <p:ext uri="{BB962C8B-B14F-4D97-AF65-F5344CB8AC3E}">
        <p14:creationId xmlns:p14="http://schemas.microsoft.com/office/powerpoint/2010/main" val="3942054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smtClean="0"/>
              <a:t>Clique para editar o título mestre</a:t>
            </a:r>
          </a:p>
        </p:txBody>
      </p:sp>
      <p:sp>
        <p:nvSpPr>
          <p:cNvPr id="1027" name="Espaço Reservado para Texto 2"/>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457200" y="6356363"/>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fontAlgn="base">
              <a:spcBef>
                <a:spcPct val="0"/>
              </a:spcBef>
              <a:spcAft>
                <a:spcPct val="0"/>
              </a:spcAft>
              <a:defRPr/>
            </a:pPr>
            <a:fld id="{362B80EC-42B7-4717-A25D-98B72976DD0D}" type="datetimeFigureOut">
              <a:rPr lang="pt-BR">
                <a:solidFill>
                  <a:prstClr val="black">
                    <a:tint val="75000"/>
                  </a:prstClr>
                </a:solidFill>
              </a:rPr>
              <a:pPr fontAlgn="base">
                <a:spcBef>
                  <a:spcPct val="0"/>
                </a:spcBef>
                <a:spcAft>
                  <a:spcPct val="0"/>
                </a:spcAft>
                <a:defRPr/>
              </a:pPr>
              <a:t>04/09/2018</a:t>
            </a:fld>
            <a:endParaRPr lang="pt-BR">
              <a:solidFill>
                <a:prstClr val="black">
                  <a:tint val="75000"/>
                </a:prstClr>
              </a:solidFill>
            </a:endParaRPr>
          </a:p>
        </p:txBody>
      </p:sp>
      <p:sp>
        <p:nvSpPr>
          <p:cNvPr id="5" name="Espaço Reservado para Rodapé 4"/>
          <p:cNvSpPr>
            <a:spLocks noGrp="1"/>
          </p:cNvSpPr>
          <p:nvPr>
            <p:ph type="ftr" sz="quarter" idx="3"/>
          </p:nvPr>
        </p:nvSpPr>
        <p:spPr>
          <a:xfrm>
            <a:off x="3124200" y="6356363"/>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fontAlgn="base">
              <a:spcBef>
                <a:spcPct val="0"/>
              </a:spcBef>
              <a:spcAft>
                <a:spcPct val="0"/>
              </a:spcAft>
              <a:defRPr/>
            </a:pPr>
            <a:endParaRPr lang="pt-BR">
              <a:solidFill>
                <a:prstClr val="black">
                  <a:tint val="75000"/>
                </a:prstClr>
              </a:solidFill>
            </a:endParaRPr>
          </a:p>
        </p:txBody>
      </p:sp>
      <p:sp>
        <p:nvSpPr>
          <p:cNvPr id="6" name="Espaço Reservado para Número de Slide 5"/>
          <p:cNvSpPr>
            <a:spLocks noGrp="1"/>
          </p:cNvSpPr>
          <p:nvPr>
            <p:ph type="sldNum" sz="quarter" idx="4"/>
          </p:nvPr>
        </p:nvSpPr>
        <p:spPr>
          <a:xfrm>
            <a:off x="6553200" y="6356363"/>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fontAlgn="base">
              <a:spcBef>
                <a:spcPct val="0"/>
              </a:spcBef>
              <a:spcAft>
                <a:spcPct val="0"/>
              </a:spcAft>
              <a:defRPr/>
            </a:pPr>
            <a:fld id="{5B005438-3D44-4C1C-AEA1-63DF5BC57F28}" type="slidenum">
              <a:rPr lang="pt-BR">
                <a:solidFill>
                  <a:prstClr val="black">
                    <a:tint val="75000"/>
                  </a:prstClr>
                </a:solidFill>
              </a:rPr>
              <a:pPr fontAlgn="base">
                <a:spcBef>
                  <a:spcPct val="0"/>
                </a:spcBef>
                <a:spcAft>
                  <a:spcPct val="0"/>
                </a:spcAft>
                <a:defRPr/>
              </a:pPr>
              <a:t>‹nº›</a:t>
            </a:fld>
            <a:endParaRPr lang="pt-BR">
              <a:solidFill>
                <a:prstClr val="black">
                  <a:tint val="75000"/>
                </a:prstClr>
              </a:solidFill>
            </a:endParaRPr>
          </a:p>
        </p:txBody>
      </p:sp>
    </p:spTree>
    <p:extLst>
      <p:ext uri="{BB962C8B-B14F-4D97-AF65-F5344CB8AC3E}">
        <p14:creationId xmlns:p14="http://schemas.microsoft.com/office/powerpoint/2010/main" val="148062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689376" y="4514850"/>
            <a:ext cx="7755730" cy="2343150"/>
          </a:xfrm>
        </p:spPr>
        <p:txBody>
          <a:bodyPr/>
          <a:lstStyle/>
          <a:p>
            <a:pPr>
              <a:buClr>
                <a:srgbClr val="94B6D2"/>
              </a:buClr>
            </a:pPr>
            <a:r>
              <a:rPr lang="pt-BR" sz="3600" b="1" dirty="0" smtClean="0">
                <a:solidFill>
                  <a:srgbClr val="000000"/>
                </a:solidFill>
                <a:latin typeface="Book Antiqua" pitchFamily="18" charset="0"/>
              </a:rPr>
              <a:t>Classes de Jovens e Adultos da EBD</a:t>
            </a:r>
          </a:p>
        </p:txBody>
      </p:sp>
      <p:sp>
        <p:nvSpPr>
          <p:cNvPr id="4" name="Título 2"/>
          <p:cNvSpPr txBox="1">
            <a:spLocks/>
          </p:cNvSpPr>
          <p:nvPr/>
        </p:nvSpPr>
        <p:spPr bwMode="auto">
          <a:xfrm>
            <a:off x="689380" y="569913"/>
            <a:ext cx="7755731"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5400" kern="1200">
                <a:solidFill>
                  <a:schemeClr val="tx2"/>
                </a:solidFill>
                <a:latin typeface="+mj-lt"/>
                <a:ea typeface="+mj-ea"/>
                <a:cs typeface="+mj-cs"/>
              </a:defRPr>
            </a:lvl1pPr>
            <a:lvl2pPr algn="ctr" rtl="0" eaLnBrk="0" fontAlgn="base" hangingPunct="0">
              <a:spcBef>
                <a:spcPct val="0"/>
              </a:spcBef>
              <a:spcAft>
                <a:spcPct val="0"/>
              </a:spcAft>
              <a:defRPr sz="5400">
                <a:solidFill>
                  <a:schemeClr val="tx2"/>
                </a:solidFill>
                <a:latin typeface="Book Antiqua" pitchFamily="18" charset="0"/>
              </a:defRPr>
            </a:lvl2pPr>
            <a:lvl3pPr algn="ctr" rtl="0" eaLnBrk="0" fontAlgn="base" hangingPunct="0">
              <a:spcBef>
                <a:spcPct val="0"/>
              </a:spcBef>
              <a:spcAft>
                <a:spcPct val="0"/>
              </a:spcAft>
              <a:defRPr sz="5400">
                <a:solidFill>
                  <a:schemeClr val="tx2"/>
                </a:solidFill>
                <a:latin typeface="Book Antiqua" pitchFamily="18" charset="0"/>
              </a:defRPr>
            </a:lvl3pPr>
            <a:lvl4pPr algn="ctr" rtl="0" eaLnBrk="0" fontAlgn="base" hangingPunct="0">
              <a:spcBef>
                <a:spcPct val="0"/>
              </a:spcBef>
              <a:spcAft>
                <a:spcPct val="0"/>
              </a:spcAft>
              <a:defRPr sz="5400">
                <a:solidFill>
                  <a:schemeClr val="tx2"/>
                </a:solidFill>
                <a:latin typeface="Book Antiqua" pitchFamily="18" charset="0"/>
              </a:defRPr>
            </a:lvl4pPr>
            <a:lvl5pPr algn="ctr" rtl="0" eaLnBrk="0" fontAlgn="base" hangingPunct="0">
              <a:spcBef>
                <a:spcPct val="0"/>
              </a:spcBef>
              <a:spcAft>
                <a:spcPct val="0"/>
              </a:spcAft>
              <a:defRPr sz="5400">
                <a:solidFill>
                  <a:schemeClr val="tx2"/>
                </a:solidFill>
                <a:latin typeface="Book Antiqua"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449263" eaLnBrk="1" hangingPunct="1">
              <a:lnSpc>
                <a:spcPct val="93000"/>
              </a:lnSpc>
              <a:defRPr/>
            </a:pPr>
            <a:r>
              <a:rPr lang="en-GB" sz="4000" dirty="0" smtClean="0">
                <a:solidFill>
                  <a:srgbClr val="000099"/>
                </a:solidFill>
                <a:latin typeface="Arial"/>
                <a:cs typeface="Arial"/>
              </a:rPr>
              <a:t>ESCOLA BÍBLICA DOMINICAL</a:t>
            </a:r>
            <a:endParaRPr lang="en-GB" sz="4000" dirty="0">
              <a:solidFill>
                <a:srgbClr val="000099"/>
              </a:solidFill>
              <a:latin typeface="Arial"/>
              <a:cs typeface="Arial"/>
            </a:endParaRPr>
          </a:p>
        </p:txBody>
      </p:sp>
      <p:sp>
        <p:nvSpPr>
          <p:cNvPr id="2" name="Retângulo 1"/>
          <p:cNvSpPr/>
          <p:nvPr/>
        </p:nvSpPr>
        <p:spPr>
          <a:xfrm>
            <a:off x="971600" y="2200289"/>
            <a:ext cx="7344816" cy="830997"/>
          </a:xfrm>
          <a:prstGeom prst="rect">
            <a:avLst/>
          </a:prstGeom>
        </p:spPr>
        <p:txBody>
          <a:bodyPr wrap="square">
            <a:spAutoFit/>
          </a:bodyPr>
          <a:lstStyle/>
          <a:p>
            <a:pPr algn="ctr" eaLnBrk="0" fontAlgn="base" hangingPunct="0">
              <a:spcBef>
                <a:spcPct val="20000"/>
              </a:spcBef>
              <a:spcAft>
                <a:spcPct val="0"/>
              </a:spcAft>
              <a:buClr>
                <a:srgbClr val="94B6D2"/>
              </a:buClr>
              <a:defRPr/>
            </a:pPr>
            <a:r>
              <a:rPr lang="pt-BR" sz="4800" b="1" dirty="0">
                <a:solidFill>
                  <a:srgbClr val="993300"/>
                </a:solidFill>
                <a:latin typeface="Book Antiqua"/>
                <a:cs typeface="Arial" charset="0"/>
              </a:rPr>
              <a:t>3° TRIMESTRE  DE  2018</a:t>
            </a:r>
          </a:p>
        </p:txBody>
      </p:sp>
    </p:spTree>
    <p:extLst>
      <p:ext uri="{BB962C8B-B14F-4D97-AF65-F5344CB8AC3E}">
        <p14:creationId xmlns:p14="http://schemas.microsoft.com/office/powerpoint/2010/main" val="1026873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971600" y="404664"/>
            <a:ext cx="7344816" cy="6120680"/>
          </a:xfrm>
        </p:spPr>
        <p:txBody>
          <a:bodyPr>
            <a:noAutofit/>
          </a:bodyPr>
          <a:lstStyle/>
          <a:p>
            <a:pPr marL="0" lvl="0" indent="0" algn="ctr">
              <a:buNone/>
            </a:pPr>
            <a:r>
              <a:rPr lang="pt-BR" sz="1800" b="1" dirty="0">
                <a:solidFill>
                  <a:srgbClr val="FF0000"/>
                </a:solidFill>
                <a:latin typeface="Arial" pitchFamily="34" charset="0"/>
                <a:cs typeface="Arial" pitchFamily="34" charset="0"/>
              </a:rPr>
              <a:t>Da Leitura Bíblica:</a:t>
            </a:r>
          </a:p>
          <a:p>
            <a:pPr marL="0" lvl="0" indent="0">
              <a:buNone/>
            </a:pPr>
            <a:r>
              <a:rPr lang="pt-BR" sz="2100" dirty="0">
                <a:solidFill>
                  <a:srgbClr val="0000CC"/>
                </a:solidFill>
              </a:rPr>
              <a:t>1 </a:t>
            </a:r>
            <a:r>
              <a:rPr lang="pt-BR" sz="2100" dirty="0" err="1">
                <a:solidFill>
                  <a:srgbClr val="0000CC"/>
                </a:solidFill>
              </a:rPr>
              <a:t>Co</a:t>
            </a:r>
            <a:r>
              <a:rPr lang="pt-BR" sz="2100" dirty="0">
                <a:solidFill>
                  <a:srgbClr val="0000CC"/>
                </a:solidFill>
              </a:rPr>
              <a:t> 12. 1  Acerca dos dons espirituais, não quero, irmãos, que sejais ignorantes.   2  Vós bem sabeis que éreis gentios, levados aos ídolos mudos, conforme éreis guiados.   3 Portanto, vos quero fazer compreender que ninguém que fala pelo Espírito de Deus diz: Jesus é anátema! E ninguém pode dizer que Jesus é o Senhor, senão pelo Espírito Santo.   4  Ora, há diversidade de dons, mas o Espírito é o mesmo.   5  E há diversidade de ministérios, mas o Senhor é o mesmo.   6  E há diversidade de operações, mas é o mesmo Deus que opera tudo em todos.  7 Mas a manifestação do Espírito é dada a cada um para o que for útil.   8  Porque a um, pelo Espírito, é dada a palavra da sabedoria; e a outro, pelo mesmo Espírito, a palavra da ciência;   9  e a outro, pelo mesmo Espírito, a fé; e a outro, pelo mesmo Espírito, os dons de curar;   10 e a outro, a operação de maravilhas; e a outro, a profecia; e a outro, o dom de discernir os espíritos; e a outro, a variedade de línguas; e a outro, a interpretação das línguas.   11 Mas um só e o mesmo Espírito opera todas essas coisas, repartindo particularmente a cada um como quer.</a:t>
            </a:r>
          </a:p>
        </p:txBody>
      </p:sp>
    </p:spTree>
    <p:extLst>
      <p:ext uri="{BB962C8B-B14F-4D97-AF65-F5344CB8AC3E}">
        <p14:creationId xmlns:p14="http://schemas.microsoft.com/office/powerpoint/2010/main" val="347921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endParaRPr lang="pt-BR" sz="3200" dirty="0"/>
          </a:p>
        </p:txBody>
      </p:sp>
      <p:sp>
        <p:nvSpPr>
          <p:cNvPr id="3" name="Espaço Reservado para Conteúdo 2"/>
          <p:cNvSpPr>
            <a:spLocks noGrp="1"/>
          </p:cNvSpPr>
          <p:nvPr>
            <p:ph idx="1"/>
          </p:nvPr>
        </p:nvSpPr>
        <p:spPr>
          <a:xfrm>
            <a:off x="467544" y="1412776"/>
            <a:ext cx="8229600" cy="5040560"/>
          </a:xfrm>
          <a:ln>
            <a:solidFill>
              <a:schemeClr val="tx1"/>
            </a:solidFill>
          </a:ln>
        </p:spPr>
        <p:txBody>
          <a:bodyPr>
            <a:normAutofit fontScale="92500" lnSpcReduction="20000"/>
          </a:bodyPr>
          <a:lstStyle/>
          <a:p>
            <a:pPr marL="0" lvl="0" indent="0">
              <a:buNone/>
            </a:pPr>
            <a:r>
              <a:rPr lang="pt-BR" sz="2400" b="1" dirty="0">
                <a:solidFill>
                  <a:srgbClr val="006600"/>
                </a:solidFill>
              </a:rPr>
              <a:t>I – A NATUREZA E O PROPÓSITO DOS DONS </a:t>
            </a:r>
            <a:r>
              <a:rPr lang="pt-BR" sz="2400" b="1" dirty="0" smtClean="0">
                <a:solidFill>
                  <a:srgbClr val="006600"/>
                </a:solidFill>
              </a:rPr>
              <a:t>		 </a:t>
            </a:r>
            <a:r>
              <a:rPr lang="pt-BR" sz="2400" dirty="0" smtClean="0">
                <a:solidFill>
                  <a:prstClr val="black"/>
                </a:solidFill>
                <a:latin typeface="Calibri" pitchFamily="34" charset="0"/>
                <a:cs typeface="Arial" charset="0"/>
              </a:rPr>
              <a:t>        </a:t>
            </a:r>
            <a:r>
              <a:rPr lang="pt-BR" sz="2200" dirty="0" smtClean="0">
                <a:solidFill>
                  <a:prstClr val="black"/>
                </a:solidFill>
                <a:latin typeface="Calibri" pitchFamily="34" charset="0"/>
                <a:cs typeface="Arial" charset="0"/>
              </a:rPr>
              <a:t>1</a:t>
            </a: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000" b="1" dirty="0">
                <a:solidFill>
                  <a:prstClr val="black"/>
                </a:solidFill>
                <a:latin typeface="Calibri" pitchFamily="34" charset="0"/>
                <a:cs typeface="Arial" charset="0"/>
              </a:rPr>
              <a:t>	</a:t>
            </a:r>
            <a:r>
              <a:rPr lang="pt-BR" sz="2600" dirty="0">
                <a:solidFill>
                  <a:prstClr val="black"/>
                </a:solidFill>
                <a:latin typeface="Arial" charset="0"/>
                <a:cs typeface="Arial" charset="0"/>
              </a:rPr>
              <a:t>O apóstolo começa apontando a importância de se compreender o que são os dons espirituais, e não apenas de tê-los ou vê-los manifestados na igreja. Para que entendessem que esses dons procediam de Deus, e não deles mesmos, ele os faz lembrar que, outrora, quando eram </a:t>
            </a:r>
            <a:r>
              <a:rPr lang="pt-BR" sz="2600" dirty="0" smtClean="0">
                <a:solidFill>
                  <a:prstClr val="black"/>
                </a:solidFill>
                <a:latin typeface="Arial" charset="0"/>
                <a:cs typeface="Arial" charset="0"/>
              </a:rPr>
              <a:t>gentios, </a:t>
            </a:r>
            <a:r>
              <a:rPr lang="pt-BR" sz="2600" dirty="0">
                <a:solidFill>
                  <a:prstClr val="black"/>
                </a:solidFill>
                <a:latin typeface="Arial" charset="0"/>
                <a:cs typeface="Arial" charset="0"/>
              </a:rPr>
              <a:t>eles serviam a falsos deuses, </a:t>
            </a:r>
            <a:r>
              <a:rPr lang="pt-BR" sz="2600" dirty="0" smtClean="0">
                <a:solidFill>
                  <a:prstClr val="black"/>
                </a:solidFill>
                <a:latin typeface="Arial" charset="0"/>
                <a:cs typeface="Arial" charset="0"/>
              </a:rPr>
              <a:t>aos </a:t>
            </a:r>
            <a:r>
              <a:rPr lang="pt-BR" sz="2600" dirty="0">
                <a:solidFill>
                  <a:prstClr val="black"/>
                </a:solidFill>
                <a:latin typeface="Arial" charset="0"/>
                <a:cs typeface="Arial" charset="0"/>
              </a:rPr>
              <a:t>ídolos mudos, </a:t>
            </a:r>
            <a:r>
              <a:rPr lang="pt-BR" sz="2600" dirty="0" smtClean="0">
                <a:solidFill>
                  <a:prstClr val="black"/>
                </a:solidFill>
                <a:latin typeface="Arial" charset="0"/>
                <a:cs typeface="Arial" charset="0"/>
              </a:rPr>
              <a:t>que nada podem fazer. </a:t>
            </a:r>
            <a:r>
              <a:rPr lang="pt-BR" sz="2600" dirty="0">
                <a:solidFill>
                  <a:prstClr val="black"/>
                </a:solidFill>
                <a:latin typeface="Arial" charset="0"/>
                <a:cs typeface="Arial" charset="0"/>
              </a:rPr>
              <a:t>Agora, sob o evangelho, </a:t>
            </a:r>
            <a:r>
              <a:rPr lang="pt-BR" sz="2600" dirty="0" smtClean="0">
                <a:solidFill>
                  <a:prstClr val="black"/>
                </a:solidFill>
                <a:latin typeface="Arial" charset="0"/>
                <a:cs typeface="Arial" charset="0"/>
              </a:rPr>
              <a:t>era </a:t>
            </a:r>
            <a:r>
              <a:rPr lang="pt-BR" sz="2600" dirty="0">
                <a:solidFill>
                  <a:prstClr val="black"/>
                </a:solidFill>
                <a:latin typeface="Arial" charset="0"/>
                <a:cs typeface="Arial" charset="0"/>
              </a:rPr>
              <a:t>diferente: ninguém poderia confessar a Cristo Jesus como Senhor se não sob a influência de uma força superior, sobrenatural, e essa força é o Espírito de Deus. Portanto, tudo aquilo que os homens digam ou façam que leve ao conhecimento ou reconhecimento do senhorio de Cristo, não deve ser atribuído à carne, mas à obra do Espírito Santo, porque para isto ele foi </a:t>
            </a:r>
            <a:r>
              <a:rPr lang="pt-BR" sz="2600" dirty="0" smtClean="0">
                <a:solidFill>
                  <a:prstClr val="black"/>
                </a:solidFill>
                <a:latin typeface="Arial" charset="0"/>
                <a:cs typeface="Arial" charset="0"/>
              </a:rPr>
              <a:t>enviado.       </a:t>
            </a:r>
            <a:r>
              <a:rPr lang="pt-BR" sz="1300" dirty="0" smtClean="0">
                <a:solidFill>
                  <a:prstClr val="black"/>
                </a:solidFill>
                <a:latin typeface="Arial" charset="0"/>
                <a:cs typeface="Arial" charset="0"/>
              </a:rPr>
              <a:t>(</a:t>
            </a:r>
            <a:r>
              <a:rPr lang="pt-BR" sz="1300" dirty="0">
                <a:solidFill>
                  <a:srgbClr val="0000CC"/>
                </a:solidFill>
                <a:latin typeface="Arial" charset="0"/>
                <a:cs typeface="Arial" charset="0"/>
              </a:rPr>
              <a:t>cf. </a:t>
            </a:r>
            <a:r>
              <a:rPr lang="pt-BR" sz="1300" dirty="0" err="1">
                <a:solidFill>
                  <a:srgbClr val="0000CC"/>
                </a:solidFill>
                <a:latin typeface="Arial" charset="0"/>
                <a:cs typeface="Arial" charset="0"/>
              </a:rPr>
              <a:t>Jo</a:t>
            </a:r>
            <a:r>
              <a:rPr lang="pt-BR" sz="1300" dirty="0">
                <a:solidFill>
                  <a:srgbClr val="0000CC"/>
                </a:solidFill>
                <a:latin typeface="Arial" charset="0"/>
                <a:cs typeface="Arial" charset="0"/>
              </a:rPr>
              <a:t> </a:t>
            </a:r>
            <a:r>
              <a:rPr lang="pt-BR" sz="1300" dirty="0" smtClean="0">
                <a:solidFill>
                  <a:srgbClr val="0000CC"/>
                </a:solidFill>
                <a:latin typeface="Arial" charset="0"/>
                <a:cs typeface="Arial" charset="0"/>
              </a:rPr>
              <a:t>16.14; </a:t>
            </a:r>
            <a:r>
              <a:rPr lang="pt-BR" sz="1300" dirty="0" err="1" smtClean="0">
                <a:solidFill>
                  <a:srgbClr val="0000CC"/>
                </a:solidFill>
                <a:latin typeface="Arial" charset="0"/>
                <a:cs typeface="Arial" charset="0"/>
              </a:rPr>
              <a:t>Is</a:t>
            </a:r>
            <a:r>
              <a:rPr lang="pt-BR" sz="1300" dirty="0" smtClean="0">
                <a:solidFill>
                  <a:srgbClr val="0000CC"/>
                </a:solidFill>
                <a:latin typeface="Arial" charset="0"/>
                <a:cs typeface="Arial" charset="0"/>
              </a:rPr>
              <a:t> 40.28,29</a:t>
            </a:r>
            <a:r>
              <a:rPr lang="pt-BR" sz="1300" dirty="0" smtClean="0">
                <a:solidFill>
                  <a:prstClr val="black"/>
                </a:solidFill>
                <a:latin typeface="Arial" charset="0"/>
                <a:cs typeface="Arial" charset="0"/>
              </a:rPr>
              <a:t>)</a:t>
            </a:r>
            <a:endParaRPr lang="pt-BR" sz="1300" dirty="0">
              <a:solidFill>
                <a:prstClr val="black"/>
              </a:solidFill>
              <a:latin typeface="Arial" charset="0"/>
              <a:cs typeface="Arial" charset="0"/>
            </a:endParaRPr>
          </a:p>
        </p:txBody>
      </p:sp>
    </p:spTree>
    <p:extLst>
      <p:ext uri="{BB962C8B-B14F-4D97-AF65-F5344CB8AC3E}">
        <p14:creationId xmlns:p14="http://schemas.microsoft.com/office/powerpoint/2010/main" val="2703177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908720"/>
            <a:ext cx="8229600" cy="5040560"/>
          </a:xfrm>
        </p:spPr>
        <p:txBody>
          <a:bodyPr>
            <a:noAutofit/>
          </a:bodyPr>
          <a:lstStyle/>
          <a:p>
            <a:pPr marL="0" indent="0">
              <a:buNone/>
            </a:pPr>
            <a:r>
              <a:rPr lang="pt-BR" sz="2800" dirty="0" err="1" smtClean="0">
                <a:solidFill>
                  <a:srgbClr val="0000CC"/>
                </a:solidFill>
              </a:rPr>
              <a:t>Is</a:t>
            </a:r>
            <a:r>
              <a:rPr lang="pt-BR" sz="2800" dirty="0" smtClean="0">
                <a:solidFill>
                  <a:srgbClr val="0000CC"/>
                </a:solidFill>
              </a:rPr>
              <a:t> 40</a:t>
            </a:r>
            <a:r>
              <a:rPr lang="pt-BR" sz="2800" dirty="0">
                <a:solidFill>
                  <a:srgbClr val="0000CC"/>
                </a:solidFill>
              </a:rPr>
              <a:t>. 28  Não sabes, não ouviste que o eterno Deus, o SENHOR, o Criador dos confins da terra, nem se cansa, nem se fatiga? Não há </a:t>
            </a:r>
            <a:r>
              <a:rPr lang="pt-BR" sz="2800" dirty="0" err="1">
                <a:solidFill>
                  <a:srgbClr val="0000CC"/>
                </a:solidFill>
              </a:rPr>
              <a:t>esquadrinhação</a:t>
            </a:r>
            <a:r>
              <a:rPr lang="pt-BR" sz="2800" dirty="0">
                <a:solidFill>
                  <a:srgbClr val="0000CC"/>
                </a:solidFill>
              </a:rPr>
              <a:t> do seu entendimento</a:t>
            </a:r>
            <a:r>
              <a:rPr lang="pt-BR" sz="2800" dirty="0" smtClean="0">
                <a:solidFill>
                  <a:srgbClr val="0000CC"/>
                </a:solidFill>
              </a:rPr>
              <a:t>.   29  </a:t>
            </a:r>
            <a:r>
              <a:rPr lang="pt-BR" sz="2800" dirty="0">
                <a:solidFill>
                  <a:srgbClr val="0000CC"/>
                </a:solidFill>
              </a:rPr>
              <a:t>Dá vigor ao cansado e multiplica as forças ao que não tem nenhum vigor.</a:t>
            </a:r>
            <a:endParaRPr lang="pt-BR" sz="2800" dirty="0" smtClean="0">
              <a:solidFill>
                <a:srgbClr val="0000CC"/>
              </a:solidFill>
            </a:endParaRPr>
          </a:p>
          <a:p>
            <a:pPr marL="0" indent="0">
              <a:buNone/>
            </a:pPr>
            <a:r>
              <a:rPr lang="pt-BR" sz="2800" dirty="0" err="1">
                <a:solidFill>
                  <a:srgbClr val="7030A0"/>
                </a:solidFill>
              </a:rPr>
              <a:t>Jo</a:t>
            </a:r>
            <a:r>
              <a:rPr lang="pt-BR" sz="2800" dirty="0">
                <a:solidFill>
                  <a:srgbClr val="7030A0"/>
                </a:solidFill>
              </a:rPr>
              <a:t> 16. 13  Mas, quando vier aquele Espírito da verdade, ele vos guiará em toda a verdade, porque não falará de si mesmo, mas dirá tudo o que tiver ouvido e vos anunciará o que há de vir</a:t>
            </a:r>
            <a:r>
              <a:rPr lang="pt-BR" sz="2800" dirty="0" smtClean="0">
                <a:solidFill>
                  <a:srgbClr val="7030A0"/>
                </a:solidFill>
              </a:rPr>
              <a:t>.    14  </a:t>
            </a:r>
            <a:r>
              <a:rPr lang="pt-BR" sz="2800" dirty="0">
                <a:solidFill>
                  <a:srgbClr val="7030A0"/>
                </a:solidFill>
              </a:rPr>
              <a:t>Ele me glorificará, porque há de receber do que é meu e </a:t>
            </a:r>
            <a:r>
              <a:rPr lang="pt-BR" sz="2800" dirty="0" err="1">
                <a:solidFill>
                  <a:srgbClr val="7030A0"/>
                </a:solidFill>
              </a:rPr>
              <a:t>vo-lo</a:t>
            </a:r>
            <a:r>
              <a:rPr lang="pt-BR" sz="2800" dirty="0">
                <a:solidFill>
                  <a:srgbClr val="7030A0"/>
                </a:solidFill>
              </a:rPr>
              <a:t> há de anunciar.</a:t>
            </a:r>
          </a:p>
        </p:txBody>
      </p:sp>
    </p:spTree>
    <p:extLst>
      <p:ext uri="{BB962C8B-B14F-4D97-AF65-F5344CB8AC3E}">
        <p14:creationId xmlns:p14="http://schemas.microsoft.com/office/powerpoint/2010/main" val="2340000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85010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endParaRPr lang="pt-BR" sz="3200" dirty="0"/>
          </a:p>
        </p:txBody>
      </p:sp>
      <p:sp>
        <p:nvSpPr>
          <p:cNvPr id="3" name="Espaço Reservado para Conteúdo 2"/>
          <p:cNvSpPr>
            <a:spLocks noGrp="1"/>
          </p:cNvSpPr>
          <p:nvPr>
            <p:ph idx="1"/>
          </p:nvPr>
        </p:nvSpPr>
        <p:spPr>
          <a:xfrm>
            <a:off x="467544" y="1340768"/>
            <a:ext cx="8229600" cy="5112568"/>
          </a:xfrm>
          <a:ln>
            <a:solidFill>
              <a:schemeClr val="tx1"/>
            </a:solidFill>
          </a:ln>
        </p:spPr>
        <p:txBody>
          <a:bodyPr>
            <a:normAutofit/>
          </a:bodyPr>
          <a:lstStyle/>
          <a:p>
            <a:pPr marL="0" lvl="0" indent="0">
              <a:buNone/>
            </a:pPr>
            <a:r>
              <a:rPr lang="pt-BR" sz="2400" b="1" dirty="0">
                <a:solidFill>
                  <a:srgbClr val="006600"/>
                </a:solidFill>
              </a:rPr>
              <a:t>I – A NATUREZA E O PROPÓSITO DOS DONS </a:t>
            </a:r>
            <a:r>
              <a:rPr lang="pt-BR" sz="2400" b="1" dirty="0" smtClean="0">
                <a:solidFill>
                  <a:srgbClr val="006600"/>
                </a:solidFill>
              </a:rPr>
              <a:t>     </a:t>
            </a:r>
            <a:r>
              <a:rPr lang="pt-BR" sz="2400" dirty="0" smtClean="0">
                <a:solidFill>
                  <a:prstClr val="black"/>
                </a:solidFill>
                <a:latin typeface="Calibri" pitchFamily="34" charset="0"/>
                <a:cs typeface="Arial" charset="0"/>
              </a:rPr>
              <a:t>       </a:t>
            </a:r>
            <a:r>
              <a:rPr lang="pt-BR" sz="2800" dirty="0" smtClean="0">
                <a:solidFill>
                  <a:prstClr val="black"/>
                </a:solidFill>
                <a:latin typeface="Calibri" pitchFamily="34" charset="0"/>
                <a:cs typeface="Arial" charset="0"/>
              </a:rPr>
              <a:t> 	</a:t>
            </a:r>
            <a:r>
              <a:rPr lang="pt-BR" sz="2000" dirty="0" smtClean="0">
                <a:solidFill>
                  <a:prstClr val="black"/>
                </a:solidFill>
                <a:latin typeface="Calibri" pitchFamily="34" charset="0"/>
                <a:cs typeface="Arial" charset="0"/>
              </a:rPr>
              <a:t>2</a:t>
            </a:r>
            <a:endParaRPr lang="pt-BR" sz="2000" dirty="0">
              <a:solidFill>
                <a:prstClr val="black"/>
              </a:solidFill>
              <a:latin typeface="Calibri" pitchFamily="34" charset="0"/>
              <a:cs typeface="Arial" charset="0"/>
            </a:endParaRP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000" b="1" dirty="0">
                <a:solidFill>
                  <a:prstClr val="black"/>
                </a:solidFill>
                <a:latin typeface="Calibri" pitchFamily="34" charset="0"/>
                <a:cs typeface="Arial" charset="0"/>
              </a:rPr>
              <a:t>	</a:t>
            </a:r>
            <a:r>
              <a:rPr lang="pt-BR" sz="2800" dirty="0">
                <a:solidFill>
                  <a:prstClr val="black"/>
                </a:solidFill>
                <a:latin typeface="Arial" charset="0"/>
                <a:cs typeface="Arial" charset="0"/>
              </a:rPr>
              <a:t>Parece que os coríntios tinham dificuldade em compreender isto em razão da variedade com que as manifestações espirituais ocorriam no culto, ou pelo fato de que os mesmos dons não eram dados a todos. Paulo reconhece que havia uma diversidade seja de “</a:t>
            </a:r>
            <a:r>
              <a:rPr lang="pt-BR" sz="2800" dirty="0">
                <a:solidFill>
                  <a:srgbClr val="0000CC"/>
                </a:solidFill>
                <a:latin typeface="Arial" charset="0"/>
                <a:cs typeface="Arial" charset="0"/>
              </a:rPr>
              <a:t>dons</a:t>
            </a:r>
            <a:r>
              <a:rPr lang="pt-BR" sz="2800" dirty="0">
                <a:solidFill>
                  <a:prstClr val="black"/>
                </a:solidFill>
                <a:latin typeface="Arial" charset="0"/>
                <a:cs typeface="Arial" charset="0"/>
              </a:rPr>
              <a:t>”, “</a:t>
            </a:r>
            <a:r>
              <a:rPr lang="pt-BR" sz="2800" dirty="0">
                <a:solidFill>
                  <a:srgbClr val="0000CC"/>
                </a:solidFill>
                <a:latin typeface="Arial" charset="0"/>
                <a:cs typeface="Arial" charset="0"/>
              </a:rPr>
              <a:t>ministérios</a:t>
            </a:r>
            <a:r>
              <a:rPr lang="pt-BR" sz="2800" dirty="0">
                <a:solidFill>
                  <a:prstClr val="black"/>
                </a:solidFill>
                <a:latin typeface="Arial" charset="0"/>
                <a:cs typeface="Arial" charset="0"/>
              </a:rPr>
              <a:t>” ou “</a:t>
            </a:r>
            <a:r>
              <a:rPr lang="pt-BR" sz="2800" dirty="0">
                <a:solidFill>
                  <a:srgbClr val="0000CC"/>
                </a:solidFill>
                <a:latin typeface="Arial" charset="0"/>
                <a:cs typeface="Arial" charset="0"/>
              </a:rPr>
              <a:t>operações</a:t>
            </a:r>
            <a:r>
              <a:rPr lang="pt-BR" sz="2800" dirty="0">
                <a:solidFill>
                  <a:prstClr val="black"/>
                </a:solidFill>
                <a:latin typeface="Arial" charset="0"/>
                <a:cs typeface="Arial" charset="0"/>
              </a:rPr>
              <a:t>” (</a:t>
            </a:r>
            <a:r>
              <a:rPr lang="pt-BR" sz="2800" dirty="0">
                <a:solidFill>
                  <a:srgbClr val="0000CC"/>
                </a:solidFill>
                <a:latin typeface="Arial" charset="0"/>
                <a:cs typeface="Arial" charset="0"/>
              </a:rPr>
              <a:t>vv. 4-6</a:t>
            </a:r>
            <a:r>
              <a:rPr lang="pt-BR" sz="2800" dirty="0">
                <a:solidFill>
                  <a:prstClr val="black"/>
                </a:solidFill>
                <a:latin typeface="Arial" charset="0"/>
                <a:cs typeface="Arial" charset="0"/>
              </a:rPr>
              <a:t>), mas o que importava era que todos procediam de uma mesma fonte e serviam ao propósito de um mesmo Espírito, Senhor e Deus.</a:t>
            </a:r>
            <a:endParaRPr lang="pt-BR" sz="1500" dirty="0">
              <a:solidFill>
                <a:prstClr val="black"/>
              </a:solidFill>
              <a:latin typeface="Arial" charset="0"/>
              <a:cs typeface="Arial" charset="0"/>
            </a:endParaRPr>
          </a:p>
        </p:txBody>
      </p:sp>
    </p:spTree>
    <p:extLst>
      <p:ext uri="{BB962C8B-B14F-4D97-AF65-F5344CB8AC3E}">
        <p14:creationId xmlns:p14="http://schemas.microsoft.com/office/powerpoint/2010/main" val="2194918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endParaRPr lang="pt-BR" sz="3200" dirty="0"/>
          </a:p>
        </p:txBody>
      </p:sp>
      <p:sp>
        <p:nvSpPr>
          <p:cNvPr id="3" name="Espaço Reservado para Conteúdo 2"/>
          <p:cNvSpPr>
            <a:spLocks noGrp="1"/>
          </p:cNvSpPr>
          <p:nvPr>
            <p:ph idx="1"/>
          </p:nvPr>
        </p:nvSpPr>
        <p:spPr>
          <a:xfrm>
            <a:off x="467544" y="1412776"/>
            <a:ext cx="8229600" cy="5040560"/>
          </a:xfrm>
          <a:ln>
            <a:solidFill>
              <a:schemeClr val="tx1"/>
            </a:solidFill>
          </a:ln>
        </p:spPr>
        <p:txBody>
          <a:bodyPr>
            <a:normAutofit fontScale="92500" lnSpcReduction="20000"/>
          </a:bodyPr>
          <a:lstStyle/>
          <a:p>
            <a:pPr marL="0" lvl="0" indent="0">
              <a:buNone/>
            </a:pPr>
            <a:r>
              <a:rPr lang="pt-BR" sz="2400" b="1" dirty="0">
                <a:solidFill>
                  <a:srgbClr val="006600"/>
                </a:solidFill>
              </a:rPr>
              <a:t>I – A NATUREZA E O PROPÓSITO DOS DONS </a:t>
            </a:r>
            <a:r>
              <a:rPr lang="pt-BR" sz="2400" b="1" dirty="0" smtClean="0">
                <a:solidFill>
                  <a:srgbClr val="006600"/>
                </a:solidFill>
              </a:rPr>
              <a:t>		 </a:t>
            </a:r>
            <a:r>
              <a:rPr lang="pt-BR" sz="2400" dirty="0" smtClean="0">
                <a:solidFill>
                  <a:prstClr val="black"/>
                </a:solidFill>
                <a:latin typeface="Calibri" pitchFamily="34" charset="0"/>
                <a:cs typeface="Arial" charset="0"/>
              </a:rPr>
              <a:t>        </a:t>
            </a:r>
            <a:r>
              <a:rPr lang="pt-BR" sz="2100" dirty="0" smtClean="0">
                <a:solidFill>
                  <a:prstClr val="black"/>
                </a:solidFill>
                <a:latin typeface="Calibri" pitchFamily="34" charset="0"/>
                <a:cs typeface="Arial" charset="0"/>
              </a:rPr>
              <a:t>3</a:t>
            </a:r>
            <a:endParaRPr lang="pt-BR" sz="2100" dirty="0">
              <a:solidFill>
                <a:prstClr val="black"/>
              </a:solidFill>
              <a:latin typeface="Calibri" pitchFamily="34" charset="0"/>
              <a:cs typeface="Arial" charset="0"/>
            </a:endParaRP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800" dirty="0" smtClean="0">
                <a:solidFill>
                  <a:prstClr val="black"/>
                </a:solidFill>
                <a:latin typeface="Arial" pitchFamily="34" charset="0"/>
                <a:cs typeface="Arial" pitchFamily="34" charset="0"/>
              </a:rPr>
              <a:t>	</a:t>
            </a:r>
            <a:r>
              <a:rPr lang="pt-BR" sz="2800" dirty="0">
                <a:solidFill>
                  <a:prstClr val="black"/>
                </a:solidFill>
                <a:latin typeface="Arial" pitchFamily="34" charset="0"/>
                <a:cs typeface="Arial" pitchFamily="34" charset="0"/>
              </a:rPr>
              <a:t>Paulo explica, então, que as manifestações do Espírito, por mais diferentes que sejam, são dadas por Deus com vistas a um mesmo propósito: “</a:t>
            </a:r>
            <a:r>
              <a:rPr lang="pt-BR" sz="2800" dirty="0">
                <a:solidFill>
                  <a:srgbClr val="0000CC"/>
                </a:solidFill>
                <a:latin typeface="Arial" pitchFamily="34" charset="0"/>
                <a:cs typeface="Arial" pitchFamily="34" charset="0"/>
              </a:rPr>
              <a:t>para o que for útil</a:t>
            </a:r>
            <a:r>
              <a:rPr lang="pt-BR" sz="2800" dirty="0">
                <a:solidFill>
                  <a:prstClr val="black"/>
                </a:solidFill>
                <a:latin typeface="Arial" pitchFamily="34" charset="0"/>
                <a:cs typeface="Arial" pitchFamily="34" charset="0"/>
              </a:rPr>
              <a:t>” (</a:t>
            </a:r>
            <a:r>
              <a:rPr lang="pt-BR" sz="2800" dirty="0">
                <a:solidFill>
                  <a:srgbClr val="0000CC"/>
                </a:solidFill>
                <a:latin typeface="Arial" pitchFamily="34" charset="0"/>
                <a:cs typeface="Arial" pitchFamily="34" charset="0"/>
              </a:rPr>
              <a:t>v. 7</a:t>
            </a:r>
            <a:r>
              <a:rPr lang="pt-BR" sz="2800" dirty="0">
                <a:solidFill>
                  <a:prstClr val="black"/>
                </a:solidFill>
                <a:latin typeface="Arial" pitchFamily="34" charset="0"/>
                <a:cs typeface="Arial" pitchFamily="34" charset="0"/>
              </a:rPr>
              <a:t>). Essa utilidade sem dúvida é no que diz respeito à edificação da igreja, porque para isto nos reunimos em nossos </a:t>
            </a:r>
            <a:r>
              <a:rPr lang="pt-BR" sz="2800" dirty="0" smtClean="0">
                <a:solidFill>
                  <a:prstClr val="black"/>
                </a:solidFill>
                <a:latin typeface="Arial" pitchFamily="34" charset="0"/>
                <a:cs typeface="Arial" pitchFamily="34" charset="0"/>
              </a:rPr>
              <a:t>cultos. </a:t>
            </a:r>
            <a:r>
              <a:rPr lang="pt-BR" sz="2800" dirty="0">
                <a:solidFill>
                  <a:prstClr val="black"/>
                </a:solidFill>
                <a:latin typeface="Arial" pitchFamily="34" charset="0"/>
                <a:cs typeface="Arial" pitchFamily="34" charset="0"/>
              </a:rPr>
              <a:t>Notemos que, nos dons que ele exemplifica nos versos seguintes, todos representam alguma forma de benefício da parte de Deus administrado aos </a:t>
            </a:r>
            <a:r>
              <a:rPr lang="pt-BR" sz="2800" dirty="0" smtClean="0">
                <a:solidFill>
                  <a:prstClr val="black"/>
                </a:solidFill>
                <a:latin typeface="Arial" pitchFamily="34" charset="0"/>
                <a:cs typeface="Arial" pitchFamily="34" charset="0"/>
              </a:rPr>
              <a:t>fiéis. </a:t>
            </a:r>
            <a:r>
              <a:rPr lang="pt-BR" sz="2800" dirty="0">
                <a:solidFill>
                  <a:prstClr val="black"/>
                </a:solidFill>
                <a:latin typeface="Arial" pitchFamily="34" charset="0"/>
                <a:cs typeface="Arial" pitchFamily="34" charset="0"/>
              </a:rPr>
              <a:t>E, para que entendessem a diversidade dessas manifestações como um sinal de que era realmente Deus quem operava entre eles, o apóstolo atribui a distribuição dos dons à soberania e liberdade da vontade divina, que reparte “</a:t>
            </a:r>
            <a:r>
              <a:rPr lang="pt-BR" sz="2800" dirty="0">
                <a:solidFill>
                  <a:srgbClr val="0000CC"/>
                </a:solidFill>
                <a:latin typeface="Arial" pitchFamily="34" charset="0"/>
                <a:cs typeface="Arial" pitchFamily="34" charset="0"/>
              </a:rPr>
              <a:t>particularmente a cada um como quer</a:t>
            </a:r>
            <a:r>
              <a:rPr lang="pt-BR" sz="2800" dirty="0">
                <a:solidFill>
                  <a:prstClr val="black"/>
                </a:solidFill>
                <a:latin typeface="Arial" pitchFamily="34" charset="0"/>
                <a:cs typeface="Arial" pitchFamily="34" charset="0"/>
              </a:rPr>
              <a:t>” (</a:t>
            </a:r>
            <a:r>
              <a:rPr lang="pt-BR" sz="2800" dirty="0">
                <a:solidFill>
                  <a:srgbClr val="0000CC"/>
                </a:solidFill>
                <a:latin typeface="Arial" pitchFamily="34" charset="0"/>
                <a:cs typeface="Arial" pitchFamily="34" charset="0"/>
              </a:rPr>
              <a:t>v. 11</a:t>
            </a:r>
            <a:r>
              <a:rPr lang="pt-BR" sz="2800" dirty="0">
                <a:solidFill>
                  <a:prstClr val="black"/>
                </a:solidFill>
                <a:latin typeface="Arial" pitchFamily="34" charset="0"/>
                <a:cs typeface="Arial" pitchFamily="34" charset="0"/>
              </a:rPr>
              <a:t>).</a:t>
            </a:r>
            <a:endParaRPr lang="pt-BR" sz="2600" dirty="0">
              <a:solidFill>
                <a:srgbClr val="006600"/>
              </a:solidFill>
              <a:latin typeface="Arial" pitchFamily="34" charset="0"/>
              <a:cs typeface="Arial" pitchFamily="34" charset="0"/>
            </a:endParaRPr>
          </a:p>
        </p:txBody>
      </p:sp>
    </p:spTree>
    <p:extLst>
      <p:ext uri="{BB962C8B-B14F-4D97-AF65-F5344CB8AC3E}">
        <p14:creationId xmlns:p14="http://schemas.microsoft.com/office/powerpoint/2010/main" val="2194918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1196752"/>
            <a:ext cx="8229600" cy="4752528"/>
          </a:xfrm>
        </p:spPr>
        <p:txBody>
          <a:bodyPr>
            <a:noAutofit/>
          </a:bodyPr>
          <a:lstStyle/>
          <a:p>
            <a:pPr marL="0" indent="0">
              <a:buNone/>
            </a:pPr>
            <a:r>
              <a:rPr lang="pt-BR" dirty="0" err="1" smtClean="0">
                <a:solidFill>
                  <a:srgbClr val="0000CC"/>
                </a:solidFill>
              </a:rPr>
              <a:t>Rm</a:t>
            </a:r>
            <a:r>
              <a:rPr lang="pt-BR" dirty="0" smtClean="0">
                <a:solidFill>
                  <a:srgbClr val="0000CC"/>
                </a:solidFill>
              </a:rPr>
              <a:t> 12</a:t>
            </a:r>
            <a:r>
              <a:rPr lang="pt-BR" dirty="0">
                <a:solidFill>
                  <a:srgbClr val="0000CC"/>
                </a:solidFill>
              </a:rPr>
              <a:t>.  </a:t>
            </a:r>
            <a:r>
              <a:rPr lang="pt-BR" dirty="0" smtClean="0">
                <a:solidFill>
                  <a:srgbClr val="0000CC"/>
                </a:solidFill>
              </a:rPr>
              <a:t> 6  </a:t>
            </a:r>
            <a:r>
              <a:rPr lang="pt-BR" dirty="0">
                <a:solidFill>
                  <a:srgbClr val="0000CC"/>
                </a:solidFill>
              </a:rPr>
              <a:t>De modo que, tendo diferentes dons, segundo a graça que nos é dada: se é profecia, seja ela segundo a medida da fé;</a:t>
            </a:r>
          </a:p>
          <a:p>
            <a:pPr marL="0" indent="0">
              <a:buNone/>
            </a:pPr>
            <a:r>
              <a:rPr lang="pt-BR" dirty="0">
                <a:solidFill>
                  <a:srgbClr val="0000CC"/>
                </a:solidFill>
              </a:rPr>
              <a:t>7  se é ministério, seja em ministrar; se é ensinar, haja dedicação ao ensino;</a:t>
            </a:r>
          </a:p>
          <a:p>
            <a:pPr marL="0" indent="0">
              <a:buNone/>
            </a:pPr>
            <a:r>
              <a:rPr lang="pt-BR" dirty="0">
                <a:solidFill>
                  <a:srgbClr val="0000CC"/>
                </a:solidFill>
              </a:rPr>
              <a:t>8  ou o que </a:t>
            </a:r>
            <a:r>
              <a:rPr lang="pt-BR" u="sng" dirty="0">
                <a:solidFill>
                  <a:srgbClr val="0000CC"/>
                </a:solidFill>
              </a:rPr>
              <a:t>exorta</a:t>
            </a:r>
            <a:r>
              <a:rPr lang="pt-BR" dirty="0">
                <a:solidFill>
                  <a:srgbClr val="0000CC"/>
                </a:solidFill>
              </a:rPr>
              <a:t>, use esse dom em exortar; o que </a:t>
            </a:r>
            <a:r>
              <a:rPr lang="pt-BR" u="sng" dirty="0">
                <a:solidFill>
                  <a:srgbClr val="0000CC"/>
                </a:solidFill>
              </a:rPr>
              <a:t>reparte</a:t>
            </a:r>
            <a:r>
              <a:rPr lang="pt-BR" dirty="0">
                <a:solidFill>
                  <a:srgbClr val="0000CC"/>
                </a:solidFill>
              </a:rPr>
              <a:t>, faça-o com liberalidade; o que preside, com cuidado; </a:t>
            </a:r>
            <a:r>
              <a:rPr lang="pt-BR" u="sng" dirty="0">
                <a:solidFill>
                  <a:srgbClr val="0000CC"/>
                </a:solidFill>
              </a:rPr>
              <a:t>o que exercita misericórdia</a:t>
            </a:r>
            <a:r>
              <a:rPr lang="pt-BR" dirty="0">
                <a:solidFill>
                  <a:srgbClr val="0000CC"/>
                </a:solidFill>
              </a:rPr>
              <a:t>, com alegria.</a:t>
            </a:r>
          </a:p>
          <a:p>
            <a:pPr marL="0" indent="0">
              <a:buNone/>
            </a:pPr>
            <a:endParaRPr lang="pt-BR" dirty="0" smtClean="0">
              <a:solidFill>
                <a:srgbClr val="0000CC"/>
              </a:solidFill>
            </a:endParaRPr>
          </a:p>
        </p:txBody>
      </p:sp>
    </p:spTree>
    <p:extLst>
      <p:ext uri="{BB962C8B-B14F-4D97-AF65-F5344CB8AC3E}">
        <p14:creationId xmlns:p14="http://schemas.microsoft.com/office/powerpoint/2010/main" val="3909399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1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NATUREZA E O PROPÓSITO DOS DONS </a:t>
            </a:r>
            <a:r>
              <a:rPr lang="pt-BR" sz="3000" b="1" dirty="0" smtClean="0">
                <a:solidFill>
                  <a:srgbClr val="006600"/>
                </a:solidFill>
              </a:rPr>
              <a:t>							</a:t>
            </a:r>
            <a:r>
              <a:rPr lang="pt-BR" sz="3000" dirty="0" smtClean="0">
                <a:solidFill>
                  <a:srgbClr val="006600"/>
                </a:solidFill>
              </a:rPr>
              <a:t>(</a:t>
            </a:r>
            <a:r>
              <a:rPr lang="pt-BR" sz="3000" dirty="0" smtClean="0">
                <a:solidFill>
                  <a:srgbClr val="0000CC"/>
                </a:solidFill>
              </a:rPr>
              <a:t>vv. 12.1-11</a:t>
            </a:r>
            <a:r>
              <a:rPr lang="pt-BR" sz="3000" dirty="0" smtClean="0">
                <a:solidFill>
                  <a:srgbClr val="006600"/>
                </a:solidFill>
              </a:rPr>
              <a:t>)</a:t>
            </a:r>
          </a:p>
          <a:p>
            <a:pPr marL="0" indent="0">
              <a:buNone/>
            </a:pPr>
            <a:r>
              <a:rPr lang="pt-BR" b="1" dirty="0">
                <a:solidFill>
                  <a:srgbClr val="FF0000"/>
                </a:solidFill>
              </a:rPr>
              <a:t>II – A DIVERSIDADE DE DONS E A UNIDADE DO </a:t>
            </a:r>
            <a:r>
              <a:rPr lang="pt-BR" b="1" dirty="0" smtClean="0">
                <a:solidFill>
                  <a:srgbClr val="FF0000"/>
                </a:solidFill>
              </a:rPr>
              <a:t>CORPO</a:t>
            </a:r>
          </a:p>
          <a:p>
            <a:pPr marL="0" indent="0">
              <a:buNone/>
            </a:pPr>
            <a:r>
              <a:rPr lang="pt-BR" sz="3000" b="1" dirty="0">
                <a:solidFill>
                  <a:srgbClr val="006600"/>
                </a:solidFill>
              </a:rPr>
              <a:t>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smtClean="0">
                <a:solidFill>
                  <a:srgbClr val="0000CC"/>
                </a:solidFill>
              </a:rPr>
              <a:t>12.12-31</a:t>
            </a:r>
            <a:r>
              <a:rPr lang="pt-BR" sz="3000" dirty="0" smtClean="0">
                <a:solidFill>
                  <a:srgbClr val="006600"/>
                </a:solidFill>
              </a:rPr>
              <a:t>)</a:t>
            </a:r>
            <a:endParaRPr lang="pt-BR" sz="3000" dirty="0" smtClean="0">
              <a:solidFill>
                <a:srgbClr val="006600"/>
              </a:solidFill>
            </a:endParaRPr>
          </a:p>
          <a:p>
            <a:pPr marL="0" indent="0">
              <a:buNone/>
            </a:pPr>
            <a:r>
              <a:rPr lang="pt-BR" sz="3000" b="1" dirty="0">
                <a:solidFill>
                  <a:srgbClr val="006600"/>
                </a:solidFill>
              </a:rPr>
              <a:t>III – O AMOR É AINDA MAIS EXCELENTE QUE OS </a:t>
            </a:r>
            <a:r>
              <a:rPr lang="pt-BR" sz="3000" b="1" dirty="0" smtClean="0">
                <a:solidFill>
                  <a:srgbClr val="006600"/>
                </a:solidFill>
              </a:rPr>
              <a:t>DONS					</a:t>
            </a:r>
            <a:r>
              <a:rPr lang="pt-BR" sz="3000" dirty="0" smtClean="0">
                <a:solidFill>
                  <a:srgbClr val="006600"/>
                </a:solidFill>
              </a:rPr>
              <a:t>(</a:t>
            </a:r>
            <a:r>
              <a:rPr lang="pt-BR" sz="3000" dirty="0">
                <a:solidFill>
                  <a:srgbClr val="0000CC"/>
                </a:solidFill>
              </a:rPr>
              <a:t>vv</a:t>
            </a:r>
            <a:r>
              <a:rPr lang="pt-BR" sz="3000" dirty="0" smtClean="0">
                <a:solidFill>
                  <a:srgbClr val="0000CC"/>
                </a:solidFill>
              </a:rPr>
              <a:t>. 13.1-13</a:t>
            </a:r>
            <a:r>
              <a:rPr lang="pt-BR" sz="3000" dirty="0" smtClean="0">
                <a:solidFill>
                  <a:srgbClr val="006600"/>
                </a:solidFill>
              </a:rPr>
              <a:t>)</a:t>
            </a:r>
            <a:r>
              <a:rPr lang="pt-BR" sz="30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13040494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548680"/>
            <a:ext cx="7848872" cy="5904656"/>
          </a:xfrm>
        </p:spPr>
        <p:txBody>
          <a:bodyPr>
            <a:noAutofit/>
          </a:bodyPr>
          <a:lstStyle/>
          <a:p>
            <a:pPr marL="0" lvl="0" indent="0" algn="ctr">
              <a:buNone/>
            </a:pPr>
            <a:r>
              <a:rPr lang="pt-BR" sz="2000" b="1" dirty="0">
                <a:solidFill>
                  <a:srgbClr val="FF0000"/>
                </a:solidFill>
                <a:latin typeface="Arial" pitchFamily="34" charset="0"/>
                <a:cs typeface="Arial" pitchFamily="34" charset="0"/>
              </a:rPr>
              <a:t>Da Leitura Bíblica:</a:t>
            </a:r>
          </a:p>
          <a:p>
            <a:pPr marL="0" indent="0">
              <a:buNone/>
            </a:pPr>
            <a:r>
              <a:rPr lang="pt-BR" sz="2400" dirty="0" smtClean="0">
                <a:solidFill>
                  <a:srgbClr val="0000CC"/>
                </a:solidFill>
              </a:rPr>
              <a:t>I </a:t>
            </a:r>
            <a:r>
              <a:rPr lang="pt-BR" sz="2400" dirty="0" err="1" smtClean="0">
                <a:solidFill>
                  <a:srgbClr val="0000CC"/>
                </a:solidFill>
              </a:rPr>
              <a:t>Co</a:t>
            </a:r>
            <a:r>
              <a:rPr lang="pt-BR" sz="2400" dirty="0" smtClean="0">
                <a:solidFill>
                  <a:srgbClr val="0000CC"/>
                </a:solidFill>
              </a:rPr>
              <a:t> 11</a:t>
            </a:r>
            <a:r>
              <a:rPr lang="pt-BR" sz="2400" dirty="0">
                <a:solidFill>
                  <a:srgbClr val="0000CC"/>
                </a:solidFill>
              </a:rPr>
              <a:t>. </a:t>
            </a:r>
            <a:r>
              <a:rPr lang="pt-BR" sz="2400" dirty="0" smtClean="0">
                <a:solidFill>
                  <a:srgbClr val="0000CC"/>
                </a:solidFill>
              </a:rPr>
              <a:t>12 </a:t>
            </a:r>
            <a:r>
              <a:rPr lang="pt-BR" sz="2400" dirty="0">
                <a:solidFill>
                  <a:srgbClr val="0000CC"/>
                </a:solidFill>
              </a:rPr>
              <a:t>Porque, assim como o corpo é um e tem muitos membros, e todos os membros, sendo muitos, são um só corpo, assim é Cristo também</a:t>
            </a:r>
            <a:r>
              <a:rPr lang="pt-BR" sz="2400" dirty="0" smtClean="0">
                <a:solidFill>
                  <a:srgbClr val="0000CC"/>
                </a:solidFill>
              </a:rPr>
              <a:t>.   </a:t>
            </a:r>
            <a:r>
              <a:rPr lang="pt-BR" sz="2400" dirty="0" smtClean="0">
                <a:solidFill>
                  <a:srgbClr val="0000CC"/>
                </a:solidFill>
              </a:rPr>
              <a:t>13  Pois todos nós fomos batizados em um Espírito, formando um corpo, quer judeus, quer gregos, quer servos, quer livres, e todos temos bebido de um Espírito.   14  Porque também o corpo não é um só membro, mas muitos.   15  Se o pé disser: Porque não sou mão, não sou do corpo; não será por isso do corpo?   16  E, se a orelha disser: Porque não sou olho, não sou do corpo; não será por isso do corpo?   17  Se todo o corpo fosse olho, onde estaria o ouvido? Se todo fosse ouvido, onde estaria o olfato?   18  Mas, agora, Deus colocou os membros no corpo, cada um deles como quis.   19  E, se todos fossem um só membro, onde estaria o corpo?   20  Agora, pois, há muitos membros, mas um corpo.   </a:t>
            </a:r>
            <a:endParaRPr lang="pt-BR" sz="2400" dirty="0">
              <a:solidFill>
                <a:srgbClr val="0000CC"/>
              </a:solidFill>
            </a:endParaRPr>
          </a:p>
        </p:txBody>
      </p:sp>
    </p:spTree>
    <p:extLst>
      <p:ext uri="{BB962C8B-B14F-4D97-AF65-F5344CB8AC3E}">
        <p14:creationId xmlns:p14="http://schemas.microsoft.com/office/powerpoint/2010/main" val="347921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endParaRPr lang="pt-BR" sz="3200" dirty="0"/>
          </a:p>
        </p:txBody>
      </p:sp>
      <p:sp>
        <p:nvSpPr>
          <p:cNvPr id="3" name="Espaço Reservado para Conteúdo 2"/>
          <p:cNvSpPr>
            <a:spLocks noGrp="1"/>
          </p:cNvSpPr>
          <p:nvPr>
            <p:ph idx="1"/>
          </p:nvPr>
        </p:nvSpPr>
        <p:spPr>
          <a:xfrm>
            <a:off x="457200" y="1484784"/>
            <a:ext cx="8229600" cy="4824536"/>
          </a:xfrm>
          <a:ln>
            <a:solidFill>
              <a:schemeClr val="tx1"/>
            </a:solidFill>
          </a:ln>
        </p:spPr>
        <p:txBody>
          <a:bodyPr>
            <a:normAutofit fontScale="77500" lnSpcReduction="20000"/>
          </a:bodyPr>
          <a:lstStyle/>
          <a:p>
            <a:pPr marL="0" lvl="0" indent="0">
              <a:spcBef>
                <a:spcPct val="0"/>
              </a:spcBef>
              <a:buNone/>
              <a:defRPr/>
            </a:pPr>
            <a:r>
              <a:rPr lang="pt-BR" sz="2400" b="1" dirty="0">
                <a:solidFill>
                  <a:srgbClr val="006600"/>
                </a:solidFill>
              </a:rPr>
              <a:t>II – A DIVERSIDADE DE DONS E A UNIDADE DO </a:t>
            </a:r>
            <a:r>
              <a:rPr lang="pt-BR" sz="2400" b="1" dirty="0" smtClean="0">
                <a:solidFill>
                  <a:srgbClr val="006600"/>
                </a:solidFill>
              </a:rPr>
              <a:t>CORPO   </a:t>
            </a:r>
            <a:r>
              <a:rPr lang="pt-BR" sz="3100" b="1" dirty="0" smtClean="0">
                <a:solidFill>
                  <a:srgbClr val="006600"/>
                </a:solidFill>
              </a:rPr>
              <a:t>	    </a:t>
            </a:r>
            <a:r>
              <a:rPr lang="pt-BR" sz="2000" b="1" dirty="0" smtClean="0">
                <a:solidFill>
                  <a:srgbClr val="006600"/>
                </a:solidFill>
              </a:rPr>
              <a:t>1</a:t>
            </a:r>
          </a:p>
          <a:p>
            <a:pPr marL="0" lvl="0" indent="0">
              <a:spcBef>
                <a:spcPct val="0"/>
              </a:spcBef>
              <a:buNone/>
              <a:defRPr/>
            </a:pPr>
            <a:endParaRPr lang="pt-BR" sz="1800" b="1" dirty="0" smtClean="0">
              <a:solidFill>
                <a:srgbClr val="006600"/>
              </a:solidFill>
            </a:endParaRPr>
          </a:p>
          <a:p>
            <a:pPr marL="0" lvl="0" indent="0" algn="just">
              <a:spcBef>
                <a:spcPct val="0"/>
              </a:spcBef>
              <a:buNone/>
              <a:defRPr/>
            </a:pPr>
            <a:r>
              <a:rPr lang="pt-BR" sz="2600" b="1" dirty="0" smtClean="0">
                <a:solidFill>
                  <a:srgbClr val="006600"/>
                </a:solidFill>
              </a:rPr>
              <a:t>	</a:t>
            </a:r>
            <a:r>
              <a:rPr lang="pt-BR" dirty="0">
                <a:latin typeface="Arial" pitchFamily="34" charset="0"/>
                <a:cs typeface="Arial" pitchFamily="34" charset="0"/>
              </a:rPr>
              <a:t>Nesta seção, o apóstolo confirma o que havia dito antes sobre a diversidade dos dons e a unidade do seu propósito através de uma comparação. Assim como o corpo humano possui diversos membros, com diferentes formas e funções, mas todos se integram formando uma unidade orgânica e harmoniosa, “</a:t>
            </a:r>
            <a:r>
              <a:rPr lang="pt-BR" dirty="0">
                <a:solidFill>
                  <a:srgbClr val="0000CC"/>
                </a:solidFill>
                <a:latin typeface="Arial" pitchFamily="34" charset="0"/>
                <a:cs typeface="Arial" pitchFamily="34" charset="0"/>
              </a:rPr>
              <a:t>assim é Cristo também</a:t>
            </a:r>
            <a:r>
              <a:rPr lang="pt-BR" dirty="0">
                <a:latin typeface="Arial" pitchFamily="34" charset="0"/>
                <a:cs typeface="Arial" pitchFamily="34" charset="0"/>
              </a:rPr>
              <a:t>” (</a:t>
            </a:r>
            <a:r>
              <a:rPr lang="pt-BR" dirty="0">
                <a:solidFill>
                  <a:srgbClr val="0000CC"/>
                </a:solidFill>
                <a:latin typeface="Arial" pitchFamily="34" charset="0"/>
                <a:cs typeface="Arial" pitchFamily="34" charset="0"/>
              </a:rPr>
              <a:t>v. 12</a:t>
            </a:r>
            <a:r>
              <a:rPr lang="pt-BR" dirty="0">
                <a:latin typeface="Arial" pitchFamily="34" charset="0"/>
                <a:cs typeface="Arial" pitchFamily="34" charset="0"/>
              </a:rPr>
              <a:t>). Para começar, os fiéis já são diferentes no que diz respeito à sua procedência e condição: uns são judeus, outros, gentios; outros, servos, e ainda outros, livres (</a:t>
            </a:r>
            <a:r>
              <a:rPr lang="pt-BR" dirty="0">
                <a:solidFill>
                  <a:srgbClr val="0000CC"/>
                </a:solidFill>
                <a:latin typeface="Arial" pitchFamily="34" charset="0"/>
                <a:cs typeface="Arial" pitchFamily="34" charset="0"/>
              </a:rPr>
              <a:t>v. 13</a:t>
            </a:r>
            <a:r>
              <a:rPr lang="pt-BR" dirty="0">
                <a:latin typeface="Arial" pitchFamily="34" charset="0"/>
                <a:cs typeface="Arial" pitchFamily="34" charset="0"/>
              </a:rPr>
              <a:t>). Mas o Espírito de Deus integra a todos através do batismo, comunicando-lhes poder e dons espirituais, para que todos participem da abundância prometida aos </a:t>
            </a:r>
            <a:r>
              <a:rPr lang="pt-BR" dirty="0" smtClean="0">
                <a:latin typeface="Arial" pitchFamily="34" charset="0"/>
                <a:cs typeface="Arial" pitchFamily="34" charset="0"/>
              </a:rPr>
              <a:t>fiéis.     </a:t>
            </a:r>
            <a:r>
              <a:rPr lang="pt-BR" sz="1500" dirty="0" smtClean="0">
                <a:latin typeface="Arial" pitchFamily="34" charset="0"/>
                <a:cs typeface="Arial" pitchFamily="34" charset="0"/>
              </a:rPr>
              <a:t>(</a:t>
            </a:r>
            <a:r>
              <a:rPr lang="pt-BR" sz="1500" dirty="0" smtClean="0">
                <a:solidFill>
                  <a:srgbClr val="0000CC"/>
                </a:solidFill>
                <a:latin typeface="Arial" pitchFamily="34" charset="0"/>
                <a:cs typeface="Arial" pitchFamily="34" charset="0"/>
              </a:rPr>
              <a:t>cf</a:t>
            </a:r>
            <a:r>
              <a:rPr lang="pt-BR" sz="1500" dirty="0">
                <a:solidFill>
                  <a:srgbClr val="0000CC"/>
                </a:solidFill>
                <a:latin typeface="Arial" pitchFamily="34" charset="0"/>
                <a:cs typeface="Arial" pitchFamily="34" charset="0"/>
              </a:rPr>
              <a:t>. </a:t>
            </a:r>
            <a:r>
              <a:rPr lang="pt-BR" sz="1500" dirty="0" err="1">
                <a:solidFill>
                  <a:srgbClr val="0000CC"/>
                </a:solidFill>
                <a:latin typeface="Arial" pitchFamily="34" charset="0"/>
                <a:cs typeface="Arial" pitchFamily="34" charset="0"/>
              </a:rPr>
              <a:t>Jl</a:t>
            </a:r>
            <a:r>
              <a:rPr lang="pt-BR" sz="1500" dirty="0">
                <a:solidFill>
                  <a:srgbClr val="0000CC"/>
                </a:solidFill>
                <a:latin typeface="Arial" pitchFamily="34" charset="0"/>
                <a:cs typeface="Arial" pitchFamily="34" charset="0"/>
              </a:rPr>
              <a:t> 2.28-29; At 2</a:t>
            </a:r>
            <a:r>
              <a:rPr lang="pt-BR" sz="1500" dirty="0">
                <a:latin typeface="Arial" pitchFamily="34" charset="0"/>
                <a:cs typeface="Arial" pitchFamily="34" charset="0"/>
              </a:rPr>
              <a:t>).</a:t>
            </a:r>
            <a:endParaRPr lang="pt-BR" sz="1500" b="1" dirty="0">
              <a:solidFill>
                <a:srgbClr val="006600"/>
              </a:solidFill>
            </a:endParaRPr>
          </a:p>
        </p:txBody>
      </p:sp>
    </p:spTree>
    <p:extLst>
      <p:ext uri="{BB962C8B-B14F-4D97-AF65-F5344CB8AC3E}">
        <p14:creationId xmlns:p14="http://schemas.microsoft.com/office/powerpoint/2010/main" val="2279505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1988840"/>
            <a:ext cx="8229600" cy="3240360"/>
          </a:xfrm>
        </p:spPr>
        <p:txBody>
          <a:bodyPr>
            <a:noAutofit/>
          </a:bodyPr>
          <a:lstStyle/>
          <a:p>
            <a:pPr marL="0" indent="0">
              <a:buNone/>
            </a:pPr>
            <a:r>
              <a:rPr lang="pt-BR" dirty="0" err="1">
                <a:solidFill>
                  <a:srgbClr val="0000CC"/>
                </a:solidFill>
              </a:rPr>
              <a:t>Jl</a:t>
            </a:r>
            <a:r>
              <a:rPr lang="pt-BR" dirty="0">
                <a:solidFill>
                  <a:srgbClr val="0000CC"/>
                </a:solidFill>
              </a:rPr>
              <a:t> </a:t>
            </a:r>
            <a:r>
              <a:rPr lang="pt-BR" dirty="0" smtClean="0">
                <a:solidFill>
                  <a:srgbClr val="0000CC"/>
                </a:solidFill>
              </a:rPr>
              <a:t>2</a:t>
            </a:r>
            <a:r>
              <a:rPr lang="pt-BR" dirty="0">
                <a:solidFill>
                  <a:srgbClr val="0000CC"/>
                </a:solidFill>
              </a:rPr>
              <a:t>. 28 </a:t>
            </a:r>
            <a:r>
              <a:rPr lang="pt-BR" dirty="0" smtClean="0">
                <a:solidFill>
                  <a:srgbClr val="0000CC"/>
                </a:solidFill>
              </a:rPr>
              <a:t> </a:t>
            </a:r>
            <a:r>
              <a:rPr lang="pt-BR" dirty="0">
                <a:solidFill>
                  <a:srgbClr val="0000CC"/>
                </a:solidFill>
              </a:rPr>
              <a:t>E há de ser que, depois, derramarei o meu Espírito sobre toda a carne, e vossos filhos e vossas filhas profetizarão, os vossos velhos terão sonhos, os vossos jovens terão visões.</a:t>
            </a:r>
          </a:p>
          <a:p>
            <a:pPr marL="514350" indent="-514350">
              <a:buAutoNum type="arabicPlain" startAt="29"/>
            </a:pPr>
            <a:r>
              <a:rPr lang="pt-BR" dirty="0" smtClean="0">
                <a:solidFill>
                  <a:srgbClr val="0000CC"/>
                </a:solidFill>
              </a:rPr>
              <a:t>E </a:t>
            </a:r>
            <a:r>
              <a:rPr lang="pt-BR" dirty="0">
                <a:solidFill>
                  <a:srgbClr val="0000CC"/>
                </a:solidFill>
              </a:rPr>
              <a:t>também sobre os servos e sobre as servas, naqueles dias, derramarei o meu Espírito</a:t>
            </a:r>
            <a:r>
              <a:rPr lang="pt-BR" dirty="0" smtClean="0">
                <a:solidFill>
                  <a:srgbClr val="0000CC"/>
                </a:solidFill>
              </a:rPr>
              <a:t>.</a:t>
            </a:r>
          </a:p>
        </p:txBody>
      </p:sp>
    </p:spTree>
    <p:extLst>
      <p:ext uri="{BB962C8B-B14F-4D97-AF65-F5344CB8AC3E}">
        <p14:creationId xmlns:p14="http://schemas.microsoft.com/office/powerpoint/2010/main" val="420878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37920" y="2564904"/>
            <a:ext cx="1619672" cy="2844316"/>
          </a:xfrm>
        </p:spPr>
        <p:txBody>
          <a:bodyPr>
            <a:normAutofit/>
          </a:bodyPr>
          <a:lstStyle/>
          <a:p>
            <a:pPr marL="342900" lvl="0" indent="-342900" fontAlgn="base">
              <a:spcAft>
                <a:spcPct val="0"/>
              </a:spcAft>
              <a:defRPr/>
            </a:pPr>
            <a:r>
              <a:rPr lang="pt-BR" sz="3900" b="1" i="1" dirty="0" smtClean="0">
                <a:solidFill>
                  <a:schemeClr val="accent6">
                    <a:lumMod val="50000"/>
                  </a:schemeClr>
                </a:solidFill>
                <a:cs typeface="Arial" charset="0"/>
              </a:rPr>
              <a:t>EBD</a:t>
            </a:r>
          </a:p>
          <a:p>
            <a:pPr marL="342900" lvl="0" indent="-342900" fontAlgn="base">
              <a:spcAft>
                <a:spcPct val="0"/>
              </a:spcAft>
              <a:defRPr/>
            </a:pPr>
            <a:r>
              <a:rPr lang="pt-BR" sz="3900" b="1" i="1" dirty="0" smtClean="0">
                <a:solidFill>
                  <a:schemeClr val="accent6">
                    <a:lumMod val="50000"/>
                  </a:schemeClr>
                </a:solidFill>
                <a:cs typeface="Arial" charset="0"/>
              </a:rPr>
              <a:t>3º</a:t>
            </a:r>
          </a:p>
          <a:p>
            <a:pPr marL="342900" lvl="0" indent="-342900" fontAlgn="base">
              <a:spcAft>
                <a:spcPct val="0"/>
              </a:spcAft>
              <a:defRPr/>
            </a:pPr>
            <a:r>
              <a:rPr lang="pt-BR" sz="3900" b="1" i="1" dirty="0" smtClean="0">
                <a:solidFill>
                  <a:schemeClr val="accent6">
                    <a:lumMod val="50000"/>
                  </a:schemeClr>
                </a:solidFill>
                <a:cs typeface="Arial" charset="0"/>
              </a:rPr>
              <a:t>TRIM.</a:t>
            </a:r>
          </a:p>
          <a:p>
            <a:pPr marL="342900" lvl="0" indent="-342900" fontAlgn="base">
              <a:spcAft>
                <a:spcPct val="0"/>
              </a:spcAft>
              <a:defRPr/>
            </a:pPr>
            <a:r>
              <a:rPr lang="pt-BR" sz="3900" b="1" i="1" dirty="0" smtClean="0">
                <a:solidFill>
                  <a:schemeClr val="accent6">
                    <a:lumMod val="50000"/>
                  </a:schemeClr>
                </a:solidFill>
                <a:cs typeface="Arial" charset="0"/>
              </a:rPr>
              <a:t>2018</a:t>
            </a:r>
            <a:endParaRPr lang="pt-BR" dirty="0"/>
          </a:p>
        </p:txBody>
      </p:sp>
      <p:sp>
        <p:nvSpPr>
          <p:cNvPr id="7" name="Retângulo 6"/>
          <p:cNvSpPr/>
          <p:nvPr/>
        </p:nvSpPr>
        <p:spPr>
          <a:xfrm>
            <a:off x="755577" y="518390"/>
            <a:ext cx="7956376" cy="707886"/>
          </a:xfrm>
          <a:prstGeom prst="rect">
            <a:avLst/>
          </a:prstGeom>
        </p:spPr>
        <p:txBody>
          <a:bodyPr wrap="square">
            <a:spAutoFit/>
          </a:bodyPr>
          <a:lstStyle/>
          <a:p>
            <a:pPr algn="ctr"/>
            <a:r>
              <a:rPr lang="pt-BR" sz="4000" dirty="0" smtClean="0">
                <a:solidFill>
                  <a:srgbClr val="7030A0"/>
                </a:solidFill>
                <a:latin typeface="Arial Black" pitchFamily="34" charset="0"/>
                <a:ea typeface="+mj-ea"/>
                <a:cs typeface="+mj-cs"/>
              </a:rPr>
              <a:t>1ª CARTA  AOS  CORÍNTIOS</a:t>
            </a:r>
            <a:endParaRPr lang="pt-BR" sz="4000" dirty="0"/>
          </a:p>
        </p:txBody>
      </p:sp>
      <p:pic>
        <p:nvPicPr>
          <p:cNvPr id="8" name="Imagem 7" descr="E:\Afonso2018\EBD2018\EBD2018Adultos_Jovens\Trim3EBD_Adul_Jov2018\corinto9Antiga2018.jpg"/>
          <p:cNvPicPr/>
          <p:nvPr/>
        </p:nvPicPr>
        <p:blipFill rotWithShape="1">
          <a:blip r:embed="rId2">
            <a:extLst>
              <a:ext uri="{28A0092B-C50C-407E-A947-70E740481C1C}">
                <a14:useLocalDpi xmlns:a14="http://schemas.microsoft.com/office/drawing/2010/main" val="0"/>
              </a:ext>
            </a:extLst>
          </a:blip>
          <a:srcRect l="1270" t="3773" r="8849" b="7547"/>
          <a:stretch/>
        </p:blipFill>
        <p:spPr bwMode="auto">
          <a:xfrm>
            <a:off x="1835697" y="1484784"/>
            <a:ext cx="7308304" cy="537321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97189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620688"/>
            <a:ext cx="7848872" cy="5904656"/>
          </a:xfrm>
        </p:spPr>
        <p:txBody>
          <a:bodyPr>
            <a:noAutofit/>
          </a:bodyPr>
          <a:lstStyle/>
          <a:p>
            <a:pPr marL="0" lvl="0" indent="0" algn="ctr">
              <a:buNone/>
            </a:pPr>
            <a:r>
              <a:rPr lang="pt-BR" sz="1800" b="1" dirty="0">
                <a:solidFill>
                  <a:srgbClr val="FF0000"/>
                </a:solidFill>
                <a:latin typeface="Arial" pitchFamily="34" charset="0"/>
                <a:cs typeface="Arial" pitchFamily="34" charset="0"/>
              </a:rPr>
              <a:t>Da Leitura Bíblica:</a:t>
            </a:r>
          </a:p>
          <a:p>
            <a:pPr marL="0" indent="0">
              <a:buNone/>
            </a:pPr>
            <a:r>
              <a:rPr lang="pt-BR" sz="2400" dirty="0" smtClean="0">
                <a:solidFill>
                  <a:srgbClr val="0000CC"/>
                </a:solidFill>
              </a:rPr>
              <a:t>I </a:t>
            </a:r>
            <a:r>
              <a:rPr lang="pt-BR" sz="2400" dirty="0" err="1" smtClean="0">
                <a:solidFill>
                  <a:srgbClr val="0000CC"/>
                </a:solidFill>
              </a:rPr>
              <a:t>Co</a:t>
            </a:r>
            <a:r>
              <a:rPr lang="pt-BR" sz="2400" dirty="0" smtClean="0">
                <a:solidFill>
                  <a:srgbClr val="0000CC"/>
                </a:solidFill>
              </a:rPr>
              <a:t> 11.   21  </a:t>
            </a:r>
            <a:r>
              <a:rPr lang="pt-BR" sz="2400" dirty="0">
                <a:solidFill>
                  <a:srgbClr val="0000CC"/>
                </a:solidFill>
              </a:rPr>
              <a:t>E o olho não pode dizer à mão: Não tenho necessidade de ti; nem ainda a cabeça, aos pés: Não tenho necessidade de vós</a:t>
            </a:r>
            <a:r>
              <a:rPr lang="pt-BR" sz="2400" dirty="0" smtClean="0">
                <a:solidFill>
                  <a:srgbClr val="0000CC"/>
                </a:solidFill>
              </a:rPr>
              <a:t>.   22  </a:t>
            </a:r>
            <a:r>
              <a:rPr lang="pt-BR" sz="2400" dirty="0">
                <a:solidFill>
                  <a:srgbClr val="0000CC"/>
                </a:solidFill>
              </a:rPr>
              <a:t>Antes, os membros do corpo que parecem ser os mais fracos são necessários</a:t>
            </a:r>
            <a:r>
              <a:rPr lang="pt-BR" sz="2400" dirty="0" smtClean="0">
                <a:solidFill>
                  <a:srgbClr val="0000CC"/>
                </a:solidFill>
              </a:rPr>
              <a:t>.   23  </a:t>
            </a:r>
            <a:r>
              <a:rPr lang="pt-BR" sz="2400" dirty="0">
                <a:solidFill>
                  <a:srgbClr val="0000CC"/>
                </a:solidFill>
              </a:rPr>
              <a:t>E os que reputamos serem menos honrosos no corpo, a esses honramos muito mais; e aos que em nós são menos decorosos damos muito mais honra</a:t>
            </a:r>
            <a:r>
              <a:rPr lang="pt-BR" sz="2400" dirty="0" smtClean="0">
                <a:solidFill>
                  <a:srgbClr val="0000CC"/>
                </a:solidFill>
              </a:rPr>
              <a:t>.   24  </a:t>
            </a:r>
            <a:r>
              <a:rPr lang="pt-BR" sz="2400" dirty="0">
                <a:solidFill>
                  <a:srgbClr val="0000CC"/>
                </a:solidFill>
              </a:rPr>
              <a:t>Porque os que em nós são mais honestos não têm necessidade disso, mas Deus assim formou o corpo, dando muito mais honra ao que tinha falta dela</a:t>
            </a:r>
            <a:r>
              <a:rPr lang="pt-BR" sz="2400" dirty="0" smtClean="0">
                <a:solidFill>
                  <a:srgbClr val="0000CC"/>
                </a:solidFill>
              </a:rPr>
              <a:t>,   25  </a:t>
            </a:r>
            <a:r>
              <a:rPr lang="pt-BR" sz="2400" dirty="0">
                <a:solidFill>
                  <a:srgbClr val="0000CC"/>
                </a:solidFill>
              </a:rPr>
              <a:t>para que não haja divisão no corpo, mas, antes, tenham os membros igual cuidado uns dos outros</a:t>
            </a:r>
            <a:r>
              <a:rPr lang="pt-BR" sz="2400" dirty="0" smtClean="0">
                <a:solidFill>
                  <a:srgbClr val="0000CC"/>
                </a:solidFill>
              </a:rPr>
              <a:t>.   26  </a:t>
            </a:r>
            <a:r>
              <a:rPr lang="pt-BR" sz="2400" dirty="0">
                <a:solidFill>
                  <a:srgbClr val="0000CC"/>
                </a:solidFill>
              </a:rPr>
              <a:t>De maneira que, se um membro padece, todos os membros padecem com ele; e, se um membro é honrado, todos os membros se regozijam com ele</a:t>
            </a:r>
            <a:r>
              <a:rPr lang="pt-BR" sz="2400" dirty="0" smtClean="0">
                <a:solidFill>
                  <a:srgbClr val="0000CC"/>
                </a:solidFill>
              </a:rPr>
              <a:t>.   27  </a:t>
            </a:r>
            <a:r>
              <a:rPr lang="pt-BR" sz="2400" dirty="0">
                <a:solidFill>
                  <a:srgbClr val="0000CC"/>
                </a:solidFill>
              </a:rPr>
              <a:t>Ora, vós sois o corpo de Cristo e seus membros em particular</a:t>
            </a:r>
            <a:r>
              <a:rPr lang="pt-BR" sz="2400" dirty="0" smtClean="0">
                <a:solidFill>
                  <a:srgbClr val="0000CC"/>
                </a:solidFill>
              </a:rPr>
              <a:t>.   </a:t>
            </a:r>
            <a:endParaRPr lang="pt-BR" sz="2400" dirty="0">
              <a:solidFill>
                <a:srgbClr val="0000CC"/>
              </a:solidFill>
            </a:endParaRPr>
          </a:p>
        </p:txBody>
      </p:sp>
    </p:spTree>
    <p:extLst>
      <p:ext uri="{BB962C8B-B14F-4D97-AF65-F5344CB8AC3E}">
        <p14:creationId xmlns:p14="http://schemas.microsoft.com/office/powerpoint/2010/main" val="2140931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endParaRPr lang="pt-BR" sz="3200" dirty="0"/>
          </a:p>
        </p:txBody>
      </p:sp>
      <p:sp>
        <p:nvSpPr>
          <p:cNvPr id="3" name="Espaço Reservado para Conteúdo 2"/>
          <p:cNvSpPr>
            <a:spLocks noGrp="1"/>
          </p:cNvSpPr>
          <p:nvPr>
            <p:ph idx="1"/>
          </p:nvPr>
        </p:nvSpPr>
        <p:spPr>
          <a:ln>
            <a:solidFill>
              <a:schemeClr val="tx1"/>
            </a:solidFill>
          </a:ln>
        </p:spPr>
        <p:txBody>
          <a:bodyPr>
            <a:normAutofit fontScale="77500" lnSpcReduction="20000"/>
          </a:bodyPr>
          <a:lstStyle/>
          <a:p>
            <a:pPr marL="0" lvl="0" indent="0">
              <a:spcBef>
                <a:spcPct val="0"/>
              </a:spcBef>
              <a:buNone/>
              <a:defRPr/>
            </a:pPr>
            <a:r>
              <a:rPr lang="pt-BR" sz="2400" b="1" dirty="0">
                <a:solidFill>
                  <a:srgbClr val="006600"/>
                </a:solidFill>
              </a:rPr>
              <a:t>II – A DIVERSIDADE DE DONS E A UNIDADE DO </a:t>
            </a:r>
            <a:r>
              <a:rPr lang="pt-BR" sz="2400" b="1" dirty="0" smtClean="0">
                <a:solidFill>
                  <a:srgbClr val="006600"/>
                </a:solidFill>
              </a:rPr>
              <a:t>CORPO       </a:t>
            </a:r>
            <a:r>
              <a:rPr lang="pt-BR" sz="2800" b="1" dirty="0">
                <a:solidFill>
                  <a:srgbClr val="006600"/>
                </a:solidFill>
              </a:rPr>
              <a:t>	</a:t>
            </a:r>
            <a:r>
              <a:rPr lang="pt-BR" sz="2000" b="1" dirty="0" smtClean="0">
                <a:solidFill>
                  <a:srgbClr val="006600"/>
                </a:solidFill>
              </a:rPr>
              <a:t>2</a:t>
            </a:r>
            <a:endParaRPr lang="pt-BR" sz="2000" b="1" dirty="0">
              <a:solidFill>
                <a:srgbClr val="006600"/>
              </a:solidFill>
            </a:endParaRPr>
          </a:p>
          <a:p>
            <a:pPr marL="0" lvl="0" indent="0">
              <a:spcBef>
                <a:spcPct val="0"/>
              </a:spcBef>
              <a:buNone/>
              <a:defRPr/>
            </a:pPr>
            <a:endParaRPr lang="pt-BR" sz="1300" b="1" dirty="0">
              <a:solidFill>
                <a:srgbClr val="006600"/>
              </a:solidFill>
            </a:endParaRPr>
          </a:p>
          <a:p>
            <a:pPr marL="0" lvl="0" indent="0" algn="just">
              <a:spcBef>
                <a:spcPct val="0"/>
              </a:spcBef>
              <a:buNone/>
              <a:defRPr/>
            </a:pPr>
            <a:r>
              <a:rPr lang="pt-BR" sz="2800" b="1" dirty="0" smtClean="0">
                <a:solidFill>
                  <a:srgbClr val="006600"/>
                </a:solidFill>
              </a:rPr>
              <a:t>	</a:t>
            </a:r>
            <a:r>
              <a:rPr lang="pt-BR" sz="2800" dirty="0">
                <a:latin typeface="Arial" pitchFamily="34" charset="0"/>
                <a:cs typeface="Arial" pitchFamily="34" charset="0"/>
              </a:rPr>
              <a:t>Contudo, ainda que todos sejam participantes da mesma graça </a:t>
            </a:r>
            <a:r>
              <a:rPr lang="pt-BR" sz="2800" dirty="0" smtClean="0">
                <a:latin typeface="Arial" pitchFamily="34" charset="0"/>
                <a:cs typeface="Arial" pitchFamily="34" charset="0"/>
              </a:rPr>
              <a:t>que </a:t>
            </a:r>
            <a:r>
              <a:rPr lang="pt-BR" sz="2800" dirty="0">
                <a:latin typeface="Arial" pitchFamily="34" charset="0"/>
                <a:cs typeface="Arial" pitchFamily="34" charset="0"/>
              </a:rPr>
              <a:t>nos faz integrar à igreja de Cristo, como membros de um mesmo corpo, Paulo afirma que ainda se mantém uma certa distinção entre os fiéis. Assim como no corpo os </a:t>
            </a:r>
            <a:r>
              <a:rPr lang="pt-BR" sz="2800" dirty="0" smtClean="0">
                <a:latin typeface="Arial" pitchFamily="34" charset="0"/>
                <a:cs typeface="Arial" pitchFamily="34" charset="0"/>
              </a:rPr>
              <a:t>membros diferentes </a:t>
            </a:r>
            <a:r>
              <a:rPr lang="pt-BR" sz="2800" dirty="0">
                <a:latin typeface="Arial" pitchFamily="34" charset="0"/>
                <a:cs typeface="Arial" pitchFamily="34" charset="0"/>
              </a:rPr>
              <a:t>devem ter cuidado uns pelos outros, protegendo-se e zelando pelo bom funcionamento mútuo, do mesmo modo na igreja Deus dispôs a cada de tal forma que não possa ser desprezado pelos outros, dando a este um dom, e àquele, outro dom. Os dons dignificam e honram o homem, tornando-o útil aos demais e definindo melhor o propósito da sua existência e vocação cristã. Assim que já não é por interesses mundanos que devemos nos considerar uns aos outros, pois isto levaria à divisão, à preferência de uns em detrimento de outros; mas é pela sábia e justa distribuição da graça de Deus que ele faz a todos, de tal modo que ninguém possa ser desprezado.</a:t>
            </a:r>
            <a:endParaRPr lang="pt-BR" sz="2800" b="1" dirty="0">
              <a:solidFill>
                <a:srgbClr val="006600"/>
              </a:solidFill>
            </a:endParaRPr>
          </a:p>
        </p:txBody>
      </p:sp>
    </p:spTree>
    <p:extLst>
      <p:ext uri="{BB962C8B-B14F-4D97-AF65-F5344CB8AC3E}">
        <p14:creationId xmlns:p14="http://schemas.microsoft.com/office/powerpoint/2010/main" val="1386293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764704"/>
            <a:ext cx="7848872" cy="5616624"/>
          </a:xfrm>
        </p:spPr>
        <p:txBody>
          <a:bodyPr>
            <a:noAutofit/>
          </a:bodyPr>
          <a:lstStyle/>
          <a:p>
            <a:pPr marL="0" lvl="0" indent="0" algn="ctr">
              <a:buNone/>
            </a:pPr>
            <a:r>
              <a:rPr lang="pt-BR" sz="1800" b="1" dirty="0">
                <a:solidFill>
                  <a:srgbClr val="FF0000"/>
                </a:solidFill>
                <a:latin typeface="Arial" pitchFamily="34" charset="0"/>
                <a:cs typeface="Arial" pitchFamily="34" charset="0"/>
              </a:rPr>
              <a:t>Da Leitura Bíblica:</a:t>
            </a:r>
          </a:p>
          <a:p>
            <a:pPr marL="0" indent="0">
              <a:buNone/>
            </a:pPr>
            <a:r>
              <a:rPr lang="pt-BR" sz="2800" dirty="0" smtClean="0">
                <a:solidFill>
                  <a:srgbClr val="0000CC"/>
                </a:solidFill>
              </a:rPr>
              <a:t>I </a:t>
            </a:r>
            <a:r>
              <a:rPr lang="pt-BR" sz="2800" dirty="0" err="1" smtClean="0">
                <a:solidFill>
                  <a:srgbClr val="0000CC"/>
                </a:solidFill>
              </a:rPr>
              <a:t>Co</a:t>
            </a:r>
            <a:r>
              <a:rPr lang="pt-BR" sz="2800" dirty="0" smtClean="0">
                <a:solidFill>
                  <a:srgbClr val="0000CC"/>
                </a:solidFill>
              </a:rPr>
              <a:t> 11. 27  </a:t>
            </a:r>
            <a:r>
              <a:rPr lang="pt-BR" sz="2800" dirty="0">
                <a:solidFill>
                  <a:srgbClr val="0000CC"/>
                </a:solidFill>
              </a:rPr>
              <a:t>Ora, vós sois o corpo de Cristo e seus membros em particular</a:t>
            </a:r>
            <a:r>
              <a:rPr lang="pt-BR" sz="2800" dirty="0" smtClean="0">
                <a:solidFill>
                  <a:srgbClr val="0000CC"/>
                </a:solidFill>
              </a:rPr>
              <a:t>.   28  E a uns pôs Deus na igreja, primeiramente, apóstolos, em segundo lugar, profetas, em terceiro, doutores, depois, milagres, depois, dons de curar, socorros, governos, variedades de línguas.   29  Porventura, são todos apóstolos? São todos profetas? São todos doutores? São todos operadores de milagres?   30  Têm todos o dom de curar? Falam todos diversas línguas? Interpretam todos?   31  Portanto, procurai com zelo os melhores dons; e eu vos mostrarei um caminho ainda mais excelen</a:t>
            </a:r>
            <a:r>
              <a:rPr lang="pt-BR" sz="2000" dirty="0" smtClean="0">
                <a:solidFill>
                  <a:srgbClr val="0000CC"/>
                </a:solidFill>
              </a:rPr>
              <a:t>te.</a:t>
            </a:r>
            <a:endParaRPr lang="pt-BR" sz="2600" dirty="0">
              <a:solidFill>
                <a:srgbClr val="0000CC"/>
              </a:solidFill>
            </a:endParaRPr>
          </a:p>
        </p:txBody>
      </p:sp>
    </p:spTree>
    <p:extLst>
      <p:ext uri="{BB962C8B-B14F-4D97-AF65-F5344CB8AC3E}">
        <p14:creationId xmlns:p14="http://schemas.microsoft.com/office/powerpoint/2010/main" val="27317858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endParaRPr lang="pt-BR" sz="3200" dirty="0"/>
          </a:p>
        </p:txBody>
      </p:sp>
      <p:sp>
        <p:nvSpPr>
          <p:cNvPr id="3" name="Espaço Reservado para Conteúdo 2"/>
          <p:cNvSpPr>
            <a:spLocks noGrp="1"/>
          </p:cNvSpPr>
          <p:nvPr>
            <p:ph idx="1"/>
          </p:nvPr>
        </p:nvSpPr>
        <p:spPr>
          <a:xfrm>
            <a:off x="457200" y="1268760"/>
            <a:ext cx="8229600" cy="5184576"/>
          </a:xfrm>
          <a:ln>
            <a:solidFill>
              <a:schemeClr val="tx1"/>
            </a:solidFill>
          </a:ln>
        </p:spPr>
        <p:txBody>
          <a:bodyPr>
            <a:normAutofit fontScale="92500" lnSpcReduction="20000"/>
          </a:bodyPr>
          <a:lstStyle/>
          <a:p>
            <a:pPr marL="0" lvl="0" indent="0">
              <a:spcBef>
                <a:spcPct val="0"/>
              </a:spcBef>
              <a:buNone/>
              <a:defRPr/>
            </a:pPr>
            <a:r>
              <a:rPr lang="pt-BR" sz="2400" b="1" dirty="0">
                <a:solidFill>
                  <a:srgbClr val="006600"/>
                </a:solidFill>
              </a:rPr>
              <a:t>II – A DIVERSIDADE DE DONS E A UNIDADE DO CORPO       </a:t>
            </a:r>
            <a:r>
              <a:rPr lang="pt-BR" sz="2800" b="1" dirty="0">
                <a:solidFill>
                  <a:srgbClr val="006600"/>
                </a:solidFill>
              </a:rPr>
              <a:t>	</a:t>
            </a:r>
            <a:r>
              <a:rPr lang="pt-BR" sz="2000" b="1" dirty="0" smtClean="0">
                <a:solidFill>
                  <a:srgbClr val="006600"/>
                </a:solidFill>
              </a:rPr>
              <a:t>3</a:t>
            </a:r>
            <a:endParaRPr lang="pt-BR" sz="2400" b="1" dirty="0">
              <a:solidFill>
                <a:srgbClr val="006600"/>
              </a:solidFill>
            </a:endParaRPr>
          </a:p>
          <a:p>
            <a:pPr marL="0" lvl="0" indent="0" algn="just">
              <a:spcBef>
                <a:spcPct val="0"/>
              </a:spcBef>
              <a:buNone/>
              <a:defRPr/>
            </a:pPr>
            <a:r>
              <a:rPr lang="pt-BR" sz="2400" b="1" dirty="0" smtClean="0">
                <a:solidFill>
                  <a:srgbClr val="006600"/>
                </a:solidFill>
              </a:rPr>
              <a:t>	</a:t>
            </a:r>
          </a:p>
          <a:p>
            <a:pPr marL="0" lvl="0" indent="0" algn="just">
              <a:spcBef>
                <a:spcPct val="0"/>
              </a:spcBef>
              <a:buNone/>
              <a:defRPr/>
            </a:pPr>
            <a:r>
              <a:rPr lang="pt-BR" sz="2500" b="1" dirty="0">
                <a:solidFill>
                  <a:srgbClr val="006600"/>
                </a:solidFill>
                <a:latin typeface="Arial" pitchFamily="34" charset="0"/>
                <a:cs typeface="Arial" pitchFamily="34" charset="0"/>
              </a:rPr>
              <a:t>	</a:t>
            </a:r>
            <a:r>
              <a:rPr lang="pt-BR" sz="2500" dirty="0">
                <a:latin typeface="Arial" pitchFamily="34" charset="0"/>
                <a:cs typeface="Arial" pitchFamily="34" charset="0"/>
              </a:rPr>
              <a:t>Passando da comparação para a realidade da igreja, Paulo conclui: “</a:t>
            </a:r>
            <a:r>
              <a:rPr lang="pt-BR" sz="2500" dirty="0">
                <a:solidFill>
                  <a:srgbClr val="0000CC"/>
                </a:solidFill>
                <a:latin typeface="Arial" pitchFamily="34" charset="0"/>
                <a:cs typeface="Arial" pitchFamily="34" charset="0"/>
              </a:rPr>
              <a:t>Ora, vós sois o corpo de Cristo, e seus membros em particular</a:t>
            </a:r>
            <a:r>
              <a:rPr lang="pt-BR" sz="2500" dirty="0">
                <a:latin typeface="Arial" pitchFamily="34" charset="0"/>
                <a:cs typeface="Arial" pitchFamily="34" charset="0"/>
              </a:rPr>
              <a:t>” (</a:t>
            </a:r>
            <a:r>
              <a:rPr lang="pt-BR" sz="2500" dirty="0">
                <a:solidFill>
                  <a:srgbClr val="0000CC"/>
                </a:solidFill>
                <a:latin typeface="Arial" pitchFamily="34" charset="0"/>
                <a:cs typeface="Arial" pitchFamily="34" charset="0"/>
              </a:rPr>
              <a:t>v. 27</a:t>
            </a:r>
            <a:r>
              <a:rPr lang="pt-BR" sz="2500" dirty="0">
                <a:latin typeface="Arial" pitchFamily="34" charset="0"/>
                <a:cs typeface="Arial" pitchFamily="34" charset="0"/>
              </a:rPr>
              <a:t>). E, em atenção ao que havia afirmado sobre a honra particular dada a alguns membros sobre outros, ele apresenta a hierarquia que Deus estabeleceu na igreja, no que diz respeito aos dons: todos os dons são úteis, mas alguns atendem melhor o propósito da edificação. </a:t>
            </a:r>
            <a:r>
              <a:rPr lang="pt-BR" sz="2500" dirty="0" smtClean="0">
                <a:latin typeface="Arial" pitchFamily="34" charset="0"/>
                <a:cs typeface="Arial" pitchFamily="34" charset="0"/>
              </a:rPr>
              <a:t>E </a:t>
            </a:r>
            <a:r>
              <a:rPr lang="pt-BR" sz="2500" dirty="0">
                <a:latin typeface="Arial" pitchFamily="34" charset="0"/>
                <a:cs typeface="Arial" pitchFamily="34" charset="0"/>
              </a:rPr>
              <a:t>o apóstolo quer que os coríntios valorizem os dons pelo mesmo critério – pela maior edificação que produzem, e não pela impressão que possam causar ou por alguma motivação carnal que eles pudessem ter para desejar certos dons. Daí o conselho: “</a:t>
            </a:r>
            <a:r>
              <a:rPr lang="pt-BR" sz="2500" dirty="0">
                <a:solidFill>
                  <a:srgbClr val="0000CC"/>
                </a:solidFill>
                <a:latin typeface="Arial" pitchFamily="34" charset="0"/>
                <a:cs typeface="Arial" pitchFamily="34" charset="0"/>
              </a:rPr>
              <a:t>Procurai com zelo os melhores dons</a:t>
            </a:r>
            <a:r>
              <a:rPr lang="pt-BR" sz="2500" dirty="0">
                <a:latin typeface="Arial" pitchFamily="34" charset="0"/>
                <a:cs typeface="Arial" pitchFamily="34" charset="0"/>
              </a:rPr>
              <a:t>” (</a:t>
            </a:r>
            <a:r>
              <a:rPr lang="pt-BR" sz="2500" dirty="0">
                <a:solidFill>
                  <a:srgbClr val="0000CC"/>
                </a:solidFill>
                <a:latin typeface="Arial" pitchFamily="34" charset="0"/>
                <a:cs typeface="Arial" pitchFamily="34" charset="0"/>
              </a:rPr>
              <a:t>v. 31</a:t>
            </a:r>
            <a:r>
              <a:rPr lang="pt-BR" sz="2500" dirty="0">
                <a:latin typeface="Arial" pitchFamily="34" charset="0"/>
                <a:cs typeface="Arial" pitchFamily="34" charset="0"/>
              </a:rPr>
              <a:t>). Quando entendessem a importância da edificação mútua, poderiam compreender o valor ainda maior da prática do amor, o “</a:t>
            </a:r>
            <a:r>
              <a:rPr lang="pt-BR" sz="2500" dirty="0">
                <a:solidFill>
                  <a:srgbClr val="0000CC"/>
                </a:solidFill>
                <a:latin typeface="Arial" pitchFamily="34" charset="0"/>
                <a:cs typeface="Arial" pitchFamily="34" charset="0"/>
              </a:rPr>
              <a:t>caminho mais excelente</a:t>
            </a:r>
            <a:r>
              <a:rPr lang="pt-BR" sz="2500" dirty="0">
                <a:latin typeface="Arial" pitchFamily="34" charset="0"/>
                <a:cs typeface="Arial" pitchFamily="34" charset="0"/>
              </a:rPr>
              <a:t>”, que Paulo passa a descrever no capítulo seguinte.</a:t>
            </a:r>
          </a:p>
        </p:txBody>
      </p:sp>
    </p:spTree>
    <p:extLst>
      <p:ext uri="{BB962C8B-B14F-4D97-AF65-F5344CB8AC3E}">
        <p14:creationId xmlns:p14="http://schemas.microsoft.com/office/powerpoint/2010/main" val="1118494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1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NATUREZA E O PROPÓSITO DOS DONS </a:t>
            </a:r>
            <a:r>
              <a:rPr lang="pt-BR" sz="3000" b="1" dirty="0" smtClean="0">
                <a:solidFill>
                  <a:srgbClr val="006600"/>
                </a:solidFill>
              </a:rPr>
              <a:t>							</a:t>
            </a:r>
            <a:r>
              <a:rPr lang="pt-BR" sz="3000" dirty="0" smtClean="0">
                <a:solidFill>
                  <a:srgbClr val="006600"/>
                </a:solidFill>
              </a:rPr>
              <a:t>(</a:t>
            </a:r>
            <a:r>
              <a:rPr lang="pt-BR" sz="3000" dirty="0" smtClean="0">
                <a:solidFill>
                  <a:srgbClr val="0000CC"/>
                </a:solidFill>
              </a:rPr>
              <a:t>vv. 12.1-11</a:t>
            </a:r>
            <a:r>
              <a:rPr lang="pt-BR" sz="3000" dirty="0" smtClean="0">
                <a:solidFill>
                  <a:srgbClr val="006600"/>
                </a:solidFill>
              </a:rPr>
              <a:t>)</a:t>
            </a:r>
          </a:p>
          <a:p>
            <a:pPr marL="0" indent="0">
              <a:buNone/>
            </a:pPr>
            <a:r>
              <a:rPr lang="pt-BR" sz="3000" b="1" dirty="0">
                <a:solidFill>
                  <a:srgbClr val="006600"/>
                </a:solidFill>
              </a:rPr>
              <a:t>II – A DIVERSIDADE DE DONS E A UNIDADE DO </a:t>
            </a:r>
            <a:r>
              <a:rPr lang="pt-BR" sz="3000" b="1" dirty="0" smtClean="0">
                <a:solidFill>
                  <a:srgbClr val="006600"/>
                </a:solidFill>
              </a:rPr>
              <a:t>CORPO</a:t>
            </a:r>
          </a:p>
          <a:p>
            <a:pPr marL="0" indent="0">
              <a:buNone/>
            </a:pPr>
            <a:r>
              <a:rPr lang="pt-BR" sz="3000" b="1" dirty="0">
                <a:solidFill>
                  <a:srgbClr val="006600"/>
                </a:solidFill>
              </a:rPr>
              <a:t>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12.12-31</a:t>
            </a:r>
            <a:r>
              <a:rPr lang="pt-BR" sz="3000" dirty="0" smtClean="0">
                <a:solidFill>
                  <a:srgbClr val="006600"/>
                </a:solidFill>
              </a:rPr>
              <a:t>)</a:t>
            </a:r>
          </a:p>
          <a:p>
            <a:pPr marL="0" indent="0">
              <a:buNone/>
            </a:pPr>
            <a:r>
              <a:rPr lang="pt-BR" sz="3000" b="1" dirty="0">
                <a:solidFill>
                  <a:srgbClr val="FF0000"/>
                </a:solidFill>
              </a:rPr>
              <a:t>III – O AMOR É AINDA MAIS EXCELENTE QUE OS </a:t>
            </a:r>
            <a:r>
              <a:rPr lang="pt-BR" sz="3000" b="1" dirty="0" smtClean="0">
                <a:solidFill>
                  <a:srgbClr val="FF0000"/>
                </a:solidFill>
              </a:rPr>
              <a:t>DONS</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13.1-13</a:t>
            </a:r>
            <a:r>
              <a:rPr lang="pt-BR" sz="3000" dirty="0" smtClean="0">
                <a:solidFill>
                  <a:srgbClr val="006600"/>
                </a:solidFill>
              </a:rPr>
              <a:t>)</a:t>
            </a:r>
            <a:r>
              <a:rPr lang="pt-BR" sz="30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13040494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476672"/>
            <a:ext cx="8229600" cy="5832648"/>
          </a:xfrm>
        </p:spPr>
        <p:txBody>
          <a:bodyPr>
            <a:noAutofit/>
          </a:bodyPr>
          <a:lstStyle/>
          <a:p>
            <a:pPr marL="0" indent="0">
              <a:buNone/>
            </a:pPr>
            <a:r>
              <a:rPr lang="pt-BR" sz="1900" dirty="0" smtClean="0">
                <a:solidFill>
                  <a:srgbClr val="0000CC"/>
                </a:solidFill>
              </a:rPr>
              <a:t>I </a:t>
            </a:r>
            <a:r>
              <a:rPr lang="pt-BR" sz="1900" dirty="0" err="1" smtClean="0">
                <a:solidFill>
                  <a:srgbClr val="0000CC"/>
                </a:solidFill>
              </a:rPr>
              <a:t>Co</a:t>
            </a:r>
            <a:r>
              <a:rPr lang="pt-BR" sz="1900" dirty="0" smtClean="0">
                <a:solidFill>
                  <a:srgbClr val="0000CC"/>
                </a:solidFill>
              </a:rPr>
              <a:t> 13. </a:t>
            </a:r>
            <a:r>
              <a:rPr lang="pt-BR" sz="1900" dirty="0">
                <a:solidFill>
                  <a:srgbClr val="0000CC"/>
                </a:solidFill>
              </a:rPr>
              <a:t>1 </a:t>
            </a:r>
            <a:r>
              <a:rPr lang="pt-BR" sz="1900" dirty="0" smtClean="0">
                <a:solidFill>
                  <a:srgbClr val="0000CC"/>
                </a:solidFill>
              </a:rPr>
              <a:t> </a:t>
            </a:r>
            <a:r>
              <a:rPr lang="pt-BR" sz="1900" dirty="0">
                <a:solidFill>
                  <a:srgbClr val="0000CC"/>
                </a:solidFill>
              </a:rPr>
              <a:t>Ainda que eu falasse as línguas dos homens e dos anjos e não tivesse caridade, seria como o metal que soa ou como o sino que tine</a:t>
            </a:r>
            <a:r>
              <a:rPr lang="pt-BR" sz="1900" dirty="0" smtClean="0">
                <a:solidFill>
                  <a:srgbClr val="0000CC"/>
                </a:solidFill>
              </a:rPr>
              <a:t>.   2  </a:t>
            </a:r>
            <a:r>
              <a:rPr lang="pt-BR" sz="1900" dirty="0">
                <a:solidFill>
                  <a:srgbClr val="0000CC"/>
                </a:solidFill>
              </a:rPr>
              <a:t>E ainda que tivesse o dom de profecia, e conhecesse todos os mistérios e toda a ciência, e ainda que tivesse toda a fé, de maneira tal que transportasse os montes, e não tivesse caridade, nada seria</a:t>
            </a:r>
            <a:r>
              <a:rPr lang="pt-BR" sz="1900" dirty="0" smtClean="0">
                <a:solidFill>
                  <a:srgbClr val="0000CC"/>
                </a:solidFill>
              </a:rPr>
              <a:t>.   3  </a:t>
            </a:r>
            <a:r>
              <a:rPr lang="pt-BR" sz="1900" dirty="0">
                <a:solidFill>
                  <a:srgbClr val="0000CC"/>
                </a:solidFill>
              </a:rPr>
              <a:t>E ainda que distribuísse toda a minha fortuna para sustento dos pobres, e ainda que entregasse o meu corpo para ser queimado, e não tivesse caridade, nada disso me aproveitaria</a:t>
            </a:r>
            <a:r>
              <a:rPr lang="pt-BR" sz="1900" dirty="0" smtClean="0">
                <a:solidFill>
                  <a:srgbClr val="0000CC"/>
                </a:solidFill>
              </a:rPr>
              <a:t>.   4  </a:t>
            </a:r>
            <a:r>
              <a:rPr lang="pt-BR" sz="1900" dirty="0">
                <a:solidFill>
                  <a:srgbClr val="0000CC"/>
                </a:solidFill>
              </a:rPr>
              <a:t>A caridade é sofredora, é benigna; a caridade não é invejosa; a caridade não trata com leviandade, não se ensoberbece</a:t>
            </a:r>
            <a:r>
              <a:rPr lang="pt-BR" sz="1900" dirty="0" smtClean="0">
                <a:solidFill>
                  <a:srgbClr val="0000CC"/>
                </a:solidFill>
              </a:rPr>
              <a:t>,   5  </a:t>
            </a:r>
            <a:r>
              <a:rPr lang="pt-BR" sz="1900" dirty="0">
                <a:solidFill>
                  <a:srgbClr val="0000CC"/>
                </a:solidFill>
              </a:rPr>
              <a:t>não se porta com indecência, não busca os seus interesses, não se irrita, não suspeita mal</a:t>
            </a:r>
            <a:r>
              <a:rPr lang="pt-BR" sz="1900" dirty="0" smtClean="0">
                <a:solidFill>
                  <a:srgbClr val="0000CC"/>
                </a:solidFill>
              </a:rPr>
              <a:t>;   6  </a:t>
            </a:r>
            <a:r>
              <a:rPr lang="pt-BR" sz="1900" dirty="0">
                <a:solidFill>
                  <a:srgbClr val="0000CC"/>
                </a:solidFill>
              </a:rPr>
              <a:t>não folga com a injustiça, mas folga com a verdade</a:t>
            </a:r>
            <a:r>
              <a:rPr lang="pt-BR" sz="1900" dirty="0" smtClean="0">
                <a:solidFill>
                  <a:srgbClr val="0000CC"/>
                </a:solidFill>
              </a:rPr>
              <a:t>;   7  </a:t>
            </a:r>
            <a:r>
              <a:rPr lang="pt-BR" sz="1900" dirty="0">
                <a:solidFill>
                  <a:srgbClr val="0000CC"/>
                </a:solidFill>
              </a:rPr>
              <a:t>tudo sofre, tudo crê, tudo espera, tudo suporta</a:t>
            </a:r>
            <a:r>
              <a:rPr lang="pt-BR" sz="1900" dirty="0" smtClean="0">
                <a:solidFill>
                  <a:srgbClr val="0000CC"/>
                </a:solidFill>
              </a:rPr>
              <a:t>.   8  </a:t>
            </a:r>
            <a:r>
              <a:rPr lang="pt-BR" sz="1900" dirty="0">
                <a:solidFill>
                  <a:srgbClr val="0000CC"/>
                </a:solidFill>
              </a:rPr>
              <a:t>A caridade nunca falha; mas, havendo profecias, serão aniquiladas; havendo línguas, cessarão; havendo ciência, desaparecerá</a:t>
            </a:r>
            <a:r>
              <a:rPr lang="pt-BR" sz="1900" dirty="0" smtClean="0">
                <a:solidFill>
                  <a:srgbClr val="0000CC"/>
                </a:solidFill>
              </a:rPr>
              <a:t>;   9  </a:t>
            </a:r>
            <a:r>
              <a:rPr lang="pt-BR" sz="1900" dirty="0">
                <a:solidFill>
                  <a:srgbClr val="0000CC"/>
                </a:solidFill>
              </a:rPr>
              <a:t>porque, em parte, conhecemos e, em parte, profetizamos</a:t>
            </a:r>
            <a:r>
              <a:rPr lang="pt-BR" sz="1900" dirty="0" smtClean="0">
                <a:solidFill>
                  <a:srgbClr val="0000CC"/>
                </a:solidFill>
              </a:rPr>
              <a:t>.   10  </a:t>
            </a:r>
            <a:r>
              <a:rPr lang="pt-BR" sz="1900" dirty="0">
                <a:solidFill>
                  <a:srgbClr val="0000CC"/>
                </a:solidFill>
              </a:rPr>
              <a:t>Mas, quando vier o que é perfeito, então, o que o é em parte será aniquilado</a:t>
            </a:r>
            <a:r>
              <a:rPr lang="pt-BR" sz="1900" dirty="0" smtClean="0">
                <a:solidFill>
                  <a:srgbClr val="0000CC"/>
                </a:solidFill>
              </a:rPr>
              <a:t>. 11 Quando </a:t>
            </a:r>
            <a:r>
              <a:rPr lang="pt-BR" sz="1900" dirty="0">
                <a:solidFill>
                  <a:srgbClr val="0000CC"/>
                </a:solidFill>
              </a:rPr>
              <a:t>eu era menino, falava como menino, sentia como menino, discorria como menino, mas, logo que cheguei a ser homem, acabei com as coisas de menino</a:t>
            </a:r>
            <a:r>
              <a:rPr lang="pt-BR" sz="1900" dirty="0" smtClean="0">
                <a:solidFill>
                  <a:srgbClr val="0000CC"/>
                </a:solidFill>
              </a:rPr>
              <a:t>.   12  </a:t>
            </a:r>
            <a:r>
              <a:rPr lang="pt-BR" sz="1900" dirty="0">
                <a:solidFill>
                  <a:srgbClr val="0000CC"/>
                </a:solidFill>
              </a:rPr>
              <a:t>Porque, agora, vemos por espelho em enigma; mas, então, veremos face a face; agora, conheço em parte, mas, então, conhecerei como também sou conhecido</a:t>
            </a:r>
            <a:r>
              <a:rPr lang="pt-BR" sz="1900" dirty="0" smtClean="0">
                <a:solidFill>
                  <a:srgbClr val="0000CC"/>
                </a:solidFill>
              </a:rPr>
              <a:t>.   13  </a:t>
            </a:r>
            <a:r>
              <a:rPr lang="pt-BR" sz="1900" dirty="0">
                <a:solidFill>
                  <a:srgbClr val="0000CC"/>
                </a:solidFill>
              </a:rPr>
              <a:t>Agora, pois, permanecem a fé, a esperança e a caridade, estas três; mas a maior destas é a caridade.</a:t>
            </a:r>
          </a:p>
        </p:txBody>
      </p:sp>
    </p:spTree>
    <p:extLst>
      <p:ext uri="{BB962C8B-B14F-4D97-AF65-F5344CB8AC3E}">
        <p14:creationId xmlns:p14="http://schemas.microsoft.com/office/powerpoint/2010/main" val="1943898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endParaRPr lang="pt-BR" sz="3200" dirty="0"/>
          </a:p>
        </p:txBody>
      </p:sp>
      <p:sp>
        <p:nvSpPr>
          <p:cNvPr id="3" name="Espaço Reservado para Conteúdo 2"/>
          <p:cNvSpPr>
            <a:spLocks noGrp="1"/>
          </p:cNvSpPr>
          <p:nvPr>
            <p:ph idx="1"/>
          </p:nvPr>
        </p:nvSpPr>
        <p:spPr>
          <a:xfrm>
            <a:off x="457200" y="1412776"/>
            <a:ext cx="8229600" cy="4896544"/>
          </a:xfrm>
          <a:ln>
            <a:solidFill>
              <a:schemeClr val="tx1"/>
            </a:solidFill>
          </a:ln>
        </p:spPr>
        <p:txBody>
          <a:bodyPr>
            <a:normAutofit fontScale="92500" lnSpcReduction="10000"/>
          </a:bodyPr>
          <a:lstStyle/>
          <a:p>
            <a:pPr marL="0" lvl="0" indent="0" algn="just">
              <a:spcBef>
                <a:spcPct val="0"/>
              </a:spcBef>
              <a:buNone/>
              <a:defRPr/>
            </a:pPr>
            <a:r>
              <a:rPr lang="pt-BR" sz="2200" b="1" dirty="0">
                <a:solidFill>
                  <a:srgbClr val="006600"/>
                </a:solidFill>
              </a:rPr>
              <a:t>III – O AMOR É AINDA MAIS EXCELENTE QUE OS DONS</a:t>
            </a:r>
            <a:r>
              <a:rPr lang="pt-BR" sz="2200" b="1" dirty="0" smtClean="0">
                <a:solidFill>
                  <a:srgbClr val="006600"/>
                </a:solidFill>
              </a:rPr>
              <a:t>            	   1 </a:t>
            </a:r>
            <a:r>
              <a:rPr lang="pt-BR" sz="2800" b="1" dirty="0">
                <a:solidFill>
                  <a:srgbClr val="006600"/>
                </a:solidFill>
              </a:rPr>
              <a:t>	</a:t>
            </a:r>
            <a:endParaRPr lang="pt-BR" sz="2800" b="1" dirty="0" smtClean="0">
              <a:solidFill>
                <a:srgbClr val="006600"/>
              </a:solidFill>
            </a:endParaRPr>
          </a:p>
          <a:p>
            <a:pPr marL="0" lvl="0" indent="0" algn="just">
              <a:spcBef>
                <a:spcPct val="0"/>
              </a:spcBef>
              <a:buNone/>
              <a:defRPr/>
            </a:pPr>
            <a:r>
              <a:rPr lang="pt-BR" sz="2800" b="1" dirty="0">
                <a:solidFill>
                  <a:srgbClr val="006600"/>
                </a:solidFill>
                <a:latin typeface="Arial" pitchFamily="34" charset="0"/>
                <a:cs typeface="Arial" pitchFamily="34" charset="0"/>
              </a:rPr>
              <a:t>	</a:t>
            </a:r>
            <a:r>
              <a:rPr lang="pt-BR" sz="2800" dirty="0">
                <a:latin typeface="Arial" pitchFamily="34" charset="0"/>
                <a:cs typeface="Arial" pitchFamily="34" charset="0"/>
              </a:rPr>
              <a:t>Todas as repreensões que o apóstolo passou a esta igreja reportavam à falta de amor de uns pelos outros como causa principal dos erros e pecados que os coríntios haviam cometido. Mesmo tendo abundância de dons, eles haviam demonstrado estar longe desse caminho mais excelente, indispensável de ser trilhado por todo cristão que quer chegar ao céu. E não era pelos dons, nem por coisas grandiosas ou sobre humanas que eles pudessem operar em nome de Cristo, que expressariam a virtude do amor, mas por qualidades que muitas vezes eles haviam desprezado (</a:t>
            </a:r>
            <a:r>
              <a:rPr lang="pt-BR" sz="2800" dirty="0">
                <a:solidFill>
                  <a:srgbClr val="0000CC"/>
                </a:solidFill>
                <a:latin typeface="Arial" pitchFamily="34" charset="0"/>
                <a:cs typeface="Arial" pitchFamily="34" charset="0"/>
              </a:rPr>
              <a:t>vv. 4-7</a:t>
            </a:r>
            <a:r>
              <a:rPr lang="pt-BR" sz="2800" dirty="0">
                <a:latin typeface="Arial" pitchFamily="34" charset="0"/>
                <a:cs typeface="Arial" pitchFamily="34" charset="0"/>
              </a:rPr>
              <a:t>).</a:t>
            </a:r>
          </a:p>
        </p:txBody>
      </p:sp>
    </p:spTree>
    <p:extLst>
      <p:ext uri="{BB962C8B-B14F-4D97-AF65-F5344CB8AC3E}">
        <p14:creationId xmlns:p14="http://schemas.microsoft.com/office/powerpoint/2010/main" val="1386293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endParaRPr lang="pt-BR" sz="3200" dirty="0"/>
          </a:p>
        </p:txBody>
      </p:sp>
      <p:sp>
        <p:nvSpPr>
          <p:cNvPr id="3" name="Espaço Reservado para Conteúdo 2"/>
          <p:cNvSpPr>
            <a:spLocks noGrp="1"/>
          </p:cNvSpPr>
          <p:nvPr>
            <p:ph idx="1"/>
          </p:nvPr>
        </p:nvSpPr>
        <p:spPr>
          <a:ln>
            <a:solidFill>
              <a:schemeClr val="tx1"/>
            </a:solidFill>
          </a:ln>
        </p:spPr>
        <p:txBody>
          <a:bodyPr>
            <a:normAutofit fontScale="70000" lnSpcReduction="20000"/>
          </a:bodyPr>
          <a:lstStyle/>
          <a:p>
            <a:pPr marL="0" lvl="0" indent="0" algn="just">
              <a:spcBef>
                <a:spcPct val="0"/>
              </a:spcBef>
              <a:buNone/>
              <a:defRPr/>
            </a:pPr>
            <a:r>
              <a:rPr lang="pt-BR" sz="2200" b="1" dirty="0">
                <a:solidFill>
                  <a:srgbClr val="006600"/>
                </a:solidFill>
              </a:rPr>
              <a:t>III – O AMOR É AINDA MAIS EXCELENTE QUE OS </a:t>
            </a:r>
            <a:r>
              <a:rPr lang="pt-BR" sz="2200" b="1" dirty="0" smtClean="0">
                <a:solidFill>
                  <a:srgbClr val="006600"/>
                </a:solidFill>
              </a:rPr>
              <a:t>DONS	</a:t>
            </a:r>
            <a:r>
              <a:rPr lang="pt-BR" sz="2800" b="1" dirty="0" smtClean="0">
                <a:solidFill>
                  <a:srgbClr val="006600"/>
                </a:solidFill>
              </a:rPr>
              <a:t> 	 </a:t>
            </a:r>
            <a:r>
              <a:rPr lang="pt-BR" sz="2000" b="1" dirty="0" smtClean="0">
                <a:solidFill>
                  <a:srgbClr val="006600"/>
                </a:solidFill>
              </a:rPr>
              <a:t>2</a:t>
            </a:r>
          </a:p>
          <a:p>
            <a:pPr marL="0" lvl="0" indent="0" algn="just">
              <a:spcBef>
                <a:spcPct val="0"/>
              </a:spcBef>
              <a:buNone/>
              <a:defRPr/>
            </a:pPr>
            <a:endParaRPr lang="pt-BR" sz="1800" b="1" dirty="0">
              <a:solidFill>
                <a:srgbClr val="006600"/>
              </a:solidFill>
            </a:endParaRPr>
          </a:p>
          <a:p>
            <a:pPr marL="0" lvl="0" indent="0" algn="just">
              <a:spcBef>
                <a:spcPct val="0"/>
              </a:spcBef>
              <a:buNone/>
              <a:defRPr/>
            </a:pPr>
            <a:r>
              <a:rPr lang="pt-BR" sz="2400" b="1" dirty="0" smtClean="0">
                <a:solidFill>
                  <a:srgbClr val="006600"/>
                </a:solidFill>
              </a:rPr>
              <a:t> </a:t>
            </a:r>
            <a:r>
              <a:rPr lang="pt-BR" sz="2800" b="1" dirty="0">
                <a:solidFill>
                  <a:srgbClr val="006600"/>
                </a:solidFill>
              </a:rPr>
              <a:t>	</a:t>
            </a:r>
            <a:r>
              <a:rPr lang="pt-BR" sz="3100" dirty="0">
                <a:latin typeface="Arial" pitchFamily="34" charset="0"/>
                <a:cs typeface="Arial" pitchFamily="34" charset="0"/>
              </a:rPr>
              <a:t>Paulo explica então que a superioridade do amor sobre os dons consiste, além das suas qualidades especiais que nenhum dom pode comunicar, na sua permanência, mesmo quando a igreja tiver deixado sua presente condição: “</a:t>
            </a:r>
            <a:r>
              <a:rPr lang="pt-BR" sz="3100" dirty="0">
                <a:solidFill>
                  <a:srgbClr val="0000CC"/>
                </a:solidFill>
                <a:latin typeface="Arial" pitchFamily="34" charset="0"/>
                <a:cs typeface="Arial" pitchFamily="34" charset="0"/>
              </a:rPr>
              <a:t>o amor nunca falha</a:t>
            </a:r>
            <a:r>
              <a:rPr lang="pt-BR" sz="3100" dirty="0">
                <a:latin typeface="Arial" pitchFamily="34" charset="0"/>
                <a:cs typeface="Arial" pitchFamily="34" charset="0"/>
              </a:rPr>
              <a:t>” (</a:t>
            </a:r>
            <a:r>
              <a:rPr lang="pt-BR" sz="3100" dirty="0">
                <a:solidFill>
                  <a:srgbClr val="0000CC"/>
                </a:solidFill>
                <a:latin typeface="Arial" pitchFamily="34" charset="0"/>
                <a:cs typeface="Arial" pitchFamily="34" charset="0"/>
              </a:rPr>
              <a:t>v. 8</a:t>
            </a:r>
            <a:r>
              <a:rPr lang="pt-BR" sz="3100" dirty="0">
                <a:latin typeface="Arial" pitchFamily="34" charset="0"/>
                <a:cs typeface="Arial" pitchFamily="34" charset="0"/>
              </a:rPr>
              <a:t>). Ao passo que os dons representam uma comunicação parcial e transitória do Espírito, visando uma utilidade presente – a edificação dos fiéis – que, quando for plenamente alcançada, os tornará desnecessários e dispensáveis; o amor representa a realidade suprema, e permanecerá pela eternidade como a explicação mais perfeita e clara da mente, do caráter e da realidade de Deus para o homem. Comparados ao que se há de revelar naquele dia, os dons chegam a ser como “</a:t>
            </a:r>
            <a:r>
              <a:rPr lang="pt-BR" sz="3100" dirty="0">
                <a:solidFill>
                  <a:srgbClr val="0000CC"/>
                </a:solidFill>
                <a:latin typeface="Arial" pitchFamily="34" charset="0"/>
                <a:cs typeface="Arial" pitchFamily="34" charset="0"/>
              </a:rPr>
              <a:t>coisas de menino</a:t>
            </a:r>
            <a:r>
              <a:rPr lang="pt-BR" sz="3100" dirty="0">
                <a:latin typeface="Arial" pitchFamily="34" charset="0"/>
                <a:cs typeface="Arial" pitchFamily="34" charset="0"/>
              </a:rPr>
              <a:t>” (</a:t>
            </a:r>
            <a:r>
              <a:rPr lang="pt-BR" sz="3100" dirty="0">
                <a:solidFill>
                  <a:srgbClr val="0000CC"/>
                </a:solidFill>
                <a:latin typeface="Arial" pitchFamily="34" charset="0"/>
                <a:cs typeface="Arial" pitchFamily="34" charset="0"/>
              </a:rPr>
              <a:t>v. 11</a:t>
            </a:r>
            <a:r>
              <a:rPr lang="pt-BR" sz="3100" dirty="0">
                <a:latin typeface="Arial" pitchFamily="34" charset="0"/>
                <a:cs typeface="Arial" pitchFamily="34" charset="0"/>
              </a:rPr>
              <a:t>), mas o amor permanece como a experiência mais elevada e madura que podemos ter com Deus nesta vida.</a:t>
            </a:r>
          </a:p>
        </p:txBody>
      </p:sp>
    </p:spTree>
    <p:extLst>
      <p:ext uri="{BB962C8B-B14F-4D97-AF65-F5344CB8AC3E}">
        <p14:creationId xmlns:p14="http://schemas.microsoft.com/office/powerpoint/2010/main" val="2746263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1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NATUREZA E O PROPÓSITO DOS DONS </a:t>
            </a:r>
            <a:r>
              <a:rPr lang="pt-BR" sz="3000" b="1" dirty="0" smtClean="0">
                <a:solidFill>
                  <a:srgbClr val="006600"/>
                </a:solidFill>
              </a:rPr>
              <a:t>							</a:t>
            </a:r>
            <a:r>
              <a:rPr lang="pt-BR" sz="3000" dirty="0" smtClean="0">
                <a:solidFill>
                  <a:srgbClr val="006600"/>
                </a:solidFill>
              </a:rPr>
              <a:t>(</a:t>
            </a:r>
            <a:r>
              <a:rPr lang="pt-BR" sz="3000" dirty="0" smtClean="0">
                <a:solidFill>
                  <a:srgbClr val="0000CC"/>
                </a:solidFill>
              </a:rPr>
              <a:t>vv. 12.1-11</a:t>
            </a:r>
            <a:r>
              <a:rPr lang="pt-BR" sz="3000" dirty="0" smtClean="0">
                <a:solidFill>
                  <a:srgbClr val="006600"/>
                </a:solidFill>
              </a:rPr>
              <a:t>)</a:t>
            </a:r>
          </a:p>
          <a:p>
            <a:pPr marL="0" indent="0">
              <a:buNone/>
            </a:pPr>
            <a:r>
              <a:rPr lang="pt-BR" sz="3000" b="1" dirty="0">
                <a:solidFill>
                  <a:srgbClr val="006600"/>
                </a:solidFill>
              </a:rPr>
              <a:t>II – A DIVERSIDADE DE DONS E A UNIDADE DO </a:t>
            </a:r>
            <a:r>
              <a:rPr lang="pt-BR" sz="3000" b="1" dirty="0" smtClean="0">
                <a:solidFill>
                  <a:srgbClr val="006600"/>
                </a:solidFill>
              </a:rPr>
              <a:t>CORPO</a:t>
            </a:r>
          </a:p>
          <a:p>
            <a:pPr marL="0" indent="0">
              <a:buNone/>
            </a:pPr>
            <a:r>
              <a:rPr lang="pt-BR" sz="3000" b="1" dirty="0">
                <a:solidFill>
                  <a:srgbClr val="006600"/>
                </a:solidFill>
              </a:rPr>
              <a:t>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smtClean="0">
                <a:solidFill>
                  <a:srgbClr val="0000CC"/>
                </a:solidFill>
              </a:rPr>
              <a:t>12.12-31</a:t>
            </a:r>
            <a:r>
              <a:rPr lang="pt-BR" sz="3000" dirty="0" smtClean="0">
                <a:solidFill>
                  <a:srgbClr val="006600"/>
                </a:solidFill>
              </a:rPr>
              <a:t>)</a:t>
            </a:r>
            <a:endParaRPr lang="pt-BR" sz="3000" dirty="0" smtClean="0">
              <a:solidFill>
                <a:srgbClr val="006600"/>
              </a:solidFill>
            </a:endParaRPr>
          </a:p>
          <a:p>
            <a:pPr marL="0" indent="0">
              <a:buNone/>
            </a:pPr>
            <a:r>
              <a:rPr lang="pt-BR" sz="3000" b="1" dirty="0">
                <a:solidFill>
                  <a:srgbClr val="006600"/>
                </a:solidFill>
              </a:rPr>
              <a:t>III – O AMOR É AINDA MAIS EXCELENTE QUE OS </a:t>
            </a:r>
            <a:r>
              <a:rPr lang="pt-BR" sz="3000" b="1" dirty="0" smtClean="0">
                <a:solidFill>
                  <a:srgbClr val="006600"/>
                </a:solidFill>
              </a:rPr>
              <a:t>DONS					</a:t>
            </a:r>
            <a:r>
              <a:rPr lang="pt-BR" sz="3000" dirty="0" smtClean="0">
                <a:solidFill>
                  <a:srgbClr val="006600"/>
                </a:solidFill>
              </a:rPr>
              <a:t>(</a:t>
            </a:r>
            <a:r>
              <a:rPr lang="pt-BR" sz="3000" dirty="0">
                <a:solidFill>
                  <a:srgbClr val="0000CC"/>
                </a:solidFill>
              </a:rPr>
              <a:t>vv</a:t>
            </a:r>
            <a:r>
              <a:rPr lang="pt-BR" sz="3000" dirty="0" smtClean="0">
                <a:solidFill>
                  <a:srgbClr val="0000CC"/>
                </a:solidFill>
              </a:rPr>
              <a:t>. 13.1-13</a:t>
            </a:r>
            <a:r>
              <a:rPr lang="pt-BR" sz="3000" dirty="0" smtClean="0">
                <a:solidFill>
                  <a:srgbClr val="006600"/>
                </a:solidFill>
              </a:rPr>
              <a:t>)</a:t>
            </a:r>
            <a:r>
              <a:rPr lang="pt-BR" sz="30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700" b="1" dirty="0">
                <a:solidFill>
                  <a:srgbClr val="FF0000"/>
                </a:solidFill>
              </a:rPr>
              <a:t>- Conclusão</a:t>
            </a:r>
          </a:p>
        </p:txBody>
      </p:sp>
    </p:spTree>
    <p:extLst>
      <p:ext uri="{BB962C8B-B14F-4D97-AF65-F5344CB8AC3E}">
        <p14:creationId xmlns:p14="http://schemas.microsoft.com/office/powerpoint/2010/main" val="13040494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endParaRPr lang="pt-BR" sz="3200" dirty="0"/>
          </a:p>
        </p:txBody>
      </p:sp>
      <p:sp>
        <p:nvSpPr>
          <p:cNvPr id="3" name="Espaço Reservado para Conteúdo 2"/>
          <p:cNvSpPr>
            <a:spLocks noGrp="1"/>
          </p:cNvSpPr>
          <p:nvPr>
            <p:ph idx="1"/>
          </p:nvPr>
        </p:nvSpPr>
        <p:spPr>
          <a:xfrm>
            <a:off x="467544" y="1628800"/>
            <a:ext cx="8229600" cy="4392488"/>
          </a:xfrm>
          <a:ln>
            <a:solidFill>
              <a:schemeClr val="tx1"/>
            </a:solidFill>
          </a:ln>
        </p:spPr>
        <p:txBody>
          <a:bodyPr>
            <a:normAutofit/>
          </a:bodyPr>
          <a:lstStyle/>
          <a:p>
            <a:pPr marL="0" indent="0">
              <a:buNone/>
            </a:pPr>
            <a:r>
              <a:rPr lang="pt-BR" sz="4400" b="1" dirty="0" smtClean="0">
                <a:solidFill>
                  <a:srgbClr val="006600"/>
                </a:solidFill>
              </a:rPr>
              <a:t>   </a:t>
            </a:r>
            <a:r>
              <a:rPr lang="pt-BR" b="1" dirty="0" smtClean="0">
                <a:solidFill>
                  <a:srgbClr val="006600"/>
                </a:solidFill>
              </a:rPr>
              <a:t>Conclusão</a:t>
            </a:r>
            <a:endParaRPr lang="pt-BR" sz="1800" b="1" dirty="0" smtClean="0">
              <a:solidFill>
                <a:srgbClr val="006600"/>
              </a:solidFill>
            </a:endParaRPr>
          </a:p>
          <a:p>
            <a:pPr marL="0" indent="0">
              <a:buNone/>
            </a:pPr>
            <a:endParaRPr lang="pt-BR" sz="1000" b="1" dirty="0">
              <a:solidFill>
                <a:srgbClr val="006600"/>
              </a:solidFill>
              <a:latin typeface="Arial" pitchFamily="34" charset="0"/>
              <a:cs typeface="Arial" pitchFamily="34" charset="0"/>
            </a:endParaRPr>
          </a:p>
          <a:p>
            <a:pPr marL="0" indent="0" algn="just">
              <a:buNone/>
            </a:pPr>
            <a:r>
              <a:rPr lang="pt-BR" sz="2800" b="1" dirty="0" smtClean="0">
                <a:solidFill>
                  <a:srgbClr val="006600"/>
                </a:solidFill>
                <a:latin typeface="Arial" pitchFamily="34" charset="0"/>
                <a:cs typeface="Arial" pitchFamily="34" charset="0"/>
              </a:rPr>
              <a:t>	</a:t>
            </a:r>
            <a:r>
              <a:rPr lang="pt-BR" sz="2800" dirty="0">
                <a:latin typeface="Arial" pitchFamily="34" charset="0"/>
                <a:cs typeface="Arial" pitchFamily="34" charset="0"/>
              </a:rPr>
              <a:t>Os dons espirituais são um sinal maravilhoso de vida espiritual e do amor de Deus pela Sua igreja, que deseja o benefício de todos. Sejamos, porém, zelosos para buscar os dons que mais correspondam a esse propósito, visando a edificação dos irmãos e a glória de Deus, e não a nossa própria promoção.</a:t>
            </a:r>
            <a:endParaRPr lang="pt-BR" sz="4900" dirty="0">
              <a:cs typeface="Arial" pitchFamily="34" charset="0"/>
            </a:endParaRPr>
          </a:p>
        </p:txBody>
      </p:sp>
    </p:spTree>
    <p:extLst>
      <p:ext uri="{BB962C8B-B14F-4D97-AF65-F5344CB8AC3E}">
        <p14:creationId xmlns:p14="http://schemas.microsoft.com/office/powerpoint/2010/main" val="981638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5536" y="4653136"/>
            <a:ext cx="8208912" cy="1584176"/>
          </a:xfrm>
        </p:spPr>
        <p:txBody>
          <a:bodyPr>
            <a:noAutofit/>
          </a:bodyPr>
          <a:lstStyle/>
          <a:p>
            <a:pPr marL="342900" lvl="0" indent="-342900" fontAlgn="base">
              <a:spcAft>
                <a:spcPct val="0"/>
              </a:spcAft>
              <a:defRPr/>
            </a:pPr>
            <a:r>
              <a:rPr lang="pt-BR" sz="4400" b="1" i="1" dirty="0">
                <a:solidFill>
                  <a:srgbClr val="00B050"/>
                </a:solidFill>
                <a:cs typeface="Arial" charset="0"/>
              </a:rPr>
              <a:t>LIÇÃO 10:  </a:t>
            </a:r>
            <a:endParaRPr lang="pt-BR" sz="4400" b="1" i="1" dirty="0" smtClean="0">
              <a:solidFill>
                <a:srgbClr val="00B050"/>
              </a:solidFill>
              <a:cs typeface="Arial" charset="0"/>
            </a:endParaRPr>
          </a:p>
          <a:p>
            <a:pPr marL="342900" lvl="0" indent="-342900" fontAlgn="base">
              <a:spcAft>
                <a:spcPct val="0"/>
              </a:spcAft>
              <a:defRPr/>
            </a:pPr>
            <a:r>
              <a:rPr lang="pt-BR" sz="4400" b="1" i="1" dirty="0" smtClean="0">
                <a:solidFill>
                  <a:srgbClr val="00B050"/>
                </a:solidFill>
                <a:cs typeface="Arial" charset="0"/>
              </a:rPr>
              <a:t>DONS  ESPIRITUAIS  NA  </a:t>
            </a:r>
            <a:r>
              <a:rPr lang="pt-BR" sz="4400" b="1" i="1" dirty="0">
                <a:solidFill>
                  <a:srgbClr val="00B050"/>
                </a:solidFill>
                <a:cs typeface="Arial" charset="0"/>
              </a:rPr>
              <a:t>IGREJA</a:t>
            </a:r>
            <a:endParaRPr lang="pt-BR" sz="4400" dirty="0"/>
          </a:p>
        </p:txBody>
      </p:sp>
      <p:sp>
        <p:nvSpPr>
          <p:cNvPr id="2" name="Retângulo 1"/>
          <p:cNvSpPr/>
          <p:nvPr/>
        </p:nvSpPr>
        <p:spPr>
          <a:xfrm>
            <a:off x="467544" y="548680"/>
            <a:ext cx="8064896" cy="707886"/>
          </a:xfrm>
          <a:prstGeom prst="rect">
            <a:avLst/>
          </a:prstGeom>
        </p:spPr>
        <p:txBody>
          <a:bodyPr wrap="square">
            <a:spAutoFit/>
          </a:bodyPr>
          <a:lstStyle/>
          <a:p>
            <a:pPr algn="ctr"/>
            <a:r>
              <a:rPr lang="pt-BR" sz="4000" dirty="0">
                <a:solidFill>
                  <a:srgbClr val="7030A0"/>
                </a:solidFill>
                <a:latin typeface="Arial Black" pitchFamily="34" charset="0"/>
              </a:rPr>
              <a:t>1ª CARTA  </a:t>
            </a:r>
            <a:r>
              <a:rPr lang="pt-BR" sz="3600" dirty="0">
                <a:solidFill>
                  <a:srgbClr val="7030A0"/>
                </a:solidFill>
                <a:latin typeface="Arial Black" pitchFamily="34" charset="0"/>
              </a:rPr>
              <a:t>AOS</a:t>
            </a:r>
            <a:r>
              <a:rPr lang="pt-BR" sz="4000" dirty="0">
                <a:solidFill>
                  <a:srgbClr val="7030A0"/>
                </a:solidFill>
                <a:latin typeface="Arial Black" pitchFamily="34" charset="0"/>
              </a:rPr>
              <a:t>  CORÍNTIOS</a:t>
            </a:r>
            <a:endParaRPr lang="pt-BR" sz="4000"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461045"/>
            <a:ext cx="4464496" cy="3015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69548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1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NATUREZA E O PROPÓSITO DOS DONS </a:t>
            </a:r>
            <a:r>
              <a:rPr lang="pt-BR" sz="3000" b="1" dirty="0" smtClean="0">
                <a:solidFill>
                  <a:srgbClr val="006600"/>
                </a:solidFill>
              </a:rPr>
              <a:t>							</a:t>
            </a:r>
            <a:r>
              <a:rPr lang="pt-BR" sz="3000" dirty="0" smtClean="0">
                <a:solidFill>
                  <a:srgbClr val="006600"/>
                </a:solidFill>
              </a:rPr>
              <a:t>(</a:t>
            </a:r>
            <a:r>
              <a:rPr lang="pt-BR" sz="3000" dirty="0" smtClean="0">
                <a:solidFill>
                  <a:srgbClr val="0000CC"/>
                </a:solidFill>
              </a:rPr>
              <a:t>vv. 12.1-11</a:t>
            </a:r>
            <a:r>
              <a:rPr lang="pt-BR" sz="3000" dirty="0" smtClean="0">
                <a:solidFill>
                  <a:srgbClr val="006600"/>
                </a:solidFill>
              </a:rPr>
              <a:t>)</a:t>
            </a:r>
          </a:p>
          <a:p>
            <a:pPr marL="0" indent="0">
              <a:buNone/>
            </a:pPr>
            <a:r>
              <a:rPr lang="pt-BR" sz="3000" b="1" dirty="0">
                <a:solidFill>
                  <a:srgbClr val="006600"/>
                </a:solidFill>
              </a:rPr>
              <a:t>II – A DIVERSIDADE DE DONS E A UNIDADE DO </a:t>
            </a:r>
            <a:r>
              <a:rPr lang="pt-BR" sz="3000" b="1" dirty="0" smtClean="0">
                <a:solidFill>
                  <a:srgbClr val="006600"/>
                </a:solidFill>
              </a:rPr>
              <a:t>CORPO</a:t>
            </a:r>
          </a:p>
          <a:p>
            <a:pPr marL="0" indent="0">
              <a:buNone/>
            </a:pPr>
            <a:r>
              <a:rPr lang="pt-BR" sz="3000" b="1" dirty="0">
                <a:solidFill>
                  <a:srgbClr val="006600"/>
                </a:solidFill>
              </a:rPr>
              <a:t>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12.12-31</a:t>
            </a:r>
            <a:r>
              <a:rPr lang="pt-BR" sz="3000" dirty="0" smtClean="0">
                <a:solidFill>
                  <a:srgbClr val="006600"/>
                </a:solidFill>
              </a:rPr>
              <a:t>)</a:t>
            </a:r>
          </a:p>
          <a:p>
            <a:pPr marL="0" indent="0">
              <a:buNone/>
            </a:pPr>
            <a:r>
              <a:rPr lang="pt-BR" sz="3000" b="1" dirty="0">
                <a:solidFill>
                  <a:srgbClr val="006600"/>
                </a:solidFill>
              </a:rPr>
              <a:t>III – O AMOR É AINDA MAIS EXCELENTE QUE OS </a:t>
            </a:r>
            <a:r>
              <a:rPr lang="pt-BR" sz="3000" b="1" dirty="0" smtClean="0">
                <a:solidFill>
                  <a:srgbClr val="006600"/>
                </a:solidFill>
              </a:rPr>
              <a:t>DONS					</a:t>
            </a:r>
            <a:r>
              <a:rPr lang="pt-BR" sz="3000" dirty="0" smtClean="0">
                <a:solidFill>
                  <a:srgbClr val="006600"/>
                </a:solidFill>
              </a:rPr>
              <a:t>(</a:t>
            </a:r>
            <a:r>
              <a:rPr lang="pt-BR" sz="3000" dirty="0">
                <a:solidFill>
                  <a:srgbClr val="0000CC"/>
                </a:solidFill>
              </a:rPr>
              <a:t>vv</a:t>
            </a:r>
            <a:r>
              <a:rPr lang="pt-BR" sz="3000" dirty="0" smtClean="0">
                <a:solidFill>
                  <a:srgbClr val="0000CC"/>
                </a:solidFill>
              </a:rPr>
              <a:t>. 13.1-13</a:t>
            </a:r>
            <a:r>
              <a:rPr lang="pt-BR" sz="3000" dirty="0" smtClean="0">
                <a:solidFill>
                  <a:srgbClr val="006600"/>
                </a:solidFill>
              </a:rPr>
              <a:t>)</a:t>
            </a:r>
            <a:r>
              <a:rPr lang="pt-BR" sz="30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13040494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endParaRPr lang="pt-BR" dirty="0"/>
          </a:p>
        </p:txBody>
      </p:sp>
      <p:sp>
        <p:nvSpPr>
          <p:cNvPr id="3" name="Espaço Reservado para Conteúdo 2"/>
          <p:cNvSpPr>
            <a:spLocks noGrp="1"/>
          </p:cNvSpPr>
          <p:nvPr>
            <p:ph idx="1"/>
          </p:nvPr>
        </p:nvSpPr>
        <p:spPr/>
        <p:txBody>
          <a:bodyPr>
            <a:normAutofit lnSpcReduction="10000"/>
          </a:bodyPr>
          <a:lstStyle/>
          <a:p>
            <a:pPr marL="0" lvl="0" indent="0" algn="just">
              <a:spcBef>
                <a:spcPct val="0"/>
              </a:spcBef>
              <a:buNone/>
              <a:defRPr/>
            </a:pPr>
            <a:endParaRPr lang="pt-BR" altLang="pt-BR" sz="1100" b="1" dirty="0" smtClean="0">
              <a:solidFill>
                <a:srgbClr val="C00000"/>
              </a:solidFill>
              <a:latin typeface="Arial" pitchFamily="34" charset="0"/>
              <a:cs typeface="Arial" pitchFamily="34" charset="0"/>
            </a:endParaRPr>
          </a:p>
          <a:p>
            <a:pPr marL="0" lvl="0" indent="0" algn="just">
              <a:spcBef>
                <a:spcPct val="0"/>
              </a:spcBef>
              <a:buNone/>
              <a:defRPr/>
            </a:pPr>
            <a:endParaRPr lang="pt-BR" altLang="pt-BR" sz="1200" b="1" dirty="0">
              <a:solidFill>
                <a:srgbClr val="C00000"/>
              </a:solidFill>
              <a:latin typeface="Arial" pitchFamily="34" charset="0"/>
              <a:cs typeface="Arial" pitchFamily="34" charset="0"/>
            </a:endParaRPr>
          </a:p>
          <a:p>
            <a:pPr marL="0" lvl="0" indent="0" algn="just">
              <a:spcBef>
                <a:spcPct val="0"/>
              </a:spcBef>
              <a:buNone/>
              <a:defRPr/>
            </a:pPr>
            <a:r>
              <a:rPr lang="pt-BR" altLang="pt-BR" b="1" dirty="0" smtClean="0">
                <a:solidFill>
                  <a:srgbClr val="C00000"/>
                </a:solidFill>
                <a:latin typeface="Arial" pitchFamily="34" charset="0"/>
                <a:cs typeface="Arial" pitchFamily="34" charset="0"/>
              </a:rPr>
              <a:t>Texto </a:t>
            </a:r>
            <a:r>
              <a:rPr lang="pt-BR" altLang="pt-BR" b="1" dirty="0">
                <a:solidFill>
                  <a:srgbClr val="C00000"/>
                </a:solidFill>
                <a:latin typeface="Arial" pitchFamily="34" charset="0"/>
                <a:cs typeface="Arial" pitchFamily="34" charset="0"/>
              </a:rPr>
              <a:t>Áureo:</a:t>
            </a:r>
          </a:p>
          <a:p>
            <a:pPr marL="0" lvl="0" indent="0">
              <a:spcBef>
                <a:spcPct val="0"/>
              </a:spcBef>
              <a:buNone/>
              <a:defRPr/>
            </a:pPr>
            <a:r>
              <a:rPr lang="pt-BR" dirty="0">
                <a:solidFill>
                  <a:prstClr val="black"/>
                </a:solidFill>
                <a:latin typeface="Arial" pitchFamily="34" charset="0"/>
                <a:cs typeface="Arial" pitchFamily="34" charset="0"/>
              </a:rPr>
              <a:t>	</a:t>
            </a:r>
            <a:endParaRPr lang="pt-BR" dirty="0">
              <a:solidFill>
                <a:prstClr val="black"/>
              </a:solidFill>
              <a:latin typeface="Arial" charset="0"/>
              <a:cs typeface="Arial" charset="0"/>
            </a:endParaRPr>
          </a:p>
          <a:p>
            <a:pPr marL="106680" indent="0" algn="just">
              <a:lnSpc>
                <a:spcPct val="107000"/>
              </a:lnSpc>
              <a:spcAft>
                <a:spcPts val="800"/>
              </a:spcAft>
              <a:buNone/>
            </a:pPr>
            <a:r>
              <a:rPr lang="pt-BR" dirty="0" smtClean="0">
                <a:solidFill>
                  <a:prstClr val="black"/>
                </a:solidFill>
                <a:latin typeface="Arial" charset="0"/>
                <a:cs typeface="Arial" charset="0"/>
              </a:rPr>
              <a:t> 	</a:t>
            </a:r>
            <a:r>
              <a:rPr lang="pt-BR" sz="3600" dirty="0" smtClean="0">
                <a:solidFill>
                  <a:srgbClr val="00000A"/>
                </a:solidFill>
                <a:effectLst/>
                <a:latin typeface="Times New Roman"/>
                <a:ea typeface="Calibri"/>
                <a:cs typeface="Calibri"/>
              </a:rPr>
              <a:t>“</a:t>
            </a:r>
            <a:r>
              <a:rPr lang="pt-BR" sz="3600" dirty="0">
                <a:solidFill>
                  <a:srgbClr val="0000CC"/>
                </a:solidFill>
                <a:highlight>
                  <a:srgbClr val="FFFFFF"/>
                </a:highlight>
                <a:latin typeface="Arial" pitchFamily="34" charset="0"/>
                <a:ea typeface="Calibri"/>
                <a:cs typeface="Arial" pitchFamily="34" charset="0"/>
              </a:rPr>
              <a:t>Mas um só e o mesmo Espírito opera todas estas coisas, repartindo particularmente a cada um como </a:t>
            </a:r>
            <a:r>
              <a:rPr lang="pt-BR" sz="3600" dirty="0" smtClean="0">
                <a:solidFill>
                  <a:srgbClr val="0000CC"/>
                </a:solidFill>
                <a:highlight>
                  <a:srgbClr val="FFFFFF"/>
                </a:highlight>
                <a:latin typeface="Arial" pitchFamily="34" charset="0"/>
                <a:ea typeface="Calibri"/>
                <a:cs typeface="Arial" pitchFamily="34" charset="0"/>
              </a:rPr>
              <a:t>quer.</a:t>
            </a:r>
            <a:r>
              <a:rPr lang="pt-BR" sz="3600" dirty="0" smtClean="0">
                <a:highlight>
                  <a:srgbClr val="FFFFFF"/>
                </a:highlight>
                <a:latin typeface="Times New Roman"/>
                <a:ea typeface="Calibri"/>
                <a:cs typeface="Arial" pitchFamily="34" charset="0"/>
              </a:rPr>
              <a:t>”</a:t>
            </a:r>
            <a:endParaRPr lang="pt-BR" sz="3600" dirty="0" smtClean="0">
              <a:solidFill>
                <a:srgbClr val="00000A"/>
              </a:solidFill>
              <a:ea typeface="Calibri"/>
              <a:cs typeface="Calibri"/>
            </a:endParaRPr>
          </a:p>
          <a:p>
            <a:pPr marL="114300" lvl="0" indent="0" algn="just" fontAlgn="base">
              <a:spcBef>
                <a:spcPct val="0"/>
              </a:spcBef>
              <a:spcAft>
                <a:spcPct val="0"/>
              </a:spcAft>
              <a:buClr>
                <a:srgbClr val="DBD7CB"/>
              </a:buClr>
              <a:buNone/>
              <a:defRPr/>
            </a:pPr>
            <a:r>
              <a:rPr lang="pt-BR" sz="4000" b="1" i="1" dirty="0">
                <a:solidFill>
                  <a:prstClr val="black"/>
                </a:solidFill>
                <a:latin typeface="Arial" charset="0"/>
                <a:cs typeface="Arial" charset="0"/>
              </a:rPr>
              <a:t>					</a:t>
            </a:r>
            <a:r>
              <a:rPr lang="pt-BR" sz="4000" b="1" dirty="0" smtClean="0">
                <a:solidFill>
                  <a:srgbClr val="C00000"/>
                </a:solidFill>
                <a:latin typeface="Arial" charset="0"/>
                <a:cs typeface="Arial" charset="0"/>
              </a:rPr>
              <a:t>(</a:t>
            </a:r>
            <a:r>
              <a:rPr lang="pt-BR" sz="3600" dirty="0">
                <a:solidFill>
                  <a:srgbClr val="0000CC"/>
                </a:solidFill>
                <a:highlight>
                  <a:srgbClr val="FFFFFF"/>
                </a:highlight>
                <a:latin typeface="Arial" pitchFamily="34" charset="0"/>
                <a:ea typeface="Calibri"/>
                <a:cs typeface="Arial" pitchFamily="34" charset="0"/>
              </a:rPr>
              <a:t>1 </a:t>
            </a:r>
            <a:r>
              <a:rPr lang="pt-BR" sz="3600" dirty="0" err="1">
                <a:solidFill>
                  <a:srgbClr val="0000CC"/>
                </a:solidFill>
                <a:highlight>
                  <a:srgbClr val="FFFFFF"/>
                </a:highlight>
                <a:latin typeface="Arial" pitchFamily="34" charset="0"/>
                <a:ea typeface="Calibri"/>
                <a:cs typeface="Arial" pitchFamily="34" charset="0"/>
              </a:rPr>
              <a:t>Co</a:t>
            </a:r>
            <a:r>
              <a:rPr lang="pt-BR" sz="3600" dirty="0">
                <a:solidFill>
                  <a:srgbClr val="0000CC"/>
                </a:solidFill>
                <a:highlight>
                  <a:srgbClr val="FFFFFF"/>
                </a:highlight>
                <a:latin typeface="Arial" pitchFamily="34" charset="0"/>
                <a:ea typeface="Calibri"/>
                <a:cs typeface="Arial" pitchFamily="34" charset="0"/>
              </a:rPr>
              <a:t> </a:t>
            </a:r>
            <a:r>
              <a:rPr lang="pt-BR" sz="3600" dirty="0" smtClean="0">
                <a:solidFill>
                  <a:srgbClr val="0000CC"/>
                </a:solidFill>
                <a:highlight>
                  <a:srgbClr val="FFFFFF"/>
                </a:highlight>
                <a:latin typeface="Arial" pitchFamily="34" charset="0"/>
                <a:ea typeface="Calibri"/>
                <a:cs typeface="Arial" pitchFamily="34" charset="0"/>
              </a:rPr>
              <a:t>12.11</a:t>
            </a:r>
            <a:r>
              <a:rPr lang="pt-BR" sz="4000" b="1" dirty="0" smtClean="0">
                <a:solidFill>
                  <a:srgbClr val="C00000"/>
                </a:solidFill>
                <a:latin typeface="Arial" charset="0"/>
                <a:cs typeface="Arial" charset="0"/>
              </a:rPr>
              <a:t>)</a:t>
            </a:r>
            <a:endParaRPr lang="pt-BR" sz="4000" b="1" dirty="0">
              <a:solidFill>
                <a:srgbClr val="C00000"/>
              </a:solidFill>
              <a:latin typeface="Arial" pitchFamily="34" charset="0"/>
              <a:cs typeface="Arial" pitchFamily="34" charset="0"/>
            </a:endParaRPr>
          </a:p>
          <a:p>
            <a:endParaRPr lang="pt-BR" dirty="0"/>
          </a:p>
        </p:txBody>
      </p:sp>
    </p:spTree>
    <p:extLst>
      <p:ext uri="{BB962C8B-B14F-4D97-AF65-F5344CB8AC3E}">
        <p14:creationId xmlns:p14="http://schemas.microsoft.com/office/powerpoint/2010/main" val="677074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10146"/>
          </a:xfrm>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10:  DONS ESPIRITUAIS NA IGREJA</a:t>
            </a:r>
          </a:p>
        </p:txBody>
      </p:sp>
      <p:sp>
        <p:nvSpPr>
          <p:cNvPr id="3" name="Espaço Reservado para Conteúdo 2"/>
          <p:cNvSpPr>
            <a:spLocks noGrp="1"/>
          </p:cNvSpPr>
          <p:nvPr>
            <p:ph idx="1"/>
          </p:nvPr>
        </p:nvSpPr>
        <p:spPr/>
        <p:txBody>
          <a:bodyPr/>
          <a:lstStyle/>
          <a:p>
            <a:endParaRPr lang="pt-BR" dirty="0" smtClean="0"/>
          </a:p>
          <a:p>
            <a:endParaRPr lang="pt-BR" dirty="0"/>
          </a:p>
          <a:p>
            <a:pPr marL="0" indent="0" algn="ctr">
              <a:buNone/>
            </a:pPr>
            <a:r>
              <a:rPr lang="pt-BR" b="1" dirty="0" smtClean="0">
                <a:solidFill>
                  <a:srgbClr val="FF0000"/>
                </a:solidFill>
                <a:latin typeface="Arial" pitchFamily="34" charset="0"/>
                <a:cs typeface="Arial" pitchFamily="34" charset="0"/>
              </a:rPr>
              <a:t>Leitura Bíblica:   </a:t>
            </a:r>
            <a:r>
              <a:rPr lang="pt-BR" sz="4000" dirty="0">
                <a:solidFill>
                  <a:srgbClr val="0000CC"/>
                </a:solidFill>
              </a:rPr>
              <a:t>1 </a:t>
            </a:r>
            <a:r>
              <a:rPr lang="pt-BR" sz="4000" dirty="0" smtClean="0">
                <a:solidFill>
                  <a:srgbClr val="0000CC"/>
                </a:solidFill>
              </a:rPr>
              <a:t>Coríntios 12. 1-11</a:t>
            </a:r>
            <a:endParaRPr lang="pt-BR" sz="4000" b="1"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88052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476672"/>
            <a:ext cx="7848872" cy="5976664"/>
          </a:xfrm>
        </p:spPr>
        <p:txBody>
          <a:bodyPr>
            <a:noAutofit/>
          </a:bodyPr>
          <a:lstStyle/>
          <a:p>
            <a:pPr marL="0" indent="0">
              <a:buNone/>
            </a:pPr>
            <a:r>
              <a:rPr lang="pt-BR" sz="2200" dirty="0">
                <a:solidFill>
                  <a:srgbClr val="0000CC"/>
                </a:solidFill>
              </a:rPr>
              <a:t>1 </a:t>
            </a:r>
            <a:r>
              <a:rPr lang="pt-BR" sz="2200" dirty="0" err="1" smtClean="0">
                <a:solidFill>
                  <a:srgbClr val="0000CC"/>
                </a:solidFill>
              </a:rPr>
              <a:t>Co</a:t>
            </a:r>
            <a:r>
              <a:rPr lang="pt-BR" sz="2200" dirty="0">
                <a:solidFill>
                  <a:srgbClr val="0000CC"/>
                </a:solidFill>
              </a:rPr>
              <a:t> 12. 1 </a:t>
            </a:r>
            <a:r>
              <a:rPr lang="pt-BR" sz="2200" dirty="0" smtClean="0">
                <a:solidFill>
                  <a:srgbClr val="0000CC"/>
                </a:solidFill>
              </a:rPr>
              <a:t> </a:t>
            </a:r>
            <a:r>
              <a:rPr lang="pt-BR" sz="2200" dirty="0">
                <a:solidFill>
                  <a:srgbClr val="0000CC"/>
                </a:solidFill>
              </a:rPr>
              <a:t>Acerca dos dons espirituais, não quero, irmãos, que sejais ignorantes</a:t>
            </a:r>
            <a:r>
              <a:rPr lang="pt-BR" sz="2200" dirty="0" smtClean="0">
                <a:solidFill>
                  <a:srgbClr val="0000CC"/>
                </a:solidFill>
              </a:rPr>
              <a:t>.   2  </a:t>
            </a:r>
            <a:r>
              <a:rPr lang="pt-BR" sz="2200" dirty="0">
                <a:solidFill>
                  <a:srgbClr val="0000CC"/>
                </a:solidFill>
              </a:rPr>
              <a:t>Vós bem sabeis que éreis gentios, levados aos ídolos mudos, conforme éreis guiados</a:t>
            </a:r>
            <a:r>
              <a:rPr lang="pt-BR" sz="2200" dirty="0" smtClean="0">
                <a:solidFill>
                  <a:srgbClr val="0000CC"/>
                </a:solidFill>
              </a:rPr>
              <a:t>.   3 </a:t>
            </a:r>
            <a:r>
              <a:rPr lang="pt-BR" sz="2200" dirty="0">
                <a:solidFill>
                  <a:srgbClr val="0000CC"/>
                </a:solidFill>
              </a:rPr>
              <a:t>Portanto, vos quero fazer compreender que ninguém que fala pelo Espírito de Deus diz: Jesus é anátema! E ninguém pode dizer que Jesus é o Senhor, senão pelo Espírito Santo</a:t>
            </a:r>
            <a:r>
              <a:rPr lang="pt-BR" sz="2200" dirty="0" smtClean="0">
                <a:solidFill>
                  <a:srgbClr val="0000CC"/>
                </a:solidFill>
              </a:rPr>
              <a:t>.   4  </a:t>
            </a:r>
            <a:r>
              <a:rPr lang="pt-BR" sz="2200" dirty="0">
                <a:solidFill>
                  <a:srgbClr val="0000CC"/>
                </a:solidFill>
              </a:rPr>
              <a:t>Ora, há diversidade de dons, mas o Espírito é o mesmo</a:t>
            </a:r>
            <a:r>
              <a:rPr lang="pt-BR" sz="2200" dirty="0" smtClean="0">
                <a:solidFill>
                  <a:srgbClr val="0000CC"/>
                </a:solidFill>
              </a:rPr>
              <a:t>.   5  </a:t>
            </a:r>
            <a:r>
              <a:rPr lang="pt-BR" sz="2200" dirty="0">
                <a:solidFill>
                  <a:srgbClr val="0000CC"/>
                </a:solidFill>
              </a:rPr>
              <a:t>E há diversidade de ministérios, mas o Senhor é o mesmo</a:t>
            </a:r>
            <a:r>
              <a:rPr lang="pt-BR" sz="2200" dirty="0" smtClean="0">
                <a:solidFill>
                  <a:srgbClr val="0000CC"/>
                </a:solidFill>
              </a:rPr>
              <a:t>.   6  </a:t>
            </a:r>
            <a:r>
              <a:rPr lang="pt-BR" sz="2200" dirty="0">
                <a:solidFill>
                  <a:srgbClr val="0000CC"/>
                </a:solidFill>
              </a:rPr>
              <a:t>E há diversidade de operações, mas é o mesmo Deus que opera tudo em todos</a:t>
            </a:r>
            <a:r>
              <a:rPr lang="pt-BR" sz="2200" dirty="0" smtClean="0">
                <a:solidFill>
                  <a:srgbClr val="0000CC"/>
                </a:solidFill>
              </a:rPr>
              <a:t>.  7 </a:t>
            </a:r>
            <a:r>
              <a:rPr lang="pt-BR" sz="2200" dirty="0">
                <a:solidFill>
                  <a:srgbClr val="0000CC"/>
                </a:solidFill>
              </a:rPr>
              <a:t>Mas a manifestação do Espírito é dada a cada um para o que for útil</a:t>
            </a:r>
            <a:r>
              <a:rPr lang="pt-BR" sz="2200" dirty="0" smtClean="0">
                <a:solidFill>
                  <a:srgbClr val="0000CC"/>
                </a:solidFill>
              </a:rPr>
              <a:t>.   8  </a:t>
            </a:r>
            <a:r>
              <a:rPr lang="pt-BR" sz="2200" dirty="0">
                <a:solidFill>
                  <a:srgbClr val="0000CC"/>
                </a:solidFill>
              </a:rPr>
              <a:t>Porque a um, pelo Espírito, é dada a palavra da sabedoria; e a outro, pelo mesmo Espírito, a palavra da ciência</a:t>
            </a:r>
            <a:r>
              <a:rPr lang="pt-BR" sz="2200" dirty="0" smtClean="0">
                <a:solidFill>
                  <a:srgbClr val="0000CC"/>
                </a:solidFill>
              </a:rPr>
              <a:t>;   9  </a:t>
            </a:r>
            <a:r>
              <a:rPr lang="pt-BR" sz="2200" dirty="0">
                <a:solidFill>
                  <a:srgbClr val="0000CC"/>
                </a:solidFill>
              </a:rPr>
              <a:t>e a outro, pelo mesmo Espírito, a fé; e a outro, pelo mesmo Espírito, os dons de curar</a:t>
            </a:r>
            <a:r>
              <a:rPr lang="pt-BR" sz="2200" dirty="0" smtClean="0">
                <a:solidFill>
                  <a:srgbClr val="0000CC"/>
                </a:solidFill>
              </a:rPr>
              <a:t>;   10 e </a:t>
            </a:r>
            <a:r>
              <a:rPr lang="pt-BR" sz="2200" dirty="0">
                <a:solidFill>
                  <a:srgbClr val="0000CC"/>
                </a:solidFill>
              </a:rPr>
              <a:t>a outro, a operação de maravilhas; e a outro, a profecia; e a outro, o dom de discernir os espíritos; e a outro, a variedade de línguas; e a outro, a </a:t>
            </a:r>
            <a:r>
              <a:rPr lang="pt-BR" sz="2200" dirty="0" err="1" smtClean="0">
                <a:solidFill>
                  <a:srgbClr val="0000CC"/>
                </a:solidFill>
              </a:rPr>
              <a:t>interpre-tação</a:t>
            </a:r>
            <a:r>
              <a:rPr lang="pt-BR" sz="2200" dirty="0" smtClean="0">
                <a:solidFill>
                  <a:srgbClr val="0000CC"/>
                </a:solidFill>
              </a:rPr>
              <a:t> </a:t>
            </a:r>
            <a:r>
              <a:rPr lang="pt-BR" sz="2200" dirty="0">
                <a:solidFill>
                  <a:srgbClr val="0000CC"/>
                </a:solidFill>
              </a:rPr>
              <a:t>das línguas</a:t>
            </a:r>
            <a:r>
              <a:rPr lang="pt-BR" sz="2200" dirty="0" smtClean="0">
                <a:solidFill>
                  <a:srgbClr val="0000CC"/>
                </a:solidFill>
              </a:rPr>
              <a:t>.   11 Mas </a:t>
            </a:r>
            <a:r>
              <a:rPr lang="pt-BR" sz="2200" dirty="0">
                <a:solidFill>
                  <a:srgbClr val="0000CC"/>
                </a:solidFill>
              </a:rPr>
              <a:t>um só e o mesmo Espírito opera todas essas coisas, repartindo particularmente a cada um como quer.</a:t>
            </a:r>
          </a:p>
        </p:txBody>
      </p:sp>
    </p:spTree>
    <p:extLst>
      <p:ext uri="{BB962C8B-B14F-4D97-AF65-F5344CB8AC3E}">
        <p14:creationId xmlns:p14="http://schemas.microsoft.com/office/powerpoint/2010/main" val="655847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endParaRPr lang="pt-BR" dirty="0"/>
          </a:p>
        </p:txBody>
      </p:sp>
      <p:sp>
        <p:nvSpPr>
          <p:cNvPr id="3" name="Espaço Reservado para Conteúdo 2"/>
          <p:cNvSpPr>
            <a:spLocks noGrp="1"/>
          </p:cNvSpPr>
          <p:nvPr>
            <p:ph idx="1"/>
          </p:nvPr>
        </p:nvSpPr>
        <p:spPr/>
        <p:txBody>
          <a:bodyPr>
            <a:normAutofit lnSpcReduction="10000"/>
          </a:bodyPr>
          <a:lstStyle/>
          <a:p>
            <a:pPr marL="0" lvl="0" indent="0" algn="just">
              <a:spcBef>
                <a:spcPct val="0"/>
              </a:spcBef>
              <a:buNone/>
              <a:defRPr/>
            </a:pPr>
            <a:endParaRPr lang="pt-BR" altLang="pt-BR" sz="1100" b="1" dirty="0" smtClean="0">
              <a:solidFill>
                <a:srgbClr val="C00000"/>
              </a:solidFill>
              <a:latin typeface="Arial" pitchFamily="34" charset="0"/>
              <a:cs typeface="Arial" pitchFamily="34" charset="0"/>
            </a:endParaRPr>
          </a:p>
          <a:p>
            <a:pPr marL="0" lvl="0" indent="0" algn="just">
              <a:spcBef>
                <a:spcPct val="0"/>
              </a:spcBef>
              <a:buNone/>
              <a:defRPr/>
            </a:pPr>
            <a:endParaRPr lang="pt-BR" altLang="pt-BR" sz="1200" b="1" dirty="0">
              <a:solidFill>
                <a:srgbClr val="C00000"/>
              </a:solidFill>
              <a:latin typeface="Arial" pitchFamily="34" charset="0"/>
              <a:cs typeface="Arial" pitchFamily="34" charset="0"/>
            </a:endParaRPr>
          </a:p>
          <a:p>
            <a:pPr marL="0" lvl="0" indent="0" algn="just">
              <a:spcBef>
                <a:spcPct val="0"/>
              </a:spcBef>
              <a:buNone/>
              <a:defRPr/>
            </a:pPr>
            <a:r>
              <a:rPr lang="pt-BR" altLang="pt-BR" b="1" dirty="0" smtClean="0">
                <a:solidFill>
                  <a:srgbClr val="C00000"/>
                </a:solidFill>
                <a:latin typeface="Arial" pitchFamily="34" charset="0"/>
                <a:cs typeface="Arial" pitchFamily="34" charset="0"/>
              </a:rPr>
              <a:t>Texto </a:t>
            </a:r>
            <a:r>
              <a:rPr lang="pt-BR" altLang="pt-BR" b="1" dirty="0">
                <a:solidFill>
                  <a:srgbClr val="C00000"/>
                </a:solidFill>
                <a:latin typeface="Arial" pitchFamily="34" charset="0"/>
                <a:cs typeface="Arial" pitchFamily="34" charset="0"/>
              </a:rPr>
              <a:t>Áureo:</a:t>
            </a:r>
          </a:p>
          <a:p>
            <a:pPr marL="0" lvl="0" indent="0">
              <a:spcBef>
                <a:spcPct val="0"/>
              </a:spcBef>
              <a:buNone/>
              <a:defRPr/>
            </a:pPr>
            <a:r>
              <a:rPr lang="pt-BR" dirty="0">
                <a:solidFill>
                  <a:prstClr val="black"/>
                </a:solidFill>
                <a:latin typeface="Arial" pitchFamily="34" charset="0"/>
                <a:cs typeface="Arial" pitchFamily="34" charset="0"/>
              </a:rPr>
              <a:t>	</a:t>
            </a:r>
            <a:endParaRPr lang="pt-BR" dirty="0">
              <a:solidFill>
                <a:prstClr val="black"/>
              </a:solidFill>
              <a:latin typeface="Arial" charset="0"/>
              <a:cs typeface="Arial" charset="0"/>
            </a:endParaRPr>
          </a:p>
          <a:p>
            <a:pPr marL="106680" indent="0" algn="just">
              <a:lnSpc>
                <a:spcPct val="107000"/>
              </a:lnSpc>
              <a:spcAft>
                <a:spcPts val="800"/>
              </a:spcAft>
              <a:buNone/>
            </a:pPr>
            <a:r>
              <a:rPr lang="pt-BR" dirty="0" smtClean="0">
                <a:solidFill>
                  <a:prstClr val="black"/>
                </a:solidFill>
                <a:latin typeface="Arial" charset="0"/>
                <a:cs typeface="Arial" charset="0"/>
              </a:rPr>
              <a:t> 	</a:t>
            </a:r>
            <a:r>
              <a:rPr lang="pt-BR" sz="3600" dirty="0" smtClean="0">
                <a:solidFill>
                  <a:srgbClr val="00000A"/>
                </a:solidFill>
                <a:effectLst/>
                <a:latin typeface="Times New Roman"/>
                <a:ea typeface="Calibri"/>
                <a:cs typeface="Calibri"/>
              </a:rPr>
              <a:t>“</a:t>
            </a:r>
            <a:r>
              <a:rPr lang="pt-BR" sz="3600" dirty="0">
                <a:solidFill>
                  <a:srgbClr val="0000CC"/>
                </a:solidFill>
                <a:highlight>
                  <a:srgbClr val="FFFFFF"/>
                </a:highlight>
                <a:latin typeface="Arial" pitchFamily="34" charset="0"/>
                <a:ea typeface="Calibri"/>
                <a:cs typeface="Arial" pitchFamily="34" charset="0"/>
              </a:rPr>
              <a:t>Mas um só e o mesmo Espírito opera todas estas coisas, repartindo particularmente a cada um como </a:t>
            </a:r>
            <a:r>
              <a:rPr lang="pt-BR" sz="3600" dirty="0" smtClean="0">
                <a:solidFill>
                  <a:srgbClr val="0000CC"/>
                </a:solidFill>
                <a:highlight>
                  <a:srgbClr val="FFFFFF"/>
                </a:highlight>
                <a:latin typeface="Arial" pitchFamily="34" charset="0"/>
                <a:ea typeface="Calibri"/>
                <a:cs typeface="Arial" pitchFamily="34" charset="0"/>
              </a:rPr>
              <a:t>quer.</a:t>
            </a:r>
            <a:r>
              <a:rPr lang="pt-BR" sz="3600" dirty="0" smtClean="0">
                <a:highlight>
                  <a:srgbClr val="FFFFFF"/>
                </a:highlight>
                <a:latin typeface="Times New Roman"/>
                <a:ea typeface="Calibri"/>
                <a:cs typeface="Arial" pitchFamily="34" charset="0"/>
              </a:rPr>
              <a:t>”</a:t>
            </a:r>
            <a:endParaRPr lang="pt-BR" sz="3600" dirty="0" smtClean="0">
              <a:solidFill>
                <a:srgbClr val="00000A"/>
              </a:solidFill>
              <a:ea typeface="Calibri"/>
              <a:cs typeface="Calibri"/>
            </a:endParaRPr>
          </a:p>
          <a:p>
            <a:pPr marL="114300" lvl="0" indent="0" algn="just" fontAlgn="base">
              <a:spcBef>
                <a:spcPct val="0"/>
              </a:spcBef>
              <a:spcAft>
                <a:spcPct val="0"/>
              </a:spcAft>
              <a:buClr>
                <a:srgbClr val="DBD7CB"/>
              </a:buClr>
              <a:buNone/>
              <a:defRPr/>
            </a:pPr>
            <a:r>
              <a:rPr lang="pt-BR" sz="4000" b="1" i="1" dirty="0">
                <a:solidFill>
                  <a:prstClr val="black"/>
                </a:solidFill>
                <a:latin typeface="Arial" charset="0"/>
                <a:cs typeface="Arial" charset="0"/>
              </a:rPr>
              <a:t>					</a:t>
            </a:r>
            <a:r>
              <a:rPr lang="pt-BR" sz="4000" b="1" dirty="0" smtClean="0">
                <a:solidFill>
                  <a:srgbClr val="C00000"/>
                </a:solidFill>
                <a:latin typeface="Arial" charset="0"/>
                <a:cs typeface="Arial" charset="0"/>
              </a:rPr>
              <a:t>(</a:t>
            </a:r>
            <a:r>
              <a:rPr lang="pt-BR" sz="3600" dirty="0">
                <a:solidFill>
                  <a:srgbClr val="0000CC"/>
                </a:solidFill>
                <a:highlight>
                  <a:srgbClr val="FFFFFF"/>
                </a:highlight>
                <a:latin typeface="Arial" pitchFamily="34" charset="0"/>
                <a:ea typeface="Calibri"/>
                <a:cs typeface="Arial" pitchFamily="34" charset="0"/>
              </a:rPr>
              <a:t>1 </a:t>
            </a:r>
            <a:r>
              <a:rPr lang="pt-BR" sz="3600" dirty="0" err="1">
                <a:solidFill>
                  <a:srgbClr val="0000CC"/>
                </a:solidFill>
                <a:highlight>
                  <a:srgbClr val="FFFFFF"/>
                </a:highlight>
                <a:latin typeface="Arial" pitchFamily="34" charset="0"/>
                <a:ea typeface="Calibri"/>
                <a:cs typeface="Arial" pitchFamily="34" charset="0"/>
              </a:rPr>
              <a:t>Co</a:t>
            </a:r>
            <a:r>
              <a:rPr lang="pt-BR" sz="3600" dirty="0">
                <a:solidFill>
                  <a:srgbClr val="0000CC"/>
                </a:solidFill>
                <a:highlight>
                  <a:srgbClr val="FFFFFF"/>
                </a:highlight>
                <a:latin typeface="Arial" pitchFamily="34" charset="0"/>
                <a:ea typeface="Calibri"/>
                <a:cs typeface="Arial" pitchFamily="34" charset="0"/>
              </a:rPr>
              <a:t> </a:t>
            </a:r>
            <a:r>
              <a:rPr lang="pt-BR" sz="3600" dirty="0" smtClean="0">
                <a:solidFill>
                  <a:srgbClr val="0000CC"/>
                </a:solidFill>
                <a:highlight>
                  <a:srgbClr val="FFFFFF"/>
                </a:highlight>
                <a:latin typeface="Arial" pitchFamily="34" charset="0"/>
                <a:ea typeface="Calibri"/>
                <a:cs typeface="Arial" pitchFamily="34" charset="0"/>
              </a:rPr>
              <a:t>12.11</a:t>
            </a:r>
            <a:r>
              <a:rPr lang="pt-BR" sz="4000" b="1" dirty="0" smtClean="0">
                <a:solidFill>
                  <a:srgbClr val="C00000"/>
                </a:solidFill>
                <a:latin typeface="Arial" charset="0"/>
                <a:cs typeface="Arial" charset="0"/>
              </a:rPr>
              <a:t>)</a:t>
            </a:r>
            <a:endParaRPr lang="pt-BR" sz="4000" b="1" dirty="0">
              <a:solidFill>
                <a:srgbClr val="C00000"/>
              </a:solidFill>
              <a:latin typeface="Arial" pitchFamily="34" charset="0"/>
              <a:cs typeface="Arial" pitchFamily="34" charset="0"/>
            </a:endParaRPr>
          </a:p>
          <a:p>
            <a:endParaRPr lang="pt-BR" dirty="0"/>
          </a:p>
        </p:txBody>
      </p:sp>
    </p:spTree>
    <p:extLst>
      <p:ext uri="{BB962C8B-B14F-4D97-AF65-F5344CB8AC3E}">
        <p14:creationId xmlns:p14="http://schemas.microsoft.com/office/powerpoint/2010/main" val="3678519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1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NATUREZA E O PROPÓSITO DOS DONS </a:t>
            </a:r>
            <a:r>
              <a:rPr lang="pt-BR" sz="3000" b="1" dirty="0" smtClean="0">
                <a:solidFill>
                  <a:srgbClr val="006600"/>
                </a:solidFill>
              </a:rPr>
              <a:t>							</a:t>
            </a:r>
            <a:r>
              <a:rPr lang="pt-BR" sz="3000" dirty="0" smtClean="0">
                <a:solidFill>
                  <a:srgbClr val="006600"/>
                </a:solidFill>
              </a:rPr>
              <a:t>(</a:t>
            </a:r>
            <a:r>
              <a:rPr lang="pt-BR" sz="3000" dirty="0" smtClean="0">
                <a:solidFill>
                  <a:srgbClr val="0000CC"/>
                </a:solidFill>
              </a:rPr>
              <a:t>vv. 12.1-11</a:t>
            </a:r>
            <a:r>
              <a:rPr lang="pt-BR" sz="3000" dirty="0" smtClean="0">
                <a:solidFill>
                  <a:srgbClr val="006600"/>
                </a:solidFill>
              </a:rPr>
              <a:t>)</a:t>
            </a:r>
          </a:p>
          <a:p>
            <a:pPr marL="0" indent="0">
              <a:buNone/>
            </a:pPr>
            <a:r>
              <a:rPr lang="pt-BR" sz="3000" b="1" dirty="0">
                <a:solidFill>
                  <a:srgbClr val="006600"/>
                </a:solidFill>
              </a:rPr>
              <a:t>II – A DIVERSIDADE DE DONS E A UNIDADE DO </a:t>
            </a:r>
            <a:r>
              <a:rPr lang="pt-BR" sz="3000" b="1" dirty="0" smtClean="0">
                <a:solidFill>
                  <a:srgbClr val="006600"/>
                </a:solidFill>
              </a:rPr>
              <a:t>CORPO</a:t>
            </a:r>
          </a:p>
          <a:p>
            <a:pPr marL="0" indent="0">
              <a:buNone/>
            </a:pPr>
            <a:r>
              <a:rPr lang="pt-BR" sz="3000" b="1" dirty="0">
                <a:solidFill>
                  <a:srgbClr val="006600"/>
                </a:solidFill>
              </a:rPr>
              <a:t>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12.12-31</a:t>
            </a:r>
            <a:r>
              <a:rPr lang="pt-BR" sz="3000" dirty="0" smtClean="0">
                <a:solidFill>
                  <a:srgbClr val="006600"/>
                </a:solidFill>
              </a:rPr>
              <a:t>)</a:t>
            </a:r>
          </a:p>
          <a:p>
            <a:pPr marL="0" indent="0">
              <a:buNone/>
            </a:pPr>
            <a:r>
              <a:rPr lang="pt-BR" sz="3000" b="1" dirty="0">
                <a:solidFill>
                  <a:srgbClr val="006600"/>
                </a:solidFill>
              </a:rPr>
              <a:t>III – O AMOR É AINDA MAIS EXCELENTE QUE OS </a:t>
            </a:r>
            <a:r>
              <a:rPr lang="pt-BR" sz="3000" b="1" dirty="0" smtClean="0">
                <a:solidFill>
                  <a:srgbClr val="006600"/>
                </a:solidFill>
              </a:rPr>
              <a:t>DONS					</a:t>
            </a:r>
            <a:r>
              <a:rPr lang="pt-BR" sz="3000" dirty="0" smtClean="0">
                <a:solidFill>
                  <a:srgbClr val="006600"/>
                </a:solidFill>
              </a:rPr>
              <a:t>(</a:t>
            </a:r>
            <a:r>
              <a:rPr lang="pt-BR" sz="3000" dirty="0">
                <a:solidFill>
                  <a:srgbClr val="0000CC"/>
                </a:solidFill>
              </a:rPr>
              <a:t>vv</a:t>
            </a:r>
            <a:r>
              <a:rPr lang="pt-BR" sz="3000" dirty="0" smtClean="0">
                <a:solidFill>
                  <a:srgbClr val="0000CC"/>
                </a:solidFill>
              </a:rPr>
              <a:t>. 13.1-13</a:t>
            </a:r>
            <a:r>
              <a:rPr lang="pt-BR" sz="3000" dirty="0" smtClean="0">
                <a:solidFill>
                  <a:srgbClr val="006600"/>
                </a:solidFill>
              </a:rPr>
              <a:t>)</a:t>
            </a:r>
            <a:r>
              <a:rPr lang="pt-BR" sz="30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2703177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endParaRPr lang="pt-BR" sz="3200" dirty="0"/>
          </a:p>
        </p:txBody>
      </p:sp>
      <p:sp>
        <p:nvSpPr>
          <p:cNvPr id="3" name="Espaço Reservado para Conteúdo 2"/>
          <p:cNvSpPr>
            <a:spLocks noGrp="1"/>
          </p:cNvSpPr>
          <p:nvPr>
            <p:ph idx="1"/>
          </p:nvPr>
        </p:nvSpPr>
        <p:spPr>
          <a:xfrm>
            <a:off x="457200" y="1639341"/>
            <a:ext cx="8229600" cy="4525963"/>
          </a:xfrm>
          <a:ln>
            <a:solidFill>
              <a:schemeClr val="tx1"/>
            </a:solidFill>
          </a:ln>
        </p:spPr>
        <p:txBody>
          <a:bodyPr>
            <a:normAutofit/>
          </a:bodyPr>
          <a:lstStyle/>
          <a:p>
            <a:pPr marL="0" lvl="0" indent="0" fontAlgn="base">
              <a:spcBef>
                <a:spcPct val="0"/>
              </a:spcBef>
              <a:spcAft>
                <a:spcPct val="0"/>
              </a:spcAft>
              <a:buNone/>
              <a:defRPr/>
            </a:pPr>
            <a:r>
              <a:rPr lang="pt-BR" sz="2400" b="1" dirty="0" smtClean="0">
                <a:solidFill>
                  <a:srgbClr val="EEECE1">
                    <a:lumMod val="25000"/>
                  </a:srgbClr>
                </a:solidFill>
                <a:latin typeface="Arial" pitchFamily="34" charset="0"/>
                <a:cs typeface="Arial" pitchFamily="34" charset="0"/>
              </a:rPr>
              <a:t>   </a:t>
            </a:r>
            <a:r>
              <a:rPr lang="pt-BR" sz="3500" b="1" dirty="0">
                <a:solidFill>
                  <a:srgbClr val="006600"/>
                </a:solidFill>
              </a:rPr>
              <a:t>Introdução</a:t>
            </a:r>
            <a:r>
              <a:rPr lang="pt-BR" sz="2400" b="1" dirty="0" smtClean="0">
                <a:solidFill>
                  <a:srgbClr val="EEECE1">
                    <a:lumMod val="25000"/>
                  </a:srgbClr>
                </a:solidFill>
                <a:latin typeface="Arial" pitchFamily="34" charset="0"/>
                <a:cs typeface="Arial" pitchFamily="34" charset="0"/>
              </a:rPr>
              <a:t>						</a:t>
            </a:r>
          </a:p>
          <a:p>
            <a:pPr lvl="0" fontAlgn="base">
              <a:spcBef>
                <a:spcPct val="0"/>
              </a:spcBef>
              <a:spcAft>
                <a:spcPct val="0"/>
              </a:spcAft>
              <a:buFontTx/>
              <a:buChar char="-"/>
              <a:defRPr/>
            </a:pPr>
            <a:endParaRPr lang="pt-BR" sz="1200" b="1" dirty="0">
              <a:ln w="12700" cmpd="sng">
                <a:solidFill>
                  <a:schemeClr val="tx1"/>
                </a:solidFill>
              </a:ln>
              <a:solidFill>
                <a:srgbClr val="EEECE1">
                  <a:lumMod val="25000"/>
                </a:srgbClr>
              </a:solidFill>
              <a:latin typeface="Arial" pitchFamily="34" charset="0"/>
              <a:cs typeface="Arial" pitchFamily="34" charset="0"/>
            </a:endParaRPr>
          </a:p>
          <a:p>
            <a:pPr marL="0" lvl="0" indent="0" algn="just" fontAlgn="base">
              <a:spcBef>
                <a:spcPct val="0"/>
              </a:spcBef>
              <a:spcAft>
                <a:spcPct val="0"/>
              </a:spcAft>
              <a:buNone/>
              <a:defRPr/>
            </a:pPr>
            <a:r>
              <a:rPr lang="pt-BR" sz="2400" dirty="0">
                <a:solidFill>
                  <a:prstClr val="black"/>
                </a:solidFill>
                <a:latin typeface="Arial" charset="0"/>
                <a:cs typeface="Arial" charset="0"/>
              </a:rPr>
              <a:t>	</a:t>
            </a:r>
            <a:r>
              <a:rPr lang="pt-BR" sz="2800" dirty="0">
                <a:solidFill>
                  <a:prstClr val="black"/>
                </a:solidFill>
                <a:latin typeface="Arial" charset="0"/>
                <a:cs typeface="Arial" charset="0"/>
              </a:rPr>
              <a:t>Paulo continua tratando da ordem e decência que convêm às reuniões da igreja, mas agora no que diz respeito ao uso dos dons espirituais. Apesar de abundarem na manifestação dessas operações sobrenaturais do Espírito de Deus, faltava aos coríntios um entendimento correto quanto à sua verdadeira natureza e </a:t>
            </a:r>
            <a:r>
              <a:rPr lang="pt-BR" sz="2800" dirty="0" smtClean="0">
                <a:solidFill>
                  <a:prstClr val="black"/>
                </a:solidFill>
                <a:latin typeface="Arial" charset="0"/>
                <a:cs typeface="Arial" charset="0"/>
              </a:rPr>
              <a:t>propósito.</a:t>
            </a:r>
            <a:endParaRPr lang="pt-BR" sz="2800" dirty="0">
              <a:solidFill>
                <a:prstClr val="black"/>
              </a:solidFill>
              <a:latin typeface="Arial" charset="0"/>
              <a:cs typeface="Arial" charset="0"/>
            </a:endParaRPr>
          </a:p>
        </p:txBody>
      </p:sp>
    </p:spTree>
    <p:extLst>
      <p:ext uri="{BB962C8B-B14F-4D97-AF65-F5344CB8AC3E}">
        <p14:creationId xmlns:p14="http://schemas.microsoft.com/office/powerpoint/2010/main" val="2703177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10:  DONS ESPIRITUAIS NA IGREJA</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1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300" b="1" dirty="0">
                <a:solidFill>
                  <a:srgbClr val="FF0000"/>
                </a:solidFill>
              </a:rPr>
              <a:t>I – A NATUREZA E O PROPÓSITO DOS DONS </a:t>
            </a:r>
            <a:r>
              <a:rPr lang="pt-BR" sz="3000" b="1" dirty="0" smtClean="0">
                <a:solidFill>
                  <a:srgbClr val="006600"/>
                </a:solidFill>
              </a:rPr>
              <a:t>						</a:t>
            </a:r>
            <a:r>
              <a:rPr lang="pt-BR" sz="3000" dirty="0" smtClean="0">
                <a:solidFill>
                  <a:srgbClr val="006600"/>
                </a:solidFill>
              </a:rPr>
              <a:t>(</a:t>
            </a:r>
            <a:r>
              <a:rPr lang="pt-BR" sz="3000" dirty="0" smtClean="0">
                <a:solidFill>
                  <a:srgbClr val="0000CC"/>
                </a:solidFill>
              </a:rPr>
              <a:t>vv. 12.1-11</a:t>
            </a:r>
            <a:r>
              <a:rPr lang="pt-BR" sz="3000" dirty="0" smtClean="0">
                <a:solidFill>
                  <a:srgbClr val="006600"/>
                </a:solidFill>
              </a:rPr>
              <a:t>)</a:t>
            </a:r>
          </a:p>
          <a:p>
            <a:pPr marL="0" indent="0">
              <a:buNone/>
            </a:pPr>
            <a:r>
              <a:rPr lang="pt-BR" sz="3000" b="1" dirty="0">
                <a:solidFill>
                  <a:srgbClr val="006600"/>
                </a:solidFill>
              </a:rPr>
              <a:t>II – A DIVERSIDADE DE DONS E A UNIDADE DO </a:t>
            </a:r>
            <a:r>
              <a:rPr lang="pt-BR" sz="3000" b="1" dirty="0" smtClean="0">
                <a:solidFill>
                  <a:srgbClr val="006600"/>
                </a:solidFill>
              </a:rPr>
              <a:t>CORPO</a:t>
            </a:r>
          </a:p>
          <a:p>
            <a:pPr marL="0" indent="0">
              <a:buNone/>
            </a:pPr>
            <a:r>
              <a:rPr lang="pt-BR" sz="3000" b="1" dirty="0">
                <a:solidFill>
                  <a:srgbClr val="006600"/>
                </a:solidFill>
              </a:rPr>
              <a:t>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12.12-31</a:t>
            </a:r>
            <a:r>
              <a:rPr lang="pt-BR" sz="3000" dirty="0" smtClean="0">
                <a:solidFill>
                  <a:srgbClr val="006600"/>
                </a:solidFill>
              </a:rPr>
              <a:t>)</a:t>
            </a:r>
          </a:p>
          <a:p>
            <a:pPr marL="0" indent="0">
              <a:buNone/>
            </a:pPr>
            <a:r>
              <a:rPr lang="pt-BR" sz="3000" b="1" dirty="0">
                <a:solidFill>
                  <a:srgbClr val="006600"/>
                </a:solidFill>
              </a:rPr>
              <a:t>III – O AMOR É AINDA MAIS EXCELENTE QUE OS </a:t>
            </a:r>
            <a:r>
              <a:rPr lang="pt-BR" sz="3000" b="1" dirty="0" smtClean="0">
                <a:solidFill>
                  <a:srgbClr val="006600"/>
                </a:solidFill>
              </a:rPr>
              <a:t>DONS					</a:t>
            </a:r>
            <a:r>
              <a:rPr lang="pt-BR" sz="3000" dirty="0" smtClean="0">
                <a:solidFill>
                  <a:srgbClr val="006600"/>
                </a:solidFill>
              </a:rPr>
              <a:t>(</a:t>
            </a:r>
            <a:r>
              <a:rPr lang="pt-BR" sz="3000" dirty="0">
                <a:solidFill>
                  <a:srgbClr val="0000CC"/>
                </a:solidFill>
              </a:rPr>
              <a:t>vv</a:t>
            </a:r>
            <a:r>
              <a:rPr lang="pt-BR" sz="3000" dirty="0" smtClean="0">
                <a:solidFill>
                  <a:srgbClr val="0000CC"/>
                </a:solidFill>
              </a:rPr>
              <a:t>. 13.1-13</a:t>
            </a:r>
            <a:r>
              <a:rPr lang="pt-BR" sz="3000" dirty="0" smtClean="0">
                <a:solidFill>
                  <a:srgbClr val="006600"/>
                </a:solidFill>
              </a:rPr>
              <a:t>)</a:t>
            </a:r>
            <a:r>
              <a:rPr lang="pt-BR" sz="30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1304049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1615</TotalTime>
  <Words>1953</Words>
  <Application>Microsoft Office PowerPoint</Application>
  <PresentationFormat>Apresentação na tela (4:3)</PresentationFormat>
  <Paragraphs>168</Paragraphs>
  <Slides>31</Slides>
  <Notes>14</Notes>
  <HiddenSlides>0</HiddenSlides>
  <MMClips>0</MMClips>
  <ScaleCrop>false</ScaleCrop>
  <HeadingPairs>
    <vt:vector size="4" baseType="variant">
      <vt:variant>
        <vt:lpstr>Tema</vt:lpstr>
      </vt:variant>
      <vt:variant>
        <vt:i4>2</vt:i4>
      </vt:variant>
      <vt:variant>
        <vt:lpstr>Títulos de slides</vt:lpstr>
      </vt:variant>
      <vt:variant>
        <vt:i4>31</vt:i4>
      </vt:variant>
    </vt:vector>
  </HeadingPairs>
  <TitlesOfParts>
    <vt:vector size="33" baseType="lpstr">
      <vt:lpstr>Tema do Office</vt:lpstr>
      <vt:lpstr>1_Tema do Office</vt:lpstr>
      <vt:lpstr>Apresentação do PowerPoint</vt:lpstr>
      <vt:lpstr>Apresentação do PowerPoint</vt:lpstr>
      <vt:lpstr>Apresentação do PowerPoint</vt:lpstr>
      <vt:lpstr>1ª CARTA  AOS  CORÍNTIOS LIÇÃO 10:  DONS ESPIRITUAIS NA IGREJA</vt:lpstr>
      <vt:lpstr>Apresentação do PowerPoint</vt:lpstr>
      <vt:lpstr>1ª CARTA  AOS  CORÍNTIOS LIÇÃO 10:  DONS ESPIRITUAIS NA IGREJA</vt:lpstr>
      <vt:lpstr>1ª CARTA  AOS  CORÍNTIOS LIÇÃO 10:  DONS ESPIRITUAIS NA IGREJA ESBOÇO</vt:lpstr>
      <vt:lpstr>1ª CARTA  AOS  CORÍNTIOS LIÇÃO 10:  DONS ESPIRITUAIS NA IGREJA</vt:lpstr>
      <vt:lpstr>1ª CARTA  AOS  CORÍNTIOS LIÇÃO 10:  DONS ESPIRITUAIS NA IGREJA ESBOÇO</vt:lpstr>
      <vt:lpstr>Apresentação do PowerPoint</vt:lpstr>
      <vt:lpstr>1ª CARTA  AOS  CORÍNTIOS LIÇÃO 10:  DONS ESPIRITUAIS NA IGREJA</vt:lpstr>
      <vt:lpstr>Apresentação do PowerPoint</vt:lpstr>
      <vt:lpstr>1ª CARTA  AOS  CORÍNTIOS LIÇÃO 10:  DONS ESPIRITUAIS NA IGREJA</vt:lpstr>
      <vt:lpstr>1ª CARTA  AOS  CORÍNTIOS LIÇÃO 10:  DONS ESPIRITUAIS NA IGREJA</vt:lpstr>
      <vt:lpstr>Apresentação do PowerPoint</vt:lpstr>
      <vt:lpstr>1ª CARTA  AOS  CORÍNTIOS LIÇÃO 10:  DONS ESPIRITUAIS NA IGREJA ESBOÇO</vt:lpstr>
      <vt:lpstr>Apresentação do PowerPoint</vt:lpstr>
      <vt:lpstr>1ª CARTA  AOS  CORÍNTIOS LIÇÃO 10:  DONS ESPIRITUAIS NA IGREJA</vt:lpstr>
      <vt:lpstr>Apresentação do PowerPoint</vt:lpstr>
      <vt:lpstr>Apresentação do PowerPoint</vt:lpstr>
      <vt:lpstr>1ª CARTA  AOS  CORÍNTIOS LIÇÃO 10:  DONS ESPIRITUAIS NA IGREJA</vt:lpstr>
      <vt:lpstr>Apresentação do PowerPoint</vt:lpstr>
      <vt:lpstr>1ª CARTA  AOS  CORÍNTIOS LIÇÃO 10:  DONS ESPIRITUAIS NA IGREJA</vt:lpstr>
      <vt:lpstr>1ª CARTA  AOS  CORÍNTIOS LIÇÃO 10:  DONS ESPIRITUAIS NA IGREJA ESBOÇO</vt:lpstr>
      <vt:lpstr>Apresentação do PowerPoint</vt:lpstr>
      <vt:lpstr>1ª CARTA  AOS  CORÍNTIOS LIÇÃO 10:  DONS ESPIRITUAIS NA IGREJA</vt:lpstr>
      <vt:lpstr>1ª CARTA  AOS  CORÍNTIOS LIÇÃO 10:  DONS ESPIRITUAIS NA IGREJA</vt:lpstr>
      <vt:lpstr>1ª CARTA  AOS  CORÍNTIOS LIÇÃO 10:  DONS ESPIRITUAIS NA IGREJA ESBOÇO</vt:lpstr>
      <vt:lpstr>1ª CARTA  AOS  CORÍNTIOS LIÇÃO 10:  DONS ESPIRITUAIS NA IGREJA</vt:lpstr>
      <vt:lpstr>1ª CARTA  AOS  CORÍNTIOS LIÇÃO 10:  DONS ESPIRITUAIS NA IGREJA ESBOÇO</vt:lpstr>
      <vt:lpstr>1ª CARTA  AOS  CORÍNTIOS LIÇÃO 10:  DONS ESPIRITUAIS NA IGREJA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PARÁBOLAS</dc:title>
  <dc:creator>I.G.V</dc:creator>
  <cp:lastModifiedBy>I.G.V</cp:lastModifiedBy>
  <cp:revision>144</cp:revision>
  <dcterms:created xsi:type="dcterms:W3CDTF">2017-03-28T13:10:15Z</dcterms:created>
  <dcterms:modified xsi:type="dcterms:W3CDTF">2018-09-05T00:50:21Z</dcterms:modified>
</cp:coreProperties>
</file>