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1"/>
  </p:notesMasterIdLst>
  <p:sldIdLst>
    <p:sldId id="342" r:id="rId3"/>
    <p:sldId id="296" r:id="rId4"/>
    <p:sldId id="259" r:id="rId5"/>
    <p:sldId id="257" r:id="rId6"/>
    <p:sldId id="279" r:id="rId7"/>
    <p:sldId id="260" r:id="rId8"/>
    <p:sldId id="262" r:id="rId9"/>
    <p:sldId id="263" r:id="rId10"/>
    <p:sldId id="372" r:id="rId11"/>
    <p:sldId id="368" r:id="rId12"/>
    <p:sldId id="264" r:id="rId13"/>
    <p:sldId id="323" r:id="rId14"/>
    <p:sldId id="324" r:id="rId15"/>
    <p:sldId id="325" r:id="rId16"/>
    <p:sldId id="373" r:id="rId17"/>
    <p:sldId id="369" r:id="rId18"/>
    <p:sldId id="267" r:id="rId19"/>
    <p:sldId id="327" r:id="rId20"/>
    <p:sldId id="374" r:id="rId21"/>
    <p:sldId id="367" r:id="rId22"/>
    <p:sldId id="333" r:id="rId23"/>
    <p:sldId id="348" r:id="rId24"/>
    <p:sldId id="351" r:id="rId25"/>
    <p:sldId id="378" r:id="rId26"/>
    <p:sldId id="375" r:id="rId27"/>
    <p:sldId id="313" r:id="rId28"/>
    <p:sldId id="376" r:id="rId29"/>
    <p:sldId id="377" r:id="rId3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600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23" autoAdjust="0"/>
  </p:normalViewPr>
  <p:slideViewPr>
    <p:cSldViewPr>
      <p:cViewPr varScale="1">
        <p:scale>
          <a:sx n="62" d="100"/>
          <a:sy n="62" d="100"/>
        </p:scale>
        <p:origin x="-140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C9BF2-DC0F-4452-ABF8-F28AC5D4A9F9}" type="datetimeFigureOut">
              <a:rPr lang="pt-BR" smtClean="0"/>
              <a:t>28/08/2018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A1916-7331-4A11-846C-A049D8C27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7418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pt-BR" b="1" baseline="0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2383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	</a:t>
            </a:r>
            <a:r>
              <a:rPr lang="pt-BR" dirty="0" smtClean="0"/>
              <a:t>	o benefício  ....</a:t>
            </a:r>
            <a:r>
              <a:rPr lang="pt-BR" baseline="0" dirty="0" smtClean="0"/>
              <a:t> O perdão dos  pecados	     o perigo  ser réu da morte do filho de Deus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			uma  aliança nova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>
                <a:solidFill>
                  <a:prstClr val="black"/>
                </a:solidFill>
              </a:rPr>
              <a:pPr/>
              <a:t>22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0720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	Ananias  e  safira             </a:t>
            </a:r>
            <a:r>
              <a:rPr lang="pt-BR" dirty="0" err="1" smtClean="0"/>
              <a:t>Nadabe</a:t>
            </a:r>
            <a:r>
              <a:rPr lang="pt-BR" dirty="0" smtClean="0"/>
              <a:t>   e   </a:t>
            </a:r>
            <a:r>
              <a:rPr lang="pt-BR" dirty="0" err="1" smtClean="0"/>
              <a:t>Abiú</a:t>
            </a:r>
            <a:r>
              <a:rPr lang="pt-BR" dirty="0" smtClean="0"/>
              <a:t>	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>
                <a:solidFill>
                  <a:prstClr val="black"/>
                </a:solidFill>
              </a:rPr>
              <a:pPr/>
              <a:t>23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0720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 smtClean="0"/>
              <a:t>	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24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17420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 smtClean="0"/>
              <a:t>			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6670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pt-B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  Mas ter a mulher cabelo crescido lhe é honroso, porque o cabelo lhe foi dado em lugar de véu.</a:t>
            </a:r>
            <a:r>
              <a:rPr lang="pt-BR" b="1" dirty="0" smtClean="0"/>
              <a:t>	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2786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	</a:t>
            </a:r>
            <a:r>
              <a:rPr lang="pt-B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Lev 19:27  Não cortareis o cabelo, </a:t>
            </a:r>
            <a:r>
              <a:rPr lang="pt-BR" sz="1200" b="1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arredondando os cantos da vossa cabeça, nem danificarás a ponta da tua barba.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2786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 smtClean="0"/>
              <a:t>	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1742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conselho </a:t>
            </a:r>
            <a:r>
              <a:rPr lang="pt-BR" dirty="0" smtClean="0"/>
              <a:t>do apóstolo: “</a:t>
            </a:r>
            <a:r>
              <a:rPr lang="pt-BR" b="1" dirty="0" smtClean="0"/>
              <a:t>Que do mesmo modo as mulheres se ataviem em traje honesto, com pudor e modéstia, não com tranças, ou com ouro, ou pérolas, ou vestidos preciosos</a:t>
            </a:r>
            <a:r>
              <a:rPr lang="pt-BR" dirty="0" smtClean="0"/>
              <a:t>” (1 </a:t>
            </a:r>
            <a:r>
              <a:rPr lang="pt-BR" dirty="0" err="1" smtClean="0"/>
              <a:t>Tm</a:t>
            </a:r>
            <a:r>
              <a:rPr lang="pt-BR" dirty="0" smtClean="0"/>
              <a:t> 2.9). </a:t>
            </a:r>
            <a:r>
              <a:rPr kumimoji="0" lang="pt-B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  Mas ter a mulher cabelo crescido lhe é honroso, porque o cabelo lhe foi dado em lugar de véu.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2786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				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4047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b="1" dirty="0" smtClean="0">
              <a:solidFill>
                <a:srgbClr val="0066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1064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	</a:t>
            </a:r>
            <a:endParaRPr lang="pt-BR" b="1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17420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			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a maior gravidade, humildade e gratidão a Deus   </a:t>
            </a:r>
            <a:r>
              <a:rPr lang="pt-BR" sz="1200" b="1" dirty="0" smtClean="0">
                <a:latin typeface="Arial" pitchFamily="34" charset="0"/>
                <a:cs typeface="Arial" pitchFamily="34" charset="0"/>
              </a:rPr>
              <a:t>E  TEMOR.</a:t>
            </a:r>
            <a:endParaRPr lang="pt-BR" b="1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1072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41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28/08/2018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572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28/08/2018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47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54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54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28/08/2018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4942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43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BDED7-3619-4D72-B584-9996C867A486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F8220-65C2-40B5-818F-7CE44B36D01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9269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58769-3F99-4291-9957-A71A6C5EC418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A8017-91A4-41EB-A819-8CB9212AA2EB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081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1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D4148-DCF6-4FF5-AE02-DB3C6BB30AEE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F22E-C6D1-4668-A34E-91C29206475D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772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600206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F7693-816C-4DFD-988E-99602FEE40D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8E1B-DAF5-470E-8375-0A0BE55829AE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776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34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3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F1265-0B35-411B-92AE-F12DB610EE1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5C409-452C-43D6-AB42-50459BA2406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094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7FEAA-2753-4920-A698-717C29E4232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68E93-799C-42CE-8C23-4C942DB56B2B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2436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35DFF-A1CA-474C-BCEC-2CBC697FDCF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8CFC4-CE83-475D-84F6-EEEB1BB8A49D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2616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6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3591C-9A01-4CE3-8644-6F3EA16AA13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37BDE-7151-4C8C-825B-EB0047B370DA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037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28/08/2018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2857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F679-3621-44C5-A6BB-C47A5A67D30F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DC34D-F07D-4C62-850E-383568E6329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699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64A16-4713-467A-9482-0AC412C4A2DB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A2C30-781E-4513-B2F4-F0C218904AA8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5615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56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56"/>
            <a:ext cx="80772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8FB7F-BC90-44DA-93F8-FD95B1F95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4B3DB-24F1-4DEE-9EB6-BB885BDCBF3F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007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1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28/08/2018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4598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28/08/2018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080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28/08/2018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65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28/08/2018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262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28/08/2018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100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6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28/08/2018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527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28/08/2018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1589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47B21-5B4F-430E-8779-9B4706A37A3E}" type="datetimeFigureOut">
              <a:rPr lang="pt-BR" smtClean="0"/>
              <a:t>28/08/2018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6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2054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2B80EC-42B7-4717-A25D-98B72976DD0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6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005438-3D44-4C1C-AEA1-63DF5BC57F28}" type="slidenum">
              <a:rPr lang="pt-BR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6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9376" y="4514850"/>
            <a:ext cx="7755730" cy="2343150"/>
          </a:xfrm>
        </p:spPr>
        <p:txBody>
          <a:bodyPr/>
          <a:lstStyle/>
          <a:p>
            <a:pPr>
              <a:buClr>
                <a:srgbClr val="94B6D2"/>
              </a:buClr>
            </a:pPr>
            <a:r>
              <a:rPr lang="pt-BR" sz="3600" b="1" dirty="0" smtClean="0">
                <a:solidFill>
                  <a:srgbClr val="000000"/>
                </a:solidFill>
                <a:latin typeface="Book Antiqua" pitchFamily="18" charset="0"/>
              </a:rPr>
              <a:t>Classes de Jovens e Adultos da EBD</a:t>
            </a: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689380" y="569913"/>
            <a:ext cx="7755731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Book Antiqua" pitchFamily="18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449263" eaLnBrk="1" hangingPunct="1">
              <a:lnSpc>
                <a:spcPct val="93000"/>
              </a:lnSpc>
              <a:defRPr/>
            </a:pPr>
            <a:r>
              <a:rPr lang="en-GB" sz="4000" dirty="0" smtClean="0">
                <a:solidFill>
                  <a:srgbClr val="000099"/>
                </a:solidFill>
                <a:latin typeface="Arial"/>
                <a:cs typeface="Arial"/>
              </a:rPr>
              <a:t>ESCOLA BÍBLICA DOMINICAL</a:t>
            </a:r>
            <a:endParaRPr lang="en-GB" sz="4000" dirty="0">
              <a:solidFill>
                <a:srgbClr val="000099"/>
              </a:solidFill>
              <a:latin typeface="Arial"/>
              <a:cs typeface="Arial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971600" y="2200289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4B6D2"/>
              </a:buClr>
              <a:defRPr/>
            </a:pPr>
            <a:r>
              <a:rPr lang="pt-BR" sz="4800" b="1" dirty="0">
                <a:solidFill>
                  <a:srgbClr val="993300"/>
                </a:solidFill>
                <a:latin typeface="Book Antiqua"/>
                <a:cs typeface="Arial" charset="0"/>
              </a:rPr>
              <a:t>3° TRIMESTRE  DE  2018</a:t>
            </a:r>
          </a:p>
        </p:txBody>
      </p:sp>
    </p:spTree>
    <p:extLst>
      <p:ext uri="{BB962C8B-B14F-4D97-AF65-F5344CB8AC3E}">
        <p14:creationId xmlns:p14="http://schemas.microsoft.com/office/powerpoint/2010/main" val="102687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404664"/>
            <a:ext cx="7560840" cy="6120680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pt-BR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 Leitura Bíblica:</a:t>
            </a:r>
          </a:p>
          <a:p>
            <a:pPr marL="0" lvl="0" indent="0">
              <a:buNone/>
            </a:pPr>
            <a:r>
              <a:rPr lang="pt-BR" sz="1800" dirty="0">
                <a:solidFill>
                  <a:srgbClr val="0000CC"/>
                </a:solidFill>
              </a:rPr>
              <a:t>1 </a:t>
            </a:r>
            <a:r>
              <a:rPr lang="pt-BR" sz="1800" dirty="0" err="1">
                <a:solidFill>
                  <a:srgbClr val="0000CC"/>
                </a:solidFill>
              </a:rPr>
              <a:t>Co</a:t>
            </a:r>
            <a:r>
              <a:rPr lang="pt-BR" sz="1800" dirty="0">
                <a:solidFill>
                  <a:srgbClr val="0000CC"/>
                </a:solidFill>
              </a:rPr>
              <a:t> 11. 2  E louvo-vos, irmãos, porque em tudo vos lembrais de mim e retendes os preceitos como </a:t>
            </a:r>
            <a:r>
              <a:rPr lang="pt-BR" sz="1800" dirty="0" err="1">
                <a:solidFill>
                  <a:srgbClr val="0000CC"/>
                </a:solidFill>
              </a:rPr>
              <a:t>vo-los</a:t>
            </a:r>
            <a:r>
              <a:rPr lang="pt-BR" sz="1800" dirty="0">
                <a:solidFill>
                  <a:srgbClr val="0000CC"/>
                </a:solidFill>
              </a:rPr>
              <a:t> entreguei. 3 Mas quero que saibais que Cristo é a cabeça de todo varão, e o varão, a cabeça da mulher; e Deus, a cabeça de Cristo.   4  Todo homem que ora ou profetiza, tendo a cabeça coberta, desonra a sua própria cabeça.   5  Mas toda mulher que ora ou profetiza com a cabeça descoberta desonra a sua própria cabeça, porque é como se estivesse rapada. 6 Portanto, se a mulher não se cobre com véu, tosquie-se também. Mas, se para a mulher é coisa indecente tosquiar-se ou rapar-se, que ponha o véu. 7 O varão, pois, não deve cobrir a cabeça, porque é a imagem e glória de Deus, mas a mulher é a glória do varão.   8  Porque o varão não provém da mulher, mas a mulher, do varão. 9 Porque também o varão não foi criado por causa da mulher, mas a mulher, por causa do varão.   10  Portanto, a mulher deve ter sobre a cabeça sinal de poderio, por causa dos anjos.  11 Todavia, nem o varão é sem a mulher, nem a mulher, sem o varão, no Senhor.   12 Porque, como a mulher provém do varão, assim também o varão provém da mulher, mas tudo vem de Deus.  13 Julgai entre vós mesmos: é decente que a mulher ore a Deus descoberta?   14  Ou não vos ensina a mesma natureza que é desonra para o varão ter cabelo crescido?   15  Mas ter a mulher cabelo crescido lhe é honroso, porque o cabelo lhe foi dado em lugar de véu.   16  Mas, se alguém quiser ser contencioso, nós não temos tal costume, nem as igrejas de Deus.</a:t>
            </a:r>
          </a:p>
        </p:txBody>
      </p:sp>
    </p:spTree>
    <p:extLst>
      <p:ext uri="{BB962C8B-B14F-4D97-AF65-F5344CB8AC3E}">
        <p14:creationId xmlns:p14="http://schemas.microsoft.com/office/powerpoint/2010/main" val="34792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40560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pt-BR" sz="2400" b="1" dirty="0">
                <a:solidFill>
                  <a:srgbClr val="006600"/>
                </a:solidFill>
              </a:rPr>
              <a:t>I – DECÊNCIA E SUBMISSÃO NA IGREJA </a:t>
            </a:r>
            <a:r>
              <a:rPr lang="pt-BR" sz="2400" b="1" dirty="0" smtClean="0">
                <a:solidFill>
                  <a:srgbClr val="006600"/>
                </a:solidFill>
              </a:rPr>
              <a:t>			 </a:t>
            </a:r>
            <a:r>
              <a:rPr lang="pt-BR" sz="24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       </a:t>
            </a:r>
            <a:r>
              <a:rPr lang="pt-BR" sz="18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1</a:t>
            </a:r>
          </a:p>
          <a:p>
            <a:pPr marL="0" lvl="0" indent="0">
              <a:buNone/>
            </a:pPr>
            <a:endParaRPr lang="pt-BR" sz="1000" b="1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lvl="0" indent="0" algn="just">
              <a:buNone/>
            </a:pPr>
            <a:r>
              <a:rPr lang="pt-BR" sz="20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	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No primeiro verso deste capítulo, o apóstolo recomenda aos coríntios o seu próprio exemplo, em conclusão ao assunto tratado anteriormente, sobre o uso da liberdade cristã. Mas, no assunto que se segue, ao seu próprio exemplo ele acrescenta o peso daquilo que já estava estabelecido entre as igrejas de Deus (</a:t>
            </a:r>
            <a:r>
              <a:rPr lang="pt-BR" sz="2600" dirty="0">
                <a:solidFill>
                  <a:srgbClr val="0000CC"/>
                </a:solidFill>
                <a:latin typeface="Arial" charset="0"/>
                <a:cs typeface="Arial" charset="0"/>
              </a:rPr>
              <a:t>cf. v. 16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), e que ele simplesmente havia transmitido aos coríntios tal como havia recebido, como uma boa tradição. Durante as reuniões da igreja, </a:t>
            </a:r>
            <a:r>
              <a:rPr lang="pt-BR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era 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correto que os homens </a:t>
            </a:r>
            <a:r>
              <a:rPr lang="pt-BR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estivessem 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de cabeças descobertas e as mulheres, diferentemente, de cabeças cobertas, e esta atitude envolvia muito mais do que simplesmente um aspecto exterior de menor importância, ou uma inovação no vestuário.</a:t>
            </a:r>
          </a:p>
        </p:txBody>
      </p:sp>
    </p:spTree>
    <p:extLst>
      <p:ext uri="{BB962C8B-B14F-4D97-AF65-F5344CB8AC3E}">
        <p14:creationId xmlns:p14="http://schemas.microsoft.com/office/powerpoint/2010/main" val="2703177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12568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pt-BR" sz="2800" b="1" dirty="0">
                <a:solidFill>
                  <a:srgbClr val="006600"/>
                </a:solidFill>
              </a:rPr>
              <a:t>I – DECÊNCIA E SUBMISSÃO NA IGREJA </a:t>
            </a:r>
            <a:r>
              <a:rPr lang="pt-BR" sz="2800" b="1" dirty="0" smtClean="0">
                <a:solidFill>
                  <a:srgbClr val="006600"/>
                </a:solidFill>
              </a:rPr>
              <a:t>	 </a:t>
            </a:r>
            <a:r>
              <a:rPr lang="pt-BR" sz="28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       </a:t>
            </a:r>
            <a:r>
              <a:rPr lang="pt-BR" sz="24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2</a:t>
            </a:r>
            <a:endParaRPr lang="pt-BR" sz="24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lvl="0" indent="0">
              <a:buNone/>
            </a:pPr>
            <a:endParaRPr lang="pt-BR" sz="1000" b="1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lvl="0" indent="0" algn="just">
              <a:buNone/>
            </a:pPr>
            <a:r>
              <a:rPr lang="pt-BR" sz="20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	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Condenando categoricamente como indecente para o homem participar do culto com a cabeça </a:t>
            </a:r>
            <a:r>
              <a:rPr lang="pt-B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coberta, 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ele acrescenta que é igualmente </a:t>
            </a:r>
            <a:r>
              <a:rPr lang="pt-B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indecente 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a mulher participar da assembleia solene da igreja sem </a:t>
            </a:r>
            <a:r>
              <a:rPr lang="pt-B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véu. 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O seu argumento se baseia em uma hierarquia: “</a:t>
            </a:r>
            <a:r>
              <a:rPr lang="pt-BR" sz="2800" dirty="0">
                <a:solidFill>
                  <a:srgbClr val="0000CC"/>
                </a:solidFill>
                <a:latin typeface="Arial" charset="0"/>
                <a:cs typeface="Arial" charset="0"/>
              </a:rPr>
              <a:t>Cristo é a cabeça de todo o homem, e o homem a cabeça da mulher; e Deus a cabeça de Cristo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” (</a:t>
            </a:r>
            <a:r>
              <a:rPr lang="pt-BR" sz="2800" dirty="0">
                <a:solidFill>
                  <a:srgbClr val="0000CC"/>
                </a:solidFill>
                <a:latin typeface="Arial" charset="0"/>
                <a:cs typeface="Arial" charset="0"/>
              </a:rPr>
              <a:t>v. 3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), onde um deve receber honra e submissão do outro – Deus, de Cristo; Cristo, do homem; e o homem, da mulher. Cada um, a seu modo, de acordo com as suas atribuições. Aqui ele </a:t>
            </a:r>
            <a:r>
              <a:rPr lang="pt-BR" sz="2800" u="sng" dirty="0">
                <a:solidFill>
                  <a:prstClr val="black"/>
                </a:solidFill>
                <a:latin typeface="Arial" charset="0"/>
                <a:cs typeface="Arial" charset="0"/>
              </a:rPr>
              <a:t>não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está tratando do relacionamento espiritual que tanto o homem como a mulher têm com Deus em Cristo Jesus, onde todos são </a:t>
            </a:r>
            <a:r>
              <a:rPr lang="pt-B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iguais. 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Ele fala de uma ordem estabelecida na criação e que diz respeito a esta vida, como </a:t>
            </a:r>
            <a:r>
              <a:rPr lang="pt-B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a 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seguir: “</a:t>
            </a:r>
            <a:r>
              <a:rPr lang="pt-BR" sz="2800" dirty="0">
                <a:solidFill>
                  <a:srgbClr val="0000CC"/>
                </a:solidFill>
                <a:latin typeface="Arial" charset="0"/>
                <a:cs typeface="Arial" charset="0"/>
              </a:rPr>
              <a:t>Porque o homem não provém da mulher, mas a mulher do homem. Porque também o homem não foi criado por causa da mulher, mas a mulher por causa do homem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” (</a:t>
            </a:r>
            <a:r>
              <a:rPr lang="pt-BR" sz="2800" dirty="0">
                <a:solidFill>
                  <a:srgbClr val="0000CC"/>
                </a:solidFill>
                <a:latin typeface="Arial" charset="0"/>
                <a:cs typeface="Arial" charset="0"/>
              </a:rPr>
              <a:t>vv. 8-9</a:t>
            </a:r>
            <a:r>
              <a:rPr lang="pt-B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).	 </a:t>
            </a:r>
            <a:r>
              <a:rPr lang="pt-BR" sz="1500" dirty="0">
                <a:solidFill>
                  <a:prstClr val="black"/>
                </a:solidFill>
                <a:latin typeface="Arial" charset="0"/>
                <a:cs typeface="Arial" charset="0"/>
              </a:rPr>
              <a:t>(</a:t>
            </a:r>
            <a:r>
              <a:rPr lang="pt-BR" sz="1500" dirty="0" err="1">
                <a:solidFill>
                  <a:srgbClr val="0000CC"/>
                </a:solidFill>
                <a:latin typeface="Arial" charset="0"/>
                <a:cs typeface="Arial" charset="0"/>
              </a:rPr>
              <a:t>Gl</a:t>
            </a:r>
            <a:r>
              <a:rPr lang="pt-BR" sz="1500" dirty="0">
                <a:solidFill>
                  <a:srgbClr val="0000CC"/>
                </a:solidFill>
                <a:latin typeface="Arial" charset="0"/>
                <a:cs typeface="Arial" charset="0"/>
              </a:rPr>
              <a:t> 3.26-28</a:t>
            </a:r>
            <a:r>
              <a:rPr lang="pt-BR" sz="1500" dirty="0">
                <a:solidFill>
                  <a:prstClr val="black"/>
                </a:solidFill>
                <a:latin typeface="Arial" charset="0"/>
                <a:cs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94918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38884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 err="1">
                <a:solidFill>
                  <a:srgbClr val="0000CC"/>
                </a:solidFill>
              </a:rPr>
              <a:t>Gl</a:t>
            </a:r>
            <a:r>
              <a:rPr lang="pt-BR" dirty="0">
                <a:solidFill>
                  <a:srgbClr val="0000CC"/>
                </a:solidFill>
              </a:rPr>
              <a:t> 3. 26  Porque todos sois filhos de Deus pela fé em Cristo Jesus;</a:t>
            </a:r>
          </a:p>
          <a:p>
            <a:pPr marL="0" indent="0">
              <a:buNone/>
            </a:pPr>
            <a:r>
              <a:rPr lang="pt-BR" dirty="0">
                <a:solidFill>
                  <a:srgbClr val="0000CC"/>
                </a:solidFill>
              </a:rPr>
              <a:t>27  porque todos quantos fostes batizados em Cristo já vos revestistes de Cristo.</a:t>
            </a:r>
          </a:p>
          <a:p>
            <a:pPr marL="0" indent="0">
              <a:buNone/>
            </a:pPr>
            <a:r>
              <a:rPr lang="pt-BR" dirty="0">
                <a:solidFill>
                  <a:srgbClr val="0000CC"/>
                </a:solidFill>
              </a:rPr>
              <a:t>28  Nisto não há judeu nem grego; não há servo nem livre; não há macho nem fêmea; porque todos vós sois um em Cristo Jesus.</a:t>
            </a:r>
            <a:endParaRPr lang="pt-BR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000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40560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pt-BR" sz="2400" b="1" dirty="0">
                <a:solidFill>
                  <a:srgbClr val="006600"/>
                </a:solidFill>
              </a:rPr>
              <a:t>I – DECÊNCIA E SUBMISSÃO NA IGREJA </a:t>
            </a:r>
            <a:r>
              <a:rPr lang="pt-BR" sz="2400" b="1" dirty="0" smtClean="0">
                <a:solidFill>
                  <a:srgbClr val="006600"/>
                </a:solidFill>
              </a:rPr>
              <a:t>			 </a:t>
            </a:r>
            <a:r>
              <a:rPr lang="pt-BR" sz="24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       </a:t>
            </a:r>
            <a:r>
              <a:rPr lang="pt-BR" sz="18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3</a:t>
            </a:r>
            <a:endParaRPr lang="pt-BR" sz="18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lvl="0" indent="0">
              <a:buNone/>
            </a:pPr>
            <a:endParaRPr lang="pt-BR" sz="1000" b="1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lvl="0" indent="0" algn="just">
              <a:buNone/>
            </a:pPr>
            <a:r>
              <a:rPr lang="pt-BR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 véu entra aqui como um sinal de submissão da mulher à autoridade do marido, e por isso não convinha que fosse abandonado – como também qualquer outro uso que contribua para a decência, o pudor, a modéstia e a manutenção da hierarquia natural deve ser louvado e incentivado. </a:t>
            </a:r>
            <a:r>
              <a:rPr lang="pt-BR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Particularmente 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em Corinto, onde os bons costumes sofriam com a degeneração moral do povo e, como o apóstolo já havia ensinado, a igreja devia se portar com correção e submissão e não ser contenciosa.</a:t>
            </a:r>
            <a:endParaRPr lang="pt-BR" sz="26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918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r>
              <a:rPr lang="pt-BR" sz="2900" b="1" i="1" dirty="0" smtClean="0">
                <a:solidFill>
                  <a:srgbClr val="00B050"/>
                </a:solidFill>
                <a:cs typeface="Arial" charset="0"/>
              </a:rPr>
              <a:t/>
            </a:r>
            <a:br>
              <a:rPr lang="pt-BR" sz="2900" b="1" i="1" dirty="0" smtClean="0">
                <a:solidFill>
                  <a:srgbClr val="00B050"/>
                </a:solidFill>
                <a:cs typeface="Arial" charset="0"/>
              </a:rPr>
            </a:br>
            <a:r>
              <a:rPr lang="pt-BR" sz="3200" b="1" dirty="0">
                <a:solidFill>
                  <a:srgbClr val="7030A0"/>
                </a:solidFill>
              </a:rPr>
              <a:t>ESBOÇO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72816"/>
            <a:ext cx="8064896" cy="41659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2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4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7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pt-BR" sz="3000" b="1" dirty="0" smtClean="0">
                <a:solidFill>
                  <a:srgbClr val="006600"/>
                </a:solidFill>
              </a:rPr>
              <a:t>I </a:t>
            </a:r>
            <a:r>
              <a:rPr lang="pt-BR" sz="3000" b="1" dirty="0">
                <a:solidFill>
                  <a:srgbClr val="006600"/>
                </a:solidFill>
              </a:rPr>
              <a:t>– DECÊNCIA E SUBMISSÃO NA IGREJA </a:t>
            </a:r>
            <a:r>
              <a:rPr lang="pt-BR" sz="3000" b="1" dirty="0" smtClean="0">
                <a:solidFill>
                  <a:srgbClr val="006600"/>
                </a:solidFill>
              </a:rPr>
              <a:t>			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 smtClean="0">
                <a:solidFill>
                  <a:srgbClr val="0000CC"/>
                </a:solidFill>
              </a:rPr>
              <a:t>vv. 2-16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500" b="1" dirty="0">
                <a:solidFill>
                  <a:srgbClr val="FF0000"/>
                </a:solidFill>
              </a:rPr>
              <a:t>II – DESORDEM E ESCÂNDALO NA CEIA</a:t>
            </a:r>
            <a:r>
              <a:rPr lang="pt-BR" sz="3000" b="1" dirty="0" smtClean="0">
                <a:solidFill>
                  <a:srgbClr val="006600"/>
                </a:solidFill>
              </a:rPr>
              <a:t>	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17-22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III – A GRAVIDADE DO PECADO DE PROFANAÇÃO </a:t>
            </a:r>
            <a:r>
              <a:rPr lang="pt-BR" sz="3000" b="1" dirty="0" smtClean="0">
                <a:solidFill>
                  <a:srgbClr val="006600"/>
                </a:solidFill>
              </a:rPr>
              <a:t>		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23-32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  <a:r>
              <a:rPr lang="pt-BR" sz="3000" b="1" dirty="0">
                <a:solidFill>
                  <a:srgbClr val="006600"/>
                </a:solidFill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43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43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128272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9" y="404664"/>
            <a:ext cx="7848872" cy="6048672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pt-BR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 Leitura Bíblica:</a:t>
            </a:r>
          </a:p>
          <a:p>
            <a:pPr marL="0" indent="0">
              <a:buNone/>
            </a:pPr>
            <a:r>
              <a:rPr lang="pt-BR" sz="2600" dirty="0" smtClean="0">
                <a:solidFill>
                  <a:srgbClr val="0000CC"/>
                </a:solidFill>
              </a:rPr>
              <a:t>I </a:t>
            </a:r>
            <a:r>
              <a:rPr lang="pt-BR" sz="2600" dirty="0" err="1" smtClean="0">
                <a:solidFill>
                  <a:srgbClr val="0000CC"/>
                </a:solidFill>
              </a:rPr>
              <a:t>Co</a:t>
            </a:r>
            <a:r>
              <a:rPr lang="pt-BR" sz="2600" dirty="0" smtClean="0">
                <a:solidFill>
                  <a:srgbClr val="0000CC"/>
                </a:solidFill>
              </a:rPr>
              <a:t> 11.  17  </a:t>
            </a:r>
            <a:r>
              <a:rPr lang="pt-BR" sz="2600" dirty="0">
                <a:solidFill>
                  <a:srgbClr val="0000CC"/>
                </a:solidFill>
              </a:rPr>
              <a:t>Nisto, porém, que vou dizer-vos, não vos louvo, porquanto vos ajuntais, não para melhor, senão para pior</a:t>
            </a:r>
            <a:r>
              <a:rPr lang="pt-BR" sz="2600" dirty="0" smtClean="0">
                <a:solidFill>
                  <a:srgbClr val="0000CC"/>
                </a:solidFill>
              </a:rPr>
              <a:t>.   18  </a:t>
            </a:r>
            <a:r>
              <a:rPr lang="pt-BR" sz="2600" dirty="0">
                <a:solidFill>
                  <a:srgbClr val="0000CC"/>
                </a:solidFill>
              </a:rPr>
              <a:t>Porque, antes de tudo, ouço que, quando vos ajuntais na igreja, há entre vós dissensões; e em parte o creio</a:t>
            </a:r>
            <a:r>
              <a:rPr lang="pt-BR" sz="2600" dirty="0" smtClean="0">
                <a:solidFill>
                  <a:srgbClr val="0000CC"/>
                </a:solidFill>
              </a:rPr>
              <a:t>.   19  </a:t>
            </a:r>
            <a:r>
              <a:rPr lang="pt-BR" sz="2600" dirty="0">
                <a:solidFill>
                  <a:srgbClr val="0000CC"/>
                </a:solidFill>
              </a:rPr>
              <a:t>E até importa que haja entre vós heresias, para que os que são sinceros se manifestem entre vós</a:t>
            </a:r>
            <a:r>
              <a:rPr lang="pt-BR" sz="2600" dirty="0" smtClean="0">
                <a:solidFill>
                  <a:srgbClr val="0000CC"/>
                </a:solidFill>
              </a:rPr>
              <a:t>.   20  </a:t>
            </a:r>
            <a:r>
              <a:rPr lang="pt-BR" sz="2600" dirty="0">
                <a:solidFill>
                  <a:srgbClr val="0000CC"/>
                </a:solidFill>
              </a:rPr>
              <a:t>De sorte que, quando vos ajuntais num lugar, não é para comer a Ceia do Senhor</a:t>
            </a:r>
            <a:r>
              <a:rPr lang="pt-BR" sz="2600" dirty="0" smtClean="0">
                <a:solidFill>
                  <a:srgbClr val="0000CC"/>
                </a:solidFill>
              </a:rPr>
              <a:t>.   21 Porque</a:t>
            </a:r>
            <a:r>
              <a:rPr lang="pt-BR" sz="2600" dirty="0">
                <a:solidFill>
                  <a:srgbClr val="0000CC"/>
                </a:solidFill>
              </a:rPr>
              <a:t>, comendo, cada um toma antecipadamente a sua própria ceia; e assim um tem fome, e outro embriaga-se</a:t>
            </a:r>
            <a:r>
              <a:rPr lang="pt-BR" sz="2600" dirty="0" smtClean="0">
                <a:solidFill>
                  <a:srgbClr val="0000CC"/>
                </a:solidFill>
              </a:rPr>
              <a:t>.   22  </a:t>
            </a:r>
            <a:r>
              <a:rPr lang="pt-BR" sz="2600" dirty="0">
                <a:solidFill>
                  <a:srgbClr val="0000CC"/>
                </a:solidFill>
              </a:rPr>
              <a:t>Não tendes, porventura, casas para comer e para beber? Ou desprezais a igreja de Deus e envergonhais os que nada têm? Que vos direi? Louvar-vos-ei? Nisso não vos </a:t>
            </a:r>
            <a:r>
              <a:rPr lang="pt-BR" sz="2600" dirty="0" smtClean="0">
                <a:solidFill>
                  <a:srgbClr val="0000CC"/>
                </a:solidFill>
              </a:rPr>
              <a:t>louvo.</a:t>
            </a:r>
            <a:endParaRPr lang="pt-BR" sz="26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2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100" b="1" dirty="0">
                <a:solidFill>
                  <a:srgbClr val="006600"/>
                </a:solidFill>
              </a:rPr>
              <a:t>II – DESORDEM E ESCÂNDALO NA </a:t>
            </a:r>
            <a:r>
              <a:rPr lang="pt-BR" sz="3100" b="1" dirty="0" smtClean="0">
                <a:solidFill>
                  <a:srgbClr val="006600"/>
                </a:solidFill>
              </a:rPr>
              <a:t>CEIA			</a:t>
            </a:r>
            <a:r>
              <a:rPr lang="pt-BR" sz="2600" b="1" dirty="0" smtClean="0">
                <a:solidFill>
                  <a:srgbClr val="006600"/>
                </a:solidFill>
              </a:rPr>
              <a:t>1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800" b="1" dirty="0" smtClean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600" b="1" dirty="0" smtClean="0">
                <a:solidFill>
                  <a:srgbClr val="006600"/>
                </a:solidFill>
              </a:rPr>
              <a:t>	</a:t>
            </a:r>
            <a:r>
              <a:rPr lang="pt-BR" dirty="0">
                <a:latin typeface="Arial" pitchFamily="34" charset="0"/>
                <a:cs typeface="Arial" pitchFamily="34" charset="0"/>
              </a:rPr>
              <a:t>A próxima consideração do apóstolo é sobre os abusos que estavam acontecendo durante a celebração da ceia do Senhor – que, naquele tempo, era propriamente uma refeição, um banquete onde os cristãos expressavam sua comunhão uns com os outros e com o próprio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Senhor, nosso Deus. </a:t>
            </a:r>
            <a:r>
              <a:rPr lang="pt-BR" dirty="0">
                <a:latin typeface="Arial" pitchFamily="34" charset="0"/>
                <a:cs typeface="Arial" pitchFamily="34" charset="0"/>
              </a:rPr>
              <a:t>Porém, entre os coríntios essa ocasião estava servindo apenas para divisões e contendas: “</a:t>
            </a:r>
            <a:r>
              <a:rPr lang="pt-BR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Porque antes de tudo ouço que, quando vos ajuntais na igreja, há entre vós dissensões; e em parte o crei</a:t>
            </a:r>
            <a:r>
              <a:rPr lang="pt-BR" dirty="0">
                <a:latin typeface="Arial" pitchFamily="34" charset="0"/>
                <a:cs typeface="Arial" pitchFamily="34" charset="0"/>
              </a:rPr>
              <a:t>o” (</a:t>
            </a:r>
            <a:r>
              <a:rPr lang="pt-BR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18</a:t>
            </a:r>
            <a:r>
              <a:rPr lang="pt-BR" dirty="0">
                <a:latin typeface="Arial" pitchFamily="34" charset="0"/>
                <a:cs typeface="Arial" pitchFamily="34" charset="0"/>
              </a:rPr>
              <a:t>). Ele já havia tratado das dissensões que havia em razão do espírito faccioso dos coríntios e da vanglória. Mas agora trata 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uma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profanação </a:t>
            </a:r>
            <a:r>
              <a:rPr lang="pt-BR" dirty="0">
                <a:latin typeface="Arial" pitchFamily="34" charset="0"/>
                <a:cs typeface="Arial" pitchFamily="34" charset="0"/>
              </a:rPr>
              <a:t>daquela ocasião que devia servir à expressão máxima da comunhão e união dos cristãos.</a:t>
            </a:r>
            <a:endParaRPr lang="pt-BR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505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2800" b="1" dirty="0">
                <a:solidFill>
                  <a:srgbClr val="006600"/>
                </a:solidFill>
              </a:rPr>
              <a:t>II – DESORDEM E ESCÂNDALO NA </a:t>
            </a:r>
            <a:r>
              <a:rPr lang="pt-BR" sz="2800" b="1" dirty="0" smtClean="0">
                <a:solidFill>
                  <a:srgbClr val="006600"/>
                </a:solidFill>
              </a:rPr>
              <a:t>CEIA</a:t>
            </a:r>
            <a:r>
              <a:rPr lang="pt-BR" sz="2800" b="1" dirty="0">
                <a:solidFill>
                  <a:srgbClr val="006600"/>
                </a:solidFill>
              </a:rPr>
              <a:t>		</a:t>
            </a:r>
            <a:r>
              <a:rPr lang="pt-BR" sz="2000" b="1" dirty="0" smtClean="0">
                <a:solidFill>
                  <a:srgbClr val="006600"/>
                </a:solidFill>
              </a:rPr>
              <a:t>2</a:t>
            </a:r>
            <a:endParaRPr lang="pt-BR" sz="2000" b="1" dirty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300" b="1" dirty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800" b="1" dirty="0" smtClean="0">
                <a:solidFill>
                  <a:srgbClr val="006600"/>
                </a:solidFill>
              </a:rPr>
              <a:t>	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Quando se reuniam para cear, esses irmãos eram induzidos pelos mesmos sentimentos que dominavam os gentios em seus banquetes e, sem nenhuma consideração pelo próximo, entregavam-se à glutonaria e embriaguez, como se estivessem em uma festa qualquer ou comum: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 assim um tem fome, e outro embriaga-se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21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). Tal atitude era tão contrária e indigna ao propósito da ceia, que o apóstolo diz: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quando vos ajuntais num lugar, não é para comer a ceia do Senhor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2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0). E ele ainda os acusa de desprezarem a igreja de Deus e envergonhar os irmãos mais pobres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22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). Em outras palavras, a ceia do Senhor era profanada por um comportamento tão mesquinho e carnal.</a:t>
            </a:r>
            <a:endParaRPr lang="pt-BR" sz="2800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2939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r>
              <a:rPr lang="pt-BR" sz="2900" b="1" i="1" dirty="0" smtClean="0">
                <a:solidFill>
                  <a:srgbClr val="00B050"/>
                </a:solidFill>
                <a:cs typeface="Arial" charset="0"/>
              </a:rPr>
              <a:t/>
            </a:r>
            <a:br>
              <a:rPr lang="pt-BR" sz="2900" b="1" i="1" dirty="0" smtClean="0">
                <a:solidFill>
                  <a:srgbClr val="00B050"/>
                </a:solidFill>
                <a:cs typeface="Arial" charset="0"/>
              </a:rPr>
            </a:br>
            <a:r>
              <a:rPr lang="pt-BR" sz="3200" b="1" dirty="0">
                <a:solidFill>
                  <a:srgbClr val="7030A0"/>
                </a:solidFill>
              </a:rPr>
              <a:t>ESBOÇO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72816"/>
            <a:ext cx="8064896" cy="41659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2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4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7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pt-BR" sz="3000" b="1" dirty="0" smtClean="0">
                <a:solidFill>
                  <a:srgbClr val="006600"/>
                </a:solidFill>
              </a:rPr>
              <a:t>I </a:t>
            </a:r>
            <a:r>
              <a:rPr lang="pt-BR" sz="3000" b="1" dirty="0">
                <a:solidFill>
                  <a:srgbClr val="006600"/>
                </a:solidFill>
              </a:rPr>
              <a:t>– DECÊNCIA E SUBMISSÃO NA IGREJA </a:t>
            </a:r>
            <a:r>
              <a:rPr lang="pt-BR" sz="3000" b="1" dirty="0" smtClean="0">
                <a:solidFill>
                  <a:srgbClr val="006600"/>
                </a:solidFill>
              </a:rPr>
              <a:t>			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 smtClean="0">
                <a:solidFill>
                  <a:srgbClr val="0000CC"/>
                </a:solidFill>
              </a:rPr>
              <a:t>vv. 2-16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II – DESORDEM E ESCÂNDALO NA CEIA</a:t>
            </a:r>
            <a:r>
              <a:rPr lang="pt-BR" sz="3000" b="1" dirty="0" smtClean="0">
                <a:solidFill>
                  <a:srgbClr val="006600"/>
                </a:solidFill>
              </a:rPr>
              <a:t>	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17-22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FF0000"/>
                </a:solidFill>
              </a:rPr>
              <a:t>III – A GRAVIDADE DO PECADO DE PROFANAÇÃO </a:t>
            </a:r>
            <a:r>
              <a:rPr lang="pt-BR" sz="3000" b="1" dirty="0" smtClean="0">
                <a:solidFill>
                  <a:srgbClr val="006600"/>
                </a:solidFill>
              </a:rPr>
              <a:t>		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23-32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  <a:r>
              <a:rPr lang="pt-BR" sz="3000" b="1" dirty="0">
                <a:solidFill>
                  <a:srgbClr val="006600"/>
                </a:solidFill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43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43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128272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920" y="2564904"/>
            <a:ext cx="1619672" cy="2844316"/>
          </a:xfrm>
        </p:spPr>
        <p:txBody>
          <a:bodyPr>
            <a:normAutofit/>
          </a:bodyPr>
          <a:lstStyle/>
          <a:p>
            <a:pPr marL="342900" lvl="0" indent="-342900" fontAlgn="base">
              <a:spcAft>
                <a:spcPct val="0"/>
              </a:spcAft>
              <a:defRPr/>
            </a:pPr>
            <a:r>
              <a:rPr lang="pt-BR" sz="39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EBD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pt-BR" sz="39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3º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pt-BR" sz="39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TRIM.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pt-BR" sz="39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2018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755577" y="518390"/>
            <a:ext cx="79563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solidFill>
                  <a:srgbClr val="7030A0"/>
                </a:solidFill>
                <a:latin typeface="Arial Black" pitchFamily="34" charset="0"/>
                <a:ea typeface="+mj-ea"/>
                <a:cs typeface="+mj-cs"/>
              </a:rPr>
              <a:t>1ª CARTA  AOS  CORÍNTIOS</a:t>
            </a:r>
            <a:endParaRPr lang="pt-BR" sz="4000" dirty="0"/>
          </a:p>
        </p:txBody>
      </p:sp>
      <p:pic>
        <p:nvPicPr>
          <p:cNvPr id="8" name="Imagem 7" descr="E:\Afonso2018\EBD2018\EBD2018Adultos_Jovens\Trim3EBD_Adul_Jov2018\corinto9Antiga2018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" t="3773" r="8849" b="7547"/>
          <a:stretch/>
        </p:blipFill>
        <p:spPr bwMode="auto">
          <a:xfrm>
            <a:off x="1835697" y="1484784"/>
            <a:ext cx="7308304" cy="53732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9718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100" dirty="0" smtClean="0">
                <a:solidFill>
                  <a:srgbClr val="0000CC"/>
                </a:solidFill>
              </a:rPr>
              <a:t>I </a:t>
            </a:r>
            <a:r>
              <a:rPr lang="pt-BR" sz="2100" dirty="0" err="1" smtClean="0">
                <a:solidFill>
                  <a:srgbClr val="0000CC"/>
                </a:solidFill>
              </a:rPr>
              <a:t>Co</a:t>
            </a:r>
            <a:r>
              <a:rPr lang="pt-BR" sz="2100" dirty="0" smtClean="0">
                <a:solidFill>
                  <a:srgbClr val="0000CC"/>
                </a:solidFill>
              </a:rPr>
              <a:t> 11</a:t>
            </a:r>
            <a:r>
              <a:rPr lang="pt-BR" sz="2100" dirty="0">
                <a:solidFill>
                  <a:srgbClr val="0000CC"/>
                </a:solidFill>
              </a:rPr>
              <a:t>. 23 </a:t>
            </a:r>
            <a:r>
              <a:rPr lang="pt-BR" sz="2100" dirty="0" smtClean="0">
                <a:solidFill>
                  <a:srgbClr val="0000CC"/>
                </a:solidFill>
              </a:rPr>
              <a:t> </a:t>
            </a:r>
            <a:r>
              <a:rPr lang="pt-BR" sz="2100" dirty="0">
                <a:solidFill>
                  <a:srgbClr val="0000CC"/>
                </a:solidFill>
              </a:rPr>
              <a:t>Porque eu recebi do Senhor o que também vos ensinei: que o Senhor Jesus, na noite em que foi traído, tomou o pão</a:t>
            </a:r>
            <a:r>
              <a:rPr lang="pt-BR" sz="2100" dirty="0" smtClean="0">
                <a:solidFill>
                  <a:srgbClr val="0000CC"/>
                </a:solidFill>
              </a:rPr>
              <a:t>;   24  </a:t>
            </a:r>
            <a:r>
              <a:rPr lang="pt-BR" sz="2100" dirty="0">
                <a:solidFill>
                  <a:srgbClr val="0000CC"/>
                </a:solidFill>
              </a:rPr>
              <a:t>e, tendo dado graças, o partiu e disse: Tomai, comei; isto é o meu corpo que é partido por vós; fazei isto em memória de mim</a:t>
            </a:r>
            <a:r>
              <a:rPr lang="pt-BR" sz="2100" dirty="0" smtClean="0">
                <a:solidFill>
                  <a:srgbClr val="0000CC"/>
                </a:solidFill>
              </a:rPr>
              <a:t>.   25  </a:t>
            </a:r>
            <a:r>
              <a:rPr lang="pt-BR" sz="2100" dirty="0">
                <a:solidFill>
                  <a:srgbClr val="0000CC"/>
                </a:solidFill>
              </a:rPr>
              <a:t>Semelhantemente também, depois de cear, tomou o cálice, dizendo: Este cálice é o Novo Testamento no meu sangue; fazei isto, todas as vezes que beberdes, em memória de mim</a:t>
            </a:r>
            <a:r>
              <a:rPr lang="pt-BR" sz="2100" dirty="0" smtClean="0">
                <a:solidFill>
                  <a:srgbClr val="0000CC"/>
                </a:solidFill>
              </a:rPr>
              <a:t>.   26  </a:t>
            </a:r>
            <a:r>
              <a:rPr lang="pt-BR" sz="2100" dirty="0">
                <a:solidFill>
                  <a:srgbClr val="0000CC"/>
                </a:solidFill>
              </a:rPr>
              <a:t>Porque, todas as vezes que comerdes este pão e beberdes este cálice, anunciais a morte do Senhor, até que venha</a:t>
            </a:r>
            <a:r>
              <a:rPr lang="pt-BR" sz="2100" dirty="0" smtClean="0">
                <a:solidFill>
                  <a:srgbClr val="0000CC"/>
                </a:solidFill>
              </a:rPr>
              <a:t>.  27  </a:t>
            </a:r>
            <a:r>
              <a:rPr lang="pt-BR" sz="2100" dirty="0">
                <a:solidFill>
                  <a:srgbClr val="0000CC"/>
                </a:solidFill>
              </a:rPr>
              <a:t>Portanto, qualquer que comer este pão ou beber o cálice do Senhor, indignamente, será culpado do corpo e do sangue do Senhor</a:t>
            </a:r>
            <a:r>
              <a:rPr lang="pt-BR" sz="2100" dirty="0" smtClean="0">
                <a:solidFill>
                  <a:srgbClr val="0000CC"/>
                </a:solidFill>
              </a:rPr>
              <a:t>.    28  </a:t>
            </a:r>
            <a:r>
              <a:rPr lang="pt-BR" sz="2100" dirty="0">
                <a:solidFill>
                  <a:srgbClr val="0000CC"/>
                </a:solidFill>
              </a:rPr>
              <a:t>Examine-se, pois, o homem a si mesmo, e assim coma deste pão, e beba deste cálice</a:t>
            </a:r>
            <a:r>
              <a:rPr lang="pt-BR" sz="2100" dirty="0" smtClean="0">
                <a:solidFill>
                  <a:srgbClr val="0000CC"/>
                </a:solidFill>
              </a:rPr>
              <a:t>.   29  </a:t>
            </a:r>
            <a:r>
              <a:rPr lang="pt-BR" sz="2100" dirty="0">
                <a:solidFill>
                  <a:srgbClr val="0000CC"/>
                </a:solidFill>
              </a:rPr>
              <a:t>Porque o que come e bebe indignamente come e bebe para sua própria condenação, não discernindo o corpo do Senhor</a:t>
            </a:r>
            <a:r>
              <a:rPr lang="pt-BR" sz="2100" dirty="0" smtClean="0">
                <a:solidFill>
                  <a:srgbClr val="0000CC"/>
                </a:solidFill>
              </a:rPr>
              <a:t>.   30  </a:t>
            </a:r>
            <a:r>
              <a:rPr lang="pt-BR" sz="2100" dirty="0">
                <a:solidFill>
                  <a:srgbClr val="0000CC"/>
                </a:solidFill>
              </a:rPr>
              <a:t>Por causa disso, há entre vós muitos fracos e doentes e muitos que dormem</a:t>
            </a:r>
            <a:r>
              <a:rPr lang="pt-BR" sz="2100" dirty="0" smtClean="0">
                <a:solidFill>
                  <a:srgbClr val="0000CC"/>
                </a:solidFill>
              </a:rPr>
              <a:t>.   31  </a:t>
            </a:r>
            <a:r>
              <a:rPr lang="pt-BR" sz="2100" dirty="0">
                <a:solidFill>
                  <a:srgbClr val="0000CC"/>
                </a:solidFill>
              </a:rPr>
              <a:t>Porque, se nós nos julgássemos a nós mesmos, não seríamos julgados</a:t>
            </a:r>
            <a:r>
              <a:rPr lang="pt-BR" sz="2100" dirty="0" smtClean="0">
                <a:solidFill>
                  <a:srgbClr val="0000CC"/>
                </a:solidFill>
              </a:rPr>
              <a:t>.   32  </a:t>
            </a:r>
            <a:r>
              <a:rPr lang="pt-BR" sz="2100" dirty="0">
                <a:solidFill>
                  <a:srgbClr val="0000CC"/>
                </a:solidFill>
              </a:rPr>
              <a:t>Mas, quando somos julgados, somos repreendidos pelo Senhor, para não sermos condenados com o mundo.</a:t>
            </a:r>
          </a:p>
        </p:txBody>
      </p:sp>
    </p:spTree>
    <p:extLst>
      <p:ext uri="{BB962C8B-B14F-4D97-AF65-F5344CB8AC3E}">
        <p14:creationId xmlns:p14="http://schemas.microsoft.com/office/powerpoint/2010/main" val="19438980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400" b="1" dirty="0">
                <a:solidFill>
                  <a:srgbClr val="006600"/>
                </a:solidFill>
              </a:rPr>
              <a:t>III – A GRAVIDADE DO PECADO DE PROFANAÇÃO            </a:t>
            </a:r>
            <a:r>
              <a:rPr lang="pt-BR" sz="2400" b="1" dirty="0" smtClean="0">
                <a:solidFill>
                  <a:srgbClr val="006600"/>
                </a:solidFill>
              </a:rPr>
              <a:t>	   1 </a:t>
            </a:r>
            <a:r>
              <a:rPr lang="pt-BR" sz="2800" b="1" dirty="0">
                <a:solidFill>
                  <a:srgbClr val="006600"/>
                </a:solidFill>
              </a:rPr>
              <a:t>	</a:t>
            </a:r>
            <a:endParaRPr lang="pt-BR" sz="2800" b="1" dirty="0" smtClean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8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Para corrigir o erro grosseiro dos coríntios, o apóstolo os lembra da ocasião em que a ceia foi instituída e em que foi definido o seu propósito. A partir do que o próprio Senhor Jesus havia feito naquela noite em que foi traído, e a partir das Suas próprias palavras, Paulo assinala o propósito dessa simples, mas santa refeição: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Porque todas as vezes que comerdes este pão e beberdes este cálice anunciais a morte do Senhor, até que venha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26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). A ceia é, antes de tudo, um memorial da morte de Cristo pelos nossos pecados. Quando participamos da ceia, estamos lembrando do que o Senhor fez para nos salvar do pecado e nos dar a vida eterna – em outras palavras, confessamos que foi por nós que Ele morreu. E tal confissão deve ser feita com a maior gravidade, humildade e gratidão a Deus.</a:t>
            </a:r>
          </a:p>
        </p:txBody>
      </p:sp>
    </p:spTree>
    <p:extLst>
      <p:ext uri="{BB962C8B-B14F-4D97-AF65-F5344CB8AC3E}">
        <p14:creationId xmlns:p14="http://schemas.microsoft.com/office/powerpoint/2010/main" val="13862939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800" b="1" dirty="0">
                <a:solidFill>
                  <a:srgbClr val="006600"/>
                </a:solidFill>
              </a:rPr>
              <a:t>III – A GRAVIDADE DO PECADO DE PROFANAÇÃO           	  </a:t>
            </a:r>
            <a:r>
              <a:rPr lang="pt-BR" sz="2800" b="1" dirty="0" smtClean="0">
                <a:solidFill>
                  <a:srgbClr val="006600"/>
                </a:solidFill>
              </a:rPr>
              <a:t>	 </a:t>
            </a:r>
            <a:r>
              <a:rPr lang="pt-BR" sz="2600" b="1" dirty="0" smtClean="0">
                <a:solidFill>
                  <a:srgbClr val="006600"/>
                </a:solidFill>
              </a:rPr>
              <a:t>2</a:t>
            </a:r>
          </a:p>
          <a:p>
            <a:pPr marL="0" lvl="0" indent="0" algn="just">
              <a:spcBef>
                <a:spcPct val="0"/>
              </a:spcBef>
              <a:buNone/>
              <a:defRPr/>
            </a:pPr>
            <a:endParaRPr lang="pt-BR" sz="1800" b="1" dirty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400" b="1" dirty="0" smtClean="0">
                <a:solidFill>
                  <a:srgbClr val="006600"/>
                </a:solidFill>
              </a:rPr>
              <a:t> </a:t>
            </a:r>
            <a:r>
              <a:rPr lang="pt-BR" sz="2800" b="1" dirty="0">
                <a:solidFill>
                  <a:srgbClr val="006600"/>
                </a:solidFill>
              </a:rPr>
              <a:t>	</a:t>
            </a:r>
            <a:r>
              <a:rPr lang="pt-BR" sz="3000" dirty="0">
                <a:latin typeface="Arial" pitchFamily="34" charset="0"/>
                <a:cs typeface="Arial" pitchFamily="34" charset="0"/>
              </a:rPr>
              <a:t>Mas, por outro lado, o comportamento dos coríntios era indigno da ceia do Senhor – comiam indignamente porque não tinham plena consciência das implicações em comer do pão e beber do cálice, do que significava todo esse ato, e assim não discerniam o corpo do Senhor (</a:t>
            </a:r>
            <a:r>
              <a:rPr lang="pt-BR" sz="3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29</a:t>
            </a:r>
            <a:r>
              <a:rPr lang="pt-BR" sz="3000" dirty="0">
                <a:latin typeface="Arial" pitchFamily="34" charset="0"/>
                <a:cs typeface="Arial" pitchFamily="34" charset="0"/>
              </a:rPr>
              <a:t>). Qualquer atitude incompatível com uma consciência cristã quebrantada, arrependida dos seus pecados e profundamente grata ao Senhor pela sua salvação pode ser caracterizada como uma participação indigna na ceia do Senhor. Por isso o apóstolo orienta cada um a examinar-se a si mesmo (</a:t>
            </a:r>
            <a:r>
              <a:rPr lang="pt-BR" sz="3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28</a:t>
            </a:r>
            <a:r>
              <a:rPr lang="pt-BR" sz="3000" dirty="0">
                <a:latin typeface="Arial" pitchFamily="34" charset="0"/>
                <a:cs typeface="Arial" pitchFamily="34" charset="0"/>
              </a:rPr>
              <a:t>), ou seja, a fazer o exame de consciência, para que possa comer e beber sabendo o que está fazendo e disposto a assumir todas as consequências de confessar que Cristo por ele morreu.</a:t>
            </a:r>
          </a:p>
        </p:txBody>
      </p:sp>
    </p:spTree>
    <p:extLst>
      <p:ext uri="{BB962C8B-B14F-4D97-AF65-F5344CB8AC3E}">
        <p14:creationId xmlns:p14="http://schemas.microsoft.com/office/powerpoint/2010/main" val="27462638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  <a:ln>
            <a:solidFill>
              <a:schemeClr val="tx1"/>
            </a:solidFill>
          </a:ln>
        </p:spPr>
        <p:txBody>
          <a:bodyPr>
            <a:normAutofit fontScale="40000" lnSpcReduction="20000"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5000" b="1" dirty="0">
                <a:solidFill>
                  <a:srgbClr val="006600"/>
                </a:solidFill>
              </a:rPr>
              <a:t>III – A GRAVIDADE DO PECADO DE PROFANAÇÃO </a:t>
            </a:r>
            <a:r>
              <a:rPr lang="pt-BR" sz="4200" b="1" dirty="0" smtClean="0">
                <a:solidFill>
                  <a:srgbClr val="006600"/>
                </a:solidFill>
              </a:rPr>
              <a:t>	</a:t>
            </a:r>
            <a:r>
              <a:rPr lang="pt-BR" sz="4200" b="1" dirty="0">
                <a:solidFill>
                  <a:srgbClr val="006600"/>
                </a:solidFill>
              </a:rPr>
              <a:t>	   </a:t>
            </a:r>
            <a:r>
              <a:rPr lang="pt-BR" sz="4200" b="1" dirty="0" smtClean="0">
                <a:solidFill>
                  <a:srgbClr val="006600"/>
                </a:solidFill>
              </a:rPr>
              <a:t>	</a:t>
            </a:r>
            <a:r>
              <a:rPr lang="pt-BR" sz="4500" b="1" dirty="0" smtClean="0">
                <a:solidFill>
                  <a:srgbClr val="006600"/>
                </a:solidFill>
              </a:rPr>
              <a:t>3 </a:t>
            </a: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800" b="1" dirty="0" smtClean="0">
                <a:solidFill>
                  <a:srgbClr val="006600"/>
                </a:solidFill>
              </a:rPr>
              <a:t>	</a:t>
            </a: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55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5500" dirty="0">
                <a:latin typeface="Arial" pitchFamily="34" charset="0"/>
                <a:cs typeface="Arial" pitchFamily="34" charset="0"/>
              </a:rPr>
              <a:t>Por sua vez, tratar as coisas de Deus de forma indigna, profanamente, com indiferença ou desprezo, também tem as suas consequências. Paulo não poderia ser mais grave: “</a:t>
            </a:r>
            <a:r>
              <a:rPr lang="pt-BR" sz="55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 que come e bebe indignamente, come e bebe para sua própria condenação</a:t>
            </a:r>
            <a:r>
              <a:rPr lang="pt-BR" sz="55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55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</a:t>
            </a:r>
            <a:r>
              <a:rPr lang="pt-BR" sz="55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29</a:t>
            </a:r>
            <a:r>
              <a:rPr lang="pt-BR" sz="5500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pt-BR" sz="5500" dirty="0">
                <a:latin typeface="Arial" pitchFamily="34" charset="0"/>
                <a:cs typeface="Arial" pitchFamily="34" charset="0"/>
              </a:rPr>
              <a:t>E, no caso dos coríntios, havia enfraquecimento e dormência espiritual e enfermidades, como forma de punição pelos seus pecados na mesa do Senhor: “</a:t>
            </a:r>
            <a:r>
              <a:rPr lang="pt-BR" sz="55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há entre vós muitos fracos e doentes, e muitos que dormem</a:t>
            </a:r>
            <a:r>
              <a:rPr lang="pt-BR" sz="55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55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30</a:t>
            </a:r>
            <a:r>
              <a:rPr lang="pt-BR" sz="5500" dirty="0">
                <a:latin typeface="Arial" pitchFamily="34" charset="0"/>
                <a:cs typeface="Arial" pitchFamily="34" charset="0"/>
              </a:rPr>
              <a:t>). </a:t>
            </a:r>
            <a:r>
              <a:rPr lang="pt-BR" sz="5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5500" dirty="0">
                <a:latin typeface="Arial" pitchFamily="34" charset="0"/>
                <a:cs typeface="Arial" pitchFamily="34" charset="0"/>
              </a:rPr>
              <a:t>Contudo, Paulo explica que isto ainda era uma forma misericordiosa de o Senhor tratar o Seu povo, para que, por meio da repreensão, eles considerassem os seus pecados, se arrependessem, e se salvassem: “</a:t>
            </a:r>
            <a:r>
              <a:rPr lang="pt-BR" sz="55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Mas, quando somos julgados, somos repreendidos pelo Senhor, para não sermos condenados com o mundo</a:t>
            </a:r>
            <a:r>
              <a:rPr lang="pt-BR" sz="55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55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32</a:t>
            </a:r>
            <a:r>
              <a:rPr lang="pt-BR" sz="5500" dirty="0">
                <a:latin typeface="Arial" pitchFamily="34" charset="0"/>
                <a:cs typeface="Arial" pitchFamily="34" charset="0"/>
              </a:rPr>
              <a:t>). E assim ele encerra exortando-os a adotarem a atitude digna e decorosa que convém à ceia do Senhor (</a:t>
            </a:r>
            <a:r>
              <a:rPr lang="pt-BR" sz="55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vv. </a:t>
            </a:r>
            <a:r>
              <a:rPr lang="pt-BR" sz="55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33-34).	</a:t>
            </a:r>
            <a:r>
              <a:rPr lang="pt-BR" sz="3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pt-BR" sz="300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Hb</a:t>
            </a:r>
            <a:r>
              <a:rPr lang="pt-BR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3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10.29</a:t>
            </a:r>
            <a:r>
              <a:rPr lang="pt-BR" sz="30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59286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 err="1" smtClean="0">
                <a:solidFill>
                  <a:srgbClr val="0000CC"/>
                </a:solidFill>
              </a:rPr>
              <a:t>Hb</a:t>
            </a:r>
            <a:r>
              <a:rPr lang="pt-BR" dirty="0">
                <a:solidFill>
                  <a:srgbClr val="0000CC"/>
                </a:solidFill>
              </a:rPr>
              <a:t>  10. 29  De quanto maior castigo cuidais vós será julgado merecedor aquele que pisar o Filho de Deus, e tiver por profano o sangue do testamento, com que foi santificado, e fizer agravo ao Espírito da graça?</a:t>
            </a:r>
          </a:p>
          <a:p>
            <a:pPr marL="0" indent="0">
              <a:buNone/>
            </a:pPr>
            <a:r>
              <a:rPr lang="pt-BR" dirty="0">
                <a:solidFill>
                  <a:srgbClr val="0000CC"/>
                </a:solidFill>
              </a:rPr>
              <a:t>	</a:t>
            </a:r>
          </a:p>
          <a:p>
            <a:pPr marL="0" indent="0">
              <a:buNone/>
            </a:pPr>
            <a:endParaRPr lang="pt-BR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0009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r>
              <a:rPr lang="pt-BR" sz="2900" b="1" i="1" dirty="0" smtClean="0">
                <a:solidFill>
                  <a:srgbClr val="00B050"/>
                </a:solidFill>
                <a:cs typeface="Arial" charset="0"/>
              </a:rPr>
              <a:t/>
            </a:r>
            <a:br>
              <a:rPr lang="pt-BR" sz="2900" b="1" i="1" dirty="0" smtClean="0">
                <a:solidFill>
                  <a:srgbClr val="00B050"/>
                </a:solidFill>
                <a:cs typeface="Arial" charset="0"/>
              </a:rPr>
            </a:br>
            <a:r>
              <a:rPr lang="pt-BR" sz="3200" b="1" dirty="0">
                <a:solidFill>
                  <a:srgbClr val="7030A0"/>
                </a:solidFill>
              </a:rPr>
              <a:t>ESBOÇO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72816"/>
            <a:ext cx="8064896" cy="41659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2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4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7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pt-BR" sz="3000" b="1" dirty="0" smtClean="0">
                <a:solidFill>
                  <a:srgbClr val="006600"/>
                </a:solidFill>
              </a:rPr>
              <a:t>I </a:t>
            </a:r>
            <a:r>
              <a:rPr lang="pt-BR" sz="3000" b="1" dirty="0">
                <a:solidFill>
                  <a:srgbClr val="006600"/>
                </a:solidFill>
              </a:rPr>
              <a:t>– DECÊNCIA E SUBMISSÃO NA IGREJA </a:t>
            </a:r>
            <a:r>
              <a:rPr lang="pt-BR" sz="3000" b="1" dirty="0" smtClean="0">
                <a:solidFill>
                  <a:srgbClr val="006600"/>
                </a:solidFill>
              </a:rPr>
              <a:t>			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 smtClean="0">
                <a:solidFill>
                  <a:srgbClr val="0000CC"/>
                </a:solidFill>
              </a:rPr>
              <a:t>vv. 2-16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II – DESORDEM E ESCÂNDALO NA CEIA</a:t>
            </a:r>
            <a:r>
              <a:rPr lang="pt-BR" sz="3000" b="1" dirty="0" smtClean="0">
                <a:solidFill>
                  <a:srgbClr val="006600"/>
                </a:solidFill>
              </a:rPr>
              <a:t>	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17-22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III – A GRAVIDADE DO PECADO DE PROFANAÇÃO </a:t>
            </a:r>
            <a:r>
              <a:rPr lang="pt-BR" sz="3000" b="1" dirty="0" smtClean="0">
                <a:solidFill>
                  <a:srgbClr val="006600"/>
                </a:solidFill>
              </a:rPr>
              <a:t>		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23-32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  <a:r>
              <a:rPr lang="pt-BR" sz="3000" b="1" dirty="0">
                <a:solidFill>
                  <a:srgbClr val="006600"/>
                </a:solidFill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43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4800" b="1" dirty="0">
                <a:solidFill>
                  <a:srgbClr val="FF00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128272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92488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sz="4400" b="1" dirty="0" smtClean="0">
                <a:solidFill>
                  <a:srgbClr val="006600"/>
                </a:solidFill>
              </a:rPr>
              <a:t>   </a:t>
            </a:r>
            <a:r>
              <a:rPr lang="pt-BR" b="1" dirty="0" smtClean="0">
                <a:solidFill>
                  <a:srgbClr val="006600"/>
                </a:solidFill>
              </a:rPr>
              <a:t>Conclusão</a:t>
            </a:r>
            <a:endParaRPr lang="pt-BR" sz="1800" b="1" dirty="0" smtClean="0">
              <a:solidFill>
                <a:srgbClr val="006600"/>
              </a:solidFill>
            </a:endParaRPr>
          </a:p>
          <a:p>
            <a:pPr marL="0" indent="0">
              <a:buNone/>
            </a:pPr>
            <a:endParaRPr lang="pt-BR" sz="1000" b="1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2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O culto a Deus é um grandioso momento de expressão da comunhão entre o crente e o seu Criador. Deus deve ser engrandecido em cada ato, em cada palavra, e isto só pode acontecer quando tudo é feito com reverência, santidade e temor, em conformidade com a vontade e o propósito </a:t>
            </a:r>
            <a:r>
              <a:rPr lang="pt-BR" sz="2800" dirty="0" err="1">
                <a:latin typeface="Arial" pitchFamily="34" charset="0"/>
                <a:cs typeface="Arial" pitchFamily="34" charset="0"/>
              </a:rPr>
              <a:t>daqu’Ele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 que deve ser cultuado. Não desprezemos as coisas de Deus, nem adotemos nenhum padrão ou conduta humana que possa de algum modo diminuir a solenidade e decência que convêm à adoração pública.</a:t>
            </a:r>
            <a:endParaRPr lang="pt-BR" sz="49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638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r>
              <a:rPr lang="pt-BR" sz="2900" b="1" i="1" dirty="0" smtClean="0">
                <a:solidFill>
                  <a:srgbClr val="00B050"/>
                </a:solidFill>
                <a:cs typeface="Arial" charset="0"/>
              </a:rPr>
              <a:t/>
            </a:r>
            <a:br>
              <a:rPr lang="pt-BR" sz="2900" b="1" i="1" dirty="0" smtClean="0">
                <a:solidFill>
                  <a:srgbClr val="00B050"/>
                </a:solidFill>
                <a:cs typeface="Arial" charset="0"/>
              </a:rPr>
            </a:br>
            <a:r>
              <a:rPr lang="pt-BR" sz="3200" b="1" dirty="0">
                <a:solidFill>
                  <a:srgbClr val="7030A0"/>
                </a:solidFill>
              </a:rPr>
              <a:t>ESBOÇO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72816"/>
            <a:ext cx="8064896" cy="41659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2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4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7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pt-BR" sz="3000" b="1" dirty="0" smtClean="0">
                <a:solidFill>
                  <a:srgbClr val="006600"/>
                </a:solidFill>
              </a:rPr>
              <a:t>I </a:t>
            </a:r>
            <a:r>
              <a:rPr lang="pt-BR" sz="3000" b="1" dirty="0">
                <a:solidFill>
                  <a:srgbClr val="006600"/>
                </a:solidFill>
              </a:rPr>
              <a:t>– DECÊNCIA E SUBMISSÃO NA IGREJA </a:t>
            </a:r>
            <a:r>
              <a:rPr lang="pt-BR" sz="3000" b="1" dirty="0" smtClean="0">
                <a:solidFill>
                  <a:srgbClr val="006600"/>
                </a:solidFill>
              </a:rPr>
              <a:t>			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 smtClean="0">
                <a:solidFill>
                  <a:srgbClr val="0000CC"/>
                </a:solidFill>
              </a:rPr>
              <a:t>vv. 2-16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II – DESORDEM E ESCÂNDALO NA CEIA</a:t>
            </a:r>
            <a:r>
              <a:rPr lang="pt-BR" sz="3000" b="1" dirty="0" smtClean="0">
                <a:solidFill>
                  <a:srgbClr val="006600"/>
                </a:solidFill>
              </a:rPr>
              <a:t>	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17-22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III – A GRAVIDADE DO PECADO DE PROFANAÇÃO </a:t>
            </a:r>
            <a:r>
              <a:rPr lang="pt-BR" sz="3000" b="1" dirty="0" smtClean="0">
                <a:solidFill>
                  <a:srgbClr val="006600"/>
                </a:solidFill>
              </a:rPr>
              <a:t>		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23-32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  <a:r>
              <a:rPr lang="pt-BR" sz="3000" b="1" dirty="0">
                <a:solidFill>
                  <a:srgbClr val="006600"/>
                </a:solidFill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43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43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128272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spcBef>
                <a:spcPct val="0"/>
              </a:spcBef>
              <a:buNone/>
              <a:defRPr/>
            </a:pPr>
            <a:endParaRPr lang="pt-BR" altLang="pt-BR" sz="11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endParaRPr lang="pt-BR" altLang="pt-BR" sz="1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altLang="pt-BR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Texto </a:t>
            </a:r>
            <a:r>
              <a:rPr lang="pt-BR" alt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Áureo: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</a:t>
            </a: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10668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dirty="0">
                <a:solidFill>
                  <a:prstClr val="black"/>
                </a:solidFill>
                <a:latin typeface="Arial" charset="0"/>
                <a:cs typeface="Arial" charset="0"/>
              </a:rPr>
              <a:t> 	</a:t>
            </a:r>
            <a:r>
              <a:rPr lang="pt-BR" sz="3600" dirty="0" smtClean="0">
                <a:solidFill>
                  <a:srgbClr val="00000A"/>
                </a:solidFill>
                <a:effectLst/>
                <a:latin typeface="Times New Roman"/>
                <a:ea typeface="Calibri"/>
                <a:cs typeface="Calibri"/>
              </a:rPr>
              <a:t>“</a:t>
            </a:r>
            <a:r>
              <a:rPr lang="pt-BR" sz="3600" dirty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Mas, se alguém quiser ser contencioso, nós não temos tal costume, nem as igrejas de </a:t>
            </a:r>
            <a:r>
              <a:rPr lang="pt-BR" sz="3600" dirty="0" smtClean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Deus.</a:t>
            </a:r>
            <a:r>
              <a:rPr lang="pt-BR" sz="3600" dirty="0" smtClean="0">
                <a:highlight>
                  <a:srgbClr val="FFFFFF"/>
                </a:highlight>
                <a:latin typeface="Times New Roman"/>
                <a:ea typeface="Calibri"/>
                <a:cs typeface="Arial" pitchFamily="34" charset="0"/>
              </a:rPr>
              <a:t>”</a:t>
            </a:r>
            <a:endParaRPr lang="pt-BR" sz="3600" dirty="0">
              <a:solidFill>
                <a:srgbClr val="00000A"/>
              </a:solidFill>
              <a:ea typeface="Calibri"/>
              <a:cs typeface="Calibri"/>
            </a:endParaRPr>
          </a:p>
          <a:p>
            <a:pPr marL="114300" lvl="0" indent="0" algn="just" fontAlgn="base">
              <a:spcBef>
                <a:spcPct val="0"/>
              </a:spcBef>
              <a:spcAft>
                <a:spcPct val="0"/>
              </a:spcAft>
              <a:buClr>
                <a:srgbClr val="DBD7CB"/>
              </a:buClr>
              <a:buNone/>
              <a:defRPr/>
            </a:pPr>
            <a:r>
              <a:rPr lang="pt-BR" sz="40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					</a:t>
            </a:r>
            <a:r>
              <a:rPr lang="pt-BR" sz="4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(</a:t>
            </a:r>
            <a:r>
              <a:rPr lang="pt-BR" sz="3600" dirty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1 </a:t>
            </a:r>
            <a:r>
              <a:rPr lang="pt-BR" sz="3600" dirty="0" err="1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Co</a:t>
            </a:r>
            <a:r>
              <a:rPr lang="pt-BR" sz="3600" dirty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 11.16</a:t>
            </a:r>
            <a:r>
              <a:rPr lang="pt-BR" sz="4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)</a:t>
            </a:r>
            <a:endParaRPr lang="pt-BR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577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4653136"/>
            <a:ext cx="8208912" cy="1296144"/>
          </a:xfrm>
        </p:spPr>
        <p:txBody>
          <a:bodyPr>
            <a:noAutofit/>
          </a:bodyPr>
          <a:lstStyle/>
          <a:p>
            <a:pPr marL="342900" lvl="0" indent="-342900" fontAlgn="base">
              <a:spcAft>
                <a:spcPct val="0"/>
              </a:spcAft>
              <a:defRPr/>
            </a:pPr>
            <a:r>
              <a:rPr lang="pt-BR" sz="44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endParaRPr lang="pt-BR" sz="4400" dirty="0"/>
          </a:p>
        </p:txBody>
      </p:sp>
      <p:sp>
        <p:nvSpPr>
          <p:cNvPr id="2" name="Retângulo 1"/>
          <p:cNvSpPr/>
          <p:nvPr/>
        </p:nvSpPr>
        <p:spPr>
          <a:xfrm>
            <a:off x="467544" y="548680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>
                <a:solidFill>
                  <a:srgbClr val="7030A0"/>
                </a:solidFill>
                <a:latin typeface="Arial Black" pitchFamily="34" charset="0"/>
              </a:rPr>
              <a:t>1ª CARTA  </a:t>
            </a:r>
            <a:r>
              <a:rPr lang="pt-BR" sz="3600" dirty="0">
                <a:solidFill>
                  <a:srgbClr val="7030A0"/>
                </a:solidFill>
                <a:latin typeface="Arial Black" pitchFamily="34" charset="0"/>
              </a:rPr>
              <a:t>AOS</a:t>
            </a:r>
            <a:r>
              <a:rPr lang="pt-BR" sz="4000" dirty="0">
                <a:solidFill>
                  <a:srgbClr val="7030A0"/>
                </a:solidFill>
                <a:latin typeface="Arial Black" pitchFamily="34" charset="0"/>
              </a:rPr>
              <a:t>  CORÍNTIOS</a:t>
            </a:r>
            <a:endParaRPr lang="pt-BR" sz="40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61045"/>
            <a:ext cx="4464496" cy="3015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695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</a:t>
            </a:r>
            <a:r>
              <a:rPr lang="pt-BR" sz="3100" dirty="0" smtClean="0">
                <a:solidFill>
                  <a:srgbClr val="7030A0"/>
                </a:solidFill>
                <a:latin typeface="Arial Black" pitchFamily="34" charset="0"/>
              </a:rPr>
              <a:t>CORÍNTIOS</a:t>
            </a:r>
            <a:r>
              <a:rPr lang="pt-BR" sz="3600" dirty="0" smtClean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ea typeface="+mn-ea"/>
                <a:cs typeface="Arial" charset="0"/>
              </a:rPr>
              <a:t>LIÇÃO 9:  O CULTO A DEUS E SUA ORDEM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Leitura Bíblica:   </a:t>
            </a:r>
            <a:r>
              <a:rPr lang="pt-BR" sz="4000" dirty="0">
                <a:solidFill>
                  <a:srgbClr val="0000CC"/>
                </a:solidFill>
              </a:rPr>
              <a:t>1 </a:t>
            </a:r>
            <a:r>
              <a:rPr lang="pt-BR" sz="4000" dirty="0" smtClean="0">
                <a:solidFill>
                  <a:srgbClr val="0000CC"/>
                </a:solidFill>
              </a:rPr>
              <a:t>Coríntios 11.2-16</a:t>
            </a:r>
            <a:endParaRPr lang="pt-BR" sz="40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5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9" y="332656"/>
            <a:ext cx="7848872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900" dirty="0">
                <a:solidFill>
                  <a:srgbClr val="0000CC"/>
                </a:solidFill>
              </a:rPr>
              <a:t>1 </a:t>
            </a:r>
            <a:r>
              <a:rPr lang="pt-BR" sz="1900" dirty="0" err="1" smtClean="0">
                <a:solidFill>
                  <a:srgbClr val="0000CC"/>
                </a:solidFill>
              </a:rPr>
              <a:t>Co</a:t>
            </a:r>
            <a:r>
              <a:rPr lang="pt-BR" sz="1900" dirty="0">
                <a:solidFill>
                  <a:srgbClr val="0000CC"/>
                </a:solidFill>
              </a:rPr>
              <a:t> 11. 2  E louvo-vos, irmãos, porque em tudo vos lembrais de mim e retendes os preceitos como </a:t>
            </a:r>
            <a:r>
              <a:rPr lang="pt-BR" sz="1900" dirty="0" err="1">
                <a:solidFill>
                  <a:srgbClr val="0000CC"/>
                </a:solidFill>
              </a:rPr>
              <a:t>vo-los</a:t>
            </a:r>
            <a:r>
              <a:rPr lang="pt-BR" sz="1900" dirty="0">
                <a:solidFill>
                  <a:srgbClr val="0000CC"/>
                </a:solidFill>
              </a:rPr>
              <a:t> entreguei</a:t>
            </a:r>
            <a:r>
              <a:rPr lang="pt-BR" sz="1900" dirty="0" smtClean="0">
                <a:solidFill>
                  <a:srgbClr val="0000CC"/>
                </a:solidFill>
              </a:rPr>
              <a:t>. 3 Mas </a:t>
            </a:r>
            <a:r>
              <a:rPr lang="pt-BR" sz="1900" dirty="0">
                <a:solidFill>
                  <a:srgbClr val="0000CC"/>
                </a:solidFill>
              </a:rPr>
              <a:t>quero que saibais que Cristo é a cabeça de todo varão, e o varão, a cabeça da mulher; e Deus, a cabeça de Cristo</a:t>
            </a:r>
            <a:r>
              <a:rPr lang="pt-BR" sz="1900" dirty="0" smtClean="0">
                <a:solidFill>
                  <a:srgbClr val="0000CC"/>
                </a:solidFill>
              </a:rPr>
              <a:t>.   4  </a:t>
            </a:r>
            <a:r>
              <a:rPr lang="pt-BR" sz="1900" dirty="0">
                <a:solidFill>
                  <a:srgbClr val="0000CC"/>
                </a:solidFill>
              </a:rPr>
              <a:t>Todo homem que ora ou profetiza, tendo a cabeça coberta, desonra a sua própria cabeça</a:t>
            </a:r>
            <a:r>
              <a:rPr lang="pt-BR" sz="1900" dirty="0" smtClean="0">
                <a:solidFill>
                  <a:srgbClr val="0000CC"/>
                </a:solidFill>
              </a:rPr>
              <a:t>.   5  </a:t>
            </a:r>
            <a:r>
              <a:rPr lang="pt-BR" sz="1900" dirty="0">
                <a:solidFill>
                  <a:srgbClr val="0000CC"/>
                </a:solidFill>
              </a:rPr>
              <a:t>Mas toda mulher que ora ou profetiza com a cabeça descoberta desonra a sua própria cabeça, porque é como se estivesse rapada</a:t>
            </a:r>
            <a:r>
              <a:rPr lang="pt-BR" sz="1900" dirty="0" smtClean="0">
                <a:solidFill>
                  <a:srgbClr val="0000CC"/>
                </a:solidFill>
              </a:rPr>
              <a:t>. 6 Portanto</a:t>
            </a:r>
            <a:r>
              <a:rPr lang="pt-BR" sz="1900" dirty="0">
                <a:solidFill>
                  <a:srgbClr val="0000CC"/>
                </a:solidFill>
              </a:rPr>
              <a:t>, se a mulher não se cobre com véu, tosquie-se também. Mas, se para a mulher é coisa indecente tosquiar-se ou rapar-se, que ponha o véu</a:t>
            </a:r>
            <a:r>
              <a:rPr lang="pt-BR" sz="1900" dirty="0" smtClean="0">
                <a:solidFill>
                  <a:srgbClr val="0000CC"/>
                </a:solidFill>
              </a:rPr>
              <a:t>. 7 </a:t>
            </a:r>
            <a:r>
              <a:rPr lang="pt-BR" sz="1900" dirty="0">
                <a:solidFill>
                  <a:srgbClr val="0000CC"/>
                </a:solidFill>
              </a:rPr>
              <a:t>O varão, pois, não deve cobrir a cabeça, porque é a imagem e glória de Deus, mas a mulher é a glória do varão</a:t>
            </a:r>
            <a:r>
              <a:rPr lang="pt-BR" sz="1900" dirty="0" smtClean="0">
                <a:solidFill>
                  <a:srgbClr val="0000CC"/>
                </a:solidFill>
              </a:rPr>
              <a:t>.   8  </a:t>
            </a:r>
            <a:r>
              <a:rPr lang="pt-BR" sz="1900" dirty="0">
                <a:solidFill>
                  <a:srgbClr val="0000CC"/>
                </a:solidFill>
              </a:rPr>
              <a:t>Porque o varão não provém da mulher, mas a mulher, do </a:t>
            </a:r>
            <a:r>
              <a:rPr lang="pt-BR" sz="1900" dirty="0" smtClean="0">
                <a:solidFill>
                  <a:srgbClr val="0000CC"/>
                </a:solidFill>
              </a:rPr>
              <a:t>varão. 9 Porque </a:t>
            </a:r>
            <a:r>
              <a:rPr lang="pt-BR" sz="1900" dirty="0">
                <a:solidFill>
                  <a:srgbClr val="0000CC"/>
                </a:solidFill>
              </a:rPr>
              <a:t>também o varão não foi criado por causa da mulher, mas a mulher, por causa do varão</a:t>
            </a:r>
            <a:r>
              <a:rPr lang="pt-BR" sz="1900" dirty="0" smtClean="0">
                <a:solidFill>
                  <a:srgbClr val="0000CC"/>
                </a:solidFill>
              </a:rPr>
              <a:t>.   10  </a:t>
            </a:r>
            <a:r>
              <a:rPr lang="pt-BR" sz="1900" dirty="0">
                <a:solidFill>
                  <a:srgbClr val="0000CC"/>
                </a:solidFill>
              </a:rPr>
              <a:t>Portanto, a mulher deve ter sobre a cabeça sinal de poderio, por causa dos anjos</a:t>
            </a:r>
            <a:r>
              <a:rPr lang="pt-BR" sz="1900" dirty="0" smtClean="0">
                <a:solidFill>
                  <a:srgbClr val="0000CC"/>
                </a:solidFill>
              </a:rPr>
              <a:t>.  11 </a:t>
            </a:r>
            <a:r>
              <a:rPr lang="pt-BR" sz="1900" dirty="0">
                <a:solidFill>
                  <a:srgbClr val="0000CC"/>
                </a:solidFill>
              </a:rPr>
              <a:t>Todavia, nem o varão é sem a mulher, nem a mulher, sem o varão, no Senhor</a:t>
            </a:r>
            <a:r>
              <a:rPr lang="pt-BR" sz="1900" dirty="0" smtClean="0">
                <a:solidFill>
                  <a:srgbClr val="0000CC"/>
                </a:solidFill>
              </a:rPr>
              <a:t>.   12 Porque</a:t>
            </a:r>
            <a:r>
              <a:rPr lang="pt-BR" sz="1900" dirty="0">
                <a:solidFill>
                  <a:srgbClr val="0000CC"/>
                </a:solidFill>
              </a:rPr>
              <a:t>, como a mulher provém do varão, assim também o varão provém da mulher, mas tudo vem de Deus</a:t>
            </a:r>
            <a:r>
              <a:rPr lang="pt-BR" sz="1900" dirty="0" smtClean="0">
                <a:solidFill>
                  <a:srgbClr val="0000CC"/>
                </a:solidFill>
              </a:rPr>
              <a:t>.  13 Julgai </a:t>
            </a:r>
            <a:r>
              <a:rPr lang="pt-BR" sz="1900" dirty="0">
                <a:solidFill>
                  <a:srgbClr val="0000CC"/>
                </a:solidFill>
              </a:rPr>
              <a:t>entre vós mesmos: é decente que a mulher ore a Deus descoberta</a:t>
            </a:r>
            <a:r>
              <a:rPr lang="pt-BR" sz="1900" dirty="0" smtClean="0">
                <a:solidFill>
                  <a:srgbClr val="0000CC"/>
                </a:solidFill>
              </a:rPr>
              <a:t>?   14  </a:t>
            </a:r>
            <a:r>
              <a:rPr lang="pt-BR" sz="1900" dirty="0">
                <a:solidFill>
                  <a:srgbClr val="0000CC"/>
                </a:solidFill>
              </a:rPr>
              <a:t>Ou não vos ensina a mesma natureza que é desonra para o varão ter cabelo crescido</a:t>
            </a:r>
            <a:r>
              <a:rPr lang="pt-BR" sz="1900" dirty="0" smtClean="0">
                <a:solidFill>
                  <a:srgbClr val="0000CC"/>
                </a:solidFill>
              </a:rPr>
              <a:t>?   15  </a:t>
            </a:r>
            <a:r>
              <a:rPr lang="pt-BR" sz="1900" dirty="0">
                <a:solidFill>
                  <a:srgbClr val="0000CC"/>
                </a:solidFill>
              </a:rPr>
              <a:t>Mas ter a mulher cabelo crescido lhe é honroso, porque o cabelo lhe foi dado em lugar de véu</a:t>
            </a:r>
            <a:r>
              <a:rPr lang="pt-BR" sz="1900" dirty="0" smtClean="0">
                <a:solidFill>
                  <a:srgbClr val="0000CC"/>
                </a:solidFill>
              </a:rPr>
              <a:t>.   16  </a:t>
            </a:r>
            <a:r>
              <a:rPr lang="pt-BR" sz="1900" dirty="0">
                <a:solidFill>
                  <a:srgbClr val="0000CC"/>
                </a:solidFill>
              </a:rPr>
              <a:t>Mas, se alguém quiser ser contencioso, nós não temos tal costume, nem as igrejas de Deus.</a:t>
            </a:r>
          </a:p>
        </p:txBody>
      </p:sp>
    </p:spTree>
    <p:extLst>
      <p:ext uri="{BB962C8B-B14F-4D97-AF65-F5344CB8AC3E}">
        <p14:creationId xmlns:p14="http://schemas.microsoft.com/office/powerpoint/2010/main" val="65584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spcBef>
                <a:spcPct val="0"/>
              </a:spcBef>
              <a:buNone/>
              <a:defRPr/>
            </a:pPr>
            <a:endParaRPr lang="pt-BR" altLang="pt-BR" sz="11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endParaRPr lang="pt-BR" altLang="pt-BR" sz="1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altLang="pt-BR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Texto </a:t>
            </a:r>
            <a:r>
              <a:rPr lang="pt-BR" alt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Áureo: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</a:t>
            </a: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10668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dirty="0">
                <a:solidFill>
                  <a:prstClr val="black"/>
                </a:solidFill>
                <a:latin typeface="Arial" charset="0"/>
                <a:cs typeface="Arial" charset="0"/>
              </a:rPr>
              <a:t> 	</a:t>
            </a:r>
            <a:r>
              <a:rPr lang="pt-BR" sz="3600" dirty="0" smtClean="0">
                <a:solidFill>
                  <a:srgbClr val="00000A"/>
                </a:solidFill>
                <a:effectLst/>
                <a:latin typeface="Times New Roman"/>
                <a:ea typeface="Calibri"/>
                <a:cs typeface="Calibri"/>
              </a:rPr>
              <a:t>“</a:t>
            </a:r>
            <a:r>
              <a:rPr lang="pt-BR" sz="3600" dirty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Mas, se alguém quiser ser contencioso, nós não temos tal costume, nem as igrejas de </a:t>
            </a:r>
            <a:r>
              <a:rPr lang="pt-BR" sz="3600" dirty="0" smtClean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Deus.</a:t>
            </a:r>
            <a:r>
              <a:rPr lang="pt-BR" sz="3600" dirty="0" smtClean="0">
                <a:highlight>
                  <a:srgbClr val="FFFFFF"/>
                </a:highlight>
                <a:latin typeface="Times New Roman"/>
                <a:ea typeface="Calibri"/>
                <a:cs typeface="Arial" pitchFamily="34" charset="0"/>
              </a:rPr>
              <a:t>”</a:t>
            </a:r>
            <a:endParaRPr lang="pt-BR" sz="3600" dirty="0">
              <a:solidFill>
                <a:srgbClr val="00000A"/>
              </a:solidFill>
              <a:ea typeface="Calibri"/>
              <a:cs typeface="Calibri"/>
            </a:endParaRPr>
          </a:p>
          <a:p>
            <a:pPr marL="114300" lvl="0" indent="0" algn="just" fontAlgn="base">
              <a:spcBef>
                <a:spcPct val="0"/>
              </a:spcBef>
              <a:spcAft>
                <a:spcPct val="0"/>
              </a:spcAft>
              <a:buClr>
                <a:srgbClr val="DBD7CB"/>
              </a:buClr>
              <a:buNone/>
              <a:defRPr/>
            </a:pPr>
            <a:r>
              <a:rPr lang="pt-BR" sz="40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					</a:t>
            </a:r>
            <a:r>
              <a:rPr lang="pt-BR" sz="4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(</a:t>
            </a:r>
            <a:r>
              <a:rPr lang="pt-BR" sz="3600" dirty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1 </a:t>
            </a:r>
            <a:r>
              <a:rPr lang="pt-BR" sz="3600" dirty="0" err="1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Co</a:t>
            </a:r>
            <a:r>
              <a:rPr lang="pt-BR" sz="3600" dirty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 11.16</a:t>
            </a:r>
            <a:r>
              <a:rPr lang="pt-BR" sz="4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)</a:t>
            </a:r>
            <a:endParaRPr lang="pt-BR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851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r>
              <a:rPr lang="pt-BR" sz="2900" b="1" i="1" dirty="0" smtClean="0">
                <a:solidFill>
                  <a:srgbClr val="00B050"/>
                </a:solidFill>
                <a:cs typeface="Arial" charset="0"/>
              </a:rPr>
              <a:t/>
            </a:r>
            <a:br>
              <a:rPr lang="pt-BR" sz="2900" b="1" i="1" dirty="0" smtClean="0">
                <a:solidFill>
                  <a:srgbClr val="00B050"/>
                </a:solidFill>
                <a:cs typeface="Arial" charset="0"/>
              </a:rPr>
            </a:br>
            <a:r>
              <a:rPr lang="pt-BR" sz="3200" b="1" dirty="0">
                <a:solidFill>
                  <a:srgbClr val="7030A0"/>
                </a:solidFill>
              </a:rPr>
              <a:t>ESBOÇO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72816"/>
            <a:ext cx="8064896" cy="41659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2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4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7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pt-BR" sz="3000" b="1" dirty="0" smtClean="0">
                <a:solidFill>
                  <a:srgbClr val="006600"/>
                </a:solidFill>
              </a:rPr>
              <a:t>I </a:t>
            </a:r>
            <a:r>
              <a:rPr lang="pt-BR" sz="3000" b="1" dirty="0">
                <a:solidFill>
                  <a:srgbClr val="006600"/>
                </a:solidFill>
              </a:rPr>
              <a:t>– DECÊNCIA E SUBMISSÃO NA IGREJA </a:t>
            </a:r>
            <a:r>
              <a:rPr lang="pt-BR" sz="3000" b="1" dirty="0" smtClean="0">
                <a:solidFill>
                  <a:srgbClr val="006600"/>
                </a:solidFill>
              </a:rPr>
              <a:t>			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 smtClean="0">
                <a:solidFill>
                  <a:srgbClr val="0000CC"/>
                </a:solidFill>
              </a:rPr>
              <a:t>vv. 2-16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II – DESORDEM E ESCÂNDALO NA CEIA</a:t>
            </a:r>
            <a:r>
              <a:rPr lang="pt-BR" sz="3000" b="1" dirty="0" smtClean="0">
                <a:solidFill>
                  <a:srgbClr val="006600"/>
                </a:solidFill>
              </a:rPr>
              <a:t>	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17-22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III – A GRAVIDADE DO PECADO DE PROFANAÇÃO </a:t>
            </a:r>
            <a:r>
              <a:rPr lang="pt-BR" sz="3000" b="1" dirty="0" smtClean="0">
                <a:solidFill>
                  <a:srgbClr val="006600"/>
                </a:solidFill>
              </a:rPr>
              <a:t>		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23-32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  <a:r>
              <a:rPr lang="pt-BR" sz="3000" b="1" dirty="0">
                <a:solidFill>
                  <a:srgbClr val="006600"/>
                </a:solidFill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43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43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270317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pt-BR" sz="2400" b="1" dirty="0" smtClean="0">
                <a:solidFill>
                  <a:srgbClr val="EEECE1">
                    <a:lumMod val="25000"/>
                  </a:srgb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pt-BR" sz="3500" b="1" dirty="0">
                <a:solidFill>
                  <a:srgbClr val="006600"/>
                </a:solidFill>
              </a:rPr>
              <a:t>Introdução</a:t>
            </a:r>
            <a:r>
              <a:rPr lang="pt-BR" sz="2400" b="1" dirty="0" smtClean="0">
                <a:solidFill>
                  <a:srgbClr val="EEECE1">
                    <a:lumMod val="25000"/>
                  </a:srgbClr>
                </a:solidFill>
                <a:latin typeface="Arial" pitchFamily="34" charset="0"/>
                <a:cs typeface="Arial" pitchFamily="34" charset="0"/>
              </a:rPr>
              <a:t>					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pt-BR" sz="1200" b="1" dirty="0">
              <a:ln w="12700" cmpd="sng">
                <a:solidFill>
                  <a:schemeClr val="tx1"/>
                </a:solidFill>
              </a:ln>
              <a:solidFill>
                <a:srgbClr val="EEECE1">
                  <a:lumMod val="2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pt-BR" sz="2400" dirty="0">
                <a:solidFill>
                  <a:prstClr val="black"/>
                </a:solidFill>
                <a:latin typeface="Arial" charset="0"/>
                <a:cs typeface="Arial" charset="0"/>
              </a:rPr>
              <a:t>	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A partir do capítulo que ora estudamos, o apóstolo Paulo trata de alguns problemas que estavam ocorrendo entre os </a:t>
            </a:r>
            <a:r>
              <a:rPr lang="pt-B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coríntios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, </a:t>
            </a:r>
            <a:r>
              <a:rPr lang="pt-B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problemas esses 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relacionados 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com o culto a Deus. Como parte indispensável da vida cristã em comunidade, a adoração pública segue princípios que, se desprezados, acaba se degenerando em </a:t>
            </a:r>
            <a:r>
              <a:rPr lang="pt-B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desordem, 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e assim atraindo o juízo de Deus sobre os contenciosos e profanadores.</a:t>
            </a:r>
          </a:p>
        </p:txBody>
      </p:sp>
    </p:spTree>
    <p:extLst>
      <p:ext uri="{BB962C8B-B14F-4D97-AF65-F5344CB8AC3E}">
        <p14:creationId xmlns:p14="http://schemas.microsoft.com/office/powerpoint/2010/main" val="2703177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9:  O CULTO A DEUS E SUA ORDEM</a:t>
            </a:r>
            <a:r>
              <a:rPr lang="pt-BR" sz="2900" b="1" i="1" dirty="0" smtClean="0">
                <a:solidFill>
                  <a:srgbClr val="00B050"/>
                </a:solidFill>
                <a:cs typeface="Arial" charset="0"/>
              </a:rPr>
              <a:t/>
            </a:r>
            <a:br>
              <a:rPr lang="pt-BR" sz="2900" b="1" i="1" dirty="0" smtClean="0">
                <a:solidFill>
                  <a:srgbClr val="00B050"/>
                </a:solidFill>
                <a:cs typeface="Arial" charset="0"/>
              </a:rPr>
            </a:br>
            <a:r>
              <a:rPr lang="pt-BR" sz="3200" b="1" dirty="0">
                <a:solidFill>
                  <a:srgbClr val="7030A0"/>
                </a:solidFill>
              </a:rPr>
              <a:t>ESBOÇO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72816"/>
            <a:ext cx="8064896" cy="41659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2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4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7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pt-BR" sz="3500" b="1" dirty="0" smtClean="0">
                <a:solidFill>
                  <a:srgbClr val="FF0000"/>
                </a:solidFill>
              </a:rPr>
              <a:t>I </a:t>
            </a:r>
            <a:r>
              <a:rPr lang="pt-BR" sz="3500" b="1" dirty="0">
                <a:solidFill>
                  <a:srgbClr val="FF0000"/>
                </a:solidFill>
              </a:rPr>
              <a:t>– DECÊNCIA E SUBMISSÃO NA IGREJA </a:t>
            </a:r>
            <a:r>
              <a:rPr lang="pt-BR" sz="3000" b="1" dirty="0" smtClean="0">
                <a:solidFill>
                  <a:srgbClr val="006600"/>
                </a:solidFill>
              </a:rPr>
              <a:t>			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 smtClean="0">
                <a:solidFill>
                  <a:srgbClr val="0000CC"/>
                </a:solidFill>
              </a:rPr>
              <a:t>vv. 2-16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II – DESORDEM E ESCÂNDALO NA CEIA</a:t>
            </a:r>
            <a:r>
              <a:rPr lang="pt-BR" sz="3000" b="1" dirty="0" smtClean="0">
                <a:solidFill>
                  <a:srgbClr val="006600"/>
                </a:solidFill>
              </a:rPr>
              <a:t>	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17-22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III – A GRAVIDADE DO PECADO DE PROFANAÇÃO </a:t>
            </a:r>
            <a:r>
              <a:rPr lang="pt-BR" sz="3000" b="1" dirty="0" smtClean="0">
                <a:solidFill>
                  <a:srgbClr val="006600"/>
                </a:solidFill>
              </a:rPr>
              <a:t>							</a:t>
            </a:r>
            <a:r>
              <a:rPr lang="pt-BR" sz="3000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23-32</a:t>
            </a:r>
            <a:r>
              <a:rPr lang="pt-BR" sz="3000" dirty="0" smtClean="0">
                <a:solidFill>
                  <a:srgbClr val="006600"/>
                </a:solidFill>
              </a:rPr>
              <a:t>)</a:t>
            </a:r>
            <a:r>
              <a:rPr lang="pt-BR" sz="3000" b="1" dirty="0">
                <a:solidFill>
                  <a:srgbClr val="006600"/>
                </a:solidFill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43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43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128272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1360</TotalTime>
  <Words>1495</Words>
  <Application>Microsoft Office PowerPoint</Application>
  <PresentationFormat>Apresentação na tela (4:3)</PresentationFormat>
  <Paragraphs>157</Paragraphs>
  <Slides>28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28</vt:i4>
      </vt:variant>
    </vt:vector>
  </HeadingPairs>
  <TitlesOfParts>
    <vt:vector size="30" baseType="lpstr">
      <vt:lpstr>Tema do Office</vt:lpstr>
      <vt:lpstr>1_Tema do Office</vt:lpstr>
      <vt:lpstr>Apresentação do PowerPoint</vt:lpstr>
      <vt:lpstr>Apresentação do PowerPoint</vt:lpstr>
      <vt:lpstr>Apresentação do PowerPoint</vt:lpstr>
      <vt:lpstr>1ª CARTA  AOS  CORÍNTIOS LIÇÃO 9:  O CULTO A DEUS E SUA ORDEM</vt:lpstr>
      <vt:lpstr>Apresentação do PowerPoint</vt:lpstr>
      <vt:lpstr>1ª CARTA  AOS  CORÍNTIOS LIÇÃO 9:  O CULTO A DEUS E SUA ORDEM</vt:lpstr>
      <vt:lpstr>1ª CARTA  AOS  CORÍNTIOS LIÇÃO 9:  O CULTO A DEUS E SUA ORDEM ESBOÇO</vt:lpstr>
      <vt:lpstr>1ª CARTA  AOS  CORÍNTIOS LIÇÃO 9:  O CULTO A DEUS E SUA ORDEM</vt:lpstr>
      <vt:lpstr>1ª CARTA  AOS  CORÍNTIOS LIÇÃO 9:  O CULTO A DEUS E SUA ORDEM ESBOÇO</vt:lpstr>
      <vt:lpstr>Apresentação do PowerPoint</vt:lpstr>
      <vt:lpstr>1ª CARTA  AOS  CORÍNTIOS LIÇÃO 9:  O CULTO A DEUS E SUA ORDEM</vt:lpstr>
      <vt:lpstr>1ª CARTA  AOS  CORÍNTIOS LIÇÃO 9:  O CULTO A DEUS E SUA ORDEM</vt:lpstr>
      <vt:lpstr>Apresentação do PowerPoint</vt:lpstr>
      <vt:lpstr>1ª CARTA  AOS  CORÍNTIOS LIÇÃO 9:  O CULTO A DEUS E SUA ORDEM</vt:lpstr>
      <vt:lpstr>1ª CARTA  AOS  CORÍNTIOS LIÇÃO 9:  O CULTO A DEUS E SUA ORDEM ESBOÇO</vt:lpstr>
      <vt:lpstr>Apresentação do PowerPoint</vt:lpstr>
      <vt:lpstr>1ª CARTA  AOS  CORÍNTIOS LIÇÃO 9:  O CULTO A DEUS E SUA ORDEM</vt:lpstr>
      <vt:lpstr>1ª CARTA  AOS  CORÍNTIOS LIÇÃO 9:  O CULTO A DEUS E SUA ORDEM</vt:lpstr>
      <vt:lpstr>1ª CARTA  AOS  CORÍNTIOS LIÇÃO 9:  O CULTO A DEUS E SUA ORDEM ESBOÇO</vt:lpstr>
      <vt:lpstr>Apresentação do PowerPoint</vt:lpstr>
      <vt:lpstr>1ª CARTA  AOS  CORÍNTIOS LIÇÃO 9:  O CULTO A DEUS E SUA ORDEM</vt:lpstr>
      <vt:lpstr>1ª CARTA  AOS  CORÍNTIOS LIÇÃO 9:  O CULTO A DEUS E SUA ORDEM</vt:lpstr>
      <vt:lpstr>1ª CARTA  AOS  CORÍNTIOS LIÇÃO 9:  O CULTO A DEUS E SUA ORDEM</vt:lpstr>
      <vt:lpstr>Apresentação do PowerPoint</vt:lpstr>
      <vt:lpstr>1ª CARTA  AOS  CORÍNTIOS LIÇÃO 9:  O CULTO A DEUS E SUA ORDEM ESBOÇO</vt:lpstr>
      <vt:lpstr>1ª CARTA  AOS  CORÍNTIOS LIÇÃO 9:  O CULTO A DEUS E SUA ORDEM</vt:lpstr>
      <vt:lpstr>1ª CARTA  AOS  CORÍNTIOS LIÇÃO 9:  O CULTO A DEUS E SUA ORDEM ESBOÇO</vt:lpstr>
      <vt:lpstr>1ª CARTA  AOS  CORÍNTIOS LIÇÃO 9:  O CULTO A DEUS E SUA ORDEM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PARÁBOLAS</dc:title>
  <dc:creator>I.G.V</dc:creator>
  <cp:lastModifiedBy>I.G.V</cp:lastModifiedBy>
  <cp:revision>129</cp:revision>
  <dcterms:created xsi:type="dcterms:W3CDTF">2017-03-28T13:10:15Z</dcterms:created>
  <dcterms:modified xsi:type="dcterms:W3CDTF">2018-08-28T22:30:13Z</dcterms:modified>
</cp:coreProperties>
</file>