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4"/>
  </p:notesMasterIdLst>
  <p:sldIdLst>
    <p:sldId id="342" r:id="rId3"/>
    <p:sldId id="296" r:id="rId4"/>
    <p:sldId id="259" r:id="rId5"/>
    <p:sldId id="257" r:id="rId6"/>
    <p:sldId id="279" r:id="rId7"/>
    <p:sldId id="260" r:id="rId8"/>
    <p:sldId id="262" r:id="rId9"/>
    <p:sldId id="263" r:id="rId10"/>
    <p:sldId id="372" r:id="rId11"/>
    <p:sldId id="368" r:id="rId12"/>
    <p:sldId id="264" r:id="rId13"/>
    <p:sldId id="378" r:id="rId14"/>
    <p:sldId id="323" r:id="rId15"/>
    <p:sldId id="379" r:id="rId16"/>
    <p:sldId id="325" r:id="rId17"/>
    <p:sldId id="380" r:id="rId18"/>
    <p:sldId id="373" r:id="rId19"/>
    <p:sldId id="369" r:id="rId20"/>
    <p:sldId id="267" r:id="rId21"/>
    <p:sldId id="327" r:id="rId22"/>
    <p:sldId id="381" r:id="rId23"/>
    <p:sldId id="329" r:id="rId24"/>
    <p:sldId id="374" r:id="rId25"/>
    <p:sldId id="370" r:id="rId26"/>
    <p:sldId id="333" r:id="rId27"/>
    <p:sldId id="348" r:id="rId28"/>
    <p:sldId id="351" r:id="rId29"/>
    <p:sldId id="375" r:id="rId30"/>
    <p:sldId id="313" r:id="rId31"/>
    <p:sldId id="376" r:id="rId32"/>
    <p:sldId id="377" r:id="rId33"/>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660066"/>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0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BC9BF2-DC0F-4452-ABF8-F28AC5D4A9F9}" type="datetimeFigureOut">
              <a:rPr lang="pt-BR" smtClean="0"/>
              <a:t>21/08/2018</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6A1916-7331-4A11-846C-A049D8C27565}" type="slidenum">
              <a:rPr lang="pt-BR" smtClean="0"/>
              <a:t>‹nº›</a:t>
            </a:fld>
            <a:endParaRPr lang="pt-BR"/>
          </a:p>
        </p:txBody>
      </p:sp>
    </p:spTree>
    <p:extLst>
      <p:ext uri="{BB962C8B-B14F-4D97-AF65-F5344CB8AC3E}">
        <p14:creationId xmlns:p14="http://schemas.microsoft.com/office/powerpoint/2010/main" val="3617418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defRPr/>
            </a:pPr>
            <a:endParaRPr lang="pt-BR" b="1" baseline="0" dirty="0">
              <a:solidFill>
                <a:srgbClr val="FF0000"/>
              </a:solidFill>
            </a:endParaRPr>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8</a:t>
            </a:fld>
            <a:endParaRPr lang="pt-BR"/>
          </a:p>
        </p:txBody>
      </p:sp>
    </p:spTree>
    <p:extLst>
      <p:ext uri="{BB962C8B-B14F-4D97-AF65-F5344CB8AC3E}">
        <p14:creationId xmlns:p14="http://schemas.microsoft.com/office/powerpoint/2010/main" val="21423835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	</a:t>
            </a:r>
            <a:r>
              <a:rPr lang="pt-BR" dirty="0" smtClean="0"/>
              <a:t>		contradizer- se          despregar o Evangelho</a:t>
            </a:r>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solidFill>
                  <a:prstClr val="black"/>
                </a:solidFill>
              </a:rPr>
              <a:pPr/>
              <a:t>26</a:t>
            </a:fld>
            <a:endParaRPr lang="pt-BR">
              <a:solidFill>
                <a:prstClr val="black"/>
              </a:solidFill>
            </a:endParaRPr>
          </a:p>
        </p:txBody>
      </p:sp>
    </p:spTree>
    <p:extLst>
      <p:ext uri="{BB962C8B-B14F-4D97-AF65-F5344CB8AC3E}">
        <p14:creationId xmlns:p14="http://schemas.microsoft.com/office/powerpoint/2010/main" val="8810720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			escândalo  _  mau testemunho   _   viver  diferente  da  pregação do Evangelho</a:t>
            </a:r>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solidFill>
                  <a:prstClr val="black"/>
                </a:solidFill>
              </a:rPr>
              <a:pPr/>
              <a:t>27</a:t>
            </a:fld>
            <a:endParaRPr lang="pt-BR">
              <a:solidFill>
                <a:prstClr val="black"/>
              </a:solidFill>
            </a:endParaRPr>
          </a:p>
        </p:txBody>
      </p:sp>
    </p:spTree>
    <p:extLst>
      <p:ext uri="{BB962C8B-B14F-4D97-AF65-F5344CB8AC3E}">
        <p14:creationId xmlns:p14="http://schemas.microsoft.com/office/powerpoint/2010/main" val="8810720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b="1" dirty="0" smtClean="0"/>
              <a:t>			</a:t>
            </a:r>
            <a:r>
              <a:rPr lang="pt-BR" b="1" dirty="0" smtClean="0"/>
              <a:t>AS  VÁRIAS TRIBOS  DESTRUÍDAS</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29</a:t>
            </a:fld>
            <a:endParaRPr lang="pt-BR"/>
          </a:p>
        </p:txBody>
      </p:sp>
    </p:spTree>
    <p:extLst>
      <p:ext uri="{BB962C8B-B14F-4D97-AF65-F5344CB8AC3E}">
        <p14:creationId xmlns:p14="http://schemas.microsoft.com/office/powerpoint/2010/main" val="2816670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dirty="0" smtClean="0"/>
              <a:t>	</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11</a:t>
            </a:fld>
            <a:endParaRPr lang="pt-BR" dirty="0"/>
          </a:p>
        </p:txBody>
      </p:sp>
    </p:spTree>
    <p:extLst>
      <p:ext uri="{BB962C8B-B14F-4D97-AF65-F5344CB8AC3E}">
        <p14:creationId xmlns:p14="http://schemas.microsoft.com/office/powerpoint/2010/main" val="962786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dirty="0" smtClean="0"/>
              <a:t>	</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13</a:t>
            </a:fld>
            <a:endParaRPr lang="pt-BR" dirty="0"/>
          </a:p>
        </p:txBody>
      </p:sp>
    </p:spTree>
    <p:extLst>
      <p:ext uri="{BB962C8B-B14F-4D97-AF65-F5344CB8AC3E}">
        <p14:creationId xmlns:p14="http://schemas.microsoft.com/office/powerpoint/2010/main" val="962786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dirty="0" smtClean="0"/>
              <a:t>					</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15</a:t>
            </a:fld>
            <a:endParaRPr lang="pt-BR" dirty="0"/>
          </a:p>
        </p:txBody>
      </p:sp>
    </p:spTree>
    <p:extLst>
      <p:ext uri="{BB962C8B-B14F-4D97-AF65-F5344CB8AC3E}">
        <p14:creationId xmlns:p14="http://schemas.microsoft.com/office/powerpoint/2010/main" val="962786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b="1" kern="1200" dirty="0" smtClean="0">
                <a:solidFill>
                  <a:schemeClr val="tx1"/>
                </a:solidFill>
                <a:latin typeface="+mn-lt"/>
                <a:ea typeface="+mn-ea"/>
                <a:cs typeface="+mn-cs"/>
              </a:rPr>
              <a:t>			</a:t>
            </a:r>
            <a:endParaRPr lang="pt-BR" b="1" dirty="0" smtClean="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16</a:t>
            </a:fld>
            <a:endParaRPr lang="pt-BR"/>
          </a:p>
        </p:txBody>
      </p:sp>
    </p:spTree>
    <p:extLst>
      <p:ext uri="{BB962C8B-B14F-4D97-AF65-F5344CB8AC3E}">
        <p14:creationId xmlns:p14="http://schemas.microsoft.com/office/powerpoint/2010/main" val="861742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dirty="0" smtClean="0"/>
              <a:t>				</a:t>
            </a:r>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19</a:t>
            </a:fld>
            <a:endParaRPr lang="pt-BR" dirty="0"/>
          </a:p>
        </p:txBody>
      </p:sp>
    </p:spTree>
    <p:extLst>
      <p:ext uri="{BB962C8B-B14F-4D97-AF65-F5344CB8AC3E}">
        <p14:creationId xmlns:p14="http://schemas.microsoft.com/office/powerpoint/2010/main" val="37840479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sz="1200" b="1" dirty="0" smtClean="0">
              <a:solidFill>
                <a:srgbClr val="006600"/>
              </a:solidFill>
            </a:endParaRPr>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20</a:t>
            </a:fld>
            <a:endParaRPr lang="pt-BR" dirty="0"/>
          </a:p>
        </p:txBody>
      </p:sp>
    </p:spTree>
    <p:extLst>
      <p:ext uri="{BB962C8B-B14F-4D97-AF65-F5344CB8AC3E}">
        <p14:creationId xmlns:p14="http://schemas.microsoft.com/office/powerpoint/2010/main" val="1901064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b="1" kern="1200" dirty="0" smtClean="0">
                <a:solidFill>
                  <a:schemeClr val="tx1"/>
                </a:solidFill>
                <a:latin typeface="+mn-lt"/>
                <a:ea typeface="+mn-ea"/>
                <a:cs typeface="+mn-cs"/>
              </a:rPr>
              <a:t>			</a:t>
            </a:r>
            <a:endParaRPr lang="pt-BR" b="1" dirty="0" smtClean="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21</a:t>
            </a:fld>
            <a:endParaRPr lang="pt-BR"/>
          </a:p>
        </p:txBody>
      </p:sp>
    </p:spTree>
    <p:extLst>
      <p:ext uri="{BB962C8B-B14F-4D97-AF65-F5344CB8AC3E}">
        <p14:creationId xmlns:p14="http://schemas.microsoft.com/office/powerpoint/2010/main" val="861742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			</a:t>
            </a:r>
            <a:endParaRPr lang="pt-BR" b="1" dirty="0" smtClean="0"/>
          </a:p>
          <a:p>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25</a:t>
            </a:fld>
            <a:endParaRPr lang="pt-BR"/>
          </a:p>
        </p:txBody>
      </p:sp>
    </p:spTree>
    <p:extLst>
      <p:ext uri="{BB962C8B-B14F-4D97-AF65-F5344CB8AC3E}">
        <p14:creationId xmlns:p14="http://schemas.microsoft.com/office/powerpoint/2010/main" val="881072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41"/>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B4947B21-5B4F-430E-8779-9B4706A37A3E}" type="datetimeFigureOut">
              <a:rPr lang="pt-BR" smtClean="0"/>
              <a:t>21/08/2018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575725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4947B21-5B4F-430E-8779-9B4706A37A3E}" type="datetimeFigureOut">
              <a:rPr lang="pt-BR" smtClean="0"/>
              <a:t>21/08/2018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1594471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54"/>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54"/>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4947B21-5B4F-430E-8779-9B4706A37A3E}" type="datetimeFigureOut">
              <a:rPr lang="pt-BR" smtClean="0"/>
              <a:t>21/08/2018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15749425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43"/>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pPr>
              <a:defRPr/>
            </a:pPr>
            <a:fld id="{555BDED7-3619-4D72-B584-9996C867A486}" type="datetimeFigureOut">
              <a:rPr lang="pt-BR">
                <a:solidFill>
                  <a:prstClr val="black">
                    <a:tint val="75000"/>
                  </a:prstClr>
                </a:solidFill>
              </a:rPr>
              <a:pPr>
                <a:defRPr/>
              </a:pPr>
              <a:t>21/08/2018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674F8220-65C2-40B5-818F-7CE44B36D019}"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2254926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2D458769-3F99-4291-9957-A71A6C5EC418}" type="datetimeFigureOut">
              <a:rPr lang="pt-BR">
                <a:solidFill>
                  <a:prstClr val="black">
                    <a:tint val="75000"/>
                  </a:prstClr>
                </a:solidFill>
              </a:rPr>
              <a:pPr>
                <a:defRPr/>
              </a:pPr>
              <a:t>21/08/2018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E83A8017-91A4-41EB-A819-8CB9212AA2EB}"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3877081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18"/>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lvl1pPr>
              <a:defRPr/>
            </a:lvl1pPr>
          </a:lstStyle>
          <a:p>
            <a:pPr>
              <a:defRPr/>
            </a:pPr>
            <a:fld id="{644D4148-DCF6-4FF5-AE02-DB3C6BB30AEE}" type="datetimeFigureOut">
              <a:rPr lang="pt-BR">
                <a:solidFill>
                  <a:prstClr val="black">
                    <a:tint val="75000"/>
                  </a:prstClr>
                </a:solidFill>
              </a:rPr>
              <a:pPr>
                <a:defRPr/>
              </a:pPr>
              <a:t>21/08/2018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7DAEF22E-C6D1-4668-A34E-91C29206475D}"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2477727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609600" y="1600206"/>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600206"/>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3"/>
          <p:cNvSpPr>
            <a:spLocks noGrp="1"/>
          </p:cNvSpPr>
          <p:nvPr>
            <p:ph type="dt" sz="half" idx="10"/>
          </p:nvPr>
        </p:nvSpPr>
        <p:spPr/>
        <p:txBody>
          <a:bodyPr/>
          <a:lstStyle>
            <a:lvl1pPr>
              <a:defRPr/>
            </a:lvl1pPr>
          </a:lstStyle>
          <a:p>
            <a:pPr>
              <a:defRPr/>
            </a:pPr>
            <a:fld id="{730F7693-816C-4DFD-988E-99602FEE40DD}" type="datetimeFigureOut">
              <a:rPr lang="pt-BR">
                <a:solidFill>
                  <a:prstClr val="black">
                    <a:tint val="75000"/>
                  </a:prstClr>
                </a:solidFill>
              </a:rPr>
              <a:pPr>
                <a:defRPr/>
              </a:pPr>
              <a:t>21/08/2018</a:t>
            </a:fld>
            <a:endParaRPr lang="pt-BR">
              <a:solidFill>
                <a:prstClr val="black">
                  <a:tint val="75000"/>
                </a:prstClr>
              </a:solidFill>
            </a:endParaRPr>
          </a:p>
        </p:txBody>
      </p:sp>
      <p:sp>
        <p:nvSpPr>
          <p:cNvPr id="6"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7" name="Espaço Reservado para Número de Slide 5"/>
          <p:cNvSpPr>
            <a:spLocks noGrp="1"/>
          </p:cNvSpPr>
          <p:nvPr>
            <p:ph type="sldNum" sz="quarter" idx="12"/>
          </p:nvPr>
        </p:nvSpPr>
        <p:spPr/>
        <p:txBody>
          <a:bodyPr/>
          <a:lstStyle>
            <a:lvl1pPr>
              <a:defRPr/>
            </a:lvl1pPr>
          </a:lstStyle>
          <a:p>
            <a:pPr>
              <a:defRPr/>
            </a:pPr>
            <a:fld id="{FE888E1B-DAF5-470E-8375-0A0BE55829AE}"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128776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34"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3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3"/>
          <p:cNvSpPr>
            <a:spLocks noGrp="1"/>
          </p:cNvSpPr>
          <p:nvPr>
            <p:ph type="dt" sz="half" idx="10"/>
          </p:nvPr>
        </p:nvSpPr>
        <p:spPr/>
        <p:txBody>
          <a:bodyPr/>
          <a:lstStyle>
            <a:lvl1pPr>
              <a:defRPr/>
            </a:lvl1pPr>
          </a:lstStyle>
          <a:p>
            <a:pPr>
              <a:defRPr/>
            </a:pPr>
            <a:fld id="{2BEF1265-0B35-411B-92AE-F12DB610EE10}" type="datetimeFigureOut">
              <a:rPr lang="pt-BR">
                <a:solidFill>
                  <a:prstClr val="black">
                    <a:tint val="75000"/>
                  </a:prstClr>
                </a:solidFill>
              </a:rPr>
              <a:pPr>
                <a:defRPr/>
              </a:pPr>
              <a:t>21/08/2018</a:t>
            </a:fld>
            <a:endParaRPr lang="pt-BR">
              <a:solidFill>
                <a:prstClr val="black">
                  <a:tint val="75000"/>
                </a:prstClr>
              </a:solidFill>
            </a:endParaRPr>
          </a:p>
        </p:txBody>
      </p:sp>
      <p:sp>
        <p:nvSpPr>
          <p:cNvPr id="8"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9" name="Espaço Reservado para Número de Slide 5"/>
          <p:cNvSpPr>
            <a:spLocks noGrp="1"/>
          </p:cNvSpPr>
          <p:nvPr>
            <p:ph type="sldNum" sz="quarter" idx="12"/>
          </p:nvPr>
        </p:nvSpPr>
        <p:spPr/>
        <p:txBody>
          <a:bodyPr/>
          <a:lstStyle>
            <a:lvl1pPr>
              <a:defRPr/>
            </a:lvl1pPr>
          </a:lstStyle>
          <a:p>
            <a:pPr>
              <a:defRPr/>
            </a:pPr>
            <a:fld id="{CBD5C409-452C-43D6-AB42-50459BA24069}"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39840944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3"/>
          <p:cNvSpPr>
            <a:spLocks noGrp="1"/>
          </p:cNvSpPr>
          <p:nvPr>
            <p:ph type="dt" sz="half" idx="10"/>
          </p:nvPr>
        </p:nvSpPr>
        <p:spPr/>
        <p:txBody>
          <a:bodyPr/>
          <a:lstStyle>
            <a:lvl1pPr>
              <a:defRPr/>
            </a:lvl1pPr>
          </a:lstStyle>
          <a:p>
            <a:pPr>
              <a:defRPr/>
            </a:pPr>
            <a:fld id="{2B57FEAA-2753-4920-A698-717C29E4232D}" type="datetimeFigureOut">
              <a:rPr lang="pt-BR">
                <a:solidFill>
                  <a:prstClr val="black">
                    <a:tint val="75000"/>
                  </a:prstClr>
                </a:solidFill>
              </a:rPr>
              <a:pPr>
                <a:defRPr/>
              </a:pPr>
              <a:t>21/08/2018</a:t>
            </a:fld>
            <a:endParaRPr lang="pt-BR">
              <a:solidFill>
                <a:prstClr val="black">
                  <a:tint val="75000"/>
                </a:prstClr>
              </a:solidFill>
            </a:endParaRPr>
          </a:p>
        </p:txBody>
      </p:sp>
      <p:sp>
        <p:nvSpPr>
          <p:cNvPr id="4"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5" name="Espaço Reservado para Número de Slide 5"/>
          <p:cNvSpPr>
            <a:spLocks noGrp="1"/>
          </p:cNvSpPr>
          <p:nvPr>
            <p:ph type="sldNum" sz="quarter" idx="12"/>
          </p:nvPr>
        </p:nvSpPr>
        <p:spPr/>
        <p:txBody>
          <a:bodyPr/>
          <a:lstStyle>
            <a:lvl1pPr>
              <a:defRPr/>
            </a:lvl1pPr>
          </a:lstStyle>
          <a:p>
            <a:pPr>
              <a:defRPr/>
            </a:pPr>
            <a:fld id="{6DC68E93-799C-42CE-8C23-4C942DB56B2B}"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5302436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A3035DFF-A1CA-474C-BCEC-2CBC697FDCF0}" type="datetimeFigureOut">
              <a:rPr lang="pt-BR">
                <a:solidFill>
                  <a:prstClr val="black">
                    <a:tint val="75000"/>
                  </a:prstClr>
                </a:solidFill>
              </a:rPr>
              <a:pPr>
                <a:defRPr/>
              </a:pPr>
              <a:t>21/08/2018</a:t>
            </a:fld>
            <a:endParaRPr lang="pt-BR">
              <a:solidFill>
                <a:prstClr val="black">
                  <a:tint val="75000"/>
                </a:prstClr>
              </a:solidFill>
            </a:endParaRPr>
          </a:p>
        </p:txBody>
      </p:sp>
      <p:sp>
        <p:nvSpPr>
          <p:cNvPr id="3"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4" name="Espaço Reservado para Número de Slide 5"/>
          <p:cNvSpPr>
            <a:spLocks noGrp="1"/>
          </p:cNvSpPr>
          <p:nvPr>
            <p:ph type="sldNum" sz="quarter" idx="12"/>
          </p:nvPr>
        </p:nvSpPr>
        <p:spPr/>
        <p:txBody>
          <a:bodyPr/>
          <a:lstStyle>
            <a:lvl1pPr>
              <a:defRPr/>
            </a:lvl1pPr>
          </a:lstStyle>
          <a:p>
            <a:pPr>
              <a:defRPr/>
            </a:pPr>
            <a:fld id="{92F8CFC4-CE83-475D-84F6-EEEB1BB8A49D}"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9132616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2"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6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fld id="{21E3591C-9A01-4CE3-8644-6F3EA16AA13C}" type="datetimeFigureOut">
              <a:rPr lang="pt-BR">
                <a:solidFill>
                  <a:prstClr val="black">
                    <a:tint val="75000"/>
                  </a:prstClr>
                </a:solidFill>
              </a:rPr>
              <a:pPr>
                <a:defRPr/>
              </a:pPr>
              <a:t>21/08/2018</a:t>
            </a:fld>
            <a:endParaRPr lang="pt-BR">
              <a:solidFill>
                <a:prstClr val="black">
                  <a:tint val="75000"/>
                </a:prstClr>
              </a:solidFill>
            </a:endParaRPr>
          </a:p>
        </p:txBody>
      </p:sp>
      <p:sp>
        <p:nvSpPr>
          <p:cNvPr id="6"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7" name="Espaço Reservado para Número de Slide 5"/>
          <p:cNvSpPr>
            <a:spLocks noGrp="1"/>
          </p:cNvSpPr>
          <p:nvPr>
            <p:ph type="sldNum" sz="quarter" idx="12"/>
          </p:nvPr>
        </p:nvSpPr>
        <p:spPr/>
        <p:txBody>
          <a:bodyPr/>
          <a:lstStyle>
            <a:lvl1pPr>
              <a:defRPr/>
            </a:lvl1pPr>
          </a:lstStyle>
          <a:p>
            <a:pPr>
              <a:defRPr/>
            </a:pPr>
            <a:fld id="{B1F37BDE-7151-4C8C-825B-EB0047B370DA}"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853037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4947B21-5B4F-430E-8779-9B4706A37A3E}" type="datetimeFigureOut">
              <a:rPr lang="pt-BR" smtClean="0"/>
              <a:t>21/08/2018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30102857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fld id="{2507F679-3621-44C5-A6BB-C47A5A67D30F}" type="datetimeFigureOut">
              <a:rPr lang="pt-BR">
                <a:solidFill>
                  <a:prstClr val="black">
                    <a:tint val="75000"/>
                  </a:prstClr>
                </a:solidFill>
              </a:rPr>
              <a:pPr>
                <a:defRPr/>
              </a:pPr>
              <a:t>21/08/2018</a:t>
            </a:fld>
            <a:endParaRPr lang="pt-BR">
              <a:solidFill>
                <a:prstClr val="black">
                  <a:tint val="75000"/>
                </a:prstClr>
              </a:solidFill>
            </a:endParaRPr>
          </a:p>
        </p:txBody>
      </p:sp>
      <p:sp>
        <p:nvSpPr>
          <p:cNvPr id="6"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7" name="Espaço Reservado para Número de Slide 5"/>
          <p:cNvSpPr>
            <a:spLocks noGrp="1"/>
          </p:cNvSpPr>
          <p:nvPr>
            <p:ph type="sldNum" sz="quarter" idx="12"/>
          </p:nvPr>
        </p:nvSpPr>
        <p:spPr/>
        <p:txBody>
          <a:bodyPr/>
          <a:lstStyle>
            <a:lvl1pPr>
              <a:defRPr/>
            </a:lvl1pPr>
          </a:lstStyle>
          <a:p>
            <a:pPr>
              <a:defRPr/>
            </a:pPr>
            <a:fld id="{F49DC34D-F07D-4C62-850E-383568E63299}"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860699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DA964A16-4713-467A-9482-0AC412C4A2DB}" type="datetimeFigureOut">
              <a:rPr lang="pt-BR">
                <a:solidFill>
                  <a:prstClr val="black">
                    <a:tint val="75000"/>
                  </a:prstClr>
                </a:solidFill>
              </a:rPr>
              <a:pPr>
                <a:defRPr/>
              </a:pPr>
              <a:t>21/08/2018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DEAA2C30-781E-4513-B2F4-F0C218904AA8}"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33635615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56"/>
            <a:ext cx="27432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609600" y="274656"/>
            <a:ext cx="80772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7D78FB7F-BC90-44DA-93F8-FD95B1F95301}" type="datetimeFigureOut">
              <a:rPr lang="pt-BR">
                <a:solidFill>
                  <a:prstClr val="black">
                    <a:tint val="75000"/>
                  </a:prstClr>
                </a:solidFill>
              </a:rPr>
              <a:pPr>
                <a:defRPr/>
              </a:pPr>
              <a:t>21/08/2018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E8C4B3DB-24F1-4DEE-9EB6-BB885BDCBF3F}"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900007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16"/>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B4947B21-5B4F-430E-8779-9B4706A37A3E}" type="datetimeFigureOut">
              <a:rPr lang="pt-BR" smtClean="0"/>
              <a:t>21/08/2018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4024598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B4947B21-5B4F-430E-8779-9B4706A37A3E}" type="datetimeFigureOut">
              <a:rPr lang="pt-BR" smtClean="0"/>
              <a:t>21/08/2018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920807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B4947B21-5B4F-430E-8779-9B4706A37A3E}" type="datetimeFigureOut">
              <a:rPr lang="pt-BR" smtClean="0"/>
              <a:t>21/08/2018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21765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B4947B21-5B4F-430E-8779-9B4706A37A3E}" type="datetimeFigureOut">
              <a:rPr lang="pt-BR" smtClean="0"/>
              <a:t>21/08/2018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850262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B4947B21-5B4F-430E-8779-9B4706A37A3E}" type="datetimeFigureOut">
              <a:rPr lang="pt-BR" smtClean="0"/>
              <a:t>21/08/2018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2931009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2"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6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B4947B21-5B4F-430E-8779-9B4706A37A3E}" type="datetimeFigureOut">
              <a:rPr lang="pt-BR" smtClean="0"/>
              <a:t>21/08/2018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3143527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B4947B21-5B4F-430E-8779-9B4706A37A3E}" type="datetimeFigureOut">
              <a:rPr lang="pt-BR" smtClean="0"/>
              <a:t>21/08/2018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2381589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6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47B21-5B4F-430E-8779-9B4706A37A3E}" type="datetimeFigureOut">
              <a:rPr lang="pt-BR" smtClean="0"/>
              <a:t>21/08/2018</a:t>
            </a:fld>
            <a:endParaRPr lang="pt-BR"/>
          </a:p>
        </p:txBody>
      </p:sp>
      <p:sp>
        <p:nvSpPr>
          <p:cNvPr id="5" name="Espaço Reservado para Rodapé 4"/>
          <p:cNvSpPr>
            <a:spLocks noGrp="1"/>
          </p:cNvSpPr>
          <p:nvPr>
            <p:ph type="ftr" sz="quarter" idx="3"/>
          </p:nvPr>
        </p:nvSpPr>
        <p:spPr>
          <a:xfrm>
            <a:off x="3124200" y="635636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6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E14BD0-1789-40BB-A9F1-7EC088561D07}" type="slidenum">
              <a:rPr lang="pt-BR" smtClean="0"/>
              <a:t>‹nº›</a:t>
            </a:fld>
            <a:endParaRPr lang="pt-BR"/>
          </a:p>
        </p:txBody>
      </p:sp>
    </p:spTree>
    <p:extLst>
      <p:ext uri="{BB962C8B-B14F-4D97-AF65-F5344CB8AC3E}">
        <p14:creationId xmlns:p14="http://schemas.microsoft.com/office/powerpoint/2010/main" val="3942054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pt-BR" smtClean="0"/>
              <a:t>Clique para editar o título mestre</a:t>
            </a:r>
          </a:p>
        </p:txBody>
      </p:sp>
      <p:sp>
        <p:nvSpPr>
          <p:cNvPr id="1027" name="Espaço Reservado para Texto 2"/>
          <p:cNvSpPr>
            <a:spLocks noGrp="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smtClean="0"/>
              <a:t>Clique para editar 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p>
        </p:txBody>
      </p:sp>
      <p:sp>
        <p:nvSpPr>
          <p:cNvPr id="4" name="Espaço Reservado para Data 3"/>
          <p:cNvSpPr>
            <a:spLocks noGrp="1"/>
          </p:cNvSpPr>
          <p:nvPr>
            <p:ph type="dt" sz="half" idx="2"/>
          </p:nvPr>
        </p:nvSpPr>
        <p:spPr>
          <a:xfrm>
            <a:off x="457200" y="6356363"/>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Arial" charset="0"/>
              </a:defRPr>
            </a:lvl1pPr>
          </a:lstStyle>
          <a:p>
            <a:pPr fontAlgn="base">
              <a:spcBef>
                <a:spcPct val="0"/>
              </a:spcBef>
              <a:spcAft>
                <a:spcPct val="0"/>
              </a:spcAft>
              <a:defRPr/>
            </a:pPr>
            <a:fld id="{362B80EC-42B7-4717-A25D-98B72976DD0D}" type="datetimeFigureOut">
              <a:rPr lang="pt-BR">
                <a:solidFill>
                  <a:prstClr val="black">
                    <a:tint val="75000"/>
                  </a:prstClr>
                </a:solidFill>
              </a:rPr>
              <a:pPr fontAlgn="base">
                <a:spcBef>
                  <a:spcPct val="0"/>
                </a:spcBef>
                <a:spcAft>
                  <a:spcPct val="0"/>
                </a:spcAft>
                <a:defRPr/>
              </a:pPr>
              <a:t>21/08/2018</a:t>
            </a:fld>
            <a:endParaRPr lang="pt-BR">
              <a:solidFill>
                <a:prstClr val="black">
                  <a:tint val="75000"/>
                </a:prstClr>
              </a:solidFill>
            </a:endParaRPr>
          </a:p>
        </p:txBody>
      </p:sp>
      <p:sp>
        <p:nvSpPr>
          <p:cNvPr id="5" name="Espaço Reservado para Rodapé 4"/>
          <p:cNvSpPr>
            <a:spLocks noGrp="1"/>
          </p:cNvSpPr>
          <p:nvPr>
            <p:ph type="ftr" sz="quarter" idx="3"/>
          </p:nvPr>
        </p:nvSpPr>
        <p:spPr>
          <a:xfrm>
            <a:off x="3124200" y="6356363"/>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defRPr>
            </a:lvl1pPr>
          </a:lstStyle>
          <a:p>
            <a:pPr fontAlgn="base">
              <a:spcBef>
                <a:spcPct val="0"/>
              </a:spcBef>
              <a:spcAft>
                <a:spcPct val="0"/>
              </a:spcAft>
              <a:defRPr/>
            </a:pPr>
            <a:endParaRPr lang="pt-BR">
              <a:solidFill>
                <a:prstClr val="black">
                  <a:tint val="75000"/>
                </a:prstClr>
              </a:solidFill>
            </a:endParaRPr>
          </a:p>
        </p:txBody>
      </p:sp>
      <p:sp>
        <p:nvSpPr>
          <p:cNvPr id="6" name="Espaço Reservado para Número de Slide 5"/>
          <p:cNvSpPr>
            <a:spLocks noGrp="1"/>
          </p:cNvSpPr>
          <p:nvPr>
            <p:ph type="sldNum" sz="quarter" idx="4"/>
          </p:nvPr>
        </p:nvSpPr>
        <p:spPr>
          <a:xfrm>
            <a:off x="6553200" y="6356363"/>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cs typeface="Arial" charset="0"/>
              </a:defRPr>
            </a:lvl1pPr>
          </a:lstStyle>
          <a:p>
            <a:pPr fontAlgn="base">
              <a:spcBef>
                <a:spcPct val="0"/>
              </a:spcBef>
              <a:spcAft>
                <a:spcPct val="0"/>
              </a:spcAft>
              <a:defRPr/>
            </a:pPr>
            <a:fld id="{5B005438-3D44-4C1C-AEA1-63DF5BC57F28}" type="slidenum">
              <a:rPr lang="pt-BR">
                <a:solidFill>
                  <a:prstClr val="black">
                    <a:tint val="75000"/>
                  </a:prstClr>
                </a:solidFill>
              </a:rPr>
              <a:pPr fontAlgn="base">
                <a:spcBef>
                  <a:spcPct val="0"/>
                </a:spcBef>
                <a:spcAft>
                  <a:spcPct val="0"/>
                </a:spcAft>
                <a:defRPr/>
              </a:pPr>
              <a:t>‹nº›</a:t>
            </a:fld>
            <a:endParaRPr lang="pt-BR">
              <a:solidFill>
                <a:prstClr val="black">
                  <a:tint val="75000"/>
                </a:prstClr>
              </a:solidFill>
            </a:endParaRPr>
          </a:p>
        </p:txBody>
      </p:sp>
    </p:spTree>
    <p:extLst>
      <p:ext uri="{BB962C8B-B14F-4D97-AF65-F5344CB8AC3E}">
        <p14:creationId xmlns:p14="http://schemas.microsoft.com/office/powerpoint/2010/main" val="1480624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subTitle" idx="1"/>
          </p:nvPr>
        </p:nvSpPr>
        <p:spPr>
          <a:xfrm>
            <a:off x="689376" y="4514850"/>
            <a:ext cx="7755730" cy="2343150"/>
          </a:xfrm>
        </p:spPr>
        <p:txBody>
          <a:bodyPr/>
          <a:lstStyle/>
          <a:p>
            <a:pPr>
              <a:buClr>
                <a:srgbClr val="94B6D2"/>
              </a:buClr>
            </a:pPr>
            <a:r>
              <a:rPr lang="pt-BR" sz="3600" b="1" dirty="0" smtClean="0">
                <a:solidFill>
                  <a:srgbClr val="000000"/>
                </a:solidFill>
                <a:latin typeface="Book Antiqua" pitchFamily="18" charset="0"/>
              </a:rPr>
              <a:t>Classes de Jovens e Adultos da EBD</a:t>
            </a:r>
          </a:p>
        </p:txBody>
      </p:sp>
      <p:sp>
        <p:nvSpPr>
          <p:cNvPr id="4" name="Título 2"/>
          <p:cNvSpPr txBox="1">
            <a:spLocks/>
          </p:cNvSpPr>
          <p:nvPr/>
        </p:nvSpPr>
        <p:spPr bwMode="auto">
          <a:xfrm>
            <a:off x="689380" y="569913"/>
            <a:ext cx="7755731"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5400" kern="1200">
                <a:solidFill>
                  <a:schemeClr val="tx2"/>
                </a:solidFill>
                <a:latin typeface="+mj-lt"/>
                <a:ea typeface="+mj-ea"/>
                <a:cs typeface="+mj-cs"/>
              </a:defRPr>
            </a:lvl1pPr>
            <a:lvl2pPr algn="ctr" rtl="0" eaLnBrk="0" fontAlgn="base" hangingPunct="0">
              <a:spcBef>
                <a:spcPct val="0"/>
              </a:spcBef>
              <a:spcAft>
                <a:spcPct val="0"/>
              </a:spcAft>
              <a:defRPr sz="5400">
                <a:solidFill>
                  <a:schemeClr val="tx2"/>
                </a:solidFill>
                <a:latin typeface="Book Antiqua" pitchFamily="18" charset="0"/>
              </a:defRPr>
            </a:lvl2pPr>
            <a:lvl3pPr algn="ctr" rtl="0" eaLnBrk="0" fontAlgn="base" hangingPunct="0">
              <a:spcBef>
                <a:spcPct val="0"/>
              </a:spcBef>
              <a:spcAft>
                <a:spcPct val="0"/>
              </a:spcAft>
              <a:defRPr sz="5400">
                <a:solidFill>
                  <a:schemeClr val="tx2"/>
                </a:solidFill>
                <a:latin typeface="Book Antiqua" pitchFamily="18" charset="0"/>
              </a:defRPr>
            </a:lvl3pPr>
            <a:lvl4pPr algn="ctr" rtl="0" eaLnBrk="0" fontAlgn="base" hangingPunct="0">
              <a:spcBef>
                <a:spcPct val="0"/>
              </a:spcBef>
              <a:spcAft>
                <a:spcPct val="0"/>
              </a:spcAft>
              <a:defRPr sz="5400">
                <a:solidFill>
                  <a:schemeClr val="tx2"/>
                </a:solidFill>
                <a:latin typeface="Book Antiqua" pitchFamily="18" charset="0"/>
              </a:defRPr>
            </a:lvl4pPr>
            <a:lvl5pPr algn="ctr" rtl="0" eaLnBrk="0" fontAlgn="base" hangingPunct="0">
              <a:spcBef>
                <a:spcPct val="0"/>
              </a:spcBef>
              <a:spcAft>
                <a:spcPct val="0"/>
              </a:spcAft>
              <a:defRPr sz="5400">
                <a:solidFill>
                  <a:schemeClr val="tx2"/>
                </a:solidFill>
                <a:latin typeface="Book Antiqua" pitchFamily="18"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defTabSz="449263" eaLnBrk="1" hangingPunct="1">
              <a:lnSpc>
                <a:spcPct val="93000"/>
              </a:lnSpc>
              <a:defRPr/>
            </a:pPr>
            <a:r>
              <a:rPr lang="en-GB" sz="4000" dirty="0" smtClean="0">
                <a:solidFill>
                  <a:srgbClr val="000099"/>
                </a:solidFill>
                <a:latin typeface="Arial"/>
                <a:cs typeface="Arial"/>
              </a:rPr>
              <a:t>ESCOLA BÍBLICA DOMINICAL</a:t>
            </a:r>
            <a:endParaRPr lang="en-GB" sz="4000" dirty="0">
              <a:solidFill>
                <a:srgbClr val="000099"/>
              </a:solidFill>
              <a:latin typeface="Arial"/>
              <a:cs typeface="Arial"/>
            </a:endParaRPr>
          </a:p>
        </p:txBody>
      </p:sp>
      <p:sp>
        <p:nvSpPr>
          <p:cNvPr id="2" name="Retângulo 1"/>
          <p:cNvSpPr/>
          <p:nvPr/>
        </p:nvSpPr>
        <p:spPr>
          <a:xfrm>
            <a:off x="971600" y="2200289"/>
            <a:ext cx="7344816" cy="830997"/>
          </a:xfrm>
          <a:prstGeom prst="rect">
            <a:avLst/>
          </a:prstGeom>
        </p:spPr>
        <p:txBody>
          <a:bodyPr wrap="square">
            <a:spAutoFit/>
          </a:bodyPr>
          <a:lstStyle/>
          <a:p>
            <a:pPr algn="ctr" eaLnBrk="0" fontAlgn="base" hangingPunct="0">
              <a:spcBef>
                <a:spcPct val="20000"/>
              </a:spcBef>
              <a:spcAft>
                <a:spcPct val="0"/>
              </a:spcAft>
              <a:buClr>
                <a:srgbClr val="94B6D2"/>
              </a:buClr>
              <a:defRPr/>
            </a:pPr>
            <a:r>
              <a:rPr lang="pt-BR" sz="4800" b="1" dirty="0">
                <a:solidFill>
                  <a:srgbClr val="993300"/>
                </a:solidFill>
                <a:latin typeface="Book Antiqua"/>
                <a:cs typeface="Arial" charset="0"/>
              </a:rPr>
              <a:t>3° TRIMESTRE  DE  2018</a:t>
            </a:r>
          </a:p>
        </p:txBody>
      </p:sp>
    </p:spTree>
    <p:extLst>
      <p:ext uri="{BB962C8B-B14F-4D97-AF65-F5344CB8AC3E}">
        <p14:creationId xmlns:p14="http://schemas.microsoft.com/office/powerpoint/2010/main" val="10268738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755576" y="548680"/>
            <a:ext cx="7560840" cy="5904656"/>
          </a:xfrm>
        </p:spPr>
        <p:txBody>
          <a:bodyPr>
            <a:noAutofit/>
          </a:bodyPr>
          <a:lstStyle/>
          <a:p>
            <a:pPr marL="0" lvl="0" indent="0">
              <a:buNone/>
            </a:pPr>
            <a:r>
              <a:rPr lang="pt-BR" sz="1900" b="1" dirty="0">
                <a:solidFill>
                  <a:srgbClr val="FF0000"/>
                </a:solidFill>
                <a:latin typeface="Arial" pitchFamily="34" charset="0"/>
                <a:cs typeface="Arial" pitchFamily="34" charset="0"/>
              </a:rPr>
              <a:t>Da Leitura </a:t>
            </a:r>
            <a:r>
              <a:rPr lang="pt-BR" sz="1900" b="1" dirty="0" smtClean="0">
                <a:solidFill>
                  <a:srgbClr val="FF0000"/>
                </a:solidFill>
                <a:latin typeface="Arial" pitchFamily="34" charset="0"/>
                <a:cs typeface="Arial" pitchFamily="34" charset="0"/>
              </a:rPr>
              <a:t>Bíblica:	</a:t>
            </a:r>
            <a:r>
              <a:rPr lang="pt-BR" sz="1900" dirty="0" smtClean="0">
                <a:solidFill>
                  <a:srgbClr val="0000CC"/>
                </a:solidFill>
              </a:rPr>
              <a:t>1 </a:t>
            </a:r>
            <a:r>
              <a:rPr lang="pt-BR" sz="1900" dirty="0" err="1">
                <a:solidFill>
                  <a:srgbClr val="0000CC"/>
                </a:solidFill>
              </a:rPr>
              <a:t>Co</a:t>
            </a:r>
            <a:r>
              <a:rPr lang="pt-BR" sz="1900" dirty="0">
                <a:solidFill>
                  <a:srgbClr val="0000CC"/>
                </a:solidFill>
              </a:rPr>
              <a:t> 10. 1 Ora, irmãos, não quero que ignoreis que nossos pais estiveram todos debaixo da nuvem; e todos passaram pelo mar,   2  e todos foram batizados em Moisés, na nuvem e no mar,   3  e todos comeram de um mesmo manjar espiritual,   4  e beberam todos de uma mesma bebida espiritual, porque bebiam da pedra espiritual que os seguia; e a pedra era Cristo.   5  Mas Deus não se agradou da maior parte deles, pelo que foram prostrados no deserto.   6  E essas coisas foram-nos feitas em figura, para que não cobicemos as coisas más, como eles cobiçaram.  7 Não vos façais, pois, idólatras, como alguns deles; conforme está escrito: O povo assentou-se a comer e a beber e levantou-se para folgar.   8  E não nos prostituamos, como alguns deles fizeram e caíram num dia vinte e três mil.   9  E não tentemos a Cristo, como alguns deles também tentaram e pereceram pelas serpentes.   10  E não murmureis, como também alguns deles murmuraram e pereceram pelo destruidor.   11  Ora, tudo isso lhes sobreveio como figuras, e estão escritas para aviso nosso, para quem já são chegados os fins dos séculos.   12  Aquele, pois, que cuida estar em pé, olhe que não caia.   13  Não veio sobre vós tentação, senão humana; mas fiel é Deus, que vos não deixará tentar acima do que podeis; antes, com a tentação dará também o escape, para que a possais suportar.   14  Portanto, meus amados, fugi da idolatria.</a:t>
            </a:r>
          </a:p>
          <a:p>
            <a:pPr marL="0" indent="0">
              <a:buNone/>
            </a:pPr>
            <a:endParaRPr lang="pt-BR" sz="1900" dirty="0">
              <a:solidFill>
                <a:srgbClr val="0000CC"/>
              </a:solidFill>
            </a:endParaRPr>
          </a:p>
        </p:txBody>
      </p:sp>
    </p:spTree>
    <p:extLst>
      <p:ext uri="{BB962C8B-B14F-4D97-AF65-F5344CB8AC3E}">
        <p14:creationId xmlns:p14="http://schemas.microsoft.com/office/powerpoint/2010/main" val="3479211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94122"/>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8:  O PERIGO DA IDOLATRIA</a:t>
            </a:r>
            <a:br>
              <a:rPr lang="pt-BR" sz="2900" b="1" i="1" dirty="0">
                <a:solidFill>
                  <a:srgbClr val="00B050"/>
                </a:solidFill>
                <a:cs typeface="Arial" charset="0"/>
              </a:rPr>
            </a:br>
            <a:endParaRPr lang="pt-BR" sz="3200" dirty="0"/>
          </a:p>
        </p:txBody>
      </p:sp>
      <p:sp>
        <p:nvSpPr>
          <p:cNvPr id="3" name="Espaço Reservado para Conteúdo 2"/>
          <p:cNvSpPr>
            <a:spLocks noGrp="1"/>
          </p:cNvSpPr>
          <p:nvPr>
            <p:ph idx="1"/>
          </p:nvPr>
        </p:nvSpPr>
        <p:spPr>
          <a:xfrm>
            <a:off x="467544" y="1412776"/>
            <a:ext cx="8229600" cy="5040560"/>
          </a:xfrm>
          <a:ln>
            <a:solidFill>
              <a:schemeClr val="tx1"/>
            </a:solidFill>
          </a:ln>
        </p:spPr>
        <p:txBody>
          <a:bodyPr>
            <a:normAutofit fontScale="92500" lnSpcReduction="20000"/>
          </a:bodyPr>
          <a:lstStyle/>
          <a:p>
            <a:pPr marL="0" lvl="0" indent="0">
              <a:buNone/>
            </a:pPr>
            <a:r>
              <a:rPr lang="pt-BR" sz="2400" b="1" dirty="0">
                <a:solidFill>
                  <a:srgbClr val="006600"/>
                </a:solidFill>
              </a:rPr>
              <a:t>I – O EXEMPLO DE ISRAEL: UM </a:t>
            </a:r>
            <a:r>
              <a:rPr lang="pt-BR" sz="2400" b="1" dirty="0" smtClean="0">
                <a:solidFill>
                  <a:srgbClr val="006600"/>
                </a:solidFill>
              </a:rPr>
              <a:t>ALERTA			</a:t>
            </a:r>
            <a:r>
              <a:rPr lang="pt-BR" sz="1800" dirty="0" smtClean="0">
                <a:solidFill>
                  <a:prstClr val="black"/>
                </a:solidFill>
                <a:latin typeface="Calibri" pitchFamily="34" charset="0"/>
                <a:cs typeface="Arial" charset="0"/>
              </a:rPr>
              <a:t>1</a:t>
            </a:r>
            <a:endParaRPr lang="pt-BR" sz="1800" dirty="0" smtClean="0">
              <a:solidFill>
                <a:prstClr val="black"/>
              </a:solidFill>
              <a:latin typeface="Calibri" pitchFamily="34" charset="0"/>
              <a:cs typeface="Arial" charset="0"/>
            </a:endParaRPr>
          </a:p>
          <a:p>
            <a:pPr marL="0" lvl="0" indent="0">
              <a:buNone/>
            </a:pPr>
            <a:endParaRPr lang="pt-BR" sz="1000" b="1" dirty="0">
              <a:solidFill>
                <a:prstClr val="black"/>
              </a:solidFill>
              <a:latin typeface="Calibri" pitchFamily="34" charset="0"/>
              <a:cs typeface="Arial" charset="0"/>
            </a:endParaRPr>
          </a:p>
          <a:p>
            <a:pPr marL="0" lvl="0" indent="0" algn="just">
              <a:buNone/>
            </a:pPr>
            <a:r>
              <a:rPr lang="pt-BR" sz="2000" b="1" dirty="0">
                <a:solidFill>
                  <a:prstClr val="black"/>
                </a:solidFill>
                <a:latin typeface="Calibri" pitchFamily="34" charset="0"/>
                <a:cs typeface="Arial" charset="0"/>
              </a:rPr>
              <a:t>	</a:t>
            </a:r>
            <a:r>
              <a:rPr lang="pt-BR" sz="2600" dirty="0">
                <a:solidFill>
                  <a:prstClr val="black"/>
                </a:solidFill>
                <a:latin typeface="Arial" charset="0"/>
                <a:cs typeface="Arial" charset="0"/>
              </a:rPr>
              <a:t>Com o propósito de despertar nos coríntios outra reflexão sobre o erro da sua prática em comer dos sacrifícios da idolatria indiscriminadamente, como se fosse algo indiferente, Paulo convida-os a considerar o exemplo de Israel. Em primeiro lugar, ele traça uma comparação entre o povo de Deus no passado e no presente, mostrando que, assim como nós, eles também foram altamente agraciados por Deus, e receberam grandes privilégios espirituais (</a:t>
            </a:r>
            <a:r>
              <a:rPr lang="pt-BR" sz="2600" dirty="0">
                <a:solidFill>
                  <a:srgbClr val="0000CC"/>
                </a:solidFill>
                <a:latin typeface="Arial" charset="0"/>
                <a:cs typeface="Arial" charset="0"/>
              </a:rPr>
              <a:t>vv. 1-4</a:t>
            </a:r>
            <a:r>
              <a:rPr lang="pt-BR" sz="2600" dirty="0">
                <a:solidFill>
                  <a:prstClr val="black"/>
                </a:solidFill>
                <a:latin typeface="Arial" charset="0"/>
                <a:cs typeface="Arial" charset="0"/>
              </a:rPr>
              <a:t>). Mas, mesmo assim, de nada lhes serviram todas essas bênçãos e favores divinos, pois “</a:t>
            </a:r>
            <a:r>
              <a:rPr lang="pt-BR" sz="2600" dirty="0">
                <a:solidFill>
                  <a:srgbClr val="0000CC"/>
                </a:solidFill>
                <a:latin typeface="Arial" charset="0"/>
                <a:cs typeface="Arial" charset="0"/>
              </a:rPr>
              <a:t>Deus não se agradou da maior parte deles</a:t>
            </a:r>
            <a:r>
              <a:rPr lang="pt-BR" sz="2600" dirty="0">
                <a:solidFill>
                  <a:prstClr val="black"/>
                </a:solidFill>
                <a:latin typeface="Arial" charset="0"/>
                <a:cs typeface="Arial" charset="0"/>
              </a:rPr>
              <a:t>” (</a:t>
            </a:r>
            <a:r>
              <a:rPr lang="pt-BR" sz="2600" dirty="0">
                <a:solidFill>
                  <a:srgbClr val="0000CC"/>
                </a:solidFill>
                <a:latin typeface="Arial" charset="0"/>
                <a:cs typeface="Arial" charset="0"/>
              </a:rPr>
              <a:t>v. 5</a:t>
            </a:r>
            <a:r>
              <a:rPr lang="pt-BR" sz="2600" dirty="0">
                <a:solidFill>
                  <a:prstClr val="black"/>
                </a:solidFill>
                <a:latin typeface="Arial" charset="0"/>
                <a:cs typeface="Arial" charset="0"/>
              </a:rPr>
              <a:t>). Ou seja, foram condenados a perambularem pelo deserto, e não puderam entrar na Terra Prometida. Mas, não sem razão: </a:t>
            </a:r>
            <a:r>
              <a:rPr lang="pt-BR" sz="2600" dirty="0" smtClean="0">
                <a:solidFill>
                  <a:prstClr val="black"/>
                </a:solidFill>
                <a:latin typeface="Arial" charset="0"/>
                <a:cs typeface="Arial" charset="0"/>
              </a:rPr>
              <a:t>haviam </a:t>
            </a:r>
            <a:r>
              <a:rPr lang="pt-BR" sz="2600" dirty="0">
                <a:solidFill>
                  <a:prstClr val="black"/>
                </a:solidFill>
                <a:latin typeface="Arial" charset="0"/>
                <a:cs typeface="Arial" charset="0"/>
              </a:rPr>
              <a:t>pecado gravemente contra o Senhor.</a:t>
            </a:r>
            <a:endParaRPr lang="pt-BR" sz="2600" dirty="0">
              <a:solidFill>
                <a:prstClr val="black"/>
              </a:solidFill>
              <a:latin typeface="Arial" charset="0"/>
              <a:cs typeface="Arial" charset="0"/>
            </a:endParaRPr>
          </a:p>
        </p:txBody>
      </p:sp>
    </p:spTree>
    <p:extLst>
      <p:ext uri="{BB962C8B-B14F-4D97-AF65-F5344CB8AC3E}">
        <p14:creationId xmlns:p14="http://schemas.microsoft.com/office/powerpoint/2010/main" val="2703177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3568" y="404664"/>
            <a:ext cx="7848872" cy="5976664"/>
          </a:xfrm>
        </p:spPr>
        <p:txBody>
          <a:bodyPr>
            <a:noAutofit/>
          </a:bodyPr>
          <a:lstStyle/>
          <a:p>
            <a:pPr marL="0" indent="0">
              <a:buNone/>
            </a:pPr>
            <a:r>
              <a:rPr lang="pt-BR" dirty="0" smtClean="0">
                <a:solidFill>
                  <a:schemeClr val="accent2">
                    <a:lumMod val="75000"/>
                  </a:schemeClr>
                </a:solidFill>
              </a:rPr>
              <a:t>A -  </a:t>
            </a:r>
            <a:r>
              <a:rPr lang="pt-BR" dirty="0" smtClean="0">
                <a:solidFill>
                  <a:srgbClr val="0000CC"/>
                </a:solidFill>
              </a:rPr>
              <a:t>nossos </a:t>
            </a:r>
            <a:r>
              <a:rPr lang="pt-BR" dirty="0">
                <a:solidFill>
                  <a:srgbClr val="0000CC"/>
                </a:solidFill>
              </a:rPr>
              <a:t>pais estiveram todos debaixo da nuvem; </a:t>
            </a:r>
            <a:endParaRPr lang="pt-BR" dirty="0" smtClean="0">
              <a:solidFill>
                <a:srgbClr val="0000CC"/>
              </a:solidFill>
            </a:endParaRPr>
          </a:p>
          <a:p>
            <a:pPr marL="0" indent="0">
              <a:buNone/>
            </a:pPr>
            <a:r>
              <a:rPr lang="pt-BR" dirty="0">
                <a:solidFill>
                  <a:schemeClr val="accent2">
                    <a:lumMod val="75000"/>
                  </a:schemeClr>
                </a:solidFill>
              </a:rPr>
              <a:t>B - </a:t>
            </a:r>
            <a:r>
              <a:rPr lang="pt-BR" dirty="0" smtClean="0">
                <a:solidFill>
                  <a:srgbClr val="0000CC"/>
                </a:solidFill>
              </a:rPr>
              <a:t>todos </a:t>
            </a:r>
            <a:r>
              <a:rPr lang="pt-BR" dirty="0">
                <a:solidFill>
                  <a:srgbClr val="0000CC"/>
                </a:solidFill>
              </a:rPr>
              <a:t>passaram pelo mar</a:t>
            </a:r>
            <a:r>
              <a:rPr lang="pt-BR" dirty="0" smtClean="0">
                <a:solidFill>
                  <a:srgbClr val="0000CC"/>
                </a:solidFill>
              </a:rPr>
              <a:t>, </a:t>
            </a:r>
          </a:p>
          <a:p>
            <a:pPr marL="0" indent="0">
              <a:buNone/>
            </a:pPr>
            <a:r>
              <a:rPr lang="pt-BR" dirty="0">
                <a:solidFill>
                  <a:schemeClr val="accent2">
                    <a:lumMod val="75000"/>
                  </a:schemeClr>
                </a:solidFill>
              </a:rPr>
              <a:t>C - </a:t>
            </a:r>
            <a:r>
              <a:rPr lang="pt-BR" dirty="0" smtClean="0">
                <a:solidFill>
                  <a:srgbClr val="0000CC"/>
                </a:solidFill>
              </a:rPr>
              <a:t>todos </a:t>
            </a:r>
            <a:r>
              <a:rPr lang="pt-BR" dirty="0">
                <a:solidFill>
                  <a:srgbClr val="0000CC"/>
                </a:solidFill>
              </a:rPr>
              <a:t>foram batizados em Moisés, na nuvem e no mar</a:t>
            </a:r>
            <a:r>
              <a:rPr lang="pt-BR" dirty="0" smtClean="0">
                <a:solidFill>
                  <a:srgbClr val="0000CC"/>
                </a:solidFill>
              </a:rPr>
              <a:t>,   </a:t>
            </a:r>
          </a:p>
          <a:p>
            <a:pPr marL="0" indent="0">
              <a:buNone/>
            </a:pPr>
            <a:r>
              <a:rPr lang="pt-BR" dirty="0">
                <a:solidFill>
                  <a:schemeClr val="accent2">
                    <a:lumMod val="75000"/>
                  </a:schemeClr>
                </a:solidFill>
              </a:rPr>
              <a:t>D - </a:t>
            </a:r>
            <a:r>
              <a:rPr lang="pt-BR" dirty="0" smtClean="0">
                <a:solidFill>
                  <a:srgbClr val="0000CC"/>
                </a:solidFill>
              </a:rPr>
              <a:t>todos </a:t>
            </a:r>
            <a:r>
              <a:rPr lang="pt-BR" dirty="0">
                <a:solidFill>
                  <a:srgbClr val="0000CC"/>
                </a:solidFill>
              </a:rPr>
              <a:t>comeram de um mesmo manjar espiritual</a:t>
            </a:r>
            <a:r>
              <a:rPr lang="pt-BR" dirty="0" smtClean="0">
                <a:solidFill>
                  <a:srgbClr val="0000CC"/>
                </a:solidFill>
              </a:rPr>
              <a:t>,   </a:t>
            </a:r>
          </a:p>
          <a:p>
            <a:pPr marL="0" indent="0">
              <a:buNone/>
            </a:pPr>
            <a:r>
              <a:rPr lang="pt-BR" dirty="0">
                <a:solidFill>
                  <a:schemeClr val="accent2">
                    <a:lumMod val="75000"/>
                  </a:schemeClr>
                </a:solidFill>
              </a:rPr>
              <a:t>E - </a:t>
            </a:r>
            <a:r>
              <a:rPr lang="pt-BR" dirty="0" smtClean="0">
                <a:solidFill>
                  <a:srgbClr val="0000CC"/>
                </a:solidFill>
              </a:rPr>
              <a:t>beberam </a:t>
            </a:r>
            <a:r>
              <a:rPr lang="pt-BR" dirty="0">
                <a:solidFill>
                  <a:srgbClr val="0000CC"/>
                </a:solidFill>
              </a:rPr>
              <a:t>todos de uma mesma bebida espiritual, porque bebiam da pedra espiritual que os seguia; e a pedra era Cristo</a:t>
            </a:r>
            <a:r>
              <a:rPr lang="pt-BR" dirty="0" smtClean="0">
                <a:solidFill>
                  <a:srgbClr val="0000CC"/>
                </a:solidFill>
              </a:rPr>
              <a:t>.   </a:t>
            </a:r>
          </a:p>
          <a:p>
            <a:pPr marL="0" indent="0">
              <a:buNone/>
            </a:pPr>
            <a:r>
              <a:rPr lang="pt-BR" dirty="0">
                <a:solidFill>
                  <a:srgbClr val="0000CC"/>
                </a:solidFill>
              </a:rPr>
              <a:t>“</a:t>
            </a:r>
            <a:r>
              <a:rPr lang="pt-BR" dirty="0">
                <a:solidFill>
                  <a:srgbClr val="FF0000"/>
                </a:solidFill>
              </a:rPr>
              <a:t>Deus não se agradou da maior parte </a:t>
            </a:r>
            <a:r>
              <a:rPr lang="pt-BR" dirty="0" smtClean="0">
                <a:solidFill>
                  <a:srgbClr val="FF0000"/>
                </a:solidFill>
              </a:rPr>
              <a:t>deles</a:t>
            </a:r>
            <a:r>
              <a:rPr lang="pt-BR" dirty="0" smtClean="0">
                <a:solidFill>
                  <a:srgbClr val="0000CC"/>
                </a:solidFill>
              </a:rPr>
              <a:t>”</a:t>
            </a:r>
            <a:endParaRPr lang="pt-BR" dirty="0">
              <a:solidFill>
                <a:srgbClr val="0000CC"/>
              </a:solidFill>
            </a:endParaRPr>
          </a:p>
        </p:txBody>
      </p:sp>
    </p:spTree>
    <p:extLst>
      <p:ext uri="{BB962C8B-B14F-4D97-AF65-F5344CB8AC3E}">
        <p14:creationId xmlns:p14="http://schemas.microsoft.com/office/powerpoint/2010/main" val="4068934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94122"/>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8:  O PERIGO DA IDOLATRIA</a:t>
            </a:r>
            <a:br>
              <a:rPr lang="pt-BR" sz="2900" b="1" i="1" dirty="0">
                <a:solidFill>
                  <a:srgbClr val="00B050"/>
                </a:solidFill>
                <a:cs typeface="Arial" charset="0"/>
              </a:rPr>
            </a:br>
            <a:endParaRPr lang="pt-BR" sz="3200" dirty="0"/>
          </a:p>
        </p:txBody>
      </p:sp>
      <p:sp>
        <p:nvSpPr>
          <p:cNvPr id="3" name="Espaço Reservado para Conteúdo 2"/>
          <p:cNvSpPr>
            <a:spLocks noGrp="1"/>
          </p:cNvSpPr>
          <p:nvPr>
            <p:ph idx="1"/>
          </p:nvPr>
        </p:nvSpPr>
        <p:spPr>
          <a:xfrm>
            <a:off x="467544" y="1340768"/>
            <a:ext cx="8229600" cy="5112568"/>
          </a:xfrm>
          <a:ln>
            <a:solidFill>
              <a:schemeClr val="tx1"/>
            </a:solidFill>
          </a:ln>
        </p:spPr>
        <p:txBody>
          <a:bodyPr>
            <a:normAutofit fontScale="85000" lnSpcReduction="20000"/>
          </a:bodyPr>
          <a:lstStyle/>
          <a:p>
            <a:pPr marL="0" lvl="0" indent="0">
              <a:buNone/>
            </a:pPr>
            <a:r>
              <a:rPr lang="pt-BR" sz="2800" b="1" dirty="0">
                <a:solidFill>
                  <a:srgbClr val="006600"/>
                </a:solidFill>
              </a:rPr>
              <a:t>I – O EXEMPLO DE ISRAEL: UM </a:t>
            </a:r>
            <a:r>
              <a:rPr lang="pt-BR" sz="2800" b="1" dirty="0" smtClean="0">
                <a:solidFill>
                  <a:srgbClr val="006600"/>
                </a:solidFill>
              </a:rPr>
              <a:t>ALERTA	 </a:t>
            </a:r>
            <a:r>
              <a:rPr lang="pt-BR" sz="2800" dirty="0" smtClean="0">
                <a:solidFill>
                  <a:prstClr val="black"/>
                </a:solidFill>
                <a:latin typeface="Calibri" pitchFamily="34" charset="0"/>
                <a:cs typeface="Arial" charset="0"/>
              </a:rPr>
              <a:t>        </a:t>
            </a:r>
            <a:r>
              <a:rPr lang="pt-BR" sz="2400" dirty="0" smtClean="0">
                <a:solidFill>
                  <a:prstClr val="black"/>
                </a:solidFill>
                <a:latin typeface="Calibri" pitchFamily="34" charset="0"/>
                <a:cs typeface="Arial" charset="0"/>
              </a:rPr>
              <a:t>2</a:t>
            </a:r>
            <a:endParaRPr lang="pt-BR" sz="2400" dirty="0">
              <a:solidFill>
                <a:prstClr val="black"/>
              </a:solidFill>
              <a:latin typeface="Calibri" pitchFamily="34" charset="0"/>
              <a:cs typeface="Arial" charset="0"/>
            </a:endParaRPr>
          </a:p>
          <a:p>
            <a:pPr marL="0" lvl="0" indent="0">
              <a:buNone/>
            </a:pPr>
            <a:endParaRPr lang="pt-BR" sz="1000" b="1" dirty="0">
              <a:solidFill>
                <a:prstClr val="black"/>
              </a:solidFill>
              <a:latin typeface="Calibri" pitchFamily="34" charset="0"/>
              <a:cs typeface="Arial" charset="0"/>
            </a:endParaRPr>
          </a:p>
          <a:p>
            <a:pPr marL="0" lvl="0" indent="0" algn="just">
              <a:buNone/>
            </a:pPr>
            <a:r>
              <a:rPr lang="pt-BR" sz="2000" b="1" dirty="0">
                <a:solidFill>
                  <a:prstClr val="black"/>
                </a:solidFill>
                <a:latin typeface="Calibri" pitchFamily="34" charset="0"/>
                <a:cs typeface="Arial" charset="0"/>
              </a:rPr>
              <a:t>	</a:t>
            </a:r>
            <a:r>
              <a:rPr lang="pt-BR" sz="2800" dirty="0">
                <a:solidFill>
                  <a:prstClr val="black"/>
                </a:solidFill>
                <a:latin typeface="Arial" charset="0"/>
                <a:cs typeface="Arial" charset="0"/>
              </a:rPr>
              <a:t>Então, </a:t>
            </a:r>
            <a:r>
              <a:rPr lang="pt-BR" sz="2800" dirty="0" smtClean="0">
                <a:solidFill>
                  <a:prstClr val="black"/>
                </a:solidFill>
                <a:latin typeface="Arial" charset="0"/>
                <a:cs typeface="Arial" charset="0"/>
              </a:rPr>
              <a:t>agora, </a:t>
            </a:r>
            <a:r>
              <a:rPr lang="pt-BR" sz="2800" dirty="0">
                <a:solidFill>
                  <a:prstClr val="black"/>
                </a:solidFill>
                <a:latin typeface="Arial" charset="0"/>
                <a:cs typeface="Arial" charset="0"/>
              </a:rPr>
              <a:t>o apóstolo enumera também os seus pecados, pelos quais foram castigados e reprovados por Deus, e em cada caso considera a possibilidade de nós incorrermos no mesmo erro: “</a:t>
            </a:r>
            <a:r>
              <a:rPr lang="pt-BR" sz="2800" dirty="0">
                <a:solidFill>
                  <a:srgbClr val="0000CC"/>
                </a:solidFill>
                <a:latin typeface="Arial" charset="0"/>
                <a:cs typeface="Arial" charset="0"/>
              </a:rPr>
              <a:t>Não vos façais, pois, idólatras</a:t>
            </a:r>
            <a:r>
              <a:rPr lang="pt-BR" sz="2800" dirty="0">
                <a:solidFill>
                  <a:prstClr val="black"/>
                </a:solidFill>
                <a:latin typeface="Arial" charset="0"/>
                <a:cs typeface="Arial" charset="0"/>
              </a:rPr>
              <a:t>”, “</a:t>
            </a:r>
            <a:r>
              <a:rPr lang="pt-BR" sz="2800" dirty="0">
                <a:solidFill>
                  <a:srgbClr val="0000CC"/>
                </a:solidFill>
                <a:latin typeface="Arial" charset="0"/>
                <a:cs typeface="Arial" charset="0"/>
              </a:rPr>
              <a:t>não nos prostituamos</a:t>
            </a:r>
            <a:r>
              <a:rPr lang="pt-BR" sz="2800" dirty="0">
                <a:solidFill>
                  <a:prstClr val="black"/>
                </a:solidFill>
                <a:latin typeface="Arial" charset="0"/>
                <a:cs typeface="Arial" charset="0"/>
              </a:rPr>
              <a:t>”, “</a:t>
            </a:r>
            <a:r>
              <a:rPr lang="pt-BR" sz="2800" dirty="0">
                <a:solidFill>
                  <a:srgbClr val="0000CC"/>
                </a:solidFill>
                <a:latin typeface="Arial" charset="0"/>
                <a:cs typeface="Arial" charset="0"/>
              </a:rPr>
              <a:t>não tentemos a Cristo</a:t>
            </a:r>
            <a:r>
              <a:rPr lang="pt-BR" sz="2800" dirty="0">
                <a:solidFill>
                  <a:prstClr val="black"/>
                </a:solidFill>
                <a:latin typeface="Arial" charset="0"/>
                <a:cs typeface="Arial" charset="0"/>
              </a:rPr>
              <a:t>”, “</a:t>
            </a:r>
            <a:r>
              <a:rPr lang="pt-BR" sz="2800" dirty="0">
                <a:solidFill>
                  <a:srgbClr val="0000CC"/>
                </a:solidFill>
                <a:latin typeface="Arial" charset="0"/>
                <a:cs typeface="Arial" charset="0"/>
              </a:rPr>
              <a:t>não murmureis</a:t>
            </a:r>
            <a:r>
              <a:rPr lang="pt-BR" sz="2800" dirty="0">
                <a:solidFill>
                  <a:prstClr val="black"/>
                </a:solidFill>
                <a:latin typeface="Arial" charset="0"/>
                <a:cs typeface="Arial" charset="0"/>
              </a:rPr>
              <a:t>”. Pois o propósito aqui é mostrar que o caso de Israel foi registrado na Escritura justamente para servir de instrução à igreja de Cristo, pois, assim como eles, também podemos ser tentados a cobiçar “</a:t>
            </a:r>
            <a:r>
              <a:rPr lang="pt-BR" sz="2800" dirty="0">
                <a:solidFill>
                  <a:srgbClr val="0000CC"/>
                </a:solidFill>
                <a:latin typeface="Arial" charset="0"/>
                <a:cs typeface="Arial" charset="0"/>
              </a:rPr>
              <a:t>as coisas más, como eles cobiçaram</a:t>
            </a:r>
            <a:r>
              <a:rPr lang="pt-BR" sz="2800" dirty="0">
                <a:solidFill>
                  <a:prstClr val="black"/>
                </a:solidFill>
                <a:latin typeface="Arial" charset="0"/>
                <a:cs typeface="Arial" charset="0"/>
              </a:rPr>
              <a:t>” (v</a:t>
            </a:r>
            <a:r>
              <a:rPr lang="pt-BR" sz="2800" dirty="0">
                <a:solidFill>
                  <a:srgbClr val="0000CC"/>
                </a:solidFill>
                <a:latin typeface="Arial" charset="0"/>
                <a:cs typeface="Arial" charset="0"/>
              </a:rPr>
              <a:t>. 6</a:t>
            </a:r>
            <a:r>
              <a:rPr lang="pt-BR" sz="2800" dirty="0">
                <a:solidFill>
                  <a:prstClr val="black"/>
                </a:solidFill>
                <a:latin typeface="Arial" charset="0"/>
                <a:cs typeface="Arial" charset="0"/>
              </a:rPr>
              <a:t>). De fato, as Escrituras Sagradas, na plenitude dos seus exemplos instrutivos e orientações infalíveis, representam um privilégio peculiar que Deus, na Sua infinita misericórdia, providenciou para nós, “</a:t>
            </a:r>
            <a:r>
              <a:rPr lang="pt-BR" sz="2800" dirty="0">
                <a:solidFill>
                  <a:srgbClr val="0000CC"/>
                </a:solidFill>
                <a:latin typeface="Arial" charset="0"/>
                <a:cs typeface="Arial" charset="0"/>
              </a:rPr>
              <a:t>para quem já são chegados os fins dos séculos</a:t>
            </a:r>
            <a:r>
              <a:rPr lang="pt-BR" sz="2800" dirty="0">
                <a:solidFill>
                  <a:prstClr val="black"/>
                </a:solidFill>
                <a:latin typeface="Arial" charset="0"/>
                <a:cs typeface="Arial" charset="0"/>
              </a:rPr>
              <a:t>” (</a:t>
            </a:r>
            <a:r>
              <a:rPr lang="pt-BR" sz="2800" dirty="0">
                <a:solidFill>
                  <a:srgbClr val="0000CC"/>
                </a:solidFill>
                <a:latin typeface="Arial" charset="0"/>
                <a:cs typeface="Arial" charset="0"/>
              </a:rPr>
              <a:t>v. 11</a:t>
            </a:r>
            <a:r>
              <a:rPr lang="pt-BR" sz="2800" dirty="0" smtClean="0">
                <a:solidFill>
                  <a:prstClr val="black"/>
                </a:solidFill>
                <a:latin typeface="Arial" charset="0"/>
                <a:cs typeface="Arial" charset="0"/>
              </a:rPr>
              <a:t>).</a:t>
            </a:r>
            <a:endParaRPr lang="pt-BR" sz="2800" dirty="0">
              <a:solidFill>
                <a:prstClr val="black"/>
              </a:solidFill>
              <a:latin typeface="Arial" charset="0"/>
              <a:cs typeface="Arial" charset="0"/>
            </a:endParaRPr>
          </a:p>
        </p:txBody>
      </p:sp>
    </p:spTree>
    <p:extLst>
      <p:ext uri="{BB962C8B-B14F-4D97-AF65-F5344CB8AC3E}">
        <p14:creationId xmlns:p14="http://schemas.microsoft.com/office/powerpoint/2010/main" val="2194918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3569" y="620688"/>
            <a:ext cx="7848872" cy="5832648"/>
          </a:xfrm>
        </p:spPr>
        <p:txBody>
          <a:bodyPr>
            <a:noAutofit/>
          </a:bodyPr>
          <a:lstStyle/>
          <a:p>
            <a:pPr marL="0" indent="0">
              <a:buNone/>
            </a:pPr>
            <a:r>
              <a:rPr lang="pt-BR" sz="2800" dirty="0" smtClean="0">
                <a:solidFill>
                  <a:schemeClr val="accent2">
                    <a:lumMod val="75000"/>
                  </a:schemeClr>
                </a:solidFill>
              </a:rPr>
              <a:t>A   .</a:t>
            </a:r>
            <a:r>
              <a:rPr lang="pt-BR" sz="2800" dirty="0" smtClean="0">
                <a:solidFill>
                  <a:srgbClr val="0000CC"/>
                </a:solidFill>
              </a:rPr>
              <a:t>  não </a:t>
            </a:r>
            <a:r>
              <a:rPr lang="pt-BR" sz="2800" dirty="0">
                <a:solidFill>
                  <a:srgbClr val="0000CC"/>
                </a:solidFill>
              </a:rPr>
              <a:t>cobicemos as coisas más, como eles </a:t>
            </a:r>
            <a:r>
              <a:rPr lang="pt-BR" sz="2800" dirty="0" smtClean="0">
                <a:solidFill>
                  <a:srgbClr val="0000CC"/>
                </a:solidFill>
              </a:rPr>
              <a:t>cobiçaram</a:t>
            </a:r>
          </a:p>
          <a:p>
            <a:pPr marL="0" indent="0">
              <a:buNone/>
            </a:pPr>
            <a:r>
              <a:rPr lang="pt-BR" sz="2800" dirty="0" smtClean="0">
                <a:solidFill>
                  <a:schemeClr val="accent2">
                    <a:lumMod val="75000"/>
                  </a:schemeClr>
                </a:solidFill>
              </a:rPr>
              <a:t>B  .   </a:t>
            </a:r>
            <a:r>
              <a:rPr lang="pt-BR" sz="2800" dirty="0" smtClean="0">
                <a:solidFill>
                  <a:srgbClr val="0000CC"/>
                </a:solidFill>
              </a:rPr>
              <a:t>Não </a:t>
            </a:r>
            <a:r>
              <a:rPr lang="pt-BR" sz="2800" dirty="0">
                <a:solidFill>
                  <a:srgbClr val="0000CC"/>
                </a:solidFill>
              </a:rPr>
              <a:t>vos façais, pois, idólatras, como alguns </a:t>
            </a:r>
            <a:r>
              <a:rPr lang="pt-BR" sz="2800" dirty="0" smtClean="0">
                <a:solidFill>
                  <a:srgbClr val="0000CC"/>
                </a:solidFill>
              </a:rPr>
              <a:t>deles</a:t>
            </a:r>
          </a:p>
          <a:p>
            <a:pPr marL="0" indent="0">
              <a:buNone/>
            </a:pPr>
            <a:r>
              <a:rPr lang="pt-BR" sz="2800" dirty="0" smtClean="0">
                <a:solidFill>
                  <a:schemeClr val="accent2">
                    <a:lumMod val="75000"/>
                  </a:schemeClr>
                </a:solidFill>
              </a:rPr>
              <a:t>C  .</a:t>
            </a:r>
            <a:r>
              <a:rPr lang="pt-BR" sz="2800" dirty="0" smtClean="0">
                <a:solidFill>
                  <a:srgbClr val="0000CC"/>
                </a:solidFill>
              </a:rPr>
              <a:t>    </a:t>
            </a:r>
            <a:r>
              <a:rPr lang="pt-BR" sz="2800" dirty="0">
                <a:solidFill>
                  <a:srgbClr val="0000CC"/>
                </a:solidFill>
              </a:rPr>
              <a:t>E não nos prostituamos, como alguns deles fizeram e caíram num dia vinte e três </a:t>
            </a:r>
            <a:r>
              <a:rPr lang="pt-BR" sz="2800" dirty="0" smtClean="0">
                <a:solidFill>
                  <a:srgbClr val="0000CC"/>
                </a:solidFill>
              </a:rPr>
              <a:t>mil</a:t>
            </a:r>
          </a:p>
          <a:p>
            <a:pPr marL="0" indent="0">
              <a:buNone/>
            </a:pPr>
            <a:r>
              <a:rPr lang="pt-BR" sz="2800" dirty="0" smtClean="0">
                <a:solidFill>
                  <a:schemeClr val="accent2">
                    <a:lumMod val="75000"/>
                  </a:schemeClr>
                </a:solidFill>
              </a:rPr>
              <a:t>D   .</a:t>
            </a:r>
            <a:r>
              <a:rPr lang="pt-BR" sz="2800" dirty="0" smtClean="0">
                <a:solidFill>
                  <a:srgbClr val="0000CC"/>
                </a:solidFill>
              </a:rPr>
              <a:t>   </a:t>
            </a:r>
            <a:r>
              <a:rPr lang="pt-BR" sz="2800" dirty="0">
                <a:solidFill>
                  <a:srgbClr val="0000CC"/>
                </a:solidFill>
              </a:rPr>
              <a:t>E não tentemos a Cristo, como alguns deles também tentaram </a:t>
            </a:r>
            <a:r>
              <a:rPr lang="pt-BR" sz="2800" dirty="0" smtClean="0">
                <a:solidFill>
                  <a:srgbClr val="0000CC"/>
                </a:solidFill>
              </a:rPr>
              <a:t>   </a:t>
            </a:r>
          </a:p>
          <a:p>
            <a:pPr marL="0" indent="0">
              <a:buNone/>
            </a:pPr>
            <a:r>
              <a:rPr lang="pt-BR" sz="2800" dirty="0" smtClean="0">
                <a:solidFill>
                  <a:schemeClr val="accent2">
                    <a:lumMod val="75000"/>
                  </a:schemeClr>
                </a:solidFill>
              </a:rPr>
              <a:t>E  .</a:t>
            </a:r>
            <a:r>
              <a:rPr lang="pt-BR" sz="2800" dirty="0" smtClean="0">
                <a:solidFill>
                  <a:srgbClr val="0000CC"/>
                </a:solidFill>
              </a:rPr>
              <a:t>    E </a:t>
            </a:r>
            <a:r>
              <a:rPr lang="pt-BR" sz="2800" dirty="0">
                <a:solidFill>
                  <a:srgbClr val="0000CC"/>
                </a:solidFill>
              </a:rPr>
              <a:t>não murmureis, como também alguns deles </a:t>
            </a:r>
            <a:r>
              <a:rPr lang="pt-BR" sz="2800" dirty="0" smtClean="0">
                <a:solidFill>
                  <a:srgbClr val="0000CC"/>
                </a:solidFill>
              </a:rPr>
              <a:t>murmuraram</a:t>
            </a:r>
          </a:p>
          <a:p>
            <a:pPr marL="0" indent="0">
              <a:buNone/>
            </a:pPr>
            <a:endParaRPr lang="pt-BR" sz="1200" dirty="0" smtClean="0">
              <a:solidFill>
                <a:srgbClr val="0000CC"/>
              </a:solidFill>
            </a:endParaRPr>
          </a:p>
          <a:p>
            <a:pPr marL="0" indent="0">
              <a:buNone/>
            </a:pPr>
            <a:r>
              <a:rPr lang="pt-BR" sz="2600" dirty="0" smtClean="0">
                <a:solidFill>
                  <a:srgbClr val="0000CC"/>
                </a:solidFill>
              </a:rPr>
              <a:t>“</a:t>
            </a:r>
            <a:r>
              <a:rPr lang="pt-BR" sz="2600" dirty="0" smtClean="0">
                <a:solidFill>
                  <a:srgbClr val="FF0000"/>
                </a:solidFill>
              </a:rPr>
              <a:t>Aquele</a:t>
            </a:r>
            <a:r>
              <a:rPr lang="pt-BR" sz="2600" dirty="0">
                <a:solidFill>
                  <a:srgbClr val="FF0000"/>
                </a:solidFill>
              </a:rPr>
              <a:t>, pois, que cuida estar em pé, olhe que não </a:t>
            </a:r>
            <a:r>
              <a:rPr lang="pt-BR" sz="2600" dirty="0" smtClean="0">
                <a:solidFill>
                  <a:srgbClr val="FF0000"/>
                </a:solidFill>
              </a:rPr>
              <a:t>caia</a:t>
            </a:r>
            <a:r>
              <a:rPr lang="pt-BR" sz="2600" dirty="0" smtClean="0">
                <a:solidFill>
                  <a:srgbClr val="0000CC"/>
                </a:solidFill>
              </a:rPr>
              <a:t>”</a:t>
            </a:r>
            <a:endParaRPr lang="pt-BR" sz="2600" dirty="0">
              <a:solidFill>
                <a:srgbClr val="0000CC"/>
              </a:solidFill>
            </a:endParaRPr>
          </a:p>
        </p:txBody>
      </p:sp>
    </p:spTree>
    <p:extLst>
      <p:ext uri="{BB962C8B-B14F-4D97-AF65-F5344CB8AC3E}">
        <p14:creationId xmlns:p14="http://schemas.microsoft.com/office/powerpoint/2010/main" val="40002710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94122"/>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8:  O PERIGO DA </a:t>
            </a:r>
            <a:r>
              <a:rPr lang="pt-BR" sz="2900" b="1" i="1" dirty="0" smtClean="0">
                <a:solidFill>
                  <a:srgbClr val="00B050"/>
                </a:solidFill>
                <a:cs typeface="Arial" charset="0"/>
              </a:rPr>
              <a:t>IDOLATRIA</a:t>
            </a:r>
            <a:endParaRPr lang="pt-BR" sz="3200" dirty="0"/>
          </a:p>
        </p:txBody>
      </p:sp>
      <p:sp>
        <p:nvSpPr>
          <p:cNvPr id="3" name="Espaço Reservado para Conteúdo 2"/>
          <p:cNvSpPr>
            <a:spLocks noGrp="1"/>
          </p:cNvSpPr>
          <p:nvPr>
            <p:ph idx="1"/>
          </p:nvPr>
        </p:nvSpPr>
        <p:spPr>
          <a:xfrm>
            <a:off x="467544" y="1412776"/>
            <a:ext cx="8229600" cy="5040560"/>
          </a:xfrm>
          <a:ln>
            <a:solidFill>
              <a:schemeClr val="tx1"/>
            </a:solidFill>
          </a:ln>
        </p:spPr>
        <p:txBody>
          <a:bodyPr>
            <a:normAutofit fontScale="85000" lnSpcReduction="20000"/>
          </a:bodyPr>
          <a:lstStyle/>
          <a:p>
            <a:pPr marL="0" lvl="0" indent="0">
              <a:buNone/>
            </a:pPr>
            <a:r>
              <a:rPr lang="pt-BR" sz="2400" b="1" dirty="0">
                <a:solidFill>
                  <a:srgbClr val="006600"/>
                </a:solidFill>
              </a:rPr>
              <a:t>I – O EXEMPLO DE ISRAEL: UM </a:t>
            </a:r>
            <a:r>
              <a:rPr lang="pt-BR" sz="2400" b="1" dirty="0" smtClean="0">
                <a:solidFill>
                  <a:srgbClr val="006600"/>
                </a:solidFill>
              </a:rPr>
              <a:t>ALERTA			 </a:t>
            </a:r>
            <a:r>
              <a:rPr lang="pt-BR" sz="2400" dirty="0" smtClean="0">
                <a:solidFill>
                  <a:prstClr val="black"/>
                </a:solidFill>
                <a:latin typeface="Calibri" pitchFamily="34" charset="0"/>
                <a:cs typeface="Arial" charset="0"/>
              </a:rPr>
              <a:t>        </a:t>
            </a:r>
            <a:r>
              <a:rPr lang="pt-BR" sz="2300" dirty="0" smtClean="0">
                <a:solidFill>
                  <a:prstClr val="black"/>
                </a:solidFill>
                <a:latin typeface="Calibri" pitchFamily="34" charset="0"/>
                <a:cs typeface="Arial" charset="0"/>
              </a:rPr>
              <a:t>3</a:t>
            </a:r>
            <a:endParaRPr lang="pt-BR" sz="2300" dirty="0">
              <a:solidFill>
                <a:prstClr val="black"/>
              </a:solidFill>
              <a:latin typeface="Calibri" pitchFamily="34" charset="0"/>
              <a:cs typeface="Arial" charset="0"/>
            </a:endParaRPr>
          </a:p>
          <a:p>
            <a:pPr marL="0" lvl="0" indent="0">
              <a:buNone/>
            </a:pPr>
            <a:endParaRPr lang="pt-BR" sz="1000" b="1" dirty="0">
              <a:solidFill>
                <a:prstClr val="black"/>
              </a:solidFill>
              <a:latin typeface="Calibri" pitchFamily="34" charset="0"/>
              <a:cs typeface="Arial" charset="0"/>
            </a:endParaRPr>
          </a:p>
          <a:p>
            <a:pPr marL="0" lvl="0" indent="0" algn="just">
              <a:buNone/>
            </a:pPr>
            <a:r>
              <a:rPr lang="pt-BR" sz="2800" dirty="0" smtClean="0">
                <a:solidFill>
                  <a:prstClr val="black"/>
                </a:solidFill>
                <a:latin typeface="Arial" pitchFamily="34" charset="0"/>
                <a:cs typeface="Arial" pitchFamily="34" charset="0"/>
              </a:rPr>
              <a:t>	</a:t>
            </a:r>
            <a:r>
              <a:rPr lang="pt-BR" sz="2800" dirty="0">
                <a:solidFill>
                  <a:prstClr val="black"/>
                </a:solidFill>
                <a:latin typeface="Arial" pitchFamily="34" charset="0"/>
                <a:cs typeface="Arial" pitchFamily="34" charset="0"/>
              </a:rPr>
              <a:t>O que se conclui a partir desses fatos é que não podemos presumir nossa salvação simplesmente porque nos consideramos cristãos, ou porque fomos agraciados com favores, bênçãos ou dons. </a:t>
            </a:r>
            <a:r>
              <a:rPr lang="pt-BR" sz="2800" dirty="0" smtClean="0">
                <a:solidFill>
                  <a:prstClr val="black"/>
                </a:solidFill>
                <a:latin typeface="Arial" pitchFamily="34" charset="0"/>
                <a:cs typeface="Arial" pitchFamily="34" charset="0"/>
              </a:rPr>
              <a:t>Precisamos </a:t>
            </a:r>
            <a:r>
              <a:rPr lang="pt-BR" sz="2800" dirty="0">
                <a:solidFill>
                  <a:prstClr val="black"/>
                </a:solidFill>
                <a:latin typeface="Arial" pitchFamily="34" charset="0"/>
                <a:cs typeface="Arial" pitchFamily="34" charset="0"/>
              </a:rPr>
              <a:t>ter cuidado com uma falsa segurança que nos leve a pensar que nenhum dos nossos atos ou pensamentos possa </a:t>
            </a:r>
            <a:r>
              <a:rPr lang="pt-BR" sz="2800" dirty="0" smtClean="0">
                <a:solidFill>
                  <a:prstClr val="black"/>
                </a:solidFill>
                <a:latin typeface="Arial" pitchFamily="34" charset="0"/>
                <a:cs typeface="Arial" pitchFamily="34" charset="0"/>
              </a:rPr>
              <a:t>desagradar a Deus. </a:t>
            </a:r>
            <a:r>
              <a:rPr lang="pt-BR" sz="2800" dirty="0">
                <a:solidFill>
                  <a:prstClr val="black"/>
                </a:solidFill>
                <a:latin typeface="Arial" pitchFamily="34" charset="0"/>
                <a:cs typeface="Arial" pitchFamily="34" charset="0"/>
              </a:rPr>
              <a:t>O que está de pé, ou assim se considera, precisa manter essa posição com muito cuidado e esforço, pois </a:t>
            </a:r>
            <a:r>
              <a:rPr lang="pt-BR" sz="2800" dirty="0" smtClean="0">
                <a:solidFill>
                  <a:prstClr val="black"/>
                </a:solidFill>
                <a:latin typeface="Arial" pitchFamily="34" charset="0"/>
                <a:cs typeface="Arial" pitchFamily="34" charset="0"/>
              </a:rPr>
              <a:t>nossa </a:t>
            </a:r>
            <a:r>
              <a:rPr lang="pt-BR" sz="2800" dirty="0">
                <a:solidFill>
                  <a:prstClr val="black"/>
                </a:solidFill>
                <a:latin typeface="Arial" pitchFamily="34" charset="0"/>
                <a:cs typeface="Arial" pitchFamily="34" charset="0"/>
              </a:rPr>
              <a:t>condição humana tende a fazê-la </a:t>
            </a:r>
            <a:r>
              <a:rPr lang="pt-BR" sz="2800" dirty="0" smtClean="0">
                <a:solidFill>
                  <a:prstClr val="black"/>
                </a:solidFill>
                <a:latin typeface="Arial" pitchFamily="34" charset="0"/>
                <a:cs typeface="Arial" pitchFamily="34" charset="0"/>
              </a:rPr>
              <a:t>perder. </a:t>
            </a:r>
            <a:r>
              <a:rPr lang="pt-BR" sz="2800" dirty="0">
                <a:solidFill>
                  <a:prstClr val="black"/>
                </a:solidFill>
                <a:latin typeface="Arial" pitchFamily="34" charset="0"/>
                <a:cs typeface="Arial" pitchFamily="34" charset="0"/>
              </a:rPr>
              <a:t>Ao mesmo tempo, o apóstolo nos lembra que nossas tentações não são diferentes das que o povo sofreu no deserto, portanto, podem ser superadas com o socorro de Deus (</a:t>
            </a:r>
            <a:r>
              <a:rPr lang="pt-BR" sz="2800" dirty="0">
                <a:solidFill>
                  <a:srgbClr val="0000CC"/>
                </a:solidFill>
                <a:latin typeface="Arial" pitchFamily="34" charset="0"/>
                <a:cs typeface="Arial" pitchFamily="34" charset="0"/>
              </a:rPr>
              <a:t>v. 13</a:t>
            </a:r>
            <a:r>
              <a:rPr lang="pt-BR" sz="2800" dirty="0">
                <a:solidFill>
                  <a:prstClr val="black"/>
                </a:solidFill>
                <a:latin typeface="Arial" pitchFamily="34" charset="0"/>
                <a:cs typeface="Arial" pitchFamily="34" charset="0"/>
              </a:rPr>
              <a:t>). Mas não sem uma atitude radical contra o pecado: “</a:t>
            </a:r>
            <a:r>
              <a:rPr lang="pt-BR" sz="2800" dirty="0">
                <a:solidFill>
                  <a:srgbClr val="0000CC"/>
                </a:solidFill>
                <a:latin typeface="Arial" pitchFamily="34" charset="0"/>
                <a:cs typeface="Arial" pitchFamily="34" charset="0"/>
              </a:rPr>
              <a:t>Fugi da idolatria</a:t>
            </a:r>
            <a:r>
              <a:rPr lang="pt-BR" sz="2800" dirty="0" smtClean="0">
                <a:solidFill>
                  <a:prstClr val="black"/>
                </a:solidFill>
                <a:latin typeface="Arial" pitchFamily="34" charset="0"/>
                <a:cs typeface="Arial" pitchFamily="34" charset="0"/>
              </a:rPr>
              <a:t>”. 	</a:t>
            </a:r>
            <a:r>
              <a:rPr lang="pt-BR" sz="1400" dirty="0" smtClean="0">
                <a:solidFill>
                  <a:prstClr val="black"/>
                </a:solidFill>
                <a:latin typeface="Arial" pitchFamily="34" charset="0"/>
                <a:cs typeface="Arial" pitchFamily="34" charset="0"/>
              </a:rPr>
              <a:t>(</a:t>
            </a:r>
            <a:r>
              <a:rPr lang="pt-BR" sz="1400" dirty="0" err="1" smtClean="0">
                <a:solidFill>
                  <a:srgbClr val="0000CC"/>
                </a:solidFill>
                <a:latin typeface="Arial" pitchFamily="34" charset="0"/>
                <a:cs typeface="Arial" pitchFamily="34" charset="0"/>
              </a:rPr>
              <a:t>Mt</a:t>
            </a:r>
            <a:r>
              <a:rPr lang="pt-BR" sz="1400" dirty="0" smtClean="0">
                <a:solidFill>
                  <a:srgbClr val="0000CC"/>
                </a:solidFill>
                <a:latin typeface="Arial" pitchFamily="34" charset="0"/>
                <a:cs typeface="Arial" pitchFamily="34" charset="0"/>
              </a:rPr>
              <a:t> 26.41; 1 </a:t>
            </a:r>
            <a:r>
              <a:rPr lang="pt-BR" sz="1400" dirty="0" err="1">
                <a:solidFill>
                  <a:srgbClr val="0000CC"/>
                </a:solidFill>
                <a:latin typeface="Arial" pitchFamily="34" charset="0"/>
                <a:cs typeface="Arial" pitchFamily="34" charset="0"/>
              </a:rPr>
              <a:t>Jo</a:t>
            </a:r>
            <a:r>
              <a:rPr lang="pt-BR" sz="1400" dirty="0">
                <a:solidFill>
                  <a:srgbClr val="0000CC"/>
                </a:solidFill>
                <a:latin typeface="Arial" pitchFamily="34" charset="0"/>
                <a:cs typeface="Arial" pitchFamily="34" charset="0"/>
              </a:rPr>
              <a:t> 5.21</a:t>
            </a:r>
            <a:r>
              <a:rPr lang="pt-BR" sz="1400" dirty="0" smtClean="0">
                <a:solidFill>
                  <a:prstClr val="black"/>
                </a:solidFill>
                <a:latin typeface="Arial" pitchFamily="34" charset="0"/>
                <a:cs typeface="Arial" pitchFamily="34" charset="0"/>
              </a:rPr>
              <a:t>)</a:t>
            </a:r>
            <a:endParaRPr lang="pt-BR" sz="1400" dirty="0">
              <a:solidFill>
                <a:srgbClr val="006600"/>
              </a:solidFill>
              <a:latin typeface="Arial" pitchFamily="34" charset="0"/>
              <a:cs typeface="Arial" pitchFamily="34" charset="0"/>
            </a:endParaRPr>
          </a:p>
        </p:txBody>
      </p:sp>
    </p:spTree>
    <p:extLst>
      <p:ext uri="{BB962C8B-B14F-4D97-AF65-F5344CB8AC3E}">
        <p14:creationId xmlns:p14="http://schemas.microsoft.com/office/powerpoint/2010/main" val="2194918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95536" y="2132856"/>
            <a:ext cx="8229600" cy="2808312"/>
          </a:xfrm>
        </p:spPr>
        <p:txBody>
          <a:bodyPr>
            <a:noAutofit/>
          </a:bodyPr>
          <a:lstStyle/>
          <a:p>
            <a:pPr marL="0" indent="0">
              <a:buNone/>
            </a:pPr>
            <a:r>
              <a:rPr lang="pt-BR" dirty="0" err="1">
                <a:solidFill>
                  <a:srgbClr val="0000CC"/>
                </a:solidFill>
              </a:rPr>
              <a:t>Mt</a:t>
            </a:r>
            <a:r>
              <a:rPr lang="pt-BR" dirty="0">
                <a:solidFill>
                  <a:srgbClr val="0000CC"/>
                </a:solidFill>
              </a:rPr>
              <a:t> </a:t>
            </a:r>
            <a:r>
              <a:rPr lang="pt-BR" dirty="0" smtClean="0">
                <a:solidFill>
                  <a:srgbClr val="0000CC"/>
                </a:solidFill>
              </a:rPr>
              <a:t>26</a:t>
            </a:r>
            <a:r>
              <a:rPr lang="pt-BR" dirty="0">
                <a:solidFill>
                  <a:srgbClr val="0000CC"/>
                </a:solidFill>
              </a:rPr>
              <a:t>. </a:t>
            </a:r>
            <a:r>
              <a:rPr lang="pt-BR" dirty="0" smtClean="0">
                <a:solidFill>
                  <a:srgbClr val="0000CC"/>
                </a:solidFill>
              </a:rPr>
              <a:t>  41  </a:t>
            </a:r>
            <a:r>
              <a:rPr lang="pt-BR" dirty="0">
                <a:solidFill>
                  <a:srgbClr val="0000CC"/>
                </a:solidFill>
              </a:rPr>
              <a:t>Vigiai e orai, para que não entreis em tentação; na verdade, o espírito está pronto, mas a carne é fraca</a:t>
            </a:r>
            <a:r>
              <a:rPr lang="pt-BR" dirty="0" smtClean="0">
                <a:solidFill>
                  <a:srgbClr val="0000CC"/>
                </a:solidFill>
              </a:rPr>
              <a:t>.</a:t>
            </a:r>
            <a:endParaRPr lang="pt-BR" dirty="0">
              <a:solidFill>
                <a:srgbClr val="0000CC"/>
              </a:solidFill>
            </a:endParaRPr>
          </a:p>
          <a:p>
            <a:pPr marL="0" indent="0">
              <a:buNone/>
            </a:pPr>
            <a:r>
              <a:rPr lang="pt-BR" sz="3500" dirty="0" smtClean="0">
                <a:solidFill>
                  <a:srgbClr val="660066"/>
                </a:solidFill>
              </a:rPr>
              <a:t>1 </a:t>
            </a:r>
            <a:r>
              <a:rPr lang="pt-BR" sz="3500" dirty="0" err="1">
                <a:solidFill>
                  <a:srgbClr val="660066"/>
                </a:solidFill>
              </a:rPr>
              <a:t>Jo</a:t>
            </a:r>
            <a:r>
              <a:rPr lang="pt-BR" sz="3500" dirty="0">
                <a:solidFill>
                  <a:srgbClr val="660066"/>
                </a:solidFill>
              </a:rPr>
              <a:t> 5. 21  Filhinhos, guardai-vos dos ídolos. </a:t>
            </a:r>
            <a:r>
              <a:rPr lang="pt-BR" sz="3500" dirty="0" smtClean="0">
                <a:solidFill>
                  <a:srgbClr val="660066"/>
                </a:solidFill>
              </a:rPr>
              <a:t>			Amém</a:t>
            </a:r>
            <a:r>
              <a:rPr lang="pt-BR" sz="3500" dirty="0">
                <a:solidFill>
                  <a:srgbClr val="660066"/>
                </a:solidFill>
              </a:rPr>
              <a:t>!</a:t>
            </a:r>
            <a:endParaRPr lang="pt-BR" sz="3500" dirty="0">
              <a:solidFill>
                <a:srgbClr val="660066"/>
              </a:solidFill>
            </a:endParaRPr>
          </a:p>
        </p:txBody>
      </p:sp>
    </p:spTree>
    <p:extLst>
      <p:ext uri="{BB962C8B-B14F-4D97-AF65-F5344CB8AC3E}">
        <p14:creationId xmlns:p14="http://schemas.microsoft.com/office/powerpoint/2010/main" val="126794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8:  O PERIGO DA </a:t>
            </a:r>
            <a:r>
              <a:rPr lang="pt-BR" sz="2900" b="1" i="1" dirty="0" smtClean="0">
                <a:solidFill>
                  <a:srgbClr val="00B050"/>
                </a:solidFill>
                <a:cs typeface="Arial" charset="0"/>
              </a:rPr>
              <a:t>IDOLATRIA</a:t>
            </a:r>
            <a:r>
              <a:rPr lang="pt-BR" sz="2900" b="1" i="1" dirty="0" smtClean="0">
                <a:solidFill>
                  <a:srgbClr val="00B050"/>
                </a:solidFill>
                <a:cs typeface="Arial" charset="0"/>
              </a:rPr>
              <a:t/>
            </a:r>
            <a:br>
              <a:rPr lang="pt-BR" sz="2900" b="1" i="1" dirty="0" smtClean="0">
                <a:solidFill>
                  <a:srgbClr val="00B050"/>
                </a:solidFill>
                <a:cs typeface="Arial" charset="0"/>
              </a:rPr>
            </a:br>
            <a:r>
              <a:rPr lang="pt-BR" sz="3200" b="1" dirty="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fontScale="85000" lnSpcReduction="2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O EXEMPLO DE ISRAEL: UM ALERTA </a:t>
            </a:r>
            <a:endParaRPr lang="pt-BR" sz="3000" b="1" dirty="0" smtClean="0">
              <a:solidFill>
                <a:srgbClr val="006600"/>
              </a:solidFill>
            </a:endParaRPr>
          </a:p>
          <a:p>
            <a:pPr marL="0" indent="0">
              <a:buNone/>
            </a:pPr>
            <a:r>
              <a:rPr lang="pt-BR" sz="3000" b="1" dirty="0">
                <a:solidFill>
                  <a:srgbClr val="006600"/>
                </a:solidFill>
              </a:rPr>
              <a:t>	</a:t>
            </a:r>
            <a:r>
              <a:rPr lang="pt-BR" sz="3000" b="1" dirty="0" smtClean="0">
                <a:solidFill>
                  <a:srgbClr val="006600"/>
                </a:solidFill>
              </a:rPr>
              <a:t>				(</a:t>
            </a:r>
            <a:r>
              <a:rPr lang="pt-BR" sz="3000" dirty="0">
                <a:solidFill>
                  <a:srgbClr val="0000CC"/>
                </a:solidFill>
              </a:rPr>
              <a:t>vv.</a:t>
            </a:r>
            <a:r>
              <a:rPr lang="pt-BR" sz="3000" b="1" dirty="0" smtClean="0">
                <a:solidFill>
                  <a:srgbClr val="006600"/>
                </a:solidFill>
              </a:rPr>
              <a:t> </a:t>
            </a:r>
            <a:r>
              <a:rPr lang="pt-BR" sz="3000" b="1" dirty="0">
                <a:solidFill>
                  <a:srgbClr val="0000CC"/>
                </a:solidFill>
              </a:rPr>
              <a:t>1-14</a:t>
            </a:r>
            <a:r>
              <a:rPr lang="pt-BR" sz="3000" b="1" dirty="0" smtClean="0">
                <a:solidFill>
                  <a:srgbClr val="006600"/>
                </a:solidFill>
              </a:rPr>
              <a:t>)</a:t>
            </a:r>
          </a:p>
          <a:p>
            <a:pPr marL="0" indent="0">
              <a:buNone/>
            </a:pPr>
            <a:r>
              <a:rPr lang="pt-BR" sz="3000" b="1" dirty="0">
                <a:solidFill>
                  <a:srgbClr val="FF0000"/>
                </a:solidFill>
              </a:rPr>
              <a:t>II – A GRAVIDADE DO PECADO DA IDOLATRIA </a:t>
            </a:r>
            <a:endParaRPr lang="pt-BR" sz="3000" b="1" dirty="0" smtClean="0">
              <a:solidFill>
                <a:srgbClr val="FF0000"/>
              </a:solidFill>
            </a:endParaRPr>
          </a:p>
          <a:p>
            <a:pPr marL="0" indent="0">
              <a:buNone/>
            </a:pPr>
            <a:r>
              <a:rPr lang="pt-BR" sz="3000" b="1" dirty="0">
                <a:solidFill>
                  <a:srgbClr val="006600"/>
                </a:solidFill>
              </a:rPr>
              <a:t>	</a:t>
            </a:r>
            <a:r>
              <a:rPr lang="pt-BR" sz="3000" b="1" dirty="0" smtClean="0">
                <a:solidFill>
                  <a:srgbClr val="006600"/>
                </a:solidFill>
              </a:rPr>
              <a:t>				(</a:t>
            </a:r>
            <a:r>
              <a:rPr lang="pt-BR" sz="3000" dirty="0">
                <a:solidFill>
                  <a:srgbClr val="0000CC"/>
                </a:solidFill>
              </a:rPr>
              <a:t>vv. </a:t>
            </a:r>
            <a:r>
              <a:rPr lang="pt-BR" sz="3000" b="1" dirty="0" smtClean="0">
                <a:solidFill>
                  <a:srgbClr val="0000CC"/>
                </a:solidFill>
              </a:rPr>
              <a:t>10.15-22</a:t>
            </a:r>
            <a:r>
              <a:rPr lang="pt-BR" sz="3000" b="1" dirty="0" smtClean="0">
                <a:solidFill>
                  <a:srgbClr val="006600"/>
                </a:solidFill>
              </a:rPr>
              <a:t>)</a:t>
            </a:r>
          </a:p>
          <a:p>
            <a:pPr marL="0" indent="0">
              <a:buNone/>
            </a:pPr>
            <a:r>
              <a:rPr lang="pt-BR" sz="3000" b="1" dirty="0">
                <a:solidFill>
                  <a:srgbClr val="006600"/>
                </a:solidFill>
              </a:rPr>
              <a:t>III – O CUIDADO COM A CONSCIÊNCIA ALHEIA </a:t>
            </a:r>
            <a:endParaRPr lang="pt-BR" sz="3000" b="1" dirty="0" smtClean="0">
              <a:solidFill>
                <a:srgbClr val="006600"/>
              </a:solidFill>
            </a:endParaRPr>
          </a:p>
          <a:p>
            <a:pPr marL="0" indent="0">
              <a:buNone/>
            </a:pPr>
            <a:r>
              <a:rPr lang="pt-BR" sz="3000" b="1" dirty="0">
                <a:solidFill>
                  <a:srgbClr val="006600"/>
                </a:solidFill>
              </a:rPr>
              <a:t>	</a:t>
            </a:r>
            <a:r>
              <a:rPr lang="pt-BR" sz="3000" b="1" dirty="0" smtClean="0">
                <a:solidFill>
                  <a:srgbClr val="006600"/>
                </a:solidFill>
              </a:rPr>
              <a:t>				(</a:t>
            </a:r>
            <a:r>
              <a:rPr lang="pt-BR" sz="3000" dirty="0">
                <a:solidFill>
                  <a:srgbClr val="0000CC"/>
                </a:solidFill>
              </a:rPr>
              <a:t>vv. </a:t>
            </a:r>
            <a:r>
              <a:rPr lang="pt-BR" sz="3000" b="1" dirty="0" smtClean="0">
                <a:solidFill>
                  <a:srgbClr val="0000CC"/>
                </a:solidFill>
              </a:rPr>
              <a:t>10.23-33</a:t>
            </a:r>
            <a:r>
              <a:rPr lang="pt-BR" sz="3000" b="1" dirty="0">
                <a:solidFill>
                  <a:srgbClr val="006600"/>
                </a:solidFill>
              </a:rPr>
              <a:t>)</a:t>
            </a:r>
            <a:r>
              <a:rPr lang="pt-BR" sz="4300" dirty="0">
                <a:solidFill>
                  <a:srgbClr val="006600"/>
                </a:solidFill>
                <a:cs typeface="Arial" pitchFamily="34" charset="0"/>
              </a:rPr>
              <a:t>	</a:t>
            </a:r>
            <a:r>
              <a:rPr lang="pt-BR" sz="4300" dirty="0" smtClean="0">
                <a:solidFill>
                  <a:srgbClr val="006600"/>
                </a:solidFill>
                <a:cs typeface="Arial" pitchFamily="34" charset="0"/>
              </a:rPr>
              <a:t>	</a:t>
            </a:r>
            <a:r>
              <a:rPr lang="pt-BR" sz="4300" b="1" dirty="0" smtClean="0">
                <a:solidFill>
                  <a:srgbClr val="006600"/>
                </a:solidFill>
              </a:rPr>
              <a:t>- </a:t>
            </a:r>
            <a:r>
              <a:rPr lang="pt-BR" sz="4300" b="1" dirty="0">
                <a:solidFill>
                  <a:srgbClr val="006600"/>
                </a:solidFill>
              </a:rPr>
              <a:t>Conclusão</a:t>
            </a:r>
          </a:p>
        </p:txBody>
      </p:sp>
    </p:spTree>
    <p:extLst>
      <p:ext uri="{BB962C8B-B14F-4D97-AF65-F5344CB8AC3E}">
        <p14:creationId xmlns:p14="http://schemas.microsoft.com/office/powerpoint/2010/main" val="41663134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3569" y="404664"/>
            <a:ext cx="7848872" cy="6048672"/>
          </a:xfrm>
        </p:spPr>
        <p:txBody>
          <a:bodyPr>
            <a:noAutofit/>
          </a:bodyPr>
          <a:lstStyle/>
          <a:p>
            <a:pPr marL="0" lvl="0" indent="0" algn="ctr">
              <a:buNone/>
            </a:pPr>
            <a:r>
              <a:rPr lang="pt-BR" sz="2000" b="1" dirty="0" smtClean="0">
                <a:solidFill>
                  <a:srgbClr val="FF0000"/>
                </a:solidFill>
                <a:latin typeface="Arial" pitchFamily="34" charset="0"/>
                <a:cs typeface="Arial" pitchFamily="34" charset="0"/>
              </a:rPr>
              <a:t>Do Texto Bíblico:</a:t>
            </a:r>
            <a:endParaRPr lang="pt-BR" sz="2000" b="1" dirty="0">
              <a:solidFill>
                <a:srgbClr val="FF0000"/>
              </a:solidFill>
              <a:latin typeface="Arial" pitchFamily="34" charset="0"/>
              <a:cs typeface="Arial" pitchFamily="34" charset="0"/>
            </a:endParaRPr>
          </a:p>
          <a:p>
            <a:pPr marL="0" indent="0">
              <a:buNone/>
            </a:pPr>
            <a:r>
              <a:rPr lang="pt-BR" sz="2400" dirty="0" smtClean="0">
                <a:solidFill>
                  <a:srgbClr val="0000CC"/>
                </a:solidFill>
              </a:rPr>
              <a:t>1 </a:t>
            </a:r>
            <a:r>
              <a:rPr lang="pt-BR" sz="2400" dirty="0" err="1" smtClean="0">
                <a:solidFill>
                  <a:srgbClr val="0000CC"/>
                </a:solidFill>
              </a:rPr>
              <a:t>Co</a:t>
            </a:r>
            <a:r>
              <a:rPr lang="pt-BR" sz="2400" dirty="0" smtClean="0">
                <a:solidFill>
                  <a:srgbClr val="0000CC"/>
                </a:solidFill>
              </a:rPr>
              <a:t> </a:t>
            </a:r>
            <a:r>
              <a:rPr lang="pt-BR" sz="2400" dirty="0" smtClean="0">
                <a:solidFill>
                  <a:srgbClr val="0000CC"/>
                </a:solidFill>
              </a:rPr>
              <a:t>10</a:t>
            </a:r>
            <a:r>
              <a:rPr lang="pt-BR" sz="2400" dirty="0">
                <a:solidFill>
                  <a:srgbClr val="0000CC"/>
                </a:solidFill>
              </a:rPr>
              <a:t>. 15 </a:t>
            </a:r>
            <a:r>
              <a:rPr lang="pt-BR" sz="2400" dirty="0" smtClean="0">
                <a:solidFill>
                  <a:srgbClr val="0000CC"/>
                </a:solidFill>
              </a:rPr>
              <a:t> </a:t>
            </a:r>
            <a:r>
              <a:rPr lang="pt-BR" sz="2400" dirty="0">
                <a:solidFill>
                  <a:srgbClr val="0000CC"/>
                </a:solidFill>
              </a:rPr>
              <a:t>Falo como a sábios; julgai vós mesmos o que digo</a:t>
            </a:r>
            <a:r>
              <a:rPr lang="pt-BR" sz="2400" dirty="0" smtClean="0">
                <a:solidFill>
                  <a:srgbClr val="0000CC"/>
                </a:solidFill>
              </a:rPr>
              <a:t>.  16 Porventura</a:t>
            </a:r>
            <a:r>
              <a:rPr lang="pt-BR" sz="2400" dirty="0">
                <a:solidFill>
                  <a:srgbClr val="0000CC"/>
                </a:solidFill>
              </a:rPr>
              <a:t>, o cálice de bênção que abençoamos não é a comunhão do sangue de Cristo? O pão que partimos não é, porventura, a comunhão do corpo de Cristo</a:t>
            </a:r>
            <a:r>
              <a:rPr lang="pt-BR" sz="2400" dirty="0" smtClean="0">
                <a:solidFill>
                  <a:srgbClr val="0000CC"/>
                </a:solidFill>
              </a:rPr>
              <a:t>?   17 Porque </a:t>
            </a:r>
            <a:r>
              <a:rPr lang="pt-BR" sz="2400" dirty="0">
                <a:solidFill>
                  <a:srgbClr val="0000CC"/>
                </a:solidFill>
              </a:rPr>
              <a:t>nós, sendo muitos, somos um só pão e um só corpo; porque todos participamos do mesmo pão</a:t>
            </a:r>
            <a:r>
              <a:rPr lang="pt-BR" sz="2400" dirty="0" smtClean="0">
                <a:solidFill>
                  <a:srgbClr val="0000CC"/>
                </a:solidFill>
              </a:rPr>
              <a:t>.   18 Vede </a:t>
            </a:r>
            <a:r>
              <a:rPr lang="pt-BR" sz="2400" dirty="0">
                <a:solidFill>
                  <a:srgbClr val="0000CC"/>
                </a:solidFill>
              </a:rPr>
              <a:t>a Israel segundo a carne; os que comem os sacrifícios não são, porventura, participantes do altar</a:t>
            </a:r>
            <a:r>
              <a:rPr lang="pt-BR" sz="2400" dirty="0" smtClean="0">
                <a:solidFill>
                  <a:srgbClr val="0000CC"/>
                </a:solidFill>
              </a:rPr>
              <a:t>?    19 Mas </a:t>
            </a:r>
            <a:r>
              <a:rPr lang="pt-BR" sz="2400" dirty="0">
                <a:solidFill>
                  <a:srgbClr val="0000CC"/>
                </a:solidFill>
              </a:rPr>
              <a:t>que digo? Que o ídolo é alguma coisa? Ou que o sacrificado ao ídolo é alguma coisa</a:t>
            </a:r>
            <a:r>
              <a:rPr lang="pt-BR" sz="2400" dirty="0" smtClean="0">
                <a:solidFill>
                  <a:srgbClr val="0000CC"/>
                </a:solidFill>
              </a:rPr>
              <a:t>?   20  </a:t>
            </a:r>
            <a:r>
              <a:rPr lang="pt-BR" sz="2400" dirty="0">
                <a:solidFill>
                  <a:srgbClr val="0000CC"/>
                </a:solidFill>
              </a:rPr>
              <a:t>Antes, digo que as coisas que os gentios sacrificam, as sacrificam aos demônios e não a Deus. E não quero que sejais participantes com os demônios</a:t>
            </a:r>
            <a:r>
              <a:rPr lang="pt-BR" sz="2400" dirty="0" smtClean="0">
                <a:solidFill>
                  <a:srgbClr val="0000CC"/>
                </a:solidFill>
              </a:rPr>
              <a:t>.  21 Não </a:t>
            </a:r>
            <a:r>
              <a:rPr lang="pt-BR" sz="2400" dirty="0">
                <a:solidFill>
                  <a:srgbClr val="0000CC"/>
                </a:solidFill>
              </a:rPr>
              <a:t>podeis beber o cálice do Senhor e o cálice dos demônios; não podeis ser participantes da mesa do Senhor e da mesa dos demônios</a:t>
            </a:r>
            <a:r>
              <a:rPr lang="pt-BR" sz="2400" dirty="0" smtClean="0">
                <a:solidFill>
                  <a:srgbClr val="0000CC"/>
                </a:solidFill>
              </a:rPr>
              <a:t>. 22  </a:t>
            </a:r>
            <a:r>
              <a:rPr lang="pt-BR" sz="2400" dirty="0">
                <a:solidFill>
                  <a:srgbClr val="0000CC"/>
                </a:solidFill>
              </a:rPr>
              <a:t>Ou irritaremos o Senhor? Somos nós mais fortes do que ele</a:t>
            </a:r>
            <a:r>
              <a:rPr lang="pt-BR" sz="2400" dirty="0" smtClean="0">
                <a:solidFill>
                  <a:srgbClr val="0000CC"/>
                </a:solidFill>
              </a:rPr>
              <a:t>?</a:t>
            </a:r>
            <a:endParaRPr lang="pt-BR" sz="2400" dirty="0">
              <a:solidFill>
                <a:srgbClr val="0000CC"/>
              </a:solidFill>
            </a:endParaRPr>
          </a:p>
        </p:txBody>
      </p:sp>
    </p:spTree>
    <p:extLst>
      <p:ext uri="{BB962C8B-B14F-4D97-AF65-F5344CB8AC3E}">
        <p14:creationId xmlns:p14="http://schemas.microsoft.com/office/powerpoint/2010/main" val="3479211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066130"/>
          </a:xfrm>
        </p:spPr>
        <p:txBody>
          <a:bodyPr>
            <a:normAutofit/>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8:  O PERIGO DA IDOLATRIA</a:t>
            </a:r>
            <a:endParaRPr lang="pt-BR" sz="2900" b="1" i="1" dirty="0">
              <a:solidFill>
                <a:srgbClr val="00B050"/>
              </a:solidFill>
              <a:cs typeface="Arial" charset="0"/>
            </a:endParaRPr>
          </a:p>
        </p:txBody>
      </p:sp>
      <p:sp>
        <p:nvSpPr>
          <p:cNvPr id="3" name="Espaço Reservado para Conteúdo 2"/>
          <p:cNvSpPr>
            <a:spLocks noGrp="1"/>
          </p:cNvSpPr>
          <p:nvPr>
            <p:ph idx="1"/>
          </p:nvPr>
        </p:nvSpPr>
        <p:spPr>
          <a:xfrm>
            <a:off x="457200" y="1600206"/>
            <a:ext cx="8229600" cy="4781122"/>
          </a:xfrm>
          <a:ln>
            <a:solidFill>
              <a:schemeClr val="tx1"/>
            </a:solidFill>
          </a:ln>
        </p:spPr>
        <p:txBody>
          <a:bodyPr>
            <a:normAutofit fontScale="77500" lnSpcReduction="20000"/>
          </a:bodyPr>
          <a:lstStyle/>
          <a:p>
            <a:pPr marL="0" lvl="0" indent="0">
              <a:spcBef>
                <a:spcPct val="0"/>
              </a:spcBef>
              <a:buNone/>
              <a:defRPr/>
            </a:pPr>
            <a:r>
              <a:rPr lang="pt-BR" sz="2800" b="1" dirty="0">
                <a:solidFill>
                  <a:srgbClr val="006600"/>
                </a:solidFill>
              </a:rPr>
              <a:t>II – A GRAVIDADE DO PECADO DA IDOLATRIA </a:t>
            </a:r>
            <a:r>
              <a:rPr lang="pt-BR" sz="2800" b="1" dirty="0" smtClean="0">
                <a:solidFill>
                  <a:srgbClr val="006600"/>
                </a:solidFill>
              </a:rPr>
              <a:t>	  		</a:t>
            </a:r>
            <a:r>
              <a:rPr lang="pt-BR" sz="2300" b="1" dirty="0" smtClean="0">
                <a:solidFill>
                  <a:srgbClr val="006600"/>
                </a:solidFill>
              </a:rPr>
              <a:t>1</a:t>
            </a:r>
            <a:endParaRPr lang="pt-BR" sz="2300" b="1" dirty="0" smtClean="0">
              <a:solidFill>
                <a:srgbClr val="006600"/>
              </a:solidFill>
            </a:endParaRPr>
          </a:p>
          <a:p>
            <a:pPr marL="0" lvl="0" indent="0">
              <a:spcBef>
                <a:spcPct val="0"/>
              </a:spcBef>
              <a:buNone/>
              <a:defRPr/>
            </a:pPr>
            <a:endParaRPr lang="pt-BR" sz="2800" b="1" dirty="0" smtClean="0">
              <a:solidFill>
                <a:srgbClr val="006600"/>
              </a:solidFill>
            </a:endParaRPr>
          </a:p>
          <a:p>
            <a:pPr marL="0" lvl="0" indent="0" algn="just">
              <a:spcBef>
                <a:spcPct val="0"/>
              </a:spcBef>
              <a:buNone/>
              <a:defRPr/>
            </a:pPr>
            <a:r>
              <a:rPr lang="pt-BR" sz="2800" b="1" dirty="0" smtClean="0">
                <a:solidFill>
                  <a:srgbClr val="006600"/>
                </a:solidFill>
              </a:rPr>
              <a:t>	</a:t>
            </a:r>
            <a:r>
              <a:rPr lang="pt-BR" sz="3100" dirty="0">
                <a:latin typeface="Arial" pitchFamily="34" charset="0"/>
                <a:cs typeface="Arial" pitchFamily="34" charset="0"/>
              </a:rPr>
              <a:t>Retomando a questão no caso particular dos sacrifícios aos ídolos, Paulo apela para a pretensa sabedoria dos coríntios, os quais poderiam chegar facilmente ao entendimento do assunto. Bastava considerar que a ceia do Senhor, que era uma refeição da qual participavam todos os crentes, significava a comunhão deles tanto com o próprio Deus, como também uns com os outros, porque, participando do pão e do cálice, eles proclamavam ser participantes de um só e o do mesmo Cristo que morreu por todos. E isto não era estranho ao próprio Israel que, no passado, oferecia sacrifícios, no tabernáculo ou no templo, e celebrava sua comunhão com o Senhor comendo desses sacrifícios na Sua presença (</a:t>
            </a:r>
            <a:r>
              <a:rPr lang="pt-BR" sz="3100" dirty="0">
                <a:solidFill>
                  <a:srgbClr val="0000CC"/>
                </a:solidFill>
                <a:latin typeface="Arial" pitchFamily="34" charset="0"/>
                <a:cs typeface="Arial" pitchFamily="34" charset="0"/>
              </a:rPr>
              <a:t>v. 18</a:t>
            </a:r>
            <a:r>
              <a:rPr lang="pt-BR" sz="3100" dirty="0">
                <a:latin typeface="Arial" pitchFamily="34" charset="0"/>
                <a:cs typeface="Arial" pitchFamily="34" charset="0"/>
              </a:rPr>
              <a:t>).</a:t>
            </a:r>
            <a:endParaRPr lang="pt-BR" sz="3100" b="1" dirty="0">
              <a:solidFill>
                <a:srgbClr val="006600"/>
              </a:solidFill>
            </a:endParaRPr>
          </a:p>
        </p:txBody>
      </p:sp>
    </p:spTree>
    <p:extLst>
      <p:ext uri="{BB962C8B-B14F-4D97-AF65-F5344CB8AC3E}">
        <p14:creationId xmlns:p14="http://schemas.microsoft.com/office/powerpoint/2010/main" val="2279505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37920" y="2564904"/>
            <a:ext cx="1619672" cy="2844316"/>
          </a:xfrm>
        </p:spPr>
        <p:txBody>
          <a:bodyPr>
            <a:normAutofit/>
          </a:bodyPr>
          <a:lstStyle/>
          <a:p>
            <a:pPr marL="342900" lvl="0" indent="-342900" fontAlgn="base">
              <a:spcAft>
                <a:spcPct val="0"/>
              </a:spcAft>
              <a:defRPr/>
            </a:pPr>
            <a:r>
              <a:rPr lang="pt-BR" sz="3900" b="1" i="1" dirty="0" smtClean="0">
                <a:solidFill>
                  <a:schemeClr val="accent6">
                    <a:lumMod val="50000"/>
                  </a:schemeClr>
                </a:solidFill>
                <a:cs typeface="Arial" charset="0"/>
              </a:rPr>
              <a:t>EBD</a:t>
            </a:r>
          </a:p>
          <a:p>
            <a:pPr marL="342900" lvl="0" indent="-342900" fontAlgn="base">
              <a:spcAft>
                <a:spcPct val="0"/>
              </a:spcAft>
              <a:defRPr/>
            </a:pPr>
            <a:r>
              <a:rPr lang="pt-BR" sz="3900" b="1" i="1" dirty="0" smtClean="0">
                <a:solidFill>
                  <a:schemeClr val="accent6">
                    <a:lumMod val="50000"/>
                  </a:schemeClr>
                </a:solidFill>
                <a:cs typeface="Arial" charset="0"/>
              </a:rPr>
              <a:t>3º</a:t>
            </a:r>
          </a:p>
          <a:p>
            <a:pPr marL="342900" lvl="0" indent="-342900" fontAlgn="base">
              <a:spcAft>
                <a:spcPct val="0"/>
              </a:spcAft>
              <a:defRPr/>
            </a:pPr>
            <a:r>
              <a:rPr lang="pt-BR" sz="3900" b="1" i="1" dirty="0" smtClean="0">
                <a:solidFill>
                  <a:schemeClr val="accent6">
                    <a:lumMod val="50000"/>
                  </a:schemeClr>
                </a:solidFill>
                <a:cs typeface="Arial" charset="0"/>
              </a:rPr>
              <a:t>TRIM.</a:t>
            </a:r>
          </a:p>
          <a:p>
            <a:pPr marL="342900" lvl="0" indent="-342900" fontAlgn="base">
              <a:spcAft>
                <a:spcPct val="0"/>
              </a:spcAft>
              <a:defRPr/>
            </a:pPr>
            <a:r>
              <a:rPr lang="pt-BR" sz="3900" b="1" i="1" dirty="0" smtClean="0">
                <a:solidFill>
                  <a:schemeClr val="accent6">
                    <a:lumMod val="50000"/>
                  </a:schemeClr>
                </a:solidFill>
                <a:cs typeface="Arial" charset="0"/>
              </a:rPr>
              <a:t>2018</a:t>
            </a:r>
            <a:endParaRPr lang="pt-BR" dirty="0"/>
          </a:p>
        </p:txBody>
      </p:sp>
      <p:sp>
        <p:nvSpPr>
          <p:cNvPr id="7" name="Retângulo 6"/>
          <p:cNvSpPr/>
          <p:nvPr/>
        </p:nvSpPr>
        <p:spPr>
          <a:xfrm>
            <a:off x="755577" y="518390"/>
            <a:ext cx="7956376" cy="707886"/>
          </a:xfrm>
          <a:prstGeom prst="rect">
            <a:avLst/>
          </a:prstGeom>
        </p:spPr>
        <p:txBody>
          <a:bodyPr wrap="square">
            <a:spAutoFit/>
          </a:bodyPr>
          <a:lstStyle/>
          <a:p>
            <a:pPr algn="ctr"/>
            <a:r>
              <a:rPr lang="pt-BR" sz="4000" dirty="0" smtClean="0">
                <a:solidFill>
                  <a:srgbClr val="7030A0"/>
                </a:solidFill>
                <a:latin typeface="Arial Black" pitchFamily="34" charset="0"/>
                <a:ea typeface="+mj-ea"/>
                <a:cs typeface="+mj-cs"/>
              </a:rPr>
              <a:t>1ª CARTA  AOS  CORÍNTIOS</a:t>
            </a:r>
            <a:endParaRPr lang="pt-BR" sz="4000" dirty="0"/>
          </a:p>
        </p:txBody>
      </p:sp>
      <p:pic>
        <p:nvPicPr>
          <p:cNvPr id="8" name="Imagem 7" descr="E:\Afonso2018\EBD2018\EBD2018Adultos_Jovens\Trim3EBD_Adul_Jov2018\corinto9Antiga2018.jpg"/>
          <p:cNvPicPr/>
          <p:nvPr/>
        </p:nvPicPr>
        <p:blipFill rotWithShape="1">
          <a:blip r:embed="rId2">
            <a:extLst>
              <a:ext uri="{28A0092B-C50C-407E-A947-70E740481C1C}">
                <a14:useLocalDpi xmlns:a14="http://schemas.microsoft.com/office/drawing/2010/main" val="0"/>
              </a:ext>
            </a:extLst>
          </a:blip>
          <a:srcRect l="1270" t="3773" r="8849" b="7547"/>
          <a:stretch/>
        </p:blipFill>
        <p:spPr bwMode="auto">
          <a:xfrm>
            <a:off x="1835697" y="1484784"/>
            <a:ext cx="7308304" cy="537321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971890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066130"/>
          </a:xfrm>
        </p:spPr>
        <p:txBody>
          <a:bodyPr>
            <a:normAutofit/>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8:  O PERIGO DA IDOLATRIA</a:t>
            </a:r>
            <a:endParaRPr lang="pt-BR" sz="2900" b="1" i="1" dirty="0">
              <a:solidFill>
                <a:srgbClr val="00B050"/>
              </a:solidFill>
              <a:cs typeface="Arial" charset="0"/>
            </a:endParaRPr>
          </a:p>
        </p:txBody>
      </p:sp>
      <p:sp>
        <p:nvSpPr>
          <p:cNvPr id="3" name="Espaço Reservado para Conteúdo 2"/>
          <p:cNvSpPr>
            <a:spLocks noGrp="1"/>
          </p:cNvSpPr>
          <p:nvPr>
            <p:ph idx="1"/>
          </p:nvPr>
        </p:nvSpPr>
        <p:spPr>
          <a:xfrm>
            <a:off x="457200" y="1600206"/>
            <a:ext cx="8229600" cy="4781122"/>
          </a:xfrm>
          <a:ln>
            <a:solidFill>
              <a:schemeClr val="tx1"/>
            </a:solidFill>
          </a:ln>
        </p:spPr>
        <p:txBody>
          <a:bodyPr>
            <a:normAutofit fontScale="85000" lnSpcReduction="20000"/>
          </a:bodyPr>
          <a:lstStyle/>
          <a:p>
            <a:pPr marL="0" lvl="0" indent="0">
              <a:spcBef>
                <a:spcPct val="0"/>
              </a:spcBef>
              <a:buNone/>
              <a:defRPr/>
            </a:pPr>
            <a:r>
              <a:rPr lang="pt-BR" sz="2800" b="1" dirty="0">
                <a:solidFill>
                  <a:srgbClr val="006600"/>
                </a:solidFill>
              </a:rPr>
              <a:t>II – A GRAVIDADE DO PECADO DA IDOLATRIA </a:t>
            </a:r>
            <a:r>
              <a:rPr lang="pt-BR" sz="2800" b="1" dirty="0">
                <a:solidFill>
                  <a:srgbClr val="006600"/>
                </a:solidFill>
              </a:rPr>
              <a:t>	</a:t>
            </a:r>
            <a:r>
              <a:rPr lang="pt-BR" sz="2000" b="1" dirty="0" smtClean="0">
                <a:solidFill>
                  <a:srgbClr val="006600"/>
                </a:solidFill>
              </a:rPr>
              <a:t>2</a:t>
            </a:r>
            <a:endParaRPr lang="pt-BR" sz="2000" b="1" dirty="0">
              <a:solidFill>
                <a:srgbClr val="006600"/>
              </a:solidFill>
            </a:endParaRPr>
          </a:p>
          <a:p>
            <a:pPr marL="0" lvl="0" indent="0">
              <a:spcBef>
                <a:spcPct val="0"/>
              </a:spcBef>
              <a:buNone/>
              <a:defRPr/>
            </a:pPr>
            <a:endParaRPr lang="pt-BR" sz="1300" b="1" dirty="0">
              <a:solidFill>
                <a:srgbClr val="006600"/>
              </a:solidFill>
            </a:endParaRPr>
          </a:p>
          <a:p>
            <a:pPr marL="0" lvl="0" indent="0" algn="just">
              <a:spcBef>
                <a:spcPct val="0"/>
              </a:spcBef>
              <a:buNone/>
              <a:defRPr/>
            </a:pPr>
            <a:r>
              <a:rPr lang="pt-BR" sz="2800" b="1" dirty="0" smtClean="0">
                <a:solidFill>
                  <a:srgbClr val="006600"/>
                </a:solidFill>
              </a:rPr>
              <a:t>	</a:t>
            </a:r>
            <a:r>
              <a:rPr lang="pt-BR" sz="2800" dirty="0">
                <a:latin typeface="Arial" pitchFamily="34" charset="0"/>
                <a:cs typeface="Arial" pitchFamily="34" charset="0"/>
              </a:rPr>
              <a:t>Esse princípio é válido também no que diz respeito aos sacrifícios oferecidos aos ídolos. Não porque o ídolo seja alguma coisa, ou que o sacrificado ao ídolo se torne algo diferente do que era quando comum (</a:t>
            </a:r>
            <a:r>
              <a:rPr lang="pt-BR" sz="2800" dirty="0">
                <a:solidFill>
                  <a:srgbClr val="0000CC"/>
                </a:solidFill>
                <a:latin typeface="Arial" pitchFamily="34" charset="0"/>
                <a:cs typeface="Arial" pitchFamily="34" charset="0"/>
              </a:rPr>
              <a:t>v. 19</a:t>
            </a:r>
            <a:r>
              <a:rPr lang="pt-BR" sz="2800" dirty="0">
                <a:latin typeface="Arial" pitchFamily="34" charset="0"/>
                <a:cs typeface="Arial" pitchFamily="34" charset="0"/>
              </a:rPr>
              <a:t>), pois isto eles sabiam perfeitamente bem – e o apóstolo não os contraria neste conhecimento – que </a:t>
            </a:r>
            <a:r>
              <a:rPr lang="pt-BR" sz="2800" dirty="0" smtClean="0">
                <a:latin typeface="Arial" pitchFamily="34" charset="0"/>
                <a:cs typeface="Arial" pitchFamily="34" charset="0"/>
              </a:rPr>
              <a:t>“</a:t>
            </a:r>
            <a:r>
              <a:rPr lang="pt-BR" sz="2800" dirty="0" smtClean="0">
                <a:solidFill>
                  <a:srgbClr val="0000CC"/>
                </a:solidFill>
                <a:latin typeface="Arial" pitchFamily="34" charset="0"/>
                <a:cs typeface="Arial" pitchFamily="34" charset="0"/>
              </a:rPr>
              <a:t>o </a:t>
            </a:r>
            <a:r>
              <a:rPr lang="pt-BR" sz="2800" dirty="0">
                <a:solidFill>
                  <a:srgbClr val="0000CC"/>
                </a:solidFill>
                <a:latin typeface="Arial" pitchFamily="34" charset="0"/>
                <a:cs typeface="Arial" pitchFamily="34" charset="0"/>
              </a:rPr>
              <a:t>ídolo nada </a:t>
            </a:r>
            <a:r>
              <a:rPr lang="pt-BR" sz="2800" dirty="0" smtClean="0">
                <a:solidFill>
                  <a:srgbClr val="0000CC"/>
                </a:solidFill>
                <a:latin typeface="Arial" pitchFamily="34" charset="0"/>
                <a:cs typeface="Arial" pitchFamily="34" charset="0"/>
              </a:rPr>
              <a:t>é</a:t>
            </a:r>
            <a:r>
              <a:rPr lang="pt-BR" sz="2800" dirty="0" smtClean="0">
                <a:latin typeface="Arial" pitchFamily="34" charset="0"/>
                <a:cs typeface="Arial" pitchFamily="34" charset="0"/>
              </a:rPr>
              <a:t>” </a:t>
            </a:r>
            <a:r>
              <a:rPr lang="pt-BR" sz="2800" dirty="0">
                <a:latin typeface="Arial" pitchFamily="34" charset="0"/>
                <a:cs typeface="Arial" pitchFamily="34" charset="0"/>
              </a:rPr>
              <a:t>(</a:t>
            </a:r>
            <a:r>
              <a:rPr lang="pt-BR" sz="2800" dirty="0">
                <a:solidFill>
                  <a:srgbClr val="0000CC"/>
                </a:solidFill>
                <a:latin typeface="Arial" pitchFamily="34" charset="0"/>
                <a:cs typeface="Arial" pitchFamily="34" charset="0"/>
              </a:rPr>
              <a:t>8.4)</a:t>
            </a:r>
            <a:r>
              <a:rPr lang="pt-BR" sz="2800" dirty="0">
                <a:latin typeface="Arial" pitchFamily="34" charset="0"/>
                <a:cs typeface="Arial" pitchFamily="34" charset="0"/>
              </a:rPr>
              <a:t>. Mas aqui ele revela uma realidade que </a:t>
            </a:r>
            <a:r>
              <a:rPr lang="pt-BR" sz="2800" dirty="0" smtClean="0">
                <a:latin typeface="Arial" pitchFamily="34" charset="0"/>
                <a:cs typeface="Arial" pitchFamily="34" charset="0"/>
              </a:rPr>
              <a:t>não </a:t>
            </a:r>
            <a:r>
              <a:rPr lang="pt-BR" sz="2800" dirty="0">
                <a:latin typeface="Arial" pitchFamily="34" charset="0"/>
                <a:cs typeface="Arial" pitchFamily="34" charset="0"/>
              </a:rPr>
              <a:t>haviam percebido: que os sacrifícios que os gentios oferecem aos seus deuses são sacrifícios feitos a demônios, que são os verdadeiros responsáveis por manter os homens nas trevas da </a:t>
            </a:r>
            <a:r>
              <a:rPr lang="pt-BR" sz="2800" dirty="0" smtClean="0">
                <a:latin typeface="Arial" pitchFamily="34" charset="0"/>
                <a:cs typeface="Arial" pitchFamily="34" charset="0"/>
              </a:rPr>
              <a:t>idolatria. </a:t>
            </a:r>
            <a:r>
              <a:rPr lang="pt-BR" sz="2800" dirty="0">
                <a:latin typeface="Arial" pitchFamily="34" charset="0"/>
                <a:cs typeface="Arial" pitchFamily="34" charset="0"/>
              </a:rPr>
              <a:t>Os deuses assim chamados pelos homens nada são, mas Satanás e seus anjos são uma realidade que nenhum conhecedor das Escrituras pode negar</a:t>
            </a:r>
            <a:r>
              <a:rPr lang="pt-BR" sz="2800" dirty="0" smtClean="0">
                <a:latin typeface="Arial" pitchFamily="34" charset="0"/>
                <a:cs typeface="Arial" pitchFamily="34" charset="0"/>
              </a:rPr>
              <a:t>.		</a:t>
            </a:r>
            <a:r>
              <a:rPr lang="pt-BR" sz="1500" dirty="0">
                <a:latin typeface="Arial" pitchFamily="34" charset="0"/>
                <a:cs typeface="Arial" pitchFamily="34" charset="0"/>
              </a:rPr>
              <a:t>(</a:t>
            </a:r>
            <a:r>
              <a:rPr lang="pt-BR" sz="1500" dirty="0">
                <a:solidFill>
                  <a:srgbClr val="0000CC"/>
                </a:solidFill>
                <a:latin typeface="Arial" pitchFamily="34" charset="0"/>
                <a:cs typeface="Arial" pitchFamily="34" charset="0"/>
              </a:rPr>
              <a:t>12.2; cf. At 26.18; </a:t>
            </a:r>
            <a:r>
              <a:rPr lang="pt-BR" sz="1500" dirty="0" err="1">
                <a:solidFill>
                  <a:srgbClr val="0000CC"/>
                </a:solidFill>
                <a:latin typeface="Arial" pitchFamily="34" charset="0"/>
                <a:cs typeface="Arial" pitchFamily="34" charset="0"/>
              </a:rPr>
              <a:t>Dt</a:t>
            </a:r>
            <a:r>
              <a:rPr lang="pt-BR" sz="1500" dirty="0">
                <a:solidFill>
                  <a:srgbClr val="0000CC"/>
                </a:solidFill>
                <a:latin typeface="Arial" pitchFamily="34" charset="0"/>
                <a:cs typeface="Arial" pitchFamily="34" charset="0"/>
              </a:rPr>
              <a:t> 32.17</a:t>
            </a:r>
            <a:r>
              <a:rPr lang="pt-BR" sz="1500" dirty="0">
                <a:latin typeface="Arial" pitchFamily="34" charset="0"/>
                <a:cs typeface="Arial" pitchFamily="34" charset="0"/>
              </a:rPr>
              <a:t>)</a:t>
            </a:r>
            <a:endParaRPr lang="pt-BR" sz="1500" b="1" dirty="0">
              <a:solidFill>
                <a:srgbClr val="006600"/>
              </a:solidFill>
            </a:endParaRPr>
          </a:p>
        </p:txBody>
      </p:sp>
    </p:spTree>
    <p:extLst>
      <p:ext uri="{BB962C8B-B14F-4D97-AF65-F5344CB8AC3E}">
        <p14:creationId xmlns:p14="http://schemas.microsoft.com/office/powerpoint/2010/main" val="13862939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95536" y="1340768"/>
            <a:ext cx="8229600" cy="4608512"/>
          </a:xfrm>
        </p:spPr>
        <p:txBody>
          <a:bodyPr>
            <a:noAutofit/>
          </a:bodyPr>
          <a:lstStyle/>
          <a:p>
            <a:pPr marL="0" indent="0">
              <a:buNone/>
            </a:pPr>
            <a:r>
              <a:rPr lang="da-DK" sz="2800" dirty="0" smtClean="0">
                <a:solidFill>
                  <a:srgbClr val="0000CC"/>
                </a:solidFill>
              </a:rPr>
              <a:t>I Co 12. </a:t>
            </a:r>
            <a:r>
              <a:rPr lang="pt-BR" sz="2800" dirty="0">
                <a:solidFill>
                  <a:srgbClr val="0000CC"/>
                </a:solidFill>
              </a:rPr>
              <a:t>2  Vós bem sabeis que éreis gentios, levados aos ídolos mudos, conforme éreis guiados.</a:t>
            </a:r>
            <a:endParaRPr lang="da-DK" sz="2800" dirty="0" smtClean="0">
              <a:solidFill>
                <a:srgbClr val="0000CC"/>
              </a:solidFill>
            </a:endParaRPr>
          </a:p>
          <a:p>
            <a:pPr marL="0" indent="0">
              <a:buNone/>
            </a:pPr>
            <a:r>
              <a:rPr lang="da-DK" sz="3000" dirty="0" smtClean="0">
                <a:solidFill>
                  <a:srgbClr val="660066"/>
                </a:solidFill>
              </a:rPr>
              <a:t>At  26. </a:t>
            </a:r>
            <a:r>
              <a:rPr lang="pt-BR" sz="3000" dirty="0">
                <a:solidFill>
                  <a:srgbClr val="660066"/>
                </a:solidFill>
              </a:rPr>
              <a:t>18  para lhes abrires os olhos e das trevas os converteres à luz e do poder de Satanás a Deus, a fim de que recebam a remissão dos pecados e sorte entre os santificados pela fé em mim</a:t>
            </a:r>
            <a:r>
              <a:rPr lang="pt-BR" sz="3000" dirty="0" smtClean="0">
                <a:solidFill>
                  <a:srgbClr val="660066"/>
                </a:solidFill>
              </a:rPr>
              <a:t>.</a:t>
            </a:r>
          </a:p>
          <a:p>
            <a:pPr marL="0" indent="0">
              <a:buNone/>
            </a:pPr>
            <a:r>
              <a:rPr lang="da-DK" sz="2800" dirty="0" smtClean="0">
                <a:solidFill>
                  <a:srgbClr val="0000CC"/>
                </a:solidFill>
              </a:rPr>
              <a:t>Dt </a:t>
            </a:r>
            <a:r>
              <a:rPr lang="da-DK" sz="2800" dirty="0">
                <a:solidFill>
                  <a:srgbClr val="0000CC"/>
                </a:solidFill>
              </a:rPr>
              <a:t>32</a:t>
            </a:r>
            <a:r>
              <a:rPr lang="da-DK" sz="2800" dirty="0" smtClean="0">
                <a:solidFill>
                  <a:srgbClr val="0000CC"/>
                </a:solidFill>
              </a:rPr>
              <a:t>. </a:t>
            </a:r>
            <a:r>
              <a:rPr lang="pt-BR" sz="2800" dirty="0">
                <a:solidFill>
                  <a:srgbClr val="0000CC"/>
                </a:solidFill>
              </a:rPr>
              <a:t>17  Sacrifícios ofereceram aos diabos, não a Deus; aos deuses que não conheceram, novos deuses que vieram há pouco, dos quais não se estremeceram seus pais.</a:t>
            </a:r>
            <a:endParaRPr lang="da-DK" sz="2800" dirty="0">
              <a:solidFill>
                <a:srgbClr val="0000CC"/>
              </a:solidFill>
            </a:endParaRPr>
          </a:p>
        </p:txBody>
      </p:sp>
    </p:spTree>
    <p:extLst>
      <p:ext uri="{BB962C8B-B14F-4D97-AF65-F5344CB8AC3E}">
        <p14:creationId xmlns:p14="http://schemas.microsoft.com/office/powerpoint/2010/main" val="15752078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8:  O PERIGO DA IDOLATRIA</a:t>
            </a:r>
            <a:endParaRPr lang="pt-BR" sz="2900" b="1" i="1" dirty="0">
              <a:solidFill>
                <a:srgbClr val="00B050"/>
              </a:solidFill>
              <a:cs typeface="Arial" charset="0"/>
            </a:endParaRPr>
          </a:p>
        </p:txBody>
      </p:sp>
      <p:sp>
        <p:nvSpPr>
          <p:cNvPr id="3" name="Espaço Reservado para Conteúdo 2"/>
          <p:cNvSpPr>
            <a:spLocks noGrp="1"/>
          </p:cNvSpPr>
          <p:nvPr>
            <p:ph idx="1"/>
          </p:nvPr>
        </p:nvSpPr>
        <p:spPr>
          <a:ln>
            <a:solidFill>
              <a:schemeClr val="tx1"/>
            </a:solidFill>
          </a:ln>
        </p:spPr>
        <p:txBody>
          <a:bodyPr>
            <a:normAutofit/>
          </a:bodyPr>
          <a:lstStyle/>
          <a:p>
            <a:pPr marL="0" lvl="0" indent="0">
              <a:spcBef>
                <a:spcPct val="0"/>
              </a:spcBef>
              <a:buNone/>
              <a:defRPr/>
            </a:pPr>
            <a:r>
              <a:rPr lang="pt-BR" sz="2800" b="1" dirty="0">
                <a:solidFill>
                  <a:srgbClr val="006600"/>
                </a:solidFill>
              </a:rPr>
              <a:t>II – A GRAVIDADE DO PECADO DA IDOLATRIA </a:t>
            </a:r>
            <a:r>
              <a:rPr lang="pt-BR" sz="2800" b="1" dirty="0">
                <a:solidFill>
                  <a:srgbClr val="006600"/>
                </a:solidFill>
              </a:rPr>
              <a:t>	</a:t>
            </a:r>
            <a:r>
              <a:rPr lang="pt-BR" sz="1800" b="1" dirty="0" smtClean="0">
                <a:solidFill>
                  <a:srgbClr val="006600"/>
                </a:solidFill>
              </a:rPr>
              <a:t>3</a:t>
            </a:r>
            <a:endParaRPr lang="pt-BR" sz="1800" b="1" dirty="0">
              <a:solidFill>
                <a:srgbClr val="006600"/>
              </a:solidFill>
            </a:endParaRPr>
          </a:p>
          <a:p>
            <a:pPr marL="0" lvl="0" indent="0">
              <a:spcBef>
                <a:spcPct val="0"/>
              </a:spcBef>
              <a:buNone/>
              <a:defRPr/>
            </a:pPr>
            <a:endParaRPr lang="pt-BR" sz="1400" b="1" dirty="0" smtClean="0">
              <a:solidFill>
                <a:srgbClr val="006600"/>
              </a:solidFill>
            </a:endParaRPr>
          </a:p>
          <a:p>
            <a:pPr marL="0" lvl="0" indent="0" algn="just">
              <a:spcBef>
                <a:spcPct val="0"/>
              </a:spcBef>
              <a:buNone/>
              <a:defRPr/>
            </a:pPr>
            <a:r>
              <a:rPr lang="pt-BR" sz="2800" b="1" dirty="0" smtClean="0">
                <a:solidFill>
                  <a:srgbClr val="006600"/>
                </a:solidFill>
              </a:rPr>
              <a:t>	</a:t>
            </a:r>
            <a:r>
              <a:rPr lang="pt-BR" sz="2800" dirty="0">
                <a:latin typeface="Arial" pitchFamily="34" charset="0"/>
                <a:cs typeface="Arial" pitchFamily="34" charset="0"/>
              </a:rPr>
              <a:t>Portanto, assim como comer da mesa do Senhor é ter comunhão com o Senhor, comer da mesa dos ídolos – que na verdade é a mesa dos demônios – é ter comunhão com os demônios, o que representa um terrível ato de apostasia por parte de um cristão. E ninguém desejaria correr o risco de se envolver em uma prática que certamente despertaria a ira do Senhor (</a:t>
            </a:r>
            <a:r>
              <a:rPr lang="pt-BR" sz="2800" dirty="0">
                <a:solidFill>
                  <a:srgbClr val="0000CC"/>
                </a:solidFill>
                <a:latin typeface="Arial" pitchFamily="34" charset="0"/>
                <a:cs typeface="Arial" pitchFamily="34" charset="0"/>
              </a:rPr>
              <a:t>v. 22</a:t>
            </a:r>
            <a:r>
              <a:rPr lang="pt-BR" sz="2800" dirty="0">
                <a:latin typeface="Arial" pitchFamily="34" charset="0"/>
                <a:cs typeface="Arial" pitchFamily="34" charset="0"/>
              </a:rPr>
              <a:t>).</a:t>
            </a:r>
            <a:endParaRPr lang="pt-BR" sz="2800" b="1" dirty="0">
              <a:solidFill>
                <a:srgbClr val="006600"/>
              </a:solidFill>
            </a:endParaRPr>
          </a:p>
        </p:txBody>
      </p:sp>
    </p:spTree>
    <p:extLst>
      <p:ext uri="{BB962C8B-B14F-4D97-AF65-F5344CB8AC3E}">
        <p14:creationId xmlns:p14="http://schemas.microsoft.com/office/powerpoint/2010/main" val="13862939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8:  O PERIGO DA </a:t>
            </a:r>
            <a:r>
              <a:rPr lang="pt-BR" sz="2900" b="1" i="1" dirty="0" smtClean="0">
                <a:solidFill>
                  <a:srgbClr val="00B050"/>
                </a:solidFill>
                <a:cs typeface="Arial" charset="0"/>
              </a:rPr>
              <a:t>IDOLATRIA</a:t>
            </a:r>
            <a:r>
              <a:rPr lang="pt-BR" sz="2900" b="1" i="1" dirty="0" smtClean="0">
                <a:solidFill>
                  <a:srgbClr val="00B050"/>
                </a:solidFill>
                <a:cs typeface="Arial" charset="0"/>
              </a:rPr>
              <a:t/>
            </a:r>
            <a:br>
              <a:rPr lang="pt-BR" sz="2900" b="1" i="1" dirty="0" smtClean="0">
                <a:solidFill>
                  <a:srgbClr val="00B050"/>
                </a:solidFill>
                <a:cs typeface="Arial" charset="0"/>
              </a:rPr>
            </a:br>
            <a:r>
              <a:rPr lang="pt-BR" sz="3200" b="1" dirty="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fontScale="85000" lnSpcReduction="2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O EXEMPLO DE ISRAEL: UM ALERTA </a:t>
            </a:r>
            <a:endParaRPr lang="pt-BR" sz="3000" b="1" dirty="0" smtClean="0">
              <a:solidFill>
                <a:srgbClr val="006600"/>
              </a:solidFill>
            </a:endParaRPr>
          </a:p>
          <a:p>
            <a:pPr marL="0" indent="0">
              <a:buNone/>
            </a:pPr>
            <a:r>
              <a:rPr lang="pt-BR" sz="3000" b="1" dirty="0">
                <a:solidFill>
                  <a:srgbClr val="006600"/>
                </a:solidFill>
              </a:rPr>
              <a:t>	</a:t>
            </a:r>
            <a:r>
              <a:rPr lang="pt-BR" sz="3000" b="1" dirty="0" smtClean="0">
                <a:solidFill>
                  <a:srgbClr val="006600"/>
                </a:solidFill>
              </a:rPr>
              <a:t>				(</a:t>
            </a:r>
            <a:r>
              <a:rPr lang="pt-BR" sz="3000" dirty="0">
                <a:solidFill>
                  <a:srgbClr val="0000CC"/>
                </a:solidFill>
              </a:rPr>
              <a:t>vv.</a:t>
            </a:r>
            <a:r>
              <a:rPr lang="pt-BR" sz="3000" b="1" dirty="0" smtClean="0">
                <a:solidFill>
                  <a:srgbClr val="006600"/>
                </a:solidFill>
              </a:rPr>
              <a:t> </a:t>
            </a:r>
            <a:r>
              <a:rPr lang="pt-BR" sz="3000" b="1" dirty="0">
                <a:solidFill>
                  <a:srgbClr val="0000CC"/>
                </a:solidFill>
              </a:rPr>
              <a:t>1-14</a:t>
            </a:r>
            <a:r>
              <a:rPr lang="pt-BR" sz="3000" b="1" dirty="0" smtClean="0">
                <a:solidFill>
                  <a:srgbClr val="006600"/>
                </a:solidFill>
              </a:rPr>
              <a:t>)</a:t>
            </a:r>
          </a:p>
          <a:p>
            <a:pPr marL="0" indent="0">
              <a:buNone/>
            </a:pPr>
            <a:r>
              <a:rPr lang="pt-BR" sz="3000" b="1" dirty="0">
                <a:solidFill>
                  <a:srgbClr val="006600"/>
                </a:solidFill>
              </a:rPr>
              <a:t>II – A GRAVIDADE DO PECADO DA IDOLATRIA </a:t>
            </a:r>
            <a:endParaRPr lang="pt-BR" sz="3000" b="1" dirty="0" smtClean="0">
              <a:solidFill>
                <a:srgbClr val="006600"/>
              </a:solidFill>
            </a:endParaRPr>
          </a:p>
          <a:p>
            <a:pPr marL="0" indent="0">
              <a:buNone/>
            </a:pPr>
            <a:r>
              <a:rPr lang="pt-BR" sz="3000" b="1" dirty="0">
                <a:solidFill>
                  <a:srgbClr val="006600"/>
                </a:solidFill>
              </a:rPr>
              <a:t>	</a:t>
            </a:r>
            <a:r>
              <a:rPr lang="pt-BR" sz="3000" b="1" dirty="0" smtClean="0">
                <a:solidFill>
                  <a:srgbClr val="006600"/>
                </a:solidFill>
              </a:rPr>
              <a:t>				(</a:t>
            </a:r>
            <a:r>
              <a:rPr lang="pt-BR" sz="3000" dirty="0">
                <a:solidFill>
                  <a:srgbClr val="0000CC"/>
                </a:solidFill>
              </a:rPr>
              <a:t>vv. </a:t>
            </a:r>
            <a:r>
              <a:rPr lang="pt-BR" sz="3000" b="1" dirty="0" smtClean="0">
                <a:solidFill>
                  <a:srgbClr val="0000CC"/>
                </a:solidFill>
              </a:rPr>
              <a:t>10.15-22</a:t>
            </a:r>
            <a:r>
              <a:rPr lang="pt-BR" sz="3000" b="1" dirty="0" smtClean="0">
                <a:solidFill>
                  <a:srgbClr val="006600"/>
                </a:solidFill>
              </a:rPr>
              <a:t>)</a:t>
            </a:r>
          </a:p>
          <a:p>
            <a:pPr marL="0" indent="0">
              <a:buNone/>
            </a:pPr>
            <a:r>
              <a:rPr lang="pt-BR" sz="3000" b="1" dirty="0">
                <a:solidFill>
                  <a:srgbClr val="FF0000"/>
                </a:solidFill>
              </a:rPr>
              <a:t>III – O CUIDADO COM A CONSCIÊNCIA ALHEIA </a:t>
            </a:r>
            <a:endParaRPr lang="pt-BR" sz="3000" b="1" dirty="0" smtClean="0">
              <a:solidFill>
                <a:srgbClr val="FF0000"/>
              </a:solidFill>
            </a:endParaRPr>
          </a:p>
          <a:p>
            <a:pPr marL="0" indent="0">
              <a:buNone/>
            </a:pPr>
            <a:r>
              <a:rPr lang="pt-BR" sz="3000" b="1" dirty="0">
                <a:solidFill>
                  <a:srgbClr val="006600"/>
                </a:solidFill>
              </a:rPr>
              <a:t>	</a:t>
            </a:r>
            <a:r>
              <a:rPr lang="pt-BR" sz="3000" b="1" dirty="0" smtClean="0">
                <a:solidFill>
                  <a:srgbClr val="006600"/>
                </a:solidFill>
              </a:rPr>
              <a:t>				(</a:t>
            </a:r>
            <a:r>
              <a:rPr lang="pt-BR" sz="3000" dirty="0">
                <a:solidFill>
                  <a:srgbClr val="0000CC"/>
                </a:solidFill>
              </a:rPr>
              <a:t>vv. </a:t>
            </a:r>
            <a:r>
              <a:rPr lang="pt-BR" sz="3000" b="1" dirty="0" smtClean="0">
                <a:solidFill>
                  <a:srgbClr val="0000CC"/>
                </a:solidFill>
              </a:rPr>
              <a:t>10.23-33</a:t>
            </a:r>
            <a:r>
              <a:rPr lang="pt-BR" sz="3000" b="1" dirty="0">
                <a:solidFill>
                  <a:srgbClr val="006600"/>
                </a:solidFill>
              </a:rPr>
              <a:t>)</a:t>
            </a:r>
            <a:r>
              <a:rPr lang="pt-BR" sz="4300" dirty="0">
                <a:solidFill>
                  <a:srgbClr val="006600"/>
                </a:solidFill>
                <a:cs typeface="Arial" pitchFamily="34" charset="0"/>
              </a:rPr>
              <a:t>	</a:t>
            </a:r>
            <a:r>
              <a:rPr lang="pt-BR" sz="4300" dirty="0" smtClean="0">
                <a:solidFill>
                  <a:srgbClr val="006600"/>
                </a:solidFill>
                <a:cs typeface="Arial" pitchFamily="34" charset="0"/>
              </a:rPr>
              <a:t>	</a:t>
            </a:r>
            <a:r>
              <a:rPr lang="pt-BR" sz="4300" b="1" dirty="0" smtClean="0">
                <a:solidFill>
                  <a:srgbClr val="006600"/>
                </a:solidFill>
              </a:rPr>
              <a:t>- </a:t>
            </a:r>
            <a:r>
              <a:rPr lang="pt-BR" sz="4300" b="1" dirty="0">
                <a:solidFill>
                  <a:srgbClr val="006600"/>
                </a:solidFill>
              </a:rPr>
              <a:t>Conclusão</a:t>
            </a:r>
          </a:p>
        </p:txBody>
      </p:sp>
    </p:spTree>
    <p:extLst>
      <p:ext uri="{BB962C8B-B14F-4D97-AF65-F5344CB8AC3E}">
        <p14:creationId xmlns:p14="http://schemas.microsoft.com/office/powerpoint/2010/main" val="35094206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755575" y="404664"/>
            <a:ext cx="7776865" cy="6048672"/>
          </a:xfrm>
        </p:spPr>
        <p:txBody>
          <a:bodyPr>
            <a:noAutofit/>
          </a:bodyPr>
          <a:lstStyle/>
          <a:p>
            <a:pPr marL="0" lvl="0" indent="0" algn="ctr">
              <a:buNone/>
            </a:pPr>
            <a:r>
              <a:rPr lang="pt-BR" sz="1800" b="1" dirty="0" smtClean="0">
                <a:solidFill>
                  <a:srgbClr val="FF0000"/>
                </a:solidFill>
                <a:latin typeface="Arial" pitchFamily="34" charset="0"/>
                <a:cs typeface="Arial" pitchFamily="34" charset="0"/>
              </a:rPr>
              <a:t>Do Texto Bíblico:</a:t>
            </a:r>
            <a:endParaRPr lang="pt-BR" sz="1800" b="1" dirty="0">
              <a:solidFill>
                <a:srgbClr val="FF0000"/>
              </a:solidFill>
              <a:latin typeface="Arial" pitchFamily="34" charset="0"/>
              <a:cs typeface="Arial" pitchFamily="34" charset="0"/>
            </a:endParaRPr>
          </a:p>
          <a:p>
            <a:pPr marL="0" indent="0">
              <a:buNone/>
            </a:pPr>
            <a:r>
              <a:rPr lang="pt-BR" sz="2000" dirty="0" smtClean="0">
                <a:solidFill>
                  <a:srgbClr val="0000CC"/>
                </a:solidFill>
              </a:rPr>
              <a:t>1 </a:t>
            </a:r>
            <a:r>
              <a:rPr lang="pt-BR" sz="2000" dirty="0" err="1" smtClean="0">
                <a:solidFill>
                  <a:srgbClr val="0000CC"/>
                </a:solidFill>
              </a:rPr>
              <a:t>Co</a:t>
            </a:r>
            <a:r>
              <a:rPr lang="pt-BR" sz="2000" dirty="0">
                <a:solidFill>
                  <a:srgbClr val="0000CC"/>
                </a:solidFill>
              </a:rPr>
              <a:t> 10. 23 </a:t>
            </a:r>
            <a:r>
              <a:rPr lang="pt-BR" sz="2000" dirty="0" smtClean="0">
                <a:solidFill>
                  <a:srgbClr val="0000CC"/>
                </a:solidFill>
              </a:rPr>
              <a:t> </a:t>
            </a:r>
            <a:r>
              <a:rPr lang="pt-BR" sz="2000" dirty="0">
                <a:solidFill>
                  <a:srgbClr val="0000CC"/>
                </a:solidFill>
              </a:rPr>
              <a:t>Todas as coisas me são lícitas, mas nem todas as coisas convêm; todas as coisas me são lícitas, mas nem todas as coisas edificam</a:t>
            </a:r>
            <a:r>
              <a:rPr lang="pt-BR" sz="2000" dirty="0" smtClean="0">
                <a:solidFill>
                  <a:srgbClr val="0000CC"/>
                </a:solidFill>
              </a:rPr>
              <a:t>.   24  </a:t>
            </a:r>
            <a:r>
              <a:rPr lang="pt-BR" sz="2000" dirty="0">
                <a:solidFill>
                  <a:srgbClr val="0000CC"/>
                </a:solidFill>
              </a:rPr>
              <a:t>Ninguém busque o proveito próprio; antes, cada um, o que é de outrem</a:t>
            </a:r>
            <a:r>
              <a:rPr lang="pt-BR" sz="2000" dirty="0" smtClean="0">
                <a:solidFill>
                  <a:srgbClr val="0000CC"/>
                </a:solidFill>
              </a:rPr>
              <a:t>.   25  </a:t>
            </a:r>
            <a:r>
              <a:rPr lang="pt-BR" sz="2000" dirty="0">
                <a:solidFill>
                  <a:srgbClr val="0000CC"/>
                </a:solidFill>
              </a:rPr>
              <a:t>Comei de tudo quanto se vende no açougue, sem perguntar nada, por causa da consciência</a:t>
            </a:r>
            <a:r>
              <a:rPr lang="pt-BR" sz="2000" dirty="0" smtClean="0">
                <a:solidFill>
                  <a:srgbClr val="0000CC"/>
                </a:solidFill>
              </a:rPr>
              <a:t>.   26  </a:t>
            </a:r>
            <a:r>
              <a:rPr lang="pt-BR" sz="2000" dirty="0">
                <a:solidFill>
                  <a:srgbClr val="0000CC"/>
                </a:solidFill>
              </a:rPr>
              <a:t>Porque a terra é do Senhor e toda a sua plenitude</a:t>
            </a:r>
            <a:r>
              <a:rPr lang="pt-BR" sz="2000" dirty="0" smtClean="0">
                <a:solidFill>
                  <a:srgbClr val="0000CC"/>
                </a:solidFill>
              </a:rPr>
              <a:t>.   27  </a:t>
            </a:r>
            <a:r>
              <a:rPr lang="pt-BR" sz="2000" dirty="0">
                <a:solidFill>
                  <a:srgbClr val="0000CC"/>
                </a:solidFill>
              </a:rPr>
              <a:t>E, se algum dos infiéis vos convidar e quiserdes ir, comei de tudo o que se puser diante de vós, sem nada perguntar, por causa da consciência</a:t>
            </a:r>
            <a:r>
              <a:rPr lang="pt-BR" sz="2000" dirty="0" smtClean="0">
                <a:solidFill>
                  <a:srgbClr val="0000CC"/>
                </a:solidFill>
              </a:rPr>
              <a:t>.   28  </a:t>
            </a:r>
            <a:r>
              <a:rPr lang="pt-BR" sz="2000" dirty="0">
                <a:solidFill>
                  <a:srgbClr val="0000CC"/>
                </a:solidFill>
              </a:rPr>
              <a:t>Mas, se alguém vos disser: Isto foi sacrificado aos ídolos, não comais, por causa daquele que vos advertiu e por causa da consciência; porque a terra é do Senhor e toda a sua plenitude</a:t>
            </a:r>
            <a:r>
              <a:rPr lang="pt-BR" sz="2000" dirty="0" smtClean="0">
                <a:solidFill>
                  <a:srgbClr val="0000CC"/>
                </a:solidFill>
              </a:rPr>
              <a:t>.   29  </a:t>
            </a:r>
            <a:r>
              <a:rPr lang="pt-BR" sz="2000" dirty="0">
                <a:solidFill>
                  <a:srgbClr val="0000CC"/>
                </a:solidFill>
              </a:rPr>
              <a:t>Digo, porém, a consciência, não a tua, mas a do outro. Pois por que há de a minha liberdade ser julgada pela consciência de outrem</a:t>
            </a:r>
            <a:r>
              <a:rPr lang="pt-BR" sz="2000" dirty="0" smtClean="0">
                <a:solidFill>
                  <a:srgbClr val="0000CC"/>
                </a:solidFill>
              </a:rPr>
              <a:t>?   30  </a:t>
            </a:r>
            <a:r>
              <a:rPr lang="pt-BR" sz="2000" dirty="0">
                <a:solidFill>
                  <a:srgbClr val="0000CC"/>
                </a:solidFill>
              </a:rPr>
              <a:t>E, se eu com graça participo, por que sou blasfemado naquilo por que dou graças</a:t>
            </a:r>
            <a:r>
              <a:rPr lang="pt-BR" sz="2000" dirty="0" smtClean="0">
                <a:solidFill>
                  <a:srgbClr val="0000CC"/>
                </a:solidFill>
              </a:rPr>
              <a:t>?   31  </a:t>
            </a:r>
            <a:r>
              <a:rPr lang="pt-BR" sz="2000" dirty="0">
                <a:solidFill>
                  <a:srgbClr val="0000CC"/>
                </a:solidFill>
              </a:rPr>
              <a:t>Portanto, quer comais, quer bebais ou façais outra qualquer coisa, fazei tudo para a glória de Deus</a:t>
            </a:r>
            <a:r>
              <a:rPr lang="pt-BR" sz="2000" dirty="0" smtClean="0">
                <a:solidFill>
                  <a:srgbClr val="0000CC"/>
                </a:solidFill>
              </a:rPr>
              <a:t>.   32  </a:t>
            </a:r>
            <a:r>
              <a:rPr lang="pt-BR" sz="2000" dirty="0">
                <a:solidFill>
                  <a:srgbClr val="0000CC"/>
                </a:solidFill>
              </a:rPr>
              <a:t>Portai-vos de modo que não deis escândalo nem aos judeus, nem aos gregos, nem à igreja de Deus</a:t>
            </a:r>
            <a:r>
              <a:rPr lang="pt-BR" sz="2000" dirty="0" smtClean="0">
                <a:solidFill>
                  <a:srgbClr val="0000CC"/>
                </a:solidFill>
              </a:rPr>
              <a:t>.   33  </a:t>
            </a:r>
            <a:r>
              <a:rPr lang="pt-BR" sz="2000" dirty="0">
                <a:solidFill>
                  <a:srgbClr val="0000CC"/>
                </a:solidFill>
              </a:rPr>
              <a:t>Como também eu em tudo agrado a todos, não buscando o meu próprio proveito, mas o de muitos, para que assim se possam salvar.</a:t>
            </a:r>
            <a:endParaRPr lang="pt-BR" sz="2000" dirty="0">
              <a:solidFill>
                <a:srgbClr val="0000CC"/>
              </a:solidFill>
            </a:endParaRPr>
          </a:p>
        </p:txBody>
      </p:sp>
    </p:spTree>
    <p:extLst>
      <p:ext uri="{BB962C8B-B14F-4D97-AF65-F5344CB8AC3E}">
        <p14:creationId xmlns:p14="http://schemas.microsoft.com/office/powerpoint/2010/main" val="30143225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8:  O PERIGO DA IDOLATRIA</a:t>
            </a:r>
            <a:endParaRPr lang="pt-BR" sz="2900" b="1" i="1" dirty="0">
              <a:solidFill>
                <a:srgbClr val="00B050"/>
              </a:solidFill>
              <a:cs typeface="Arial" charset="0"/>
            </a:endParaRPr>
          </a:p>
        </p:txBody>
      </p:sp>
      <p:sp>
        <p:nvSpPr>
          <p:cNvPr id="3" name="Espaço Reservado para Conteúdo 2"/>
          <p:cNvSpPr>
            <a:spLocks noGrp="1"/>
          </p:cNvSpPr>
          <p:nvPr>
            <p:ph idx="1"/>
          </p:nvPr>
        </p:nvSpPr>
        <p:spPr>
          <a:xfrm>
            <a:off x="457200" y="1628800"/>
            <a:ext cx="8229600" cy="4497369"/>
          </a:xfrm>
          <a:ln>
            <a:solidFill>
              <a:schemeClr val="tx1"/>
            </a:solidFill>
          </a:ln>
        </p:spPr>
        <p:txBody>
          <a:bodyPr>
            <a:normAutofit fontScale="92500" lnSpcReduction="20000"/>
          </a:bodyPr>
          <a:lstStyle/>
          <a:p>
            <a:pPr marL="0" lvl="0" indent="0" algn="just">
              <a:spcBef>
                <a:spcPct val="0"/>
              </a:spcBef>
              <a:buNone/>
              <a:defRPr/>
            </a:pPr>
            <a:r>
              <a:rPr lang="pt-BR" sz="2400" b="1" dirty="0">
                <a:solidFill>
                  <a:srgbClr val="006600"/>
                </a:solidFill>
              </a:rPr>
              <a:t>III – O CUIDADO COM A CONSCIÊNCIA ALHEIA </a:t>
            </a:r>
            <a:r>
              <a:rPr lang="pt-BR" sz="2400" b="1" dirty="0" smtClean="0">
                <a:solidFill>
                  <a:srgbClr val="006600"/>
                </a:solidFill>
              </a:rPr>
              <a:t>           </a:t>
            </a:r>
            <a:r>
              <a:rPr lang="pt-BR" sz="2400" b="1" dirty="0" smtClean="0">
                <a:solidFill>
                  <a:srgbClr val="006600"/>
                </a:solidFill>
              </a:rPr>
              <a:t>	   1 </a:t>
            </a:r>
            <a:endParaRPr lang="pt-BR" sz="2400" b="1" dirty="0" smtClean="0">
              <a:solidFill>
                <a:srgbClr val="006600"/>
              </a:solidFill>
            </a:endParaRPr>
          </a:p>
          <a:p>
            <a:pPr marL="0" lvl="0" indent="0" algn="just">
              <a:spcBef>
                <a:spcPct val="0"/>
              </a:spcBef>
              <a:buNone/>
              <a:defRPr/>
            </a:pPr>
            <a:r>
              <a:rPr lang="pt-BR" sz="1400" b="1" dirty="0">
                <a:solidFill>
                  <a:srgbClr val="006600"/>
                </a:solidFill>
              </a:rPr>
              <a:t>	</a:t>
            </a:r>
            <a:endParaRPr lang="pt-BR" sz="1400" b="1" dirty="0" smtClean="0">
              <a:solidFill>
                <a:srgbClr val="006600"/>
              </a:solidFill>
            </a:endParaRPr>
          </a:p>
          <a:p>
            <a:pPr marL="0" lvl="0" indent="0" algn="just">
              <a:spcBef>
                <a:spcPct val="0"/>
              </a:spcBef>
              <a:buNone/>
              <a:defRPr/>
            </a:pPr>
            <a:r>
              <a:rPr lang="pt-BR" sz="2800" b="1" dirty="0">
                <a:solidFill>
                  <a:srgbClr val="006600"/>
                </a:solidFill>
                <a:latin typeface="Arial" pitchFamily="34" charset="0"/>
                <a:cs typeface="Arial" pitchFamily="34" charset="0"/>
              </a:rPr>
              <a:t>	</a:t>
            </a:r>
            <a:r>
              <a:rPr lang="pt-BR" sz="2600" dirty="0">
                <a:latin typeface="Arial" pitchFamily="34" charset="0"/>
                <a:cs typeface="Arial" pitchFamily="34" charset="0"/>
              </a:rPr>
              <a:t>Nesta última seção, o apóstolo conclui o assunto, orientando os coríntios como deviam proceder em relação às carnes oriundas dos templos dos ídolos. Não deviam come-las, isto já estava bem esclarecido. </a:t>
            </a:r>
            <a:r>
              <a:rPr lang="pt-BR" sz="2600" dirty="0" smtClean="0">
                <a:latin typeface="Arial" pitchFamily="34" charset="0"/>
                <a:cs typeface="Arial" pitchFamily="34" charset="0"/>
              </a:rPr>
              <a:t>Mas, </a:t>
            </a:r>
            <a:r>
              <a:rPr lang="pt-BR" sz="2600" dirty="0">
                <a:latin typeface="Arial" pitchFamily="34" charset="0"/>
                <a:cs typeface="Arial" pitchFamily="34" charset="0"/>
              </a:rPr>
              <a:t>se fossem convidados para comer em casa de amigos ou familiares incrédulos, onde tais carnes eram frequentes à mesa? Ou se fossem ao açougue, onde as carnes à venda provinham tanto dos templos como dos matadouros? A orientação do apóstolo é não perguntar nada (</a:t>
            </a:r>
            <a:r>
              <a:rPr lang="pt-BR" sz="2600" dirty="0">
                <a:solidFill>
                  <a:srgbClr val="0000CC"/>
                </a:solidFill>
                <a:latin typeface="Arial" pitchFamily="34" charset="0"/>
                <a:cs typeface="Arial" pitchFamily="34" charset="0"/>
              </a:rPr>
              <a:t>v. 25</a:t>
            </a:r>
            <a:r>
              <a:rPr lang="pt-BR" sz="2600" dirty="0">
                <a:latin typeface="Arial" pitchFamily="34" charset="0"/>
                <a:cs typeface="Arial" pitchFamily="34" charset="0"/>
              </a:rPr>
              <a:t>), ou seja, não indagar sobre a procedência do alimento, mas comer tudo o que for oferecido, descansando sobre a verdade de que “</a:t>
            </a:r>
            <a:r>
              <a:rPr lang="pt-BR" sz="2600" dirty="0">
                <a:solidFill>
                  <a:srgbClr val="0000CC"/>
                </a:solidFill>
                <a:latin typeface="Arial" pitchFamily="34" charset="0"/>
                <a:cs typeface="Arial" pitchFamily="34" charset="0"/>
              </a:rPr>
              <a:t>a terra é do Senhor, e toda a sua plenitude</a:t>
            </a:r>
            <a:r>
              <a:rPr lang="pt-BR" sz="2600" dirty="0">
                <a:latin typeface="Arial" pitchFamily="34" charset="0"/>
                <a:cs typeface="Arial" pitchFamily="34" charset="0"/>
              </a:rPr>
              <a:t>” (</a:t>
            </a:r>
            <a:r>
              <a:rPr lang="pt-BR" sz="2600" dirty="0">
                <a:solidFill>
                  <a:srgbClr val="0000CC"/>
                </a:solidFill>
                <a:latin typeface="Arial" pitchFamily="34" charset="0"/>
                <a:cs typeface="Arial" pitchFamily="34" charset="0"/>
              </a:rPr>
              <a:t>v. 26)</a:t>
            </a:r>
            <a:r>
              <a:rPr lang="pt-BR" sz="2600" dirty="0">
                <a:latin typeface="Arial" pitchFamily="34" charset="0"/>
                <a:cs typeface="Arial" pitchFamily="34" charset="0"/>
              </a:rPr>
              <a:t> e em tudo dando graças (</a:t>
            </a:r>
            <a:r>
              <a:rPr lang="pt-BR" sz="2600" dirty="0">
                <a:solidFill>
                  <a:srgbClr val="0000CC"/>
                </a:solidFill>
                <a:latin typeface="Arial" pitchFamily="34" charset="0"/>
                <a:cs typeface="Arial" pitchFamily="34" charset="0"/>
              </a:rPr>
              <a:t>v. 30</a:t>
            </a:r>
            <a:r>
              <a:rPr lang="pt-BR" sz="2600" dirty="0">
                <a:latin typeface="Arial" pitchFamily="34" charset="0"/>
                <a:cs typeface="Arial" pitchFamily="34" charset="0"/>
              </a:rPr>
              <a:t>).</a:t>
            </a:r>
            <a:endParaRPr lang="pt-BR" sz="1400" dirty="0">
              <a:latin typeface="Arial" pitchFamily="34" charset="0"/>
              <a:cs typeface="Arial" pitchFamily="34" charset="0"/>
            </a:endParaRPr>
          </a:p>
        </p:txBody>
      </p:sp>
    </p:spTree>
    <p:extLst>
      <p:ext uri="{BB962C8B-B14F-4D97-AF65-F5344CB8AC3E}">
        <p14:creationId xmlns:p14="http://schemas.microsoft.com/office/powerpoint/2010/main" val="1386293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94122"/>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8:  O PERIGO DA IDOLATRIA</a:t>
            </a:r>
            <a:endParaRPr lang="pt-BR" sz="2900" b="1" i="1" dirty="0">
              <a:solidFill>
                <a:srgbClr val="00B050"/>
              </a:solidFill>
              <a:cs typeface="Arial" charset="0"/>
            </a:endParaRPr>
          </a:p>
        </p:txBody>
      </p:sp>
      <p:sp>
        <p:nvSpPr>
          <p:cNvPr id="3" name="Espaço Reservado para Conteúdo 2"/>
          <p:cNvSpPr>
            <a:spLocks noGrp="1"/>
          </p:cNvSpPr>
          <p:nvPr>
            <p:ph idx="1"/>
          </p:nvPr>
        </p:nvSpPr>
        <p:spPr>
          <a:xfrm>
            <a:off x="457200" y="1600206"/>
            <a:ext cx="8229600" cy="4781122"/>
          </a:xfrm>
          <a:ln>
            <a:solidFill>
              <a:schemeClr val="tx1"/>
            </a:solidFill>
          </a:ln>
        </p:spPr>
        <p:txBody>
          <a:bodyPr>
            <a:normAutofit fontScale="92500" lnSpcReduction="20000"/>
          </a:bodyPr>
          <a:lstStyle/>
          <a:p>
            <a:pPr marL="0" lvl="0" indent="0" algn="just">
              <a:spcBef>
                <a:spcPct val="0"/>
              </a:spcBef>
              <a:buNone/>
              <a:defRPr/>
            </a:pPr>
            <a:r>
              <a:rPr lang="pt-BR" sz="2400" b="1" dirty="0">
                <a:solidFill>
                  <a:srgbClr val="006600"/>
                </a:solidFill>
              </a:rPr>
              <a:t>III – O CUIDADO COM A CONSCIÊNCIA ALHEIA </a:t>
            </a:r>
            <a:r>
              <a:rPr lang="pt-BR" sz="2400" b="1" dirty="0" smtClean="0">
                <a:solidFill>
                  <a:srgbClr val="006600"/>
                </a:solidFill>
              </a:rPr>
              <a:t>           </a:t>
            </a:r>
            <a:r>
              <a:rPr lang="pt-BR" sz="2400" b="1" dirty="0">
                <a:solidFill>
                  <a:srgbClr val="006600"/>
                </a:solidFill>
              </a:rPr>
              <a:t>	   </a:t>
            </a:r>
            <a:r>
              <a:rPr lang="pt-BR" sz="2400" b="1" dirty="0" smtClean="0">
                <a:solidFill>
                  <a:srgbClr val="006600"/>
                </a:solidFill>
              </a:rPr>
              <a:t>2</a:t>
            </a:r>
          </a:p>
          <a:p>
            <a:pPr marL="0" lvl="0" indent="0" algn="just">
              <a:spcBef>
                <a:spcPct val="0"/>
              </a:spcBef>
              <a:buNone/>
              <a:defRPr/>
            </a:pPr>
            <a:endParaRPr lang="pt-BR" sz="2400" b="1" dirty="0">
              <a:solidFill>
                <a:srgbClr val="006600"/>
              </a:solidFill>
            </a:endParaRPr>
          </a:p>
          <a:p>
            <a:pPr marL="0" lvl="0" indent="0" algn="just">
              <a:spcBef>
                <a:spcPct val="0"/>
              </a:spcBef>
              <a:buNone/>
              <a:defRPr/>
            </a:pPr>
            <a:r>
              <a:rPr lang="pt-BR" sz="2400" b="1" dirty="0" smtClean="0">
                <a:solidFill>
                  <a:srgbClr val="006600"/>
                </a:solidFill>
              </a:rPr>
              <a:t> </a:t>
            </a:r>
            <a:r>
              <a:rPr lang="pt-BR" sz="2800" b="1" dirty="0">
                <a:solidFill>
                  <a:srgbClr val="006600"/>
                </a:solidFill>
              </a:rPr>
              <a:t>	</a:t>
            </a:r>
            <a:r>
              <a:rPr lang="pt-BR" sz="2800" dirty="0">
                <a:latin typeface="Arial" pitchFamily="34" charset="0"/>
                <a:cs typeface="Arial" pitchFamily="34" charset="0"/>
              </a:rPr>
              <a:t>Por outro lado, se fossem informados de que o alimento procedia do templo dos ídolos, deviam agir de outro modo. </a:t>
            </a:r>
            <a:r>
              <a:rPr lang="pt-BR" sz="2800" dirty="0" smtClean="0">
                <a:latin typeface="Arial" pitchFamily="34" charset="0"/>
                <a:cs typeface="Arial" pitchFamily="34" charset="0"/>
              </a:rPr>
              <a:t>Comer</a:t>
            </a:r>
            <a:r>
              <a:rPr lang="pt-BR" sz="2800" dirty="0">
                <a:latin typeface="Arial" pitchFamily="34" charset="0"/>
                <a:cs typeface="Arial" pitchFamily="34" charset="0"/>
              </a:rPr>
              <a:t> sabidamente</a:t>
            </a:r>
            <a:r>
              <a:rPr lang="pt-BR" sz="2800" dirty="0" smtClean="0">
                <a:latin typeface="Arial" pitchFamily="34" charset="0"/>
                <a:cs typeface="Arial" pitchFamily="34" charset="0"/>
              </a:rPr>
              <a:t> </a:t>
            </a:r>
            <a:r>
              <a:rPr lang="pt-BR" sz="2800" dirty="0">
                <a:latin typeface="Arial" pitchFamily="34" charset="0"/>
                <a:cs typeface="Arial" pitchFamily="34" charset="0"/>
              </a:rPr>
              <a:t>das coisas </a:t>
            </a:r>
            <a:r>
              <a:rPr lang="pt-BR" sz="2800" dirty="0" smtClean="0">
                <a:latin typeface="Arial" pitchFamily="34" charset="0"/>
                <a:cs typeface="Arial" pitchFamily="34" charset="0"/>
              </a:rPr>
              <a:t>dos </a:t>
            </a:r>
            <a:r>
              <a:rPr lang="pt-BR" sz="2800" dirty="0">
                <a:latin typeface="Arial" pitchFamily="34" charset="0"/>
                <a:cs typeface="Arial" pitchFamily="34" charset="0"/>
              </a:rPr>
              <a:t>sacrifícios idolátricos, mesmo não sendo no templo dos ídolos, escandaliza a consciência alheia. O irmão mais fraco pode ser levado a comer também e a contaminar-se (</a:t>
            </a:r>
            <a:r>
              <a:rPr lang="pt-BR" sz="2800" dirty="0" smtClean="0">
                <a:solidFill>
                  <a:srgbClr val="0000CC"/>
                </a:solidFill>
                <a:latin typeface="Arial" pitchFamily="34" charset="0"/>
                <a:cs typeface="Arial" pitchFamily="34" charset="0"/>
              </a:rPr>
              <a:t>8.7,10,11</a:t>
            </a:r>
            <a:r>
              <a:rPr lang="pt-BR" sz="2800" dirty="0">
                <a:latin typeface="Arial" pitchFamily="34" charset="0"/>
                <a:cs typeface="Arial" pitchFamily="34" charset="0"/>
              </a:rPr>
              <a:t>); enquanto o incrédulo pode ver tal atitude como um ato de reverência do cristão pelo ídolo, negando sua confissão de que o ídolo nada é e de que somente o Senhor é Deus. Seria um desserviço, por parte desse crente, à causa do reino dos céus, um mau testemunho e uma profanação do santo chamado do evangelho.</a:t>
            </a:r>
            <a:endParaRPr lang="pt-BR" sz="1400" dirty="0">
              <a:latin typeface="Arial" pitchFamily="34" charset="0"/>
              <a:cs typeface="Arial" pitchFamily="34" charset="0"/>
            </a:endParaRPr>
          </a:p>
        </p:txBody>
      </p:sp>
    </p:spTree>
    <p:extLst>
      <p:ext uri="{BB962C8B-B14F-4D97-AF65-F5344CB8AC3E}">
        <p14:creationId xmlns:p14="http://schemas.microsoft.com/office/powerpoint/2010/main" val="27462638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8:  O PERIGO DA IDOLATRIA</a:t>
            </a:r>
            <a:br>
              <a:rPr lang="pt-BR" sz="2900" b="1" i="1" dirty="0">
                <a:solidFill>
                  <a:srgbClr val="00B050"/>
                </a:solidFill>
                <a:cs typeface="Arial" charset="0"/>
              </a:rPr>
            </a:br>
            <a:endParaRPr lang="pt-BR" sz="3200" dirty="0"/>
          </a:p>
        </p:txBody>
      </p:sp>
      <p:sp>
        <p:nvSpPr>
          <p:cNvPr id="3" name="Espaço Reservado para Conteúdo 2"/>
          <p:cNvSpPr>
            <a:spLocks noGrp="1"/>
          </p:cNvSpPr>
          <p:nvPr>
            <p:ph idx="1"/>
          </p:nvPr>
        </p:nvSpPr>
        <p:spPr>
          <a:ln>
            <a:solidFill>
              <a:schemeClr val="tx1"/>
            </a:solidFill>
          </a:ln>
        </p:spPr>
        <p:txBody>
          <a:bodyPr>
            <a:normAutofit fontScale="92500"/>
          </a:bodyPr>
          <a:lstStyle/>
          <a:p>
            <a:pPr marL="0" lvl="0" indent="0">
              <a:spcBef>
                <a:spcPct val="0"/>
              </a:spcBef>
              <a:buNone/>
              <a:defRPr/>
            </a:pPr>
            <a:r>
              <a:rPr lang="pt-BR" sz="2400" b="1" dirty="0">
                <a:solidFill>
                  <a:srgbClr val="006600"/>
                </a:solidFill>
              </a:rPr>
              <a:t>III – O CUIDADO COM A CONSCIÊNCIA ALHEIA </a:t>
            </a:r>
            <a:r>
              <a:rPr lang="pt-BR" sz="2400" b="1" dirty="0" smtClean="0">
                <a:solidFill>
                  <a:srgbClr val="006600"/>
                </a:solidFill>
              </a:rPr>
              <a:t>          </a:t>
            </a:r>
            <a:r>
              <a:rPr lang="pt-BR" sz="2400" b="1" dirty="0">
                <a:solidFill>
                  <a:srgbClr val="006600"/>
                </a:solidFill>
              </a:rPr>
              <a:t>	   </a:t>
            </a:r>
            <a:r>
              <a:rPr lang="pt-BR" sz="2400" b="1" dirty="0" smtClean="0">
                <a:solidFill>
                  <a:srgbClr val="006600"/>
                </a:solidFill>
              </a:rPr>
              <a:t>3</a:t>
            </a:r>
            <a:r>
              <a:rPr lang="pt-BR" sz="2800" b="1" dirty="0" smtClean="0">
                <a:solidFill>
                  <a:srgbClr val="006600"/>
                </a:solidFill>
              </a:rPr>
              <a:t> </a:t>
            </a:r>
          </a:p>
          <a:p>
            <a:pPr marL="0" lvl="0" indent="0" algn="just">
              <a:spcBef>
                <a:spcPct val="0"/>
              </a:spcBef>
              <a:buNone/>
              <a:defRPr/>
            </a:pPr>
            <a:r>
              <a:rPr lang="pt-BR" sz="2800" b="1" dirty="0" smtClean="0">
                <a:solidFill>
                  <a:srgbClr val="006600"/>
                </a:solidFill>
              </a:rPr>
              <a:t>	</a:t>
            </a:r>
          </a:p>
          <a:p>
            <a:pPr marL="0" lvl="0" indent="0" algn="just">
              <a:spcBef>
                <a:spcPct val="0"/>
              </a:spcBef>
              <a:buNone/>
              <a:defRPr/>
            </a:pPr>
            <a:r>
              <a:rPr lang="pt-BR" sz="2800" b="1" dirty="0">
                <a:solidFill>
                  <a:srgbClr val="006600"/>
                </a:solidFill>
                <a:latin typeface="Arial" pitchFamily="34" charset="0"/>
                <a:cs typeface="Arial" pitchFamily="34" charset="0"/>
              </a:rPr>
              <a:t>	</a:t>
            </a:r>
            <a:r>
              <a:rPr lang="pt-BR" sz="2800" dirty="0">
                <a:latin typeface="Arial" pitchFamily="34" charset="0"/>
                <a:cs typeface="Arial" pitchFamily="34" charset="0"/>
              </a:rPr>
              <a:t>Tudo o que o cristão faz deve visar à glória de Deus (</a:t>
            </a:r>
            <a:r>
              <a:rPr lang="pt-BR" sz="2800" dirty="0">
                <a:solidFill>
                  <a:srgbClr val="0000CC"/>
                </a:solidFill>
                <a:latin typeface="Arial" pitchFamily="34" charset="0"/>
                <a:cs typeface="Arial" pitchFamily="34" charset="0"/>
              </a:rPr>
              <a:t>v. 31</a:t>
            </a:r>
            <a:r>
              <a:rPr lang="pt-BR" sz="2800" dirty="0">
                <a:latin typeface="Arial" pitchFamily="34" charset="0"/>
                <a:cs typeface="Arial" pitchFamily="34" charset="0"/>
              </a:rPr>
              <a:t>) e evitar escândalos, não apenas perante outros cristãos, mas perante toda a sociedade (</a:t>
            </a:r>
            <a:r>
              <a:rPr lang="pt-BR" sz="2800" dirty="0">
                <a:solidFill>
                  <a:srgbClr val="0000CC"/>
                </a:solidFill>
                <a:latin typeface="Arial" pitchFamily="34" charset="0"/>
                <a:cs typeface="Arial" pitchFamily="34" charset="0"/>
              </a:rPr>
              <a:t>v. 32</a:t>
            </a:r>
            <a:r>
              <a:rPr lang="pt-BR" sz="2800" dirty="0">
                <a:latin typeface="Arial" pitchFamily="34" charset="0"/>
                <a:cs typeface="Arial" pitchFamily="34" charset="0"/>
              </a:rPr>
              <a:t>). E isto requer, de nossa parte, a renúncia de certas liberdades que a outros podem servir de tropeço, levando-os a pecar contra Deus e excluindo-os do reino de Deus. E, assim como Paulo, devemos envidar todos os esforços no sincero desejo de que muitos possam se salvar (</a:t>
            </a:r>
            <a:r>
              <a:rPr lang="pt-BR" sz="2800" dirty="0">
                <a:solidFill>
                  <a:srgbClr val="0000CC"/>
                </a:solidFill>
                <a:latin typeface="Arial" pitchFamily="34" charset="0"/>
                <a:cs typeface="Arial" pitchFamily="34" charset="0"/>
              </a:rPr>
              <a:t>v. 33</a:t>
            </a:r>
            <a:r>
              <a:rPr lang="pt-BR" sz="2800" dirty="0">
                <a:latin typeface="Arial" pitchFamily="34" charset="0"/>
                <a:cs typeface="Arial" pitchFamily="34" charset="0"/>
              </a:rPr>
              <a:t>).</a:t>
            </a:r>
            <a:endParaRPr lang="pt-BR" sz="2800" dirty="0">
              <a:latin typeface="Arial" pitchFamily="34" charset="0"/>
              <a:cs typeface="Arial" pitchFamily="34" charset="0"/>
            </a:endParaRPr>
          </a:p>
        </p:txBody>
      </p:sp>
    </p:spTree>
    <p:extLst>
      <p:ext uri="{BB962C8B-B14F-4D97-AF65-F5344CB8AC3E}">
        <p14:creationId xmlns:p14="http://schemas.microsoft.com/office/powerpoint/2010/main" val="19459286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8:  O PERIGO DA </a:t>
            </a:r>
            <a:r>
              <a:rPr lang="pt-BR" sz="2900" b="1" i="1" dirty="0" smtClean="0">
                <a:solidFill>
                  <a:srgbClr val="00B050"/>
                </a:solidFill>
                <a:cs typeface="Arial" charset="0"/>
              </a:rPr>
              <a:t>IDOLATRIA</a:t>
            </a:r>
            <a:r>
              <a:rPr lang="pt-BR" sz="2900" b="1" i="1" dirty="0" smtClean="0">
                <a:solidFill>
                  <a:srgbClr val="00B050"/>
                </a:solidFill>
                <a:cs typeface="Arial" charset="0"/>
              </a:rPr>
              <a:t/>
            </a:r>
            <a:br>
              <a:rPr lang="pt-BR" sz="2900" b="1" i="1" dirty="0" smtClean="0">
                <a:solidFill>
                  <a:srgbClr val="00B050"/>
                </a:solidFill>
                <a:cs typeface="Arial" charset="0"/>
              </a:rPr>
            </a:br>
            <a:r>
              <a:rPr lang="pt-BR" sz="3200" b="1" dirty="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fontScale="85000" lnSpcReduction="2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O EXEMPLO DE ISRAEL: UM ALERTA </a:t>
            </a:r>
            <a:endParaRPr lang="pt-BR" sz="3000" b="1" dirty="0" smtClean="0">
              <a:solidFill>
                <a:srgbClr val="006600"/>
              </a:solidFill>
            </a:endParaRPr>
          </a:p>
          <a:p>
            <a:pPr marL="0" indent="0">
              <a:buNone/>
            </a:pPr>
            <a:r>
              <a:rPr lang="pt-BR" sz="3000" b="1" dirty="0">
                <a:solidFill>
                  <a:srgbClr val="006600"/>
                </a:solidFill>
              </a:rPr>
              <a:t>	</a:t>
            </a:r>
            <a:r>
              <a:rPr lang="pt-BR" sz="3000" b="1" dirty="0" smtClean="0">
                <a:solidFill>
                  <a:srgbClr val="006600"/>
                </a:solidFill>
              </a:rPr>
              <a:t>				(</a:t>
            </a:r>
            <a:r>
              <a:rPr lang="pt-BR" sz="3000" dirty="0">
                <a:solidFill>
                  <a:srgbClr val="0000CC"/>
                </a:solidFill>
              </a:rPr>
              <a:t>vv.</a:t>
            </a:r>
            <a:r>
              <a:rPr lang="pt-BR" sz="3000" b="1" dirty="0" smtClean="0">
                <a:solidFill>
                  <a:srgbClr val="006600"/>
                </a:solidFill>
              </a:rPr>
              <a:t> </a:t>
            </a:r>
            <a:r>
              <a:rPr lang="pt-BR" sz="3000" b="1" dirty="0">
                <a:solidFill>
                  <a:srgbClr val="0000CC"/>
                </a:solidFill>
              </a:rPr>
              <a:t>1-14</a:t>
            </a:r>
            <a:r>
              <a:rPr lang="pt-BR" sz="3000" b="1" dirty="0" smtClean="0">
                <a:solidFill>
                  <a:srgbClr val="006600"/>
                </a:solidFill>
              </a:rPr>
              <a:t>)</a:t>
            </a:r>
          </a:p>
          <a:p>
            <a:pPr marL="0" indent="0">
              <a:buNone/>
            </a:pPr>
            <a:r>
              <a:rPr lang="pt-BR" sz="3000" b="1" dirty="0">
                <a:solidFill>
                  <a:srgbClr val="006600"/>
                </a:solidFill>
              </a:rPr>
              <a:t>II – A GRAVIDADE DO PECADO DA IDOLATRIA </a:t>
            </a:r>
            <a:endParaRPr lang="pt-BR" sz="3000" b="1" dirty="0" smtClean="0">
              <a:solidFill>
                <a:srgbClr val="006600"/>
              </a:solidFill>
            </a:endParaRPr>
          </a:p>
          <a:p>
            <a:pPr marL="0" indent="0">
              <a:buNone/>
            </a:pPr>
            <a:r>
              <a:rPr lang="pt-BR" sz="3000" b="1" dirty="0">
                <a:solidFill>
                  <a:srgbClr val="006600"/>
                </a:solidFill>
              </a:rPr>
              <a:t>	</a:t>
            </a:r>
            <a:r>
              <a:rPr lang="pt-BR" sz="3000" b="1" dirty="0" smtClean="0">
                <a:solidFill>
                  <a:srgbClr val="006600"/>
                </a:solidFill>
              </a:rPr>
              <a:t>				(</a:t>
            </a:r>
            <a:r>
              <a:rPr lang="pt-BR" sz="3000" dirty="0">
                <a:solidFill>
                  <a:srgbClr val="0000CC"/>
                </a:solidFill>
              </a:rPr>
              <a:t>vv. </a:t>
            </a:r>
            <a:r>
              <a:rPr lang="pt-BR" sz="3000" b="1" dirty="0" smtClean="0">
                <a:solidFill>
                  <a:srgbClr val="0000CC"/>
                </a:solidFill>
              </a:rPr>
              <a:t>10.15-22</a:t>
            </a:r>
            <a:r>
              <a:rPr lang="pt-BR" sz="3000" b="1" dirty="0" smtClean="0">
                <a:solidFill>
                  <a:srgbClr val="006600"/>
                </a:solidFill>
              </a:rPr>
              <a:t>)</a:t>
            </a:r>
          </a:p>
          <a:p>
            <a:pPr marL="0" indent="0">
              <a:buNone/>
            </a:pPr>
            <a:r>
              <a:rPr lang="pt-BR" sz="3000" b="1" dirty="0">
                <a:solidFill>
                  <a:srgbClr val="006600"/>
                </a:solidFill>
              </a:rPr>
              <a:t>III – O CUIDADO COM A CONSCIÊNCIA ALHEIA </a:t>
            </a:r>
            <a:endParaRPr lang="pt-BR" sz="3000" b="1" dirty="0" smtClean="0">
              <a:solidFill>
                <a:srgbClr val="006600"/>
              </a:solidFill>
            </a:endParaRPr>
          </a:p>
          <a:p>
            <a:pPr marL="0" indent="0">
              <a:buNone/>
            </a:pPr>
            <a:r>
              <a:rPr lang="pt-BR" sz="3000" b="1" dirty="0">
                <a:solidFill>
                  <a:srgbClr val="006600"/>
                </a:solidFill>
              </a:rPr>
              <a:t>	</a:t>
            </a:r>
            <a:r>
              <a:rPr lang="pt-BR" sz="3000" b="1" dirty="0" smtClean="0">
                <a:solidFill>
                  <a:srgbClr val="006600"/>
                </a:solidFill>
              </a:rPr>
              <a:t>				(</a:t>
            </a:r>
            <a:r>
              <a:rPr lang="pt-BR" sz="3000" dirty="0">
                <a:solidFill>
                  <a:srgbClr val="0000CC"/>
                </a:solidFill>
              </a:rPr>
              <a:t>vv. </a:t>
            </a:r>
            <a:r>
              <a:rPr lang="pt-BR" sz="3000" b="1" dirty="0" smtClean="0">
                <a:solidFill>
                  <a:srgbClr val="0000CC"/>
                </a:solidFill>
              </a:rPr>
              <a:t>10.23-33</a:t>
            </a:r>
            <a:r>
              <a:rPr lang="pt-BR" sz="3000" b="1" dirty="0">
                <a:solidFill>
                  <a:srgbClr val="006600"/>
                </a:solidFill>
              </a:rPr>
              <a:t>)</a:t>
            </a:r>
            <a:r>
              <a:rPr lang="pt-BR" sz="4300" dirty="0">
                <a:solidFill>
                  <a:srgbClr val="006600"/>
                </a:solidFill>
                <a:cs typeface="Arial" pitchFamily="34" charset="0"/>
              </a:rPr>
              <a:t>	</a:t>
            </a:r>
            <a:r>
              <a:rPr lang="pt-BR" sz="4300" dirty="0" smtClean="0">
                <a:solidFill>
                  <a:srgbClr val="006600"/>
                </a:solidFill>
                <a:cs typeface="Arial" pitchFamily="34" charset="0"/>
              </a:rPr>
              <a:t>	</a:t>
            </a:r>
            <a:r>
              <a:rPr lang="pt-BR" sz="5200" b="1" dirty="0" smtClean="0">
                <a:solidFill>
                  <a:srgbClr val="FF0000"/>
                </a:solidFill>
              </a:rPr>
              <a:t>- </a:t>
            </a:r>
            <a:r>
              <a:rPr lang="pt-BR" sz="5200" b="1" dirty="0">
                <a:solidFill>
                  <a:srgbClr val="FF0000"/>
                </a:solidFill>
              </a:rPr>
              <a:t>Conclusão</a:t>
            </a:r>
          </a:p>
        </p:txBody>
      </p:sp>
    </p:spTree>
    <p:extLst>
      <p:ext uri="{BB962C8B-B14F-4D97-AF65-F5344CB8AC3E}">
        <p14:creationId xmlns:p14="http://schemas.microsoft.com/office/powerpoint/2010/main" val="35094206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2211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8:  O PERIGO DA </a:t>
            </a:r>
            <a:r>
              <a:rPr lang="pt-BR" sz="2900" b="1" i="1" dirty="0" smtClean="0">
                <a:solidFill>
                  <a:srgbClr val="00B050"/>
                </a:solidFill>
                <a:cs typeface="Arial" charset="0"/>
              </a:rPr>
              <a:t>IDOLATRIA</a:t>
            </a:r>
            <a:endParaRPr lang="pt-BR" sz="3200" dirty="0"/>
          </a:p>
        </p:txBody>
      </p:sp>
      <p:sp>
        <p:nvSpPr>
          <p:cNvPr id="3" name="Espaço Reservado para Conteúdo 2"/>
          <p:cNvSpPr>
            <a:spLocks noGrp="1"/>
          </p:cNvSpPr>
          <p:nvPr>
            <p:ph idx="1"/>
          </p:nvPr>
        </p:nvSpPr>
        <p:spPr>
          <a:xfrm>
            <a:off x="467544" y="1628800"/>
            <a:ext cx="8229600" cy="4752528"/>
          </a:xfrm>
          <a:ln>
            <a:solidFill>
              <a:schemeClr val="tx1"/>
            </a:solidFill>
          </a:ln>
        </p:spPr>
        <p:txBody>
          <a:bodyPr>
            <a:normAutofit lnSpcReduction="10000"/>
          </a:bodyPr>
          <a:lstStyle/>
          <a:p>
            <a:pPr marL="0" indent="0">
              <a:buNone/>
            </a:pPr>
            <a:r>
              <a:rPr lang="pt-BR" sz="4400" b="1" dirty="0" smtClean="0">
                <a:solidFill>
                  <a:srgbClr val="006600"/>
                </a:solidFill>
              </a:rPr>
              <a:t>   </a:t>
            </a:r>
            <a:r>
              <a:rPr lang="pt-BR" b="1" dirty="0" smtClean="0">
                <a:solidFill>
                  <a:srgbClr val="006600"/>
                </a:solidFill>
              </a:rPr>
              <a:t>Conclusão</a:t>
            </a:r>
            <a:endParaRPr lang="pt-BR" sz="1800" b="1" dirty="0" smtClean="0">
              <a:solidFill>
                <a:srgbClr val="006600"/>
              </a:solidFill>
            </a:endParaRPr>
          </a:p>
          <a:p>
            <a:pPr marL="0" indent="0">
              <a:buNone/>
            </a:pPr>
            <a:endParaRPr lang="pt-BR" sz="1000" b="1" dirty="0">
              <a:solidFill>
                <a:srgbClr val="006600"/>
              </a:solidFill>
              <a:latin typeface="Arial" pitchFamily="34" charset="0"/>
              <a:cs typeface="Arial" pitchFamily="34" charset="0"/>
            </a:endParaRPr>
          </a:p>
          <a:p>
            <a:pPr marL="0" indent="0" algn="just">
              <a:buNone/>
            </a:pPr>
            <a:r>
              <a:rPr lang="pt-BR" sz="2800" b="1" dirty="0" smtClean="0">
                <a:solidFill>
                  <a:srgbClr val="006600"/>
                </a:solidFill>
                <a:latin typeface="Arial" pitchFamily="34" charset="0"/>
                <a:cs typeface="Arial" pitchFamily="34" charset="0"/>
              </a:rPr>
              <a:t>	</a:t>
            </a:r>
            <a:r>
              <a:rPr lang="pt-BR" sz="2800" dirty="0">
                <a:latin typeface="Arial" pitchFamily="34" charset="0"/>
                <a:cs typeface="Arial" pitchFamily="34" charset="0"/>
              </a:rPr>
              <a:t>Lembremos do que ocorreu a Israel por causa da sua presunção e, com temor e tremor, </a:t>
            </a:r>
            <a:r>
              <a:rPr lang="pt-BR" sz="2800" dirty="0" smtClean="0">
                <a:latin typeface="Arial" pitchFamily="34" charset="0"/>
                <a:cs typeface="Arial" pitchFamily="34" charset="0"/>
              </a:rPr>
              <a:t>vigiemos para </a:t>
            </a:r>
            <a:r>
              <a:rPr lang="pt-BR" sz="2800" dirty="0">
                <a:latin typeface="Arial" pitchFamily="34" charset="0"/>
                <a:cs typeface="Arial" pitchFamily="34" charset="0"/>
              </a:rPr>
              <a:t>que permaneçamos de pé na presença do Senhor. Tenhamos cuidado com nossas práticas, para </a:t>
            </a:r>
            <a:r>
              <a:rPr lang="pt-BR" sz="2800" dirty="0" smtClean="0">
                <a:latin typeface="Arial" pitchFamily="34" charset="0"/>
                <a:cs typeface="Arial" pitchFamily="34" charset="0"/>
              </a:rPr>
              <a:t>que não </a:t>
            </a:r>
            <a:r>
              <a:rPr lang="pt-BR" sz="2800" dirty="0">
                <a:latin typeface="Arial" pitchFamily="34" charset="0"/>
                <a:cs typeface="Arial" pitchFamily="34" charset="0"/>
              </a:rPr>
              <a:t>provoquemos a ira de Deus por um mau uso da nossa liberdade, e para que não escandalizemos </a:t>
            </a:r>
            <a:r>
              <a:rPr lang="pt-BR" sz="2800" dirty="0" smtClean="0">
                <a:latin typeface="Arial" pitchFamily="34" charset="0"/>
                <a:cs typeface="Arial" pitchFamily="34" charset="0"/>
              </a:rPr>
              <a:t>os incrédulos</a:t>
            </a:r>
            <a:r>
              <a:rPr lang="pt-BR" sz="2800" dirty="0">
                <a:latin typeface="Arial" pitchFamily="34" charset="0"/>
                <a:cs typeface="Arial" pitchFamily="34" charset="0"/>
              </a:rPr>
              <a:t>, nem nossos irmãos, ferindo suas consciências e bloqueando o seu caminho para o reino </a:t>
            </a:r>
            <a:r>
              <a:rPr lang="pt-BR" sz="2800" dirty="0" smtClean="0">
                <a:latin typeface="Arial" pitchFamily="34" charset="0"/>
                <a:cs typeface="Arial" pitchFamily="34" charset="0"/>
              </a:rPr>
              <a:t>dos céus</a:t>
            </a:r>
            <a:r>
              <a:rPr lang="pt-BR" sz="2800" dirty="0">
                <a:latin typeface="Arial" pitchFamily="34" charset="0"/>
                <a:cs typeface="Arial" pitchFamily="34" charset="0"/>
              </a:rPr>
              <a:t>. </a:t>
            </a:r>
            <a:endParaRPr lang="pt-BR" sz="4900" dirty="0">
              <a:cs typeface="Arial" pitchFamily="34" charset="0"/>
            </a:endParaRPr>
          </a:p>
        </p:txBody>
      </p:sp>
    </p:spTree>
    <p:extLst>
      <p:ext uri="{BB962C8B-B14F-4D97-AF65-F5344CB8AC3E}">
        <p14:creationId xmlns:p14="http://schemas.microsoft.com/office/powerpoint/2010/main" val="981638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95536" y="4653136"/>
            <a:ext cx="8208912" cy="1296144"/>
          </a:xfrm>
        </p:spPr>
        <p:txBody>
          <a:bodyPr>
            <a:noAutofit/>
          </a:bodyPr>
          <a:lstStyle/>
          <a:p>
            <a:pPr marL="342900" lvl="0" indent="-342900" fontAlgn="base">
              <a:spcAft>
                <a:spcPct val="0"/>
              </a:spcAft>
              <a:defRPr/>
            </a:pPr>
            <a:r>
              <a:rPr lang="pt-BR" sz="4400" b="1" i="1" dirty="0">
                <a:solidFill>
                  <a:srgbClr val="00B050"/>
                </a:solidFill>
                <a:cs typeface="Arial" charset="0"/>
              </a:rPr>
              <a:t>LIÇÃO 8: </a:t>
            </a:r>
            <a:r>
              <a:rPr lang="pt-BR" sz="4400" b="1" i="1" dirty="0" smtClean="0">
                <a:solidFill>
                  <a:srgbClr val="00B050"/>
                </a:solidFill>
                <a:cs typeface="Arial" charset="0"/>
              </a:rPr>
              <a:t> O </a:t>
            </a:r>
            <a:r>
              <a:rPr lang="pt-BR" sz="4400" b="1" i="1" dirty="0">
                <a:solidFill>
                  <a:srgbClr val="00B050"/>
                </a:solidFill>
                <a:cs typeface="Arial" charset="0"/>
              </a:rPr>
              <a:t>PERIGO DA IDOLATRIA</a:t>
            </a:r>
            <a:endParaRPr lang="pt-BR" sz="4400" dirty="0"/>
          </a:p>
        </p:txBody>
      </p:sp>
      <p:sp>
        <p:nvSpPr>
          <p:cNvPr id="2" name="Retângulo 1"/>
          <p:cNvSpPr/>
          <p:nvPr/>
        </p:nvSpPr>
        <p:spPr>
          <a:xfrm>
            <a:off x="467544" y="548680"/>
            <a:ext cx="8064896" cy="707886"/>
          </a:xfrm>
          <a:prstGeom prst="rect">
            <a:avLst/>
          </a:prstGeom>
        </p:spPr>
        <p:txBody>
          <a:bodyPr wrap="square">
            <a:spAutoFit/>
          </a:bodyPr>
          <a:lstStyle/>
          <a:p>
            <a:pPr algn="ctr"/>
            <a:r>
              <a:rPr lang="pt-BR" sz="4000" dirty="0">
                <a:solidFill>
                  <a:srgbClr val="7030A0"/>
                </a:solidFill>
                <a:latin typeface="Arial Black" pitchFamily="34" charset="0"/>
              </a:rPr>
              <a:t>1ª CARTA  </a:t>
            </a:r>
            <a:r>
              <a:rPr lang="pt-BR" sz="3600" dirty="0">
                <a:solidFill>
                  <a:srgbClr val="7030A0"/>
                </a:solidFill>
                <a:latin typeface="Arial Black" pitchFamily="34" charset="0"/>
              </a:rPr>
              <a:t>AOS</a:t>
            </a:r>
            <a:r>
              <a:rPr lang="pt-BR" sz="4000" dirty="0">
                <a:solidFill>
                  <a:srgbClr val="7030A0"/>
                </a:solidFill>
                <a:latin typeface="Arial Black" pitchFamily="34" charset="0"/>
              </a:rPr>
              <a:t>  CORÍNTIOS</a:t>
            </a:r>
            <a:endParaRPr lang="pt-BR" sz="4000" dirty="0"/>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1461045"/>
            <a:ext cx="4464496" cy="3015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69548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8:  O PERIGO DA </a:t>
            </a:r>
            <a:r>
              <a:rPr lang="pt-BR" sz="2900" b="1" i="1" dirty="0" smtClean="0">
                <a:solidFill>
                  <a:srgbClr val="00B050"/>
                </a:solidFill>
                <a:cs typeface="Arial" charset="0"/>
              </a:rPr>
              <a:t>IDOLATRIA</a:t>
            </a:r>
            <a:r>
              <a:rPr lang="pt-BR" sz="2900" b="1" i="1" dirty="0" smtClean="0">
                <a:solidFill>
                  <a:srgbClr val="00B050"/>
                </a:solidFill>
                <a:cs typeface="Arial" charset="0"/>
              </a:rPr>
              <a:t/>
            </a:r>
            <a:br>
              <a:rPr lang="pt-BR" sz="2900" b="1" i="1" dirty="0" smtClean="0">
                <a:solidFill>
                  <a:srgbClr val="00B050"/>
                </a:solidFill>
                <a:cs typeface="Arial" charset="0"/>
              </a:rPr>
            </a:br>
            <a:r>
              <a:rPr lang="pt-BR" sz="3200" b="1" dirty="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fontScale="85000" lnSpcReduction="2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O EXEMPLO DE ISRAEL: UM ALERTA </a:t>
            </a:r>
            <a:endParaRPr lang="pt-BR" sz="3000" b="1" dirty="0" smtClean="0">
              <a:solidFill>
                <a:srgbClr val="006600"/>
              </a:solidFill>
            </a:endParaRPr>
          </a:p>
          <a:p>
            <a:pPr marL="0" indent="0">
              <a:buNone/>
            </a:pPr>
            <a:r>
              <a:rPr lang="pt-BR" sz="3000" b="1" dirty="0">
                <a:solidFill>
                  <a:srgbClr val="006600"/>
                </a:solidFill>
              </a:rPr>
              <a:t>	</a:t>
            </a:r>
            <a:r>
              <a:rPr lang="pt-BR" sz="3000" b="1" dirty="0" smtClean="0">
                <a:solidFill>
                  <a:srgbClr val="006600"/>
                </a:solidFill>
              </a:rPr>
              <a:t>				(</a:t>
            </a:r>
            <a:r>
              <a:rPr lang="pt-BR" sz="3000" dirty="0">
                <a:solidFill>
                  <a:srgbClr val="0000CC"/>
                </a:solidFill>
              </a:rPr>
              <a:t>vv.</a:t>
            </a:r>
            <a:r>
              <a:rPr lang="pt-BR" sz="3000" b="1" dirty="0" smtClean="0">
                <a:solidFill>
                  <a:srgbClr val="006600"/>
                </a:solidFill>
              </a:rPr>
              <a:t> </a:t>
            </a:r>
            <a:r>
              <a:rPr lang="pt-BR" sz="3000" b="1" dirty="0">
                <a:solidFill>
                  <a:srgbClr val="0000CC"/>
                </a:solidFill>
              </a:rPr>
              <a:t>1-14</a:t>
            </a:r>
            <a:r>
              <a:rPr lang="pt-BR" sz="3000" b="1" dirty="0" smtClean="0">
                <a:solidFill>
                  <a:srgbClr val="006600"/>
                </a:solidFill>
              </a:rPr>
              <a:t>)</a:t>
            </a:r>
          </a:p>
          <a:p>
            <a:pPr marL="0" indent="0">
              <a:buNone/>
            </a:pPr>
            <a:r>
              <a:rPr lang="pt-BR" sz="3000" b="1" dirty="0">
                <a:solidFill>
                  <a:srgbClr val="006600"/>
                </a:solidFill>
              </a:rPr>
              <a:t>II – A GRAVIDADE DO PECADO DA IDOLATRIA </a:t>
            </a:r>
            <a:endParaRPr lang="pt-BR" sz="3000" b="1" dirty="0" smtClean="0">
              <a:solidFill>
                <a:srgbClr val="006600"/>
              </a:solidFill>
            </a:endParaRPr>
          </a:p>
          <a:p>
            <a:pPr marL="0" indent="0">
              <a:buNone/>
            </a:pPr>
            <a:r>
              <a:rPr lang="pt-BR" sz="3000" b="1" dirty="0">
                <a:solidFill>
                  <a:srgbClr val="006600"/>
                </a:solidFill>
              </a:rPr>
              <a:t>	</a:t>
            </a:r>
            <a:r>
              <a:rPr lang="pt-BR" sz="3000" b="1" dirty="0" smtClean="0">
                <a:solidFill>
                  <a:srgbClr val="006600"/>
                </a:solidFill>
              </a:rPr>
              <a:t>				(</a:t>
            </a:r>
            <a:r>
              <a:rPr lang="pt-BR" sz="3000" dirty="0">
                <a:solidFill>
                  <a:srgbClr val="0000CC"/>
                </a:solidFill>
              </a:rPr>
              <a:t>vv. </a:t>
            </a:r>
            <a:r>
              <a:rPr lang="pt-BR" sz="3000" b="1" dirty="0" smtClean="0">
                <a:solidFill>
                  <a:srgbClr val="0000CC"/>
                </a:solidFill>
              </a:rPr>
              <a:t>10.15-22</a:t>
            </a:r>
            <a:r>
              <a:rPr lang="pt-BR" sz="3000" b="1" dirty="0" smtClean="0">
                <a:solidFill>
                  <a:srgbClr val="006600"/>
                </a:solidFill>
              </a:rPr>
              <a:t>)</a:t>
            </a:r>
          </a:p>
          <a:p>
            <a:pPr marL="0" indent="0">
              <a:buNone/>
            </a:pPr>
            <a:r>
              <a:rPr lang="pt-BR" sz="3000" b="1" dirty="0">
                <a:solidFill>
                  <a:srgbClr val="006600"/>
                </a:solidFill>
              </a:rPr>
              <a:t>III – O CUIDADO COM A CONSCIÊNCIA ALHEIA </a:t>
            </a:r>
            <a:endParaRPr lang="pt-BR" sz="3000" b="1" dirty="0" smtClean="0">
              <a:solidFill>
                <a:srgbClr val="006600"/>
              </a:solidFill>
            </a:endParaRPr>
          </a:p>
          <a:p>
            <a:pPr marL="0" indent="0">
              <a:buNone/>
            </a:pPr>
            <a:r>
              <a:rPr lang="pt-BR" sz="3000" b="1" dirty="0">
                <a:solidFill>
                  <a:srgbClr val="006600"/>
                </a:solidFill>
              </a:rPr>
              <a:t>	</a:t>
            </a:r>
            <a:r>
              <a:rPr lang="pt-BR" sz="3000" b="1" dirty="0" smtClean="0">
                <a:solidFill>
                  <a:srgbClr val="006600"/>
                </a:solidFill>
              </a:rPr>
              <a:t>				(</a:t>
            </a:r>
            <a:r>
              <a:rPr lang="pt-BR" sz="3000" dirty="0">
                <a:solidFill>
                  <a:srgbClr val="0000CC"/>
                </a:solidFill>
              </a:rPr>
              <a:t>vv. </a:t>
            </a:r>
            <a:r>
              <a:rPr lang="pt-BR" sz="3000" b="1" dirty="0" smtClean="0">
                <a:solidFill>
                  <a:srgbClr val="0000CC"/>
                </a:solidFill>
              </a:rPr>
              <a:t>10.23-33</a:t>
            </a:r>
            <a:r>
              <a:rPr lang="pt-BR" sz="3000" b="1" dirty="0">
                <a:solidFill>
                  <a:srgbClr val="006600"/>
                </a:solidFill>
              </a:rPr>
              <a:t>)</a:t>
            </a:r>
            <a:r>
              <a:rPr lang="pt-BR" sz="4300" dirty="0">
                <a:solidFill>
                  <a:srgbClr val="006600"/>
                </a:solidFill>
                <a:cs typeface="Arial" pitchFamily="34" charset="0"/>
              </a:rPr>
              <a:t>	</a:t>
            </a:r>
            <a:r>
              <a:rPr lang="pt-BR" sz="4300" dirty="0" smtClean="0">
                <a:solidFill>
                  <a:srgbClr val="006600"/>
                </a:solidFill>
                <a:cs typeface="Arial" pitchFamily="34" charset="0"/>
              </a:rPr>
              <a:t>	</a:t>
            </a:r>
            <a:r>
              <a:rPr lang="pt-BR" sz="4300" b="1" dirty="0" smtClean="0">
                <a:solidFill>
                  <a:srgbClr val="006600"/>
                </a:solidFill>
              </a:rPr>
              <a:t>- </a:t>
            </a:r>
            <a:r>
              <a:rPr lang="pt-BR" sz="4300" b="1" dirty="0">
                <a:solidFill>
                  <a:srgbClr val="006600"/>
                </a:solidFill>
              </a:rPr>
              <a:t>Conclusão</a:t>
            </a:r>
          </a:p>
        </p:txBody>
      </p:sp>
    </p:spTree>
    <p:extLst>
      <p:ext uri="{BB962C8B-B14F-4D97-AF65-F5344CB8AC3E}">
        <p14:creationId xmlns:p14="http://schemas.microsoft.com/office/powerpoint/2010/main" val="35094206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8:  O PERIGO DA IDOLATRIA</a:t>
            </a:r>
            <a:endParaRPr lang="pt-BR" sz="2900" b="1" i="1" dirty="0">
              <a:solidFill>
                <a:srgbClr val="00B050"/>
              </a:solidFill>
              <a:cs typeface="Arial" charset="0"/>
            </a:endParaRPr>
          </a:p>
        </p:txBody>
      </p:sp>
      <p:sp>
        <p:nvSpPr>
          <p:cNvPr id="3" name="Espaço Reservado para Conteúdo 2"/>
          <p:cNvSpPr>
            <a:spLocks noGrp="1"/>
          </p:cNvSpPr>
          <p:nvPr>
            <p:ph idx="1"/>
          </p:nvPr>
        </p:nvSpPr>
        <p:spPr/>
        <p:txBody>
          <a:bodyPr>
            <a:normAutofit/>
          </a:bodyPr>
          <a:lstStyle/>
          <a:p>
            <a:pPr marL="0" lvl="0" indent="0" algn="just">
              <a:spcBef>
                <a:spcPct val="0"/>
              </a:spcBef>
              <a:buNone/>
              <a:defRPr/>
            </a:pPr>
            <a:endParaRPr lang="pt-BR" altLang="pt-BR" sz="1100" b="1" dirty="0" smtClean="0">
              <a:solidFill>
                <a:srgbClr val="C00000"/>
              </a:solidFill>
              <a:latin typeface="Arial" pitchFamily="34" charset="0"/>
              <a:cs typeface="Arial" pitchFamily="34" charset="0"/>
            </a:endParaRPr>
          </a:p>
          <a:p>
            <a:pPr marL="0" lvl="0" indent="0" algn="just">
              <a:spcBef>
                <a:spcPct val="0"/>
              </a:spcBef>
              <a:buNone/>
              <a:defRPr/>
            </a:pPr>
            <a:endParaRPr lang="pt-BR" altLang="pt-BR" sz="1200" b="1" dirty="0">
              <a:solidFill>
                <a:srgbClr val="C00000"/>
              </a:solidFill>
              <a:latin typeface="Arial" pitchFamily="34" charset="0"/>
              <a:cs typeface="Arial" pitchFamily="34" charset="0"/>
            </a:endParaRPr>
          </a:p>
          <a:p>
            <a:pPr marL="0" lvl="0" indent="0" algn="just">
              <a:spcBef>
                <a:spcPct val="0"/>
              </a:spcBef>
              <a:buNone/>
              <a:defRPr/>
            </a:pPr>
            <a:r>
              <a:rPr lang="pt-BR" altLang="pt-BR" b="1" dirty="0" smtClean="0">
                <a:solidFill>
                  <a:srgbClr val="C00000"/>
                </a:solidFill>
                <a:latin typeface="Arial" pitchFamily="34" charset="0"/>
                <a:cs typeface="Arial" pitchFamily="34" charset="0"/>
              </a:rPr>
              <a:t>Texto </a:t>
            </a:r>
            <a:r>
              <a:rPr lang="pt-BR" altLang="pt-BR" b="1" dirty="0">
                <a:solidFill>
                  <a:srgbClr val="C00000"/>
                </a:solidFill>
                <a:latin typeface="Arial" pitchFamily="34" charset="0"/>
                <a:cs typeface="Arial" pitchFamily="34" charset="0"/>
              </a:rPr>
              <a:t>Áureo:</a:t>
            </a:r>
          </a:p>
          <a:p>
            <a:pPr marL="0" lvl="0" indent="0">
              <a:spcBef>
                <a:spcPct val="0"/>
              </a:spcBef>
              <a:buNone/>
              <a:defRPr/>
            </a:pPr>
            <a:r>
              <a:rPr lang="pt-BR" dirty="0">
                <a:solidFill>
                  <a:prstClr val="black"/>
                </a:solidFill>
                <a:latin typeface="Arial" pitchFamily="34" charset="0"/>
                <a:cs typeface="Arial" pitchFamily="34" charset="0"/>
              </a:rPr>
              <a:t>	</a:t>
            </a:r>
            <a:endParaRPr lang="pt-BR" dirty="0">
              <a:solidFill>
                <a:prstClr val="black"/>
              </a:solidFill>
              <a:latin typeface="Arial" charset="0"/>
              <a:cs typeface="Arial" charset="0"/>
            </a:endParaRPr>
          </a:p>
          <a:p>
            <a:pPr marL="106680" indent="0" algn="just">
              <a:lnSpc>
                <a:spcPct val="107000"/>
              </a:lnSpc>
              <a:spcAft>
                <a:spcPts val="800"/>
              </a:spcAft>
              <a:buNone/>
            </a:pPr>
            <a:r>
              <a:rPr lang="pt-BR" dirty="0">
                <a:solidFill>
                  <a:prstClr val="black"/>
                </a:solidFill>
                <a:latin typeface="Arial" charset="0"/>
                <a:cs typeface="Arial" charset="0"/>
              </a:rPr>
              <a:t> 	</a:t>
            </a:r>
            <a:r>
              <a:rPr lang="pt-BR" sz="3600" dirty="0">
                <a:solidFill>
                  <a:srgbClr val="00000A"/>
                </a:solidFill>
                <a:latin typeface="Times New Roman"/>
                <a:ea typeface="Calibri"/>
                <a:cs typeface="Calibri"/>
              </a:rPr>
              <a:t>“</a:t>
            </a:r>
            <a:r>
              <a:rPr lang="pt-BR" sz="3600" dirty="0">
                <a:solidFill>
                  <a:srgbClr val="0000CC"/>
                </a:solidFill>
                <a:latin typeface="Times New Roman"/>
                <a:ea typeface="Calibri"/>
                <a:cs typeface="Calibri"/>
              </a:rPr>
              <a:t>Portai-vos de modo que não deis escândalo nem aos judeus, nem aos gregos, nem à igreja de </a:t>
            </a:r>
            <a:r>
              <a:rPr lang="pt-BR" sz="3600" dirty="0" smtClean="0">
                <a:solidFill>
                  <a:srgbClr val="0000CC"/>
                </a:solidFill>
                <a:latin typeface="Times New Roman"/>
                <a:ea typeface="Calibri"/>
                <a:cs typeface="Calibri"/>
              </a:rPr>
              <a:t>Deus</a:t>
            </a:r>
            <a:r>
              <a:rPr lang="pt-BR" sz="3600" dirty="0" smtClean="0">
                <a:solidFill>
                  <a:srgbClr val="0000CC"/>
                </a:solidFill>
                <a:highlight>
                  <a:srgbClr val="FFFFFF"/>
                </a:highlight>
                <a:latin typeface="Arial" pitchFamily="34" charset="0"/>
                <a:ea typeface="Calibri"/>
                <a:cs typeface="Arial" pitchFamily="34" charset="0"/>
              </a:rPr>
              <a:t>.</a:t>
            </a:r>
            <a:r>
              <a:rPr lang="pt-BR" sz="3600" dirty="0" smtClean="0">
                <a:highlight>
                  <a:srgbClr val="FFFFFF"/>
                </a:highlight>
                <a:latin typeface="Times New Roman"/>
                <a:ea typeface="Calibri"/>
                <a:cs typeface="Arial" pitchFamily="34" charset="0"/>
              </a:rPr>
              <a:t>”</a:t>
            </a:r>
            <a:endParaRPr lang="pt-BR" sz="3600" dirty="0">
              <a:solidFill>
                <a:srgbClr val="00000A"/>
              </a:solidFill>
              <a:ea typeface="Calibri"/>
              <a:cs typeface="Calibri"/>
            </a:endParaRPr>
          </a:p>
          <a:p>
            <a:pPr marL="114300" lvl="0" indent="0" algn="just" fontAlgn="base">
              <a:spcBef>
                <a:spcPct val="0"/>
              </a:spcBef>
              <a:spcAft>
                <a:spcPct val="0"/>
              </a:spcAft>
              <a:buClr>
                <a:srgbClr val="DBD7CB"/>
              </a:buClr>
              <a:buNone/>
              <a:defRPr/>
            </a:pPr>
            <a:r>
              <a:rPr lang="pt-BR" sz="4000" b="1" i="1" dirty="0">
                <a:solidFill>
                  <a:prstClr val="black"/>
                </a:solidFill>
                <a:latin typeface="Arial" charset="0"/>
                <a:cs typeface="Arial" charset="0"/>
              </a:rPr>
              <a:t>					</a:t>
            </a:r>
            <a:r>
              <a:rPr lang="pt-BR" sz="4000" b="1" dirty="0" smtClean="0">
                <a:solidFill>
                  <a:srgbClr val="C00000"/>
                </a:solidFill>
                <a:latin typeface="Arial" charset="0"/>
                <a:cs typeface="Arial" charset="0"/>
              </a:rPr>
              <a:t>(</a:t>
            </a:r>
            <a:r>
              <a:rPr lang="pt-BR" sz="3600" dirty="0">
                <a:solidFill>
                  <a:srgbClr val="0000CC"/>
                </a:solidFill>
                <a:highlight>
                  <a:srgbClr val="FFFFFF"/>
                </a:highlight>
                <a:latin typeface="Arial" pitchFamily="34" charset="0"/>
                <a:ea typeface="Calibri"/>
                <a:cs typeface="Arial" pitchFamily="34" charset="0"/>
              </a:rPr>
              <a:t>1 </a:t>
            </a:r>
            <a:r>
              <a:rPr lang="pt-BR" sz="3600" dirty="0" err="1">
                <a:solidFill>
                  <a:srgbClr val="0000CC"/>
                </a:solidFill>
                <a:highlight>
                  <a:srgbClr val="FFFFFF"/>
                </a:highlight>
                <a:latin typeface="Arial" pitchFamily="34" charset="0"/>
                <a:ea typeface="Calibri"/>
                <a:cs typeface="Arial" pitchFamily="34" charset="0"/>
              </a:rPr>
              <a:t>Co</a:t>
            </a:r>
            <a:r>
              <a:rPr lang="pt-BR" sz="3600" dirty="0">
                <a:solidFill>
                  <a:srgbClr val="0000CC"/>
                </a:solidFill>
                <a:highlight>
                  <a:srgbClr val="FFFFFF"/>
                </a:highlight>
                <a:latin typeface="Arial" pitchFamily="34" charset="0"/>
                <a:ea typeface="Calibri"/>
                <a:cs typeface="Arial" pitchFamily="34" charset="0"/>
              </a:rPr>
              <a:t> 10.32</a:t>
            </a:r>
            <a:r>
              <a:rPr lang="pt-BR" sz="4000" b="1" dirty="0" smtClean="0">
                <a:solidFill>
                  <a:srgbClr val="C00000"/>
                </a:solidFill>
                <a:latin typeface="Arial" charset="0"/>
                <a:cs typeface="Arial" charset="0"/>
              </a:rPr>
              <a:t>)</a:t>
            </a:r>
            <a:endParaRPr lang="pt-BR" sz="4000" b="1" dirty="0">
              <a:solidFill>
                <a:srgbClr val="C00000"/>
              </a:solidFill>
              <a:latin typeface="Arial" pitchFamily="34" charset="0"/>
              <a:cs typeface="Arial" pitchFamily="34" charset="0"/>
            </a:endParaRPr>
          </a:p>
          <a:p>
            <a:endParaRPr lang="pt-BR" dirty="0"/>
          </a:p>
        </p:txBody>
      </p:sp>
    </p:spTree>
    <p:extLst>
      <p:ext uri="{BB962C8B-B14F-4D97-AF65-F5344CB8AC3E}">
        <p14:creationId xmlns:p14="http://schemas.microsoft.com/office/powerpoint/2010/main" val="21727483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94122"/>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a:t>
            </a:r>
            <a:r>
              <a:rPr lang="pt-BR" sz="3100" dirty="0" smtClean="0">
                <a:solidFill>
                  <a:srgbClr val="7030A0"/>
                </a:solidFill>
                <a:latin typeface="Arial Black" pitchFamily="34" charset="0"/>
              </a:rPr>
              <a:t>CORÍNTIOS</a:t>
            </a:r>
            <a:r>
              <a:rPr lang="pt-BR" sz="3600" dirty="0" smtClean="0">
                <a:solidFill>
                  <a:srgbClr val="00B0F0"/>
                </a:solidFill>
                <a:latin typeface="Arial Black" pitchFamily="34" charset="0"/>
              </a:rPr>
              <a:t/>
            </a:r>
            <a:br>
              <a:rPr lang="pt-BR" sz="3600" dirty="0" smtClean="0">
                <a:solidFill>
                  <a:srgbClr val="00B0F0"/>
                </a:solidFill>
                <a:latin typeface="Arial Black" pitchFamily="34" charset="0"/>
              </a:rPr>
            </a:br>
            <a:r>
              <a:rPr lang="pt-BR" sz="2900" b="1" i="1" dirty="0">
                <a:solidFill>
                  <a:srgbClr val="00B050"/>
                </a:solidFill>
                <a:ea typeface="+mn-ea"/>
                <a:cs typeface="Arial" charset="0"/>
              </a:rPr>
              <a:t>LIÇÃO 8:  O PERIGO DA IDOLATRIA</a:t>
            </a:r>
            <a:br>
              <a:rPr lang="pt-BR" sz="2900" b="1" i="1" dirty="0">
                <a:solidFill>
                  <a:srgbClr val="00B050"/>
                </a:solidFill>
                <a:ea typeface="+mn-ea"/>
                <a:cs typeface="Arial" charset="0"/>
              </a:rPr>
            </a:br>
            <a:endParaRPr lang="pt-BR" sz="2900" b="1" i="1" dirty="0">
              <a:solidFill>
                <a:srgbClr val="00B050"/>
              </a:solidFill>
              <a:ea typeface="+mn-ea"/>
              <a:cs typeface="Arial" charset="0"/>
            </a:endParaRPr>
          </a:p>
        </p:txBody>
      </p:sp>
      <p:sp>
        <p:nvSpPr>
          <p:cNvPr id="3" name="Espaço Reservado para Conteúdo 2"/>
          <p:cNvSpPr>
            <a:spLocks noGrp="1"/>
          </p:cNvSpPr>
          <p:nvPr>
            <p:ph idx="1"/>
          </p:nvPr>
        </p:nvSpPr>
        <p:spPr/>
        <p:txBody>
          <a:bodyPr/>
          <a:lstStyle/>
          <a:p>
            <a:endParaRPr lang="pt-BR" dirty="0" smtClean="0"/>
          </a:p>
          <a:p>
            <a:endParaRPr lang="pt-BR" dirty="0"/>
          </a:p>
          <a:p>
            <a:pPr marL="0" indent="0" algn="ctr">
              <a:buNone/>
            </a:pPr>
            <a:r>
              <a:rPr lang="pt-BR" b="1" dirty="0" smtClean="0">
                <a:solidFill>
                  <a:srgbClr val="FF0000"/>
                </a:solidFill>
                <a:latin typeface="Arial" pitchFamily="34" charset="0"/>
                <a:cs typeface="Arial" pitchFamily="34" charset="0"/>
              </a:rPr>
              <a:t>Leitura Bíblica:   </a:t>
            </a:r>
            <a:r>
              <a:rPr lang="pt-BR" sz="4000" dirty="0">
                <a:solidFill>
                  <a:srgbClr val="0000CC"/>
                </a:solidFill>
              </a:rPr>
              <a:t>1 </a:t>
            </a:r>
            <a:r>
              <a:rPr lang="pt-BR" sz="4000" dirty="0" smtClean="0">
                <a:solidFill>
                  <a:srgbClr val="0000CC"/>
                </a:solidFill>
              </a:rPr>
              <a:t>Coríntios </a:t>
            </a:r>
            <a:r>
              <a:rPr lang="pt-BR" sz="4000" dirty="0" smtClean="0">
                <a:solidFill>
                  <a:srgbClr val="0000CC"/>
                </a:solidFill>
              </a:rPr>
              <a:t>10.1-14</a:t>
            </a:r>
            <a:endParaRPr lang="pt-BR" sz="4000" b="1" dirty="0">
              <a:solidFill>
                <a:srgbClr val="0000CC"/>
              </a:solidFill>
              <a:latin typeface="Arial" pitchFamily="34" charset="0"/>
              <a:cs typeface="Arial" pitchFamily="34" charset="0"/>
            </a:endParaRPr>
          </a:p>
        </p:txBody>
      </p:sp>
    </p:spTree>
    <p:extLst>
      <p:ext uri="{BB962C8B-B14F-4D97-AF65-F5344CB8AC3E}">
        <p14:creationId xmlns:p14="http://schemas.microsoft.com/office/powerpoint/2010/main" val="88052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3569" y="332656"/>
            <a:ext cx="7848872" cy="6120680"/>
          </a:xfrm>
        </p:spPr>
        <p:txBody>
          <a:bodyPr>
            <a:noAutofit/>
          </a:bodyPr>
          <a:lstStyle/>
          <a:p>
            <a:pPr marL="0" indent="0">
              <a:buNone/>
            </a:pPr>
            <a:r>
              <a:rPr lang="pt-BR" sz="2000" dirty="0">
                <a:solidFill>
                  <a:srgbClr val="0000CC"/>
                </a:solidFill>
              </a:rPr>
              <a:t>1 </a:t>
            </a:r>
            <a:r>
              <a:rPr lang="pt-BR" sz="2000" dirty="0" err="1" smtClean="0">
                <a:solidFill>
                  <a:srgbClr val="0000CC"/>
                </a:solidFill>
              </a:rPr>
              <a:t>Co</a:t>
            </a:r>
            <a:r>
              <a:rPr lang="pt-BR" sz="2000" dirty="0" smtClean="0">
                <a:solidFill>
                  <a:srgbClr val="0000CC"/>
                </a:solidFill>
              </a:rPr>
              <a:t> </a:t>
            </a:r>
            <a:r>
              <a:rPr lang="pt-BR" sz="2000" dirty="0" smtClean="0">
                <a:solidFill>
                  <a:srgbClr val="0000CC"/>
                </a:solidFill>
              </a:rPr>
              <a:t>10</a:t>
            </a:r>
            <a:r>
              <a:rPr lang="pt-BR" sz="2000" dirty="0">
                <a:solidFill>
                  <a:srgbClr val="0000CC"/>
                </a:solidFill>
              </a:rPr>
              <a:t>. </a:t>
            </a:r>
            <a:r>
              <a:rPr lang="pt-BR" sz="2000" dirty="0" smtClean="0">
                <a:solidFill>
                  <a:srgbClr val="0000CC"/>
                </a:solidFill>
              </a:rPr>
              <a:t>1 </a:t>
            </a:r>
            <a:r>
              <a:rPr lang="pt-BR" sz="2000" dirty="0">
                <a:solidFill>
                  <a:srgbClr val="0000CC"/>
                </a:solidFill>
              </a:rPr>
              <a:t>Ora, irmãos, não quero que ignoreis que nossos pais estiveram todos debaixo da nuvem; e todos passaram pelo mar</a:t>
            </a:r>
            <a:r>
              <a:rPr lang="pt-BR" sz="2000" dirty="0" smtClean="0">
                <a:solidFill>
                  <a:srgbClr val="0000CC"/>
                </a:solidFill>
              </a:rPr>
              <a:t>,   2  </a:t>
            </a:r>
            <a:r>
              <a:rPr lang="pt-BR" sz="2000" dirty="0">
                <a:solidFill>
                  <a:srgbClr val="0000CC"/>
                </a:solidFill>
              </a:rPr>
              <a:t>e todos foram batizados em Moisés, na nuvem e no mar</a:t>
            </a:r>
            <a:r>
              <a:rPr lang="pt-BR" sz="2000" dirty="0" smtClean="0">
                <a:solidFill>
                  <a:srgbClr val="0000CC"/>
                </a:solidFill>
              </a:rPr>
              <a:t>,   3  </a:t>
            </a:r>
            <a:r>
              <a:rPr lang="pt-BR" sz="2000" dirty="0">
                <a:solidFill>
                  <a:srgbClr val="0000CC"/>
                </a:solidFill>
              </a:rPr>
              <a:t>e todos comeram de um mesmo manjar espiritual</a:t>
            </a:r>
            <a:r>
              <a:rPr lang="pt-BR" sz="2000" dirty="0" smtClean="0">
                <a:solidFill>
                  <a:srgbClr val="0000CC"/>
                </a:solidFill>
              </a:rPr>
              <a:t>,   4  </a:t>
            </a:r>
            <a:r>
              <a:rPr lang="pt-BR" sz="2000" dirty="0">
                <a:solidFill>
                  <a:srgbClr val="0000CC"/>
                </a:solidFill>
              </a:rPr>
              <a:t>e beberam todos de uma mesma bebida espiritual, porque bebiam da pedra espiritual que os seguia; e a pedra era Cristo</a:t>
            </a:r>
            <a:r>
              <a:rPr lang="pt-BR" sz="2000" dirty="0" smtClean="0">
                <a:solidFill>
                  <a:srgbClr val="0000CC"/>
                </a:solidFill>
              </a:rPr>
              <a:t>.   5  </a:t>
            </a:r>
            <a:r>
              <a:rPr lang="pt-BR" sz="2000" dirty="0">
                <a:solidFill>
                  <a:srgbClr val="0000CC"/>
                </a:solidFill>
              </a:rPr>
              <a:t>Mas Deus não se agradou da maior parte deles, pelo que foram prostrados no deserto</a:t>
            </a:r>
            <a:r>
              <a:rPr lang="pt-BR" sz="2000" dirty="0" smtClean="0">
                <a:solidFill>
                  <a:srgbClr val="0000CC"/>
                </a:solidFill>
              </a:rPr>
              <a:t>.   6  E </a:t>
            </a:r>
            <a:r>
              <a:rPr lang="pt-BR" sz="2000" dirty="0">
                <a:solidFill>
                  <a:srgbClr val="0000CC"/>
                </a:solidFill>
              </a:rPr>
              <a:t>essas coisas foram-nos feitas em figura, para que não cobicemos as coisas más, como eles cobiçaram</a:t>
            </a:r>
            <a:r>
              <a:rPr lang="pt-BR" sz="2000" dirty="0" smtClean="0">
                <a:solidFill>
                  <a:srgbClr val="0000CC"/>
                </a:solidFill>
              </a:rPr>
              <a:t>.  7 Não </a:t>
            </a:r>
            <a:r>
              <a:rPr lang="pt-BR" sz="2000" dirty="0">
                <a:solidFill>
                  <a:srgbClr val="0000CC"/>
                </a:solidFill>
              </a:rPr>
              <a:t>vos façais, pois, idólatras, como alguns deles; conforme está escrito: O povo assentou-se a comer e a beber e levantou-se para folgar</a:t>
            </a:r>
            <a:r>
              <a:rPr lang="pt-BR" sz="2000" dirty="0" smtClean="0">
                <a:solidFill>
                  <a:srgbClr val="0000CC"/>
                </a:solidFill>
              </a:rPr>
              <a:t>.   8  </a:t>
            </a:r>
            <a:r>
              <a:rPr lang="pt-BR" sz="2000" dirty="0">
                <a:solidFill>
                  <a:srgbClr val="0000CC"/>
                </a:solidFill>
              </a:rPr>
              <a:t>E não nos prostituamos, como alguns deles fizeram e caíram num dia vinte e três mil</a:t>
            </a:r>
            <a:r>
              <a:rPr lang="pt-BR" sz="2000" dirty="0" smtClean="0">
                <a:solidFill>
                  <a:srgbClr val="0000CC"/>
                </a:solidFill>
              </a:rPr>
              <a:t>.   9  </a:t>
            </a:r>
            <a:r>
              <a:rPr lang="pt-BR" sz="2000" dirty="0">
                <a:solidFill>
                  <a:srgbClr val="0000CC"/>
                </a:solidFill>
              </a:rPr>
              <a:t>E não tentemos a Cristo, como alguns deles também tentaram e pereceram pelas serpentes</a:t>
            </a:r>
            <a:r>
              <a:rPr lang="pt-BR" sz="2000" dirty="0" smtClean="0">
                <a:solidFill>
                  <a:srgbClr val="0000CC"/>
                </a:solidFill>
              </a:rPr>
              <a:t>.   10  </a:t>
            </a:r>
            <a:r>
              <a:rPr lang="pt-BR" sz="2000" dirty="0">
                <a:solidFill>
                  <a:srgbClr val="0000CC"/>
                </a:solidFill>
              </a:rPr>
              <a:t>E não murmureis, como também alguns deles murmuraram e pereceram pelo destruidor</a:t>
            </a:r>
            <a:r>
              <a:rPr lang="pt-BR" sz="2000" dirty="0" smtClean="0">
                <a:solidFill>
                  <a:srgbClr val="0000CC"/>
                </a:solidFill>
              </a:rPr>
              <a:t>.   11  </a:t>
            </a:r>
            <a:r>
              <a:rPr lang="pt-BR" sz="2000" dirty="0">
                <a:solidFill>
                  <a:srgbClr val="0000CC"/>
                </a:solidFill>
              </a:rPr>
              <a:t>Ora, tudo isso lhes sobreveio como figuras, e estão escritas para aviso nosso, para quem já são chegados os fins dos séculos</a:t>
            </a:r>
            <a:r>
              <a:rPr lang="pt-BR" sz="2000" dirty="0" smtClean="0">
                <a:solidFill>
                  <a:srgbClr val="0000CC"/>
                </a:solidFill>
              </a:rPr>
              <a:t>.   12  </a:t>
            </a:r>
            <a:r>
              <a:rPr lang="pt-BR" sz="2000" dirty="0">
                <a:solidFill>
                  <a:srgbClr val="0000CC"/>
                </a:solidFill>
              </a:rPr>
              <a:t>Aquele, pois, que cuida estar em pé, olhe que não caia</a:t>
            </a:r>
            <a:r>
              <a:rPr lang="pt-BR" sz="2000" dirty="0" smtClean="0">
                <a:solidFill>
                  <a:srgbClr val="0000CC"/>
                </a:solidFill>
              </a:rPr>
              <a:t>.   13  </a:t>
            </a:r>
            <a:r>
              <a:rPr lang="pt-BR" sz="2000" dirty="0">
                <a:solidFill>
                  <a:srgbClr val="0000CC"/>
                </a:solidFill>
              </a:rPr>
              <a:t>Não veio sobre vós tentação, senão humana; mas fiel é Deus, que vos não deixará tentar acima do que podeis; antes, com a tentação dará também o escape, para que a </a:t>
            </a:r>
            <a:r>
              <a:rPr lang="pt-BR" sz="2000" dirty="0" smtClean="0">
                <a:solidFill>
                  <a:srgbClr val="0000CC"/>
                </a:solidFill>
              </a:rPr>
              <a:t>possais </a:t>
            </a:r>
            <a:r>
              <a:rPr lang="pt-BR" sz="2000" dirty="0">
                <a:solidFill>
                  <a:srgbClr val="0000CC"/>
                </a:solidFill>
              </a:rPr>
              <a:t>suportar</a:t>
            </a:r>
            <a:r>
              <a:rPr lang="pt-BR" sz="2000" dirty="0" smtClean="0">
                <a:solidFill>
                  <a:srgbClr val="0000CC"/>
                </a:solidFill>
              </a:rPr>
              <a:t>.   14  </a:t>
            </a:r>
            <a:r>
              <a:rPr lang="pt-BR" sz="2000" dirty="0">
                <a:solidFill>
                  <a:srgbClr val="0000CC"/>
                </a:solidFill>
              </a:rPr>
              <a:t>Portanto, meus amados, fugi da idolatria.</a:t>
            </a:r>
            <a:endParaRPr lang="pt-BR" sz="2000" dirty="0">
              <a:solidFill>
                <a:srgbClr val="0000CC"/>
              </a:solidFill>
            </a:endParaRPr>
          </a:p>
        </p:txBody>
      </p:sp>
    </p:spTree>
    <p:extLst>
      <p:ext uri="{BB962C8B-B14F-4D97-AF65-F5344CB8AC3E}">
        <p14:creationId xmlns:p14="http://schemas.microsoft.com/office/powerpoint/2010/main" val="655847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8:  O PERIGO DA IDOLATRIA</a:t>
            </a:r>
            <a:endParaRPr lang="pt-BR" sz="2900" b="1" i="1" dirty="0">
              <a:solidFill>
                <a:srgbClr val="00B050"/>
              </a:solidFill>
              <a:cs typeface="Arial" charset="0"/>
            </a:endParaRPr>
          </a:p>
        </p:txBody>
      </p:sp>
      <p:sp>
        <p:nvSpPr>
          <p:cNvPr id="3" name="Espaço Reservado para Conteúdo 2"/>
          <p:cNvSpPr>
            <a:spLocks noGrp="1"/>
          </p:cNvSpPr>
          <p:nvPr>
            <p:ph idx="1"/>
          </p:nvPr>
        </p:nvSpPr>
        <p:spPr/>
        <p:txBody>
          <a:bodyPr>
            <a:normAutofit/>
          </a:bodyPr>
          <a:lstStyle/>
          <a:p>
            <a:pPr marL="0" lvl="0" indent="0" algn="just">
              <a:spcBef>
                <a:spcPct val="0"/>
              </a:spcBef>
              <a:buNone/>
              <a:defRPr/>
            </a:pPr>
            <a:endParaRPr lang="pt-BR" altLang="pt-BR" sz="1100" b="1" dirty="0" smtClean="0">
              <a:solidFill>
                <a:srgbClr val="C00000"/>
              </a:solidFill>
              <a:latin typeface="Arial" pitchFamily="34" charset="0"/>
              <a:cs typeface="Arial" pitchFamily="34" charset="0"/>
            </a:endParaRPr>
          </a:p>
          <a:p>
            <a:pPr marL="0" lvl="0" indent="0" algn="just">
              <a:spcBef>
                <a:spcPct val="0"/>
              </a:spcBef>
              <a:buNone/>
              <a:defRPr/>
            </a:pPr>
            <a:endParaRPr lang="pt-BR" altLang="pt-BR" sz="1200" b="1" dirty="0">
              <a:solidFill>
                <a:srgbClr val="C00000"/>
              </a:solidFill>
              <a:latin typeface="Arial" pitchFamily="34" charset="0"/>
              <a:cs typeface="Arial" pitchFamily="34" charset="0"/>
            </a:endParaRPr>
          </a:p>
          <a:p>
            <a:pPr marL="0" lvl="0" indent="0" algn="just">
              <a:spcBef>
                <a:spcPct val="0"/>
              </a:spcBef>
              <a:buNone/>
              <a:defRPr/>
            </a:pPr>
            <a:r>
              <a:rPr lang="pt-BR" altLang="pt-BR" b="1" dirty="0" smtClean="0">
                <a:solidFill>
                  <a:srgbClr val="C00000"/>
                </a:solidFill>
                <a:latin typeface="Arial" pitchFamily="34" charset="0"/>
                <a:cs typeface="Arial" pitchFamily="34" charset="0"/>
              </a:rPr>
              <a:t>Texto </a:t>
            </a:r>
            <a:r>
              <a:rPr lang="pt-BR" altLang="pt-BR" b="1" dirty="0">
                <a:solidFill>
                  <a:srgbClr val="C00000"/>
                </a:solidFill>
                <a:latin typeface="Arial" pitchFamily="34" charset="0"/>
                <a:cs typeface="Arial" pitchFamily="34" charset="0"/>
              </a:rPr>
              <a:t>Áureo:</a:t>
            </a:r>
          </a:p>
          <a:p>
            <a:pPr marL="0" lvl="0" indent="0">
              <a:spcBef>
                <a:spcPct val="0"/>
              </a:spcBef>
              <a:buNone/>
              <a:defRPr/>
            </a:pPr>
            <a:r>
              <a:rPr lang="pt-BR" dirty="0">
                <a:solidFill>
                  <a:prstClr val="black"/>
                </a:solidFill>
                <a:latin typeface="Arial" pitchFamily="34" charset="0"/>
                <a:cs typeface="Arial" pitchFamily="34" charset="0"/>
              </a:rPr>
              <a:t>	</a:t>
            </a:r>
            <a:endParaRPr lang="pt-BR" dirty="0">
              <a:solidFill>
                <a:prstClr val="black"/>
              </a:solidFill>
              <a:latin typeface="Arial" charset="0"/>
              <a:cs typeface="Arial" charset="0"/>
            </a:endParaRPr>
          </a:p>
          <a:p>
            <a:pPr marL="106680" indent="0" algn="just">
              <a:lnSpc>
                <a:spcPct val="107000"/>
              </a:lnSpc>
              <a:spcAft>
                <a:spcPts val="800"/>
              </a:spcAft>
              <a:buNone/>
            </a:pPr>
            <a:r>
              <a:rPr lang="pt-BR" dirty="0">
                <a:solidFill>
                  <a:prstClr val="black"/>
                </a:solidFill>
                <a:latin typeface="Arial" charset="0"/>
                <a:cs typeface="Arial" charset="0"/>
              </a:rPr>
              <a:t> 	</a:t>
            </a:r>
            <a:r>
              <a:rPr lang="pt-BR" sz="3600" dirty="0">
                <a:solidFill>
                  <a:srgbClr val="00000A"/>
                </a:solidFill>
                <a:latin typeface="Times New Roman"/>
                <a:ea typeface="Calibri"/>
                <a:cs typeface="Calibri"/>
              </a:rPr>
              <a:t>“</a:t>
            </a:r>
            <a:r>
              <a:rPr lang="pt-BR" sz="3600" dirty="0">
                <a:solidFill>
                  <a:srgbClr val="0000CC"/>
                </a:solidFill>
                <a:latin typeface="Times New Roman"/>
                <a:ea typeface="Calibri"/>
                <a:cs typeface="Calibri"/>
              </a:rPr>
              <a:t>Portai-vos de modo que não deis escândalo nem aos judeus, nem aos gregos, nem à igreja de </a:t>
            </a:r>
            <a:r>
              <a:rPr lang="pt-BR" sz="3600" dirty="0" smtClean="0">
                <a:solidFill>
                  <a:srgbClr val="0000CC"/>
                </a:solidFill>
                <a:latin typeface="Times New Roman"/>
                <a:ea typeface="Calibri"/>
                <a:cs typeface="Calibri"/>
              </a:rPr>
              <a:t>Deus</a:t>
            </a:r>
            <a:r>
              <a:rPr lang="pt-BR" sz="3600" dirty="0" smtClean="0">
                <a:solidFill>
                  <a:srgbClr val="0000CC"/>
                </a:solidFill>
                <a:highlight>
                  <a:srgbClr val="FFFFFF"/>
                </a:highlight>
                <a:latin typeface="Arial" pitchFamily="34" charset="0"/>
                <a:ea typeface="Calibri"/>
                <a:cs typeface="Arial" pitchFamily="34" charset="0"/>
              </a:rPr>
              <a:t>.</a:t>
            </a:r>
            <a:r>
              <a:rPr lang="pt-BR" sz="3600" dirty="0" smtClean="0">
                <a:highlight>
                  <a:srgbClr val="FFFFFF"/>
                </a:highlight>
                <a:latin typeface="Times New Roman"/>
                <a:ea typeface="Calibri"/>
                <a:cs typeface="Arial" pitchFamily="34" charset="0"/>
              </a:rPr>
              <a:t>”</a:t>
            </a:r>
            <a:endParaRPr lang="pt-BR" sz="3600" dirty="0">
              <a:solidFill>
                <a:srgbClr val="00000A"/>
              </a:solidFill>
              <a:ea typeface="Calibri"/>
              <a:cs typeface="Calibri"/>
            </a:endParaRPr>
          </a:p>
          <a:p>
            <a:pPr marL="114300" lvl="0" indent="0" algn="just" fontAlgn="base">
              <a:spcBef>
                <a:spcPct val="0"/>
              </a:spcBef>
              <a:spcAft>
                <a:spcPct val="0"/>
              </a:spcAft>
              <a:buClr>
                <a:srgbClr val="DBD7CB"/>
              </a:buClr>
              <a:buNone/>
              <a:defRPr/>
            </a:pPr>
            <a:r>
              <a:rPr lang="pt-BR" sz="4000" b="1" i="1" dirty="0">
                <a:solidFill>
                  <a:prstClr val="black"/>
                </a:solidFill>
                <a:latin typeface="Arial" charset="0"/>
                <a:cs typeface="Arial" charset="0"/>
              </a:rPr>
              <a:t>					</a:t>
            </a:r>
            <a:r>
              <a:rPr lang="pt-BR" sz="4000" b="1" dirty="0" smtClean="0">
                <a:solidFill>
                  <a:srgbClr val="C00000"/>
                </a:solidFill>
                <a:latin typeface="Arial" charset="0"/>
                <a:cs typeface="Arial" charset="0"/>
              </a:rPr>
              <a:t>(</a:t>
            </a:r>
            <a:r>
              <a:rPr lang="pt-BR" sz="3600" dirty="0">
                <a:solidFill>
                  <a:srgbClr val="0000CC"/>
                </a:solidFill>
                <a:highlight>
                  <a:srgbClr val="FFFFFF"/>
                </a:highlight>
                <a:latin typeface="Arial" pitchFamily="34" charset="0"/>
                <a:ea typeface="Calibri"/>
                <a:cs typeface="Arial" pitchFamily="34" charset="0"/>
              </a:rPr>
              <a:t>1 </a:t>
            </a:r>
            <a:r>
              <a:rPr lang="pt-BR" sz="3600" dirty="0" err="1">
                <a:solidFill>
                  <a:srgbClr val="0000CC"/>
                </a:solidFill>
                <a:highlight>
                  <a:srgbClr val="FFFFFF"/>
                </a:highlight>
                <a:latin typeface="Arial" pitchFamily="34" charset="0"/>
                <a:ea typeface="Calibri"/>
                <a:cs typeface="Arial" pitchFamily="34" charset="0"/>
              </a:rPr>
              <a:t>Co</a:t>
            </a:r>
            <a:r>
              <a:rPr lang="pt-BR" sz="3600" dirty="0">
                <a:solidFill>
                  <a:srgbClr val="0000CC"/>
                </a:solidFill>
                <a:highlight>
                  <a:srgbClr val="FFFFFF"/>
                </a:highlight>
                <a:latin typeface="Arial" pitchFamily="34" charset="0"/>
                <a:ea typeface="Calibri"/>
                <a:cs typeface="Arial" pitchFamily="34" charset="0"/>
              </a:rPr>
              <a:t> 10.32</a:t>
            </a:r>
            <a:r>
              <a:rPr lang="pt-BR" sz="4000" b="1" dirty="0" smtClean="0">
                <a:solidFill>
                  <a:srgbClr val="C00000"/>
                </a:solidFill>
                <a:latin typeface="Arial" charset="0"/>
                <a:cs typeface="Arial" charset="0"/>
              </a:rPr>
              <a:t>)</a:t>
            </a:r>
            <a:endParaRPr lang="pt-BR" sz="4000" b="1" dirty="0">
              <a:solidFill>
                <a:srgbClr val="C00000"/>
              </a:solidFill>
              <a:latin typeface="Arial" pitchFamily="34" charset="0"/>
              <a:cs typeface="Arial" pitchFamily="34" charset="0"/>
            </a:endParaRPr>
          </a:p>
          <a:p>
            <a:endParaRPr lang="pt-BR" dirty="0"/>
          </a:p>
        </p:txBody>
      </p:sp>
    </p:spTree>
    <p:extLst>
      <p:ext uri="{BB962C8B-B14F-4D97-AF65-F5344CB8AC3E}">
        <p14:creationId xmlns:p14="http://schemas.microsoft.com/office/powerpoint/2010/main" val="3678519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8:  O PERIGO DA </a:t>
            </a:r>
            <a:r>
              <a:rPr lang="pt-BR" sz="2900" b="1" i="1" dirty="0" smtClean="0">
                <a:solidFill>
                  <a:srgbClr val="00B050"/>
                </a:solidFill>
                <a:cs typeface="Arial" charset="0"/>
              </a:rPr>
              <a:t>IDOLATRIA</a:t>
            </a:r>
            <a:r>
              <a:rPr lang="pt-BR" sz="2900" b="1" i="1" dirty="0" smtClean="0">
                <a:solidFill>
                  <a:srgbClr val="00B050"/>
                </a:solidFill>
                <a:cs typeface="Arial" charset="0"/>
              </a:rPr>
              <a:t/>
            </a:r>
            <a:br>
              <a:rPr lang="pt-BR" sz="2900" b="1" i="1" dirty="0" smtClean="0">
                <a:solidFill>
                  <a:srgbClr val="00B050"/>
                </a:solidFill>
                <a:cs typeface="Arial" charset="0"/>
              </a:rPr>
            </a:br>
            <a:r>
              <a:rPr lang="pt-BR" sz="3200" b="1" dirty="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fontScale="85000" lnSpcReduction="2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O EXEMPLO DE ISRAEL: UM ALERTA </a:t>
            </a:r>
            <a:endParaRPr lang="pt-BR" sz="3000" b="1" dirty="0" smtClean="0">
              <a:solidFill>
                <a:srgbClr val="006600"/>
              </a:solidFill>
            </a:endParaRPr>
          </a:p>
          <a:p>
            <a:pPr marL="0" indent="0">
              <a:buNone/>
            </a:pPr>
            <a:r>
              <a:rPr lang="pt-BR" sz="3000" b="1" dirty="0">
                <a:solidFill>
                  <a:srgbClr val="006600"/>
                </a:solidFill>
              </a:rPr>
              <a:t>	</a:t>
            </a:r>
            <a:r>
              <a:rPr lang="pt-BR" sz="3000" b="1" dirty="0" smtClean="0">
                <a:solidFill>
                  <a:srgbClr val="006600"/>
                </a:solidFill>
              </a:rPr>
              <a:t>				(</a:t>
            </a:r>
            <a:r>
              <a:rPr lang="pt-BR" sz="3000" dirty="0">
                <a:solidFill>
                  <a:srgbClr val="0000CC"/>
                </a:solidFill>
              </a:rPr>
              <a:t>vv.</a:t>
            </a:r>
            <a:r>
              <a:rPr lang="pt-BR" sz="3000" b="1" dirty="0" smtClean="0">
                <a:solidFill>
                  <a:srgbClr val="006600"/>
                </a:solidFill>
              </a:rPr>
              <a:t> </a:t>
            </a:r>
            <a:r>
              <a:rPr lang="pt-BR" sz="3000" b="1" dirty="0">
                <a:solidFill>
                  <a:srgbClr val="0000CC"/>
                </a:solidFill>
              </a:rPr>
              <a:t>1-14</a:t>
            </a:r>
            <a:r>
              <a:rPr lang="pt-BR" sz="3000" b="1" dirty="0" smtClean="0">
                <a:solidFill>
                  <a:srgbClr val="006600"/>
                </a:solidFill>
              </a:rPr>
              <a:t>)</a:t>
            </a:r>
          </a:p>
          <a:p>
            <a:pPr marL="0" indent="0">
              <a:buNone/>
            </a:pPr>
            <a:r>
              <a:rPr lang="pt-BR" sz="3000" b="1" dirty="0">
                <a:solidFill>
                  <a:srgbClr val="006600"/>
                </a:solidFill>
              </a:rPr>
              <a:t>II – A GRAVIDADE DO PECADO DA IDOLATRIA </a:t>
            </a:r>
            <a:endParaRPr lang="pt-BR" sz="3000" b="1" dirty="0" smtClean="0">
              <a:solidFill>
                <a:srgbClr val="006600"/>
              </a:solidFill>
            </a:endParaRPr>
          </a:p>
          <a:p>
            <a:pPr marL="0" indent="0">
              <a:buNone/>
            </a:pPr>
            <a:r>
              <a:rPr lang="pt-BR" sz="3000" b="1" dirty="0">
                <a:solidFill>
                  <a:srgbClr val="006600"/>
                </a:solidFill>
              </a:rPr>
              <a:t>	</a:t>
            </a:r>
            <a:r>
              <a:rPr lang="pt-BR" sz="3000" b="1" dirty="0" smtClean="0">
                <a:solidFill>
                  <a:srgbClr val="006600"/>
                </a:solidFill>
              </a:rPr>
              <a:t>				(</a:t>
            </a:r>
            <a:r>
              <a:rPr lang="pt-BR" sz="3000" dirty="0">
                <a:solidFill>
                  <a:srgbClr val="0000CC"/>
                </a:solidFill>
              </a:rPr>
              <a:t>vv. </a:t>
            </a:r>
            <a:r>
              <a:rPr lang="pt-BR" sz="3000" b="1" dirty="0" smtClean="0">
                <a:solidFill>
                  <a:srgbClr val="0000CC"/>
                </a:solidFill>
              </a:rPr>
              <a:t>10.15-22</a:t>
            </a:r>
            <a:r>
              <a:rPr lang="pt-BR" sz="3000" b="1" dirty="0" smtClean="0">
                <a:solidFill>
                  <a:srgbClr val="006600"/>
                </a:solidFill>
              </a:rPr>
              <a:t>)</a:t>
            </a:r>
          </a:p>
          <a:p>
            <a:pPr marL="0" indent="0">
              <a:buNone/>
            </a:pPr>
            <a:r>
              <a:rPr lang="pt-BR" sz="3000" b="1" dirty="0">
                <a:solidFill>
                  <a:srgbClr val="006600"/>
                </a:solidFill>
              </a:rPr>
              <a:t>III – O CUIDADO COM A CONSCIÊNCIA ALHEIA </a:t>
            </a:r>
            <a:endParaRPr lang="pt-BR" sz="3000" b="1" dirty="0" smtClean="0">
              <a:solidFill>
                <a:srgbClr val="006600"/>
              </a:solidFill>
            </a:endParaRPr>
          </a:p>
          <a:p>
            <a:pPr marL="0" indent="0">
              <a:buNone/>
            </a:pPr>
            <a:r>
              <a:rPr lang="pt-BR" sz="3000" b="1" dirty="0">
                <a:solidFill>
                  <a:srgbClr val="006600"/>
                </a:solidFill>
              </a:rPr>
              <a:t>	</a:t>
            </a:r>
            <a:r>
              <a:rPr lang="pt-BR" sz="3000" b="1" dirty="0" smtClean="0">
                <a:solidFill>
                  <a:srgbClr val="006600"/>
                </a:solidFill>
              </a:rPr>
              <a:t>				(</a:t>
            </a:r>
            <a:r>
              <a:rPr lang="pt-BR" sz="3000" dirty="0">
                <a:solidFill>
                  <a:srgbClr val="0000CC"/>
                </a:solidFill>
              </a:rPr>
              <a:t>vv. </a:t>
            </a:r>
            <a:r>
              <a:rPr lang="pt-BR" sz="3000" b="1" dirty="0" smtClean="0">
                <a:solidFill>
                  <a:srgbClr val="0000CC"/>
                </a:solidFill>
              </a:rPr>
              <a:t>10.23-33</a:t>
            </a:r>
            <a:r>
              <a:rPr lang="pt-BR" sz="3000" b="1" dirty="0">
                <a:solidFill>
                  <a:srgbClr val="006600"/>
                </a:solidFill>
              </a:rPr>
              <a:t>)</a:t>
            </a:r>
            <a:r>
              <a:rPr lang="pt-BR" sz="4300" dirty="0">
                <a:solidFill>
                  <a:srgbClr val="006600"/>
                </a:solidFill>
                <a:cs typeface="Arial" pitchFamily="34" charset="0"/>
              </a:rPr>
              <a:t>	</a:t>
            </a:r>
            <a:r>
              <a:rPr lang="pt-BR" sz="4300" dirty="0" smtClean="0">
                <a:solidFill>
                  <a:srgbClr val="006600"/>
                </a:solidFill>
                <a:cs typeface="Arial" pitchFamily="34" charset="0"/>
              </a:rPr>
              <a:t>	</a:t>
            </a:r>
            <a:r>
              <a:rPr lang="pt-BR" sz="4300" b="1" dirty="0" smtClean="0">
                <a:solidFill>
                  <a:srgbClr val="006600"/>
                </a:solidFill>
              </a:rPr>
              <a:t>- </a:t>
            </a:r>
            <a:r>
              <a:rPr lang="pt-BR" sz="4300" b="1" dirty="0">
                <a:solidFill>
                  <a:srgbClr val="006600"/>
                </a:solidFill>
              </a:rPr>
              <a:t>Conclusão</a:t>
            </a:r>
          </a:p>
        </p:txBody>
      </p:sp>
    </p:spTree>
    <p:extLst>
      <p:ext uri="{BB962C8B-B14F-4D97-AF65-F5344CB8AC3E}">
        <p14:creationId xmlns:p14="http://schemas.microsoft.com/office/powerpoint/2010/main" val="2703177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8:  O PERIGO DA IDOLATRIA</a:t>
            </a:r>
            <a:endParaRPr lang="pt-BR" sz="2900" b="1" i="1" dirty="0">
              <a:solidFill>
                <a:srgbClr val="00B050"/>
              </a:solidFill>
              <a:cs typeface="Arial" charset="0"/>
            </a:endParaRPr>
          </a:p>
        </p:txBody>
      </p:sp>
      <p:sp>
        <p:nvSpPr>
          <p:cNvPr id="3" name="Espaço Reservado para Conteúdo 2"/>
          <p:cNvSpPr>
            <a:spLocks noGrp="1"/>
          </p:cNvSpPr>
          <p:nvPr>
            <p:ph idx="1"/>
          </p:nvPr>
        </p:nvSpPr>
        <p:spPr>
          <a:ln>
            <a:solidFill>
              <a:schemeClr val="tx1"/>
            </a:solidFill>
          </a:ln>
        </p:spPr>
        <p:txBody>
          <a:bodyPr>
            <a:normAutofit fontScale="92500" lnSpcReduction="20000"/>
          </a:bodyPr>
          <a:lstStyle/>
          <a:p>
            <a:pPr marL="0" lvl="0" indent="0" fontAlgn="base">
              <a:spcBef>
                <a:spcPct val="0"/>
              </a:spcBef>
              <a:spcAft>
                <a:spcPct val="0"/>
              </a:spcAft>
              <a:buNone/>
              <a:defRPr/>
            </a:pPr>
            <a:r>
              <a:rPr lang="pt-BR" sz="2400" b="1" dirty="0" smtClean="0">
                <a:solidFill>
                  <a:srgbClr val="EEECE1">
                    <a:lumMod val="25000"/>
                  </a:srgbClr>
                </a:solidFill>
                <a:latin typeface="Arial" pitchFamily="34" charset="0"/>
                <a:cs typeface="Arial" pitchFamily="34" charset="0"/>
              </a:rPr>
              <a:t>   </a:t>
            </a:r>
            <a:r>
              <a:rPr lang="pt-BR" sz="3500" b="1" dirty="0">
                <a:solidFill>
                  <a:srgbClr val="006600"/>
                </a:solidFill>
              </a:rPr>
              <a:t>Introdução</a:t>
            </a:r>
            <a:r>
              <a:rPr lang="pt-BR" sz="2400" b="1" dirty="0" smtClean="0">
                <a:solidFill>
                  <a:srgbClr val="EEECE1">
                    <a:lumMod val="25000"/>
                  </a:srgbClr>
                </a:solidFill>
                <a:latin typeface="Arial" pitchFamily="34" charset="0"/>
                <a:cs typeface="Arial" pitchFamily="34" charset="0"/>
              </a:rPr>
              <a:t>						</a:t>
            </a:r>
          </a:p>
          <a:p>
            <a:pPr lvl="0" fontAlgn="base">
              <a:spcBef>
                <a:spcPct val="0"/>
              </a:spcBef>
              <a:spcAft>
                <a:spcPct val="0"/>
              </a:spcAft>
              <a:buFontTx/>
              <a:buChar char="-"/>
              <a:defRPr/>
            </a:pPr>
            <a:endParaRPr lang="pt-BR" sz="1200" b="1" dirty="0">
              <a:ln w="12700" cmpd="sng">
                <a:solidFill>
                  <a:schemeClr val="tx1"/>
                </a:solidFill>
              </a:ln>
              <a:solidFill>
                <a:srgbClr val="EEECE1">
                  <a:lumMod val="25000"/>
                </a:srgbClr>
              </a:solidFill>
              <a:latin typeface="Arial" pitchFamily="34" charset="0"/>
              <a:cs typeface="Arial" pitchFamily="34" charset="0"/>
            </a:endParaRPr>
          </a:p>
          <a:p>
            <a:pPr marL="0" lvl="0" indent="0" algn="just" fontAlgn="base">
              <a:spcBef>
                <a:spcPct val="0"/>
              </a:spcBef>
              <a:spcAft>
                <a:spcPct val="0"/>
              </a:spcAft>
              <a:buNone/>
              <a:defRPr/>
            </a:pPr>
            <a:r>
              <a:rPr lang="pt-BR" sz="2400" dirty="0">
                <a:solidFill>
                  <a:prstClr val="black"/>
                </a:solidFill>
                <a:latin typeface="Arial" charset="0"/>
                <a:cs typeface="Arial" charset="0"/>
              </a:rPr>
              <a:t>	</a:t>
            </a:r>
            <a:r>
              <a:rPr lang="pt-BR" sz="3000" dirty="0">
                <a:solidFill>
                  <a:prstClr val="black"/>
                </a:solidFill>
                <a:latin typeface="Arial" charset="0"/>
                <a:cs typeface="Arial" charset="0"/>
              </a:rPr>
              <a:t>O apóstolo prossegue sua orientação a respeito das coisas sacrificadas aos ídolos. Depois de censurar a falta de amor dos coríntios e de propor-se a si mesmo como exemplo de renúncia de privilégios por amor aos mais fracos, ele agora faz um grave alerta contra a idolatria. E, trazendo à memória o exemplo de Israel, adverte a igreja para que não se envolva em nada que possa aborrecer ao Senhor e atrair a Sua ira, ou escandalizar a consciência de qualquer pessoa, seja crente ou incrédulo.</a:t>
            </a:r>
            <a:endParaRPr lang="pt-BR" sz="3000" dirty="0">
              <a:solidFill>
                <a:prstClr val="black"/>
              </a:solidFill>
              <a:latin typeface="Arial" charset="0"/>
              <a:cs typeface="Arial" charset="0"/>
            </a:endParaRPr>
          </a:p>
        </p:txBody>
      </p:sp>
    </p:spTree>
    <p:extLst>
      <p:ext uri="{BB962C8B-B14F-4D97-AF65-F5344CB8AC3E}">
        <p14:creationId xmlns:p14="http://schemas.microsoft.com/office/powerpoint/2010/main" val="2703177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8:  O PERIGO DA </a:t>
            </a:r>
            <a:r>
              <a:rPr lang="pt-BR" sz="2900" b="1" i="1" dirty="0" smtClean="0">
                <a:solidFill>
                  <a:srgbClr val="00B050"/>
                </a:solidFill>
                <a:cs typeface="Arial" charset="0"/>
              </a:rPr>
              <a:t>IDOLATRIA</a:t>
            </a:r>
            <a:r>
              <a:rPr lang="pt-BR" sz="2900" b="1" i="1" dirty="0" smtClean="0">
                <a:solidFill>
                  <a:srgbClr val="00B050"/>
                </a:solidFill>
                <a:cs typeface="Arial" charset="0"/>
              </a:rPr>
              <a:t/>
            </a:r>
            <a:br>
              <a:rPr lang="pt-BR" sz="2900" b="1" i="1" dirty="0" smtClean="0">
                <a:solidFill>
                  <a:srgbClr val="00B050"/>
                </a:solidFill>
                <a:cs typeface="Arial" charset="0"/>
              </a:rPr>
            </a:br>
            <a:r>
              <a:rPr lang="pt-BR" sz="3200" b="1" dirty="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fontScale="85000" lnSpcReduction="2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FF0000"/>
                </a:solidFill>
              </a:rPr>
              <a:t>I – O EXEMPLO DE ISRAEL: UM ALERTA </a:t>
            </a:r>
            <a:endParaRPr lang="pt-BR" sz="3000" b="1" dirty="0" smtClean="0">
              <a:solidFill>
                <a:srgbClr val="FF0000"/>
              </a:solidFill>
            </a:endParaRPr>
          </a:p>
          <a:p>
            <a:pPr marL="0" indent="0">
              <a:buNone/>
            </a:pPr>
            <a:r>
              <a:rPr lang="pt-BR" sz="3000" b="1" dirty="0">
                <a:solidFill>
                  <a:srgbClr val="006600"/>
                </a:solidFill>
              </a:rPr>
              <a:t>	</a:t>
            </a:r>
            <a:r>
              <a:rPr lang="pt-BR" sz="3000" b="1" dirty="0" smtClean="0">
                <a:solidFill>
                  <a:srgbClr val="006600"/>
                </a:solidFill>
              </a:rPr>
              <a:t>				(</a:t>
            </a:r>
            <a:r>
              <a:rPr lang="pt-BR" sz="3000" dirty="0">
                <a:solidFill>
                  <a:srgbClr val="0000CC"/>
                </a:solidFill>
              </a:rPr>
              <a:t>vv.</a:t>
            </a:r>
            <a:r>
              <a:rPr lang="pt-BR" sz="3000" b="1" dirty="0" smtClean="0">
                <a:solidFill>
                  <a:srgbClr val="006600"/>
                </a:solidFill>
              </a:rPr>
              <a:t> </a:t>
            </a:r>
            <a:r>
              <a:rPr lang="pt-BR" sz="3000" b="1" dirty="0">
                <a:solidFill>
                  <a:srgbClr val="0000CC"/>
                </a:solidFill>
              </a:rPr>
              <a:t>1-14</a:t>
            </a:r>
            <a:r>
              <a:rPr lang="pt-BR" sz="3000" b="1" dirty="0" smtClean="0">
                <a:solidFill>
                  <a:srgbClr val="006600"/>
                </a:solidFill>
              </a:rPr>
              <a:t>)</a:t>
            </a:r>
          </a:p>
          <a:p>
            <a:pPr marL="0" indent="0">
              <a:buNone/>
            </a:pPr>
            <a:r>
              <a:rPr lang="pt-BR" sz="3000" b="1" dirty="0">
                <a:solidFill>
                  <a:srgbClr val="006600"/>
                </a:solidFill>
              </a:rPr>
              <a:t>II – A GRAVIDADE DO PECADO DA IDOLATRIA </a:t>
            </a:r>
            <a:endParaRPr lang="pt-BR" sz="3000" b="1" dirty="0" smtClean="0">
              <a:solidFill>
                <a:srgbClr val="006600"/>
              </a:solidFill>
            </a:endParaRPr>
          </a:p>
          <a:p>
            <a:pPr marL="0" indent="0">
              <a:buNone/>
            </a:pPr>
            <a:r>
              <a:rPr lang="pt-BR" sz="3000" b="1" dirty="0">
                <a:solidFill>
                  <a:srgbClr val="006600"/>
                </a:solidFill>
              </a:rPr>
              <a:t>	</a:t>
            </a:r>
            <a:r>
              <a:rPr lang="pt-BR" sz="3000" b="1" dirty="0" smtClean="0">
                <a:solidFill>
                  <a:srgbClr val="006600"/>
                </a:solidFill>
              </a:rPr>
              <a:t>				(</a:t>
            </a:r>
            <a:r>
              <a:rPr lang="pt-BR" sz="3000" dirty="0">
                <a:solidFill>
                  <a:srgbClr val="0000CC"/>
                </a:solidFill>
              </a:rPr>
              <a:t>vv. </a:t>
            </a:r>
            <a:r>
              <a:rPr lang="pt-BR" sz="3000" b="1" dirty="0" smtClean="0">
                <a:solidFill>
                  <a:srgbClr val="0000CC"/>
                </a:solidFill>
              </a:rPr>
              <a:t>10.15-22</a:t>
            </a:r>
            <a:r>
              <a:rPr lang="pt-BR" sz="3000" b="1" dirty="0" smtClean="0">
                <a:solidFill>
                  <a:srgbClr val="006600"/>
                </a:solidFill>
              </a:rPr>
              <a:t>)</a:t>
            </a:r>
          </a:p>
          <a:p>
            <a:pPr marL="0" indent="0">
              <a:buNone/>
            </a:pPr>
            <a:r>
              <a:rPr lang="pt-BR" sz="3000" b="1" dirty="0">
                <a:solidFill>
                  <a:srgbClr val="006600"/>
                </a:solidFill>
              </a:rPr>
              <a:t>III – O CUIDADO COM A CONSCIÊNCIA ALHEIA </a:t>
            </a:r>
            <a:endParaRPr lang="pt-BR" sz="3000" b="1" dirty="0" smtClean="0">
              <a:solidFill>
                <a:srgbClr val="006600"/>
              </a:solidFill>
            </a:endParaRPr>
          </a:p>
          <a:p>
            <a:pPr marL="0" indent="0">
              <a:buNone/>
            </a:pPr>
            <a:r>
              <a:rPr lang="pt-BR" sz="3000" b="1" dirty="0">
                <a:solidFill>
                  <a:srgbClr val="006600"/>
                </a:solidFill>
              </a:rPr>
              <a:t>	</a:t>
            </a:r>
            <a:r>
              <a:rPr lang="pt-BR" sz="3000" b="1" dirty="0" smtClean="0">
                <a:solidFill>
                  <a:srgbClr val="006600"/>
                </a:solidFill>
              </a:rPr>
              <a:t>				(</a:t>
            </a:r>
            <a:r>
              <a:rPr lang="pt-BR" sz="3000" dirty="0">
                <a:solidFill>
                  <a:srgbClr val="0000CC"/>
                </a:solidFill>
              </a:rPr>
              <a:t>vv. </a:t>
            </a:r>
            <a:r>
              <a:rPr lang="pt-BR" sz="3000" b="1" dirty="0" smtClean="0">
                <a:solidFill>
                  <a:srgbClr val="0000CC"/>
                </a:solidFill>
              </a:rPr>
              <a:t>10.23-33</a:t>
            </a:r>
            <a:r>
              <a:rPr lang="pt-BR" sz="3000" b="1" dirty="0">
                <a:solidFill>
                  <a:srgbClr val="006600"/>
                </a:solidFill>
              </a:rPr>
              <a:t>)</a:t>
            </a:r>
            <a:r>
              <a:rPr lang="pt-BR" sz="4300" dirty="0">
                <a:solidFill>
                  <a:srgbClr val="006600"/>
                </a:solidFill>
                <a:cs typeface="Arial" pitchFamily="34" charset="0"/>
              </a:rPr>
              <a:t>	</a:t>
            </a:r>
            <a:r>
              <a:rPr lang="pt-BR" sz="4300" dirty="0" smtClean="0">
                <a:solidFill>
                  <a:srgbClr val="006600"/>
                </a:solidFill>
                <a:cs typeface="Arial" pitchFamily="34" charset="0"/>
              </a:rPr>
              <a:t>	</a:t>
            </a:r>
            <a:r>
              <a:rPr lang="pt-BR" sz="4300" b="1" dirty="0" smtClean="0">
                <a:solidFill>
                  <a:srgbClr val="006600"/>
                </a:solidFill>
              </a:rPr>
              <a:t>- </a:t>
            </a:r>
            <a:r>
              <a:rPr lang="pt-BR" sz="4300" b="1" dirty="0">
                <a:solidFill>
                  <a:srgbClr val="006600"/>
                </a:solidFill>
              </a:rPr>
              <a:t>Conclusão</a:t>
            </a:r>
          </a:p>
        </p:txBody>
      </p:sp>
    </p:spTree>
    <p:extLst>
      <p:ext uri="{BB962C8B-B14F-4D97-AF65-F5344CB8AC3E}">
        <p14:creationId xmlns:p14="http://schemas.microsoft.com/office/powerpoint/2010/main" val="416631345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1349</TotalTime>
  <Words>1290</Words>
  <Application>Microsoft Office PowerPoint</Application>
  <PresentationFormat>Apresentação na tela (4:3)</PresentationFormat>
  <Paragraphs>178</Paragraphs>
  <Slides>31</Slides>
  <Notes>12</Notes>
  <HiddenSlides>0</HiddenSlides>
  <MMClips>0</MMClips>
  <ScaleCrop>false</ScaleCrop>
  <HeadingPairs>
    <vt:vector size="4" baseType="variant">
      <vt:variant>
        <vt:lpstr>Tema</vt:lpstr>
      </vt:variant>
      <vt:variant>
        <vt:i4>2</vt:i4>
      </vt:variant>
      <vt:variant>
        <vt:lpstr>Títulos de slides</vt:lpstr>
      </vt:variant>
      <vt:variant>
        <vt:i4>31</vt:i4>
      </vt:variant>
    </vt:vector>
  </HeadingPairs>
  <TitlesOfParts>
    <vt:vector size="33" baseType="lpstr">
      <vt:lpstr>Tema do Office</vt:lpstr>
      <vt:lpstr>1_Tema do Office</vt:lpstr>
      <vt:lpstr>Apresentação do PowerPoint</vt:lpstr>
      <vt:lpstr>Apresentação do PowerPoint</vt:lpstr>
      <vt:lpstr>Apresentação do PowerPoint</vt:lpstr>
      <vt:lpstr>1ª CARTA  AOS  CORÍNTIOS LIÇÃO 8:  O PERIGO DA IDOLATRIA </vt:lpstr>
      <vt:lpstr>Apresentação do PowerPoint</vt:lpstr>
      <vt:lpstr>1ª CARTA  AOS  CORÍNTIOS LIÇÃO 8:  O PERIGO DA IDOLATRIA</vt:lpstr>
      <vt:lpstr>1ª CARTA  AOS  CORÍNTIOS LIÇÃO 8:  O PERIGO DA IDOLATRIA ESBOÇO</vt:lpstr>
      <vt:lpstr>1ª CARTA  AOS  CORÍNTIOS LIÇÃO 8:  O PERIGO DA IDOLATRIA</vt:lpstr>
      <vt:lpstr>1ª CARTA  AOS  CORÍNTIOS LIÇÃO 8:  O PERIGO DA IDOLATRIA ESBOÇO</vt:lpstr>
      <vt:lpstr>Apresentação do PowerPoint</vt:lpstr>
      <vt:lpstr>1ª CARTA  AOS  CORÍNTIOS LIÇÃO 8:  O PERIGO DA IDOLATRIA </vt:lpstr>
      <vt:lpstr>Apresentação do PowerPoint</vt:lpstr>
      <vt:lpstr>1ª CARTA  AOS  CORÍNTIOS LIÇÃO 8:  O PERIGO DA IDOLATRIA </vt:lpstr>
      <vt:lpstr>Apresentação do PowerPoint</vt:lpstr>
      <vt:lpstr>1ª CARTA  AOS  CORÍNTIOS LIÇÃO 8:  O PERIGO DA IDOLATRIA</vt:lpstr>
      <vt:lpstr>Apresentação do PowerPoint</vt:lpstr>
      <vt:lpstr>1ª CARTA  AOS  CORÍNTIOS LIÇÃO 8:  O PERIGO DA IDOLATRIA ESBOÇO</vt:lpstr>
      <vt:lpstr>Apresentação do PowerPoint</vt:lpstr>
      <vt:lpstr>1ª CARTA  AOS  CORÍNTIOS LIÇÃO 8:  O PERIGO DA IDOLATRIA</vt:lpstr>
      <vt:lpstr>1ª CARTA  AOS  CORÍNTIOS LIÇÃO 8:  O PERIGO DA IDOLATRIA</vt:lpstr>
      <vt:lpstr>Apresentação do PowerPoint</vt:lpstr>
      <vt:lpstr>1ª CARTA  AOS  CORÍNTIOS LIÇÃO 8:  O PERIGO DA IDOLATRIA</vt:lpstr>
      <vt:lpstr>1ª CARTA  AOS  CORÍNTIOS LIÇÃO 8:  O PERIGO DA IDOLATRIA ESBOÇO</vt:lpstr>
      <vt:lpstr>Apresentação do PowerPoint</vt:lpstr>
      <vt:lpstr>1ª CARTA  AOS  CORÍNTIOS LIÇÃO 8:  O PERIGO DA IDOLATRIA</vt:lpstr>
      <vt:lpstr>1ª CARTA  AOS  CORÍNTIOS LIÇÃO 8:  O PERIGO DA IDOLATRIA</vt:lpstr>
      <vt:lpstr>1ª CARTA  AOS  CORÍNTIOS LIÇÃO 8:  O PERIGO DA IDOLATRIA </vt:lpstr>
      <vt:lpstr>1ª CARTA  AOS  CORÍNTIOS LIÇÃO 8:  O PERIGO DA IDOLATRIA ESBOÇO</vt:lpstr>
      <vt:lpstr>1ª CARTA  AOS  CORÍNTIOS LIÇÃO 8:  O PERIGO DA IDOLATRIA</vt:lpstr>
      <vt:lpstr>1ª CARTA  AOS  CORÍNTIOS LIÇÃO 8:  O PERIGO DA IDOLATRIA ESBOÇO</vt:lpstr>
      <vt:lpstr>1ª CARTA  AOS  CORÍNTIOS LIÇÃO 8:  O PERIGO DA IDOLATRIA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PARÁBOLAS</dc:title>
  <dc:creator>I.G.V</dc:creator>
  <cp:lastModifiedBy>I.G.V</cp:lastModifiedBy>
  <cp:revision>128</cp:revision>
  <dcterms:created xsi:type="dcterms:W3CDTF">2017-03-28T13:10:15Z</dcterms:created>
  <dcterms:modified xsi:type="dcterms:W3CDTF">2018-08-21T19:39:56Z</dcterms:modified>
</cp:coreProperties>
</file>