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342" r:id="rId3"/>
    <p:sldId id="296" r:id="rId4"/>
    <p:sldId id="259" r:id="rId5"/>
    <p:sldId id="257" r:id="rId6"/>
    <p:sldId id="279" r:id="rId7"/>
    <p:sldId id="260" r:id="rId8"/>
    <p:sldId id="262" r:id="rId9"/>
    <p:sldId id="263" r:id="rId10"/>
    <p:sldId id="372" r:id="rId11"/>
    <p:sldId id="368" r:id="rId12"/>
    <p:sldId id="264" r:id="rId13"/>
    <p:sldId id="380" r:id="rId14"/>
    <p:sldId id="323" r:id="rId15"/>
    <p:sldId id="325" r:id="rId16"/>
    <p:sldId id="373" r:id="rId17"/>
    <p:sldId id="369" r:id="rId18"/>
    <p:sldId id="267" r:id="rId19"/>
    <p:sldId id="327" r:id="rId20"/>
    <p:sldId id="379" r:id="rId21"/>
    <p:sldId id="329" r:id="rId22"/>
    <p:sldId id="374" r:id="rId23"/>
    <p:sldId id="370" r:id="rId24"/>
    <p:sldId id="378" r:id="rId25"/>
    <p:sldId id="333" r:id="rId26"/>
    <p:sldId id="348" r:id="rId27"/>
    <p:sldId id="375" r:id="rId28"/>
    <p:sldId id="313" r:id="rId29"/>
    <p:sldId id="376" r:id="rId30"/>
    <p:sldId id="377" r:id="rId3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14/08/2018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r>
              <a:rPr lang="pt-BR" b="1" baseline="0" dirty="0" smtClean="0">
                <a:solidFill>
                  <a:srgbClr val="FF0000"/>
                </a:solidFill>
              </a:rPr>
              <a:t>			o assunto só é concluído no final do capítulo  10 (dez)</a:t>
            </a:r>
            <a:endParaRPr lang="pt-BR" b="1" baseline="0" dirty="0">
              <a:solidFill>
                <a:srgbClr val="FF00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25</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27</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14</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17</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smtClean="0">
                <a:solidFill>
                  <a:srgbClr val="006600"/>
                </a:solidFill>
              </a:rPr>
              <a:t>		</a:t>
            </a:r>
            <a:r>
              <a:rPr lang="pt-BR" sz="1200" b="0" dirty="0" smtClean="0">
                <a:solidFill>
                  <a:srgbClr val="006600"/>
                </a:solidFill>
              </a:rPr>
              <a:t>	</a:t>
            </a:r>
            <a:r>
              <a:rPr lang="pt-BR" b="1" dirty="0" smtClean="0"/>
              <a:t>I </a:t>
            </a:r>
            <a:r>
              <a:rPr lang="pt-BR" b="1" dirty="0" err="1" smtClean="0"/>
              <a:t>Co</a:t>
            </a:r>
            <a:r>
              <a:rPr lang="pt-BR" b="1" dirty="0" smtClean="0"/>
              <a:t>  10.  28 </a:t>
            </a:r>
            <a:r>
              <a:rPr lang="pt-BR" b="1" dirty="0" smtClean="0"/>
              <a:t>– 32         E</a:t>
            </a:r>
            <a:r>
              <a:rPr lang="pt-BR" b="1" baseline="0" dirty="0" smtClean="0"/>
              <a:t> O ENTENDIMENTO  DO  IDÓLATRA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18</a:t>
            </a:fld>
            <a:endParaRPr lang="pt-BR" dirty="0"/>
          </a:p>
        </p:txBody>
      </p:sp>
    </p:spTree>
    <p:extLst>
      <p:ext uri="{BB962C8B-B14F-4D97-AF65-F5344CB8AC3E}">
        <p14:creationId xmlns:p14="http://schemas.microsoft.com/office/powerpoint/2010/main" val="190106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19</a:t>
            </a:fld>
            <a:endParaRPr lang="pt-BR"/>
          </a:p>
        </p:txBody>
      </p:sp>
    </p:spTree>
    <p:extLst>
      <p:ext uri="{BB962C8B-B14F-4D97-AF65-F5344CB8AC3E}">
        <p14:creationId xmlns:p14="http://schemas.microsoft.com/office/powerpoint/2010/main" val="645066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mtClean="0"/>
              <a:t>		I Co  10.  28 – 32           </a:t>
            </a:r>
            <a:r>
              <a:rPr lang="pt-BR" b="1" smtClean="0"/>
              <a:t>E</a:t>
            </a:r>
            <a:r>
              <a:rPr lang="pt-BR" b="1" baseline="0" smtClean="0"/>
              <a:t> O ENTENDIMENTO  DO  IDÓLATRA ??!!!</a:t>
            </a:r>
            <a:endParaRPr lang="pt-BR" b="1"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20</a:t>
            </a:fld>
            <a:endParaRPr lang="pt-BR"/>
          </a:p>
        </p:txBody>
      </p:sp>
    </p:spTree>
    <p:extLst>
      <p:ext uri="{BB962C8B-B14F-4D97-AF65-F5344CB8AC3E}">
        <p14:creationId xmlns:p14="http://schemas.microsoft.com/office/powerpoint/2010/main" val="3537355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13  Não sabeis vós que os que administram o que é sagrado comem do que é do templo? E que os que de contínuo estão junto ao altar participam do altar?</a:t>
            </a: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24</a:t>
            </a:fld>
            <a:endParaRPr lang="pt-BR"/>
          </a:p>
        </p:txBody>
      </p:sp>
    </p:spTree>
    <p:extLst>
      <p:ext uri="{BB962C8B-B14F-4D97-AF65-F5344CB8AC3E}">
        <p14:creationId xmlns:p14="http://schemas.microsoft.com/office/powerpoint/2010/main" val="88107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14/08/2018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14/08/2018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14/08/2018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14/08/2018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14/08/2018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14/08/2018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14/08/2018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14/08/2018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14/08/2018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14/08/2018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14/08/2018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14/08/2018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14/08/2018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14/08/2018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14/08/2018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14/08/2018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14/08/2018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14/08/2018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14/08/2018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7584" y="404664"/>
            <a:ext cx="7416824" cy="6048672"/>
          </a:xfrm>
        </p:spPr>
        <p:txBody>
          <a:bodyPr>
            <a:noAutofit/>
          </a:bodyPr>
          <a:lstStyle/>
          <a:p>
            <a:pPr marL="0" lvl="0" indent="0" algn="ctr">
              <a:buNone/>
            </a:pPr>
            <a:r>
              <a:rPr lang="pt-BR" sz="2200" b="1" dirty="0">
                <a:solidFill>
                  <a:srgbClr val="FF0000"/>
                </a:solidFill>
                <a:latin typeface="Arial" pitchFamily="34" charset="0"/>
                <a:cs typeface="Arial" pitchFamily="34" charset="0"/>
              </a:rPr>
              <a:t>Da Leitura Bíblica:</a:t>
            </a:r>
          </a:p>
          <a:p>
            <a:pPr marL="0" indent="0">
              <a:buNone/>
            </a:pPr>
            <a:r>
              <a:rPr lang="pt-BR" sz="2600" dirty="0" smtClean="0">
                <a:solidFill>
                  <a:srgbClr val="0000CC"/>
                </a:solidFill>
              </a:rPr>
              <a:t>1 </a:t>
            </a:r>
            <a:r>
              <a:rPr lang="pt-BR" sz="2600" dirty="0" err="1" smtClean="0">
                <a:solidFill>
                  <a:srgbClr val="0000CC"/>
                </a:solidFill>
              </a:rPr>
              <a:t>Co</a:t>
            </a:r>
            <a:r>
              <a:rPr lang="pt-BR" sz="2600" dirty="0" smtClean="0">
                <a:solidFill>
                  <a:srgbClr val="0000CC"/>
                </a:solidFill>
              </a:rPr>
              <a:t>  8. 1  Ora, no tocante às coisas sacrificadas aos ídolos, sabemos que todos temos ciência. A ciência incha, mas o amor edifica.   2  E, se alguém cuida saber alguma coisa, ainda não sabe como convém saber.   3  Mas, se alguém ama a Deus, esse é conhecido dele.   4  Assim que, quanto ao comer das coisas sacrificadas aos ídolos, sabemos que o ídolo nada é no mundo e que não há outro Deus, senão um só.   5  Porque, ainda que haja também alguns que se chamem deuses, quer no céu quer na terra (como há muitos deuses e muitos senhores),   6  todavia, para nós há um só Deus, o Pai, de quem é tudo e para quem nós vivemos; e um só Senhor, Jesus Cristo, pelo qual são todas as coisas, e nós por ele.</a:t>
            </a:r>
            <a:endParaRPr lang="pt-BR" sz="2600" dirty="0">
              <a:solidFill>
                <a:srgbClr val="0000CC"/>
              </a:solidFill>
            </a:endParaRPr>
          </a:p>
          <a:p>
            <a:pPr marL="0" indent="0">
              <a:buNone/>
            </a:pPr>
            <a:endParaRPr lang="pt-BR" sz="2800" dirty="0">
              <a:solidFill>
                <a:srgbClr val="0000CC"/>
              </a:solidFill>
            </a:endParaRP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67544" y="1412776"/>
            <a:ext cx="8229600" cy="5040560"/>
          </a:xfrm>
          <a:ln>
            <a:solidFill>
              <a:schemeClr val="tx1"/>
            </a:solidFill>
          </a:ln>
        </p:spPr>
        <p:txBody>
          <a:bodyPr>
            <a:normAutofit lnSpcReduction="10000"/>
          </a:bodyPr>
          <a:lstStyle/>
          <a:p>
            <a:pPr marL="0" lvl="0" indent="0">
              <a:buNone/>
            </a:pPr>
            <a:r>
              <a:rPr lang="pt-BR" sz="2400" b="1" dirty="0">
                <a:solidFill>
                  <a:srgbClr val="006600"/>
                </a:solidFill>
              </a:rPr>
              <a:t>I – QUANDO AO CONHECIMENTO FALTA O AMOR </a:t>
            </a:r>
            <a:r>
              <a:rPr lang="pt-BR" sz="2400" b="1" dirty="0" smtClean="0">
                <a:solidFill>
                  <a:srgbClr val="006600"/>
                </a:solidFill>
              </a:rPr>
              <a:t>		 </a:t>
            </a:r>
            <a:r>
              <a:rPr lang="pt-BR" sz="2400" dirty="0" smtClean="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1</a:t>
            </a: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800" dirty="0">
                <a:solidFill>
                  <a:prstClr val="black"/>
                </a:solidFill>
                <a:latin typeface="Calibri" pitchFamily="34" charset="0"/>
                <a:cs typeface="Arial" charset="0"/>
              </a:rPr>
              <a:t>Respondendo ainda a questões propostas pelos irmãos de Corinto, Paulo lida com a questão </a:t>
            </a:r>
            <a:r>
              <a:rPr lang="pt-BR" sz="2800" dirty="0" smtClean="0">
                <a:solidFill>
                  <a:prstClr val="black"/>
                </a:solidFill>
                <a:latin typeface="Calibri" pitchFamily="34" charset="0"/>
                <a:cs typeface="Arial" charset="0"/>
              </a:rPr>
              <a:t>das “</a:t>
            </a:r>
            <a:r>
              <a:rPr lang="pt-BR" sz="2800" dirty="0">
                <a:solidFill>
                  <a:srgbClr val="0000CC"/>
                </a:solidFill>
                <a:latin typeface="Calibri" pitchFamily="34" charset="0"/>
                <a:cs typeface="Arial" charset="0"/>
              </a:rPr>
              <a:t>coisas sacrificadas aos ídolos</a:t>
            </a:r>
            <a:r>
              <a:rPr lang="pt-BR" sz="2800" dirty="0">
                <a:solidFill>
                  <a:prstClr val="black"/>
                </a:solidFill>
                <a:latin typeface="Calibri" pitchFamily="34" charset="0"/>
                <a:cs typeface="Arial" charset="0"/>
              </a:rPr>
              <a:t>”. Os gentios geralmente sacrificavam animais em honra aos seus </a:t>
            </a:r>
            <a:r>
              <a:rPr lang="pt-BR" sz="2800" dirty="0" smtClean="0">
                <a:solidFill>
                  <a:prstClr val="black"/>
                </a:solidFill>
                <a:latin typeface="Calibri" pitchFamily="34" charset="0"/>
                <a:cs typeface="Arial" charset="0"/>
              </a:rPr>
              <a:t>falsos deuses</a:t>
            </a:r>
            <a:r>
              <a:rPr lang="pt-BR" sz="2800" dirty="0">
                <a:solidFill>
                  <a:prstClr val="black"/>
                </a:solidFill>
                <a:latin typeface="Calibri" pitchFamily="34" charset="0"/>
                <a:cs typeface="Arial" charset="0"/>
              </a:rPr>
              <a:t>, e era muito comum participar de banquetes onde as carnes desses animais eram servidas, </a:t>
            </a:r>
            <a:r>
              <a:rPr lang="pt-BR" sz="2800" dirty="0" smtClean="0">
                <a:solidFill>
                  <a:prstClr val="black"/>
                </a:solidFill>
                <a:latin typeface="Calibri" pitchFamily="34" charset="0"/>
                <a:cs typeface="Arial" charset="0"/>
              </a:rPr>
              <a:t>sejam nos </a:t>
            </a:r>
            <a:r>
              <a:rPr lang="pt-BR" sz="2800" dirty="0">
                <a:solidFill>
                  <a:prstClr val="black"/>
                </a:solidFill>
                <a:latin typeface="Calibri" pitchFamily="34" charset="0"/>
                <a:cs typeface="Arial" charset="0"/>
              </a:rPr>
              <a:t>próprios templos, seja </a:t>
            </a:r>
            <a:r>
              <a:rPr lang="pt-BR" sz="2800" dirty="0" smtClean="0">
                <a:solidFill>
                  <a:prstClr val="black"/>
                </a:solidFill>
                <a:latin typeface="Calibri" pitchFamily="34" charset="0"/>
                <a:cs typeface="Arial" charset="0"/>
              </a:rPr>
              <a:t>comprando-as </a:t>
            </a:r>
            <a:r>
              <a:rPr lang="pt-BR" sz="2800" dirty="0">
                <a:solidFill>
                  <a:prstClr val="black"/>
                </a:solidFill>
                <a:latin typeface="Calibri" pitchFamily="34" charset="0"/>
                <a:cs typeface="Arial" charset="0"/>
              </a:rPr>
              <a:t>em açougues e servindo-as em casa (cf. </a:t>
            </a:r>
            <a:r>
              <a:rPr lang="pt-BR" sz="2800" dirty="0">
                <a:solidFill>
                  <a:srgbClr val="0000CC"/>
                </a:solidFill>
                <a:latin typeface="Calibri" pitchFamily="34" charset="0"/>
                <a:cs typeface="Arial" charset="0"/>
              </a:rPr>
              <a:t>10.25, 27</a:t>
            </a:r>
            <a:r>
              <a:rPr lang="pt-BR" sz="2800" dirty="0">
                <a:solidFill>
                  <a:prstClr val="black"/>
                </a:solidFill>
                <a:latin typeface="Calibri" pitchFamily="34" charset="0"/>
                <a:cs typeface="Arial" charset="0"/>
              </a:rPr>
              <a:t>). À ideia de </a:t>
            </a:r>
            <a:r>
              <a:rPr lang="pt-BR" sz="2800" dirty="0" smtClean="0">
                <a:solidFill>
                  <a:prstClr val="black"/>
                </a:solidFill>
                <a:latin typeface="Calibri" pitchFamily="34" charset="0"/>
                <a:cs typeface="Arial" charset="0"/>
              </a:rPr>
              <a:t>se alimentar </a:t>
            </a:r>
            <a:r>
              <a:rPr lang="pt-BR" sz="2800" dirty="0">
                <a:solidFill>
                  <a:prstClr val="black"/>
                </a:solidFill>
                <a:latin typeface="Calibri" pitchFamily="34" charset="0"/>
                <a:cs typeface="Arial" charset="0"/>
              </a:rPr>
              <a:t>desses sacrifícios estava associada a crença de que os participantes naquele </a:t>
            </a:r>
            <a:r>
              <a:rPr lang="pt-BR" sz="2800" dirty="0" smtClean="0">
                <a:solidFill>
                  <a:prstClr val="black"/>
                </a:solidFill>
                <a:latin typeface="Calibri" pitchFamily="34" charset="0"/>
                <a:cs typeface="Arial" charset="0"/>
              </a:rPr>
              <a:t>momento desfrutavam </a:t>
            </a:r>
            <a:r>
              <a:rPr lang="pt-BR" sz="2800" dirty="0">
                <a:solidFill>
                  <a:prstClr val="black"/>
                </a:solidFill>
                <a:latin typeface="Calibri" pitchFamily="34" charset="0"/>
                <a:cs typeface="Arial" charset="0"/>
              </a:rPr>
              <a:t>de comunhão e da benção da “divindade”.</a:t>
            </a: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8" y="1700808"/>
            <a:ext cx="7848872" cy="3744416"/>
          </a:xfrm>
        </p:spPr>
        <p:txBody>
          <a:bodyPr>
            <a:noAutofit/>
          </a:bodyPr>
          <a:lstStyle/>
          <a:p>
            <a:pPr marL="0" indent="0">
              <a:buNone/>
            </a:pPr>
            <a:r>
              <a:rPr lang="pt-BR" sz="2800" dirty="0" smtClean="0">
                <a:solidFill>
                  <a:srgbClr val="0000CC"/>
                </a:solidFill>
              </a:rPr>
              <a:t>1 </a:t>
            </a:r>
            <a:r>
              <a:rPr lang="pt-BR" sz="2800" dirty="0" err="1" smtClean="0">
                <a:solidFill>
                  <a:srgbClr val="0000CC"/>
                </a:solidFill>
              </a:rPr>
              <a:t>Co</a:t>
            </a:r>
            <a:r>
              <a:rPr lang="pt-BR" sz="2800" dirty="0">
                <a:solidFill>
                  <a:srgbClr val="0000CC"/>
                </a:solidFill>
              </a:rPr>
              <a:t>  </a:t>
            </a:r>
            <a:r>
              <a:rPr lang="pt-BR" sz="2800" dirty="0" smtClean="0">
                <a:solidFill>
                  <a:srgbClr val="0000CC"/>
                </a:solidFill>
              </a:rPr>
              <a:t>10</a:t>
            </a:r>
            <a:r>
              <a:rPr lang="pt-BR" sz="2800" dirty="0">
                <a:solidFill>
                  <a:srgbClr val="0000CC"/>
                </a:solidFill>
              </a:rPr>
              <a:t>. 25  Comei de tudo quanto se vende no açougue, sem perguntar nada, por causa da consciência.</a:t>
            </a:r>
          </a:p>
          <a:p>
            <a:pPr marL="0" indent="0">
              <a:buNone/>
            </a:pPr>
            <a:r>
              <a:rPr lang="pt-BR" sz="2800" dirty="0">
                <a:solidFill>
                  <a:srgbClr val="0000CC"/>
                </a:solidFill>
              </a:rPr>
              <a:t>26  Porque a terra é do Senhor e toda a sua plenitude.</a:t>
            </a:r>
          </a:p>
          <a:p>
            <a:pPr marL="0" indent="0">
              <a:buNone/>
            </a:pPr>
            <a:r>
              <a:rPr lang="pt-BR" sz="2800" dirty="0">
                <a:solidFill>
                  <a:srgbClr val="0000CC"/>
                </a:solidFill>
              </a:rPr>
              <a:t>27  E, se algum dos infiéis vos convidar e quiserdes ir, comei de tudo o que se puser diante de vós, sem nada perguntar, por causa da consciência</a:t>
            </a:r>
            <a:r>
              <a:rPr lang="pt-BR" sz="2800" dirty="0" smtClean="0">
                <a:solidFill>
                  <a:srgbClr val="0000CC"/>
                </a:solidFill>
              </a:rPr>
              <a:t>.</a:t>
            </a:r>
            <a:endParaRPr lang="pt-BR" sz="2800" dirty="0">
              <a:solidFill>
                <a:srgbClr val="0000CC"/>
              </a:solidFill>
            </a:endParaRPr>
          </a:p>
        </p:txBody>
      </p:sp>
    </p:spTree>
    <p:extLst>
      <p:ext uri="{BB962C8B-B14F-4D97-AF65-F5344CB8AC3E}">
        <p14:creationId xmlns:p14="http://schemas.microsoft.com/office/powerpoint/2010/main" val="193804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67544" y="1340768"/>
            <a:ext cx="8229600" cy="5112568"/>
          </a:xfrm>
          <a:ln>
            <a:solidFill>
              <a:schemeClr val="tx1"/>
            </a:solidFill>
          </a:ln>
        </p:spPr>
        <p:txBody>
          <a:bodyPr>
            <a:normAutofit/>
          </a:bodyPr>
          <a:lstStyle/>
          <a:p>
            <a:pPr marL="0" lvl="0" indent="0">
              <a:buNone/>
            </a:pPr>
            <a:r>
              <a:rPr lang="pt-BR" sz="2800" b="1" dirty="0">
                <a:solidFill>
                  <a:srgbClr val="006600"/>
                </a:solidFill>
              </a:rPr>
              <a:t>I – QUANDO AO CONHECIMENTO FALTA O AMOR 	</a:t>
            </a:r>
            <a:r>
              <a:rPr lang="pt-BR" sz="2800" b="1" dirty="0" smtClean="0">
                <a:solidFill>
                  <a:srgbClr val="006600"/>
                </a:solidFill>
              </a:rPr>
              <a:t>    </a:t>
            </a:r>
            <a:r>
              <a:rPr lang="pt-BR" sz="2800" dirty="0" smtClean="0">
                <a:solidFill>
                  <a:prstClr val="black"/>
                </a:solidFill>
                <a:latin typeface="Calibri" pitchFamily="34" charset="0"/>
                <a:cs typeface="Arial" charset="0"/>
              </a:rPr>
              <a:t> </a:t>
            </a:r>
            <a:r>
              <a:rPr lang="pt-BR" sz="2000" dirty="0" smtClean="0">
                <a:solidFill>
                  <a:prstClr val="black"/>
                </a:solidFill>
                <a:latin typeface="Calibri" pitchFamily="34" charset="0"/>
                <a:cs typeface="Arial" charset="0"/>
              </a:rPr>
              <a:t>2</a:t>
            </a:r>
            <a:endParaRPr lang="pt-BR" sz="20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800" dirty="0">
                <a:solidFill>
                  <a:prstClr val="black"/>
                </a:solidFill>
                <a:latin typeface="Calibri" pitchFamily="34" charset="0"/>
                <a:cs typeface="Arial" charset="0"/>
              </a:rPr>
              <a:t>Mas os crentes coríntios, que sabiam </a:t>
            </a:r>
            <a:r>
              <a:rPr lang="pt-BR" sz="2800" dirty="0" smtClean="0">
                <a:solidFill>
                  <a:prstClr val="black"/>
                </a:solidFill>
                <a:latin typeface="Calibri" pitchFamily="34" charset="0"/>
                <a:cs typeface="Arial" charset="0"/>
              </a:rPr>
              <a:t>destas </a:t>
            </a:r>
            <a:r>
              <a:rPr lang="pt-BR" sz="2800" dirty="0">
                <a:solidFill>
                  <a:prstClr val="black"/>
                </a:solidFill>
                <a:latin typeface="Calibri" pitchFamily="34" charset="0"/>
                <a:cs typeface="Arial" charset="0"/>
              </a:rPr>
              <a:t>coisas, também sabiam, graças à revelação </a:t>
            </a:r>
            <a:r>
              <a:rPr lang="pt-BR" sz="2800" dirty="0" smtClean="0">
                <a:solidFill>
                  <a:prstClr val="black"/>
                </a:solidFill>
                <a:latin typeface="Calibri" pitchFamily="34" charset="0"/>
                <a:cs typeface="Arial" charset="0"/>
              </a:rPr>
              <a:t>do evangelho</a:t>
            </a:r>
            <a:r>
              <a:rPr lang="pt-BR" sz="2800" dirty="0">
                <a:solidFill>
                  <a:prstClr val="black"/>
                </a:solidFill>
                <a:latin typeface="Calibri" pitchFamily="34" charset="0"/>
                <a:cs typeface="Arial" charset="0"/>
              </a:rPr>
              <a:t>, que “</a:t>
            </a:r>
            <a:r>
              <a:rPr lang="pt-BR" sz="2800" dirty="0">
                <a:solidFill>
                  <a:srgbClr val="0000CC"/>
                </a:solidFill>
                <a:latin typeface="Calibri" pitchFamily="34" charset="0"/>
                <a:cs typeface="Arial" charset="0"/>
              </a:rPr>
              <a:t>o ídolo nada é no mundo, e que não há outro Deus, senão um </a:t>
            </a:r>
            <a:r>
              <a:rPr lang="pt-BR" sz="2800" dirty="0" smtClean="0">
                <a:solidFill>
                  <a:srgbClr val="0000CC"/>
                </a:solidFill>
                <a:latin typeface="Calibri" pitchFamily="34" charset="0"/>
                <a:cs typeface="Arial" charset="0"/>
              </a:rPr>
              <a:t>só</a:t>
            </a:r>
            <a:r>
              <a:rPr lang="pt-BR" sz="2800" dirty="0" smtClean="0">
                <a:solidFill>
                  <a:prstClr val="black"/>
                </a:solidFill>
                <a:latin typeface="Calibri" pitchFamily="34" charset="0"/>
                <a:cs typeface="Arial" charset="0"/>
              </a:rPr>
              <a:t>” (v. </a:t>
            </a:r>
            <a:r>
              <a:rPr lang="pt-BR" sz="2800" dirty="0" smtClean="0">
                <a:solidFill>
                  <a:srgbClr val="0000CC"/>
                </a:solidFill>
                <a:latin typeface="Calibri" pitchFamily="34" charset="0"/>
                <a:cs typeface="Arial" charset="0"/>
              </a:rPr>
              <a:t>4</a:t>
            </a:r>
            <a:r>
              <a:rPr lang="pt-BR" sz="2800" dirty="0" smtClean="0">
                <a:solidFill>
                  <a:prstClr val="black"/>
                </a:solidFill>
                <a:latin typeface="Calibri" pitchFamily="34" charset="0"/>
                <a:cs typeface="Arial" charset="0"/>
              </a:rPr>
              <a:t>). </a:t>
            </a:r>
            <a:r>
              <a:rPr lang="pt-BR" sz="2800" dirty="0">
                <a:solidFill>
                  <a:prstClr val="black"/>
                </a:solidFill>
                <a:latin typeface="Calibri" pitchFamily="34" charset="0"/>
                <a:cs typeface="Arial" charset="0"/>
              </a:rPr>
              <a:t>Assim que, </a:t>
            </a:r>
            <a:r>
              <a:rPr lang="pt-BR" sz="2800" dirty="0" smtClean="0">
                <a:solidFill>
                  <a:prstClr val="black"/>
                </a:solidFill>
                <a:latin typeface="Calibri" pitchFamily="34" charset="0"/>
                <a:cs typeface="Arial" charset="0"/>
              </a:rPr>
              <a:t>para eles</a:t>
            </a:r>
            <a:r>
              <a:rPr lang="pt-BR" sz="2800" dirty="0">
                <a:solidFill>
                  <a:prstClr val="black"/>
                </a:solidFill>
                <a:latin typeface="Calibri" pitchFamily="34" charset="0"/>
                <a:cs typeface="Arial" charset="0"/>
              </a:rPr>
              <a:t>, </a:t>
            </a:r>
            <a:r>
              <a:rPr lang="pt-BR" sz="2800" dirty="0" smtClean="0">
                <a:solidFill>
                  <a:prstClr val="black"/>
                </a:solidFill>
                <a:latin typeface="Calibri" pitchFamily="34" charset="0"/>
                <a:cs typeface="Arial" charset="0"/>
              </a:rPr>
              <a:t>o </a:t>
            </a:r>
            <a:r>
              <a:rPr lang="pt-BR" sz="2800" dirty="0">
                <a:solidFill>
                  <a:prstClr val="black"/>
                </a:solidFill>
                <a:latin typeface="Calibri" pitchFamily="34" charset="0"/>
                <a:cs typeface="Arial" charset="0"/>
              </a:rPr>
              <a:t>alimento em si era tão comum como qualquer outro. Comiam, então</a:t>
            </a:r>
            <a:r>
              <a:rPr lang="pt-BR" sz="2800" dirty="0" smtClean="0">
                <a:solidFill>
                  <a:prstClr val="black"/>
                </a:solidFill>
                <a:latin typeface="Calibri" pitchFamily="34" charset="0"/>
                <a:cs typeface="Arial" charset="0"/>
              </a:rPr>
              <a:t>, com </a:t>
            </a:r>
            <a:r>
              <a:rPr lang="pt-BR" sz="2800" dirty="0">
                <a:solidFill>
                  <a:prstClr val="black"/>
                </a:solidFill>
                <a:latin typeface="Calibri" pitchFamily="34" charset="0"/>
                <a:cs typeface="Arial" charset="0"/>
              </a:rPr>
              <a:t>a consciência tranquila. Paulo confirma a verdade de que “</a:t>
            </a:r>
            <a:r>
              <a:rPr lang="pt-BR" sz="2800" dirty="0">
                <a:solidFill>
                  <a:srgbClr val="0000CC"/>
                </a:solidFill>
                <a:latin typeface="Calibri" pitchFamily="34" charset="0"/>
                <a:cs typeface="Arial" charset="0"/>
              </a:rPr>
              <a:t>há um só Deus, o Pai</a:t>
            </a:r>
            <a:r>
              <a:rPr lang="pt-BR" sz="2800" dirty="0">
                <a:solidFill>
                  <a:prstClr val="black"/>
                </a:solidFill>
                <a:latin typeface="Calibri" pitchFamily="34" charset="0"/>
                <a:cs typeface="Arial" charset="0"/>
              </a:rPr>
              <a:t>” e “</a:t>
            </a:r>
            <a:r>
              <a:rPr lang="pt-BR" sz="2800" dirty="0">
                <a:solidFill>
                  <a:srgbClr val="0000CC"/>
                </a:solidFill>
                <a:latin typeface="Calibri" pitchFamily="34" charset="0"/>
                <a:cs typeface="Arial" charset="0"/>
              </a:rPr>
              <a:t>um só Senhor</a:t>
            </a:r>
            <a:r>
              <a:rPr lang="pt-BR" sz="2800" dirty="0" smtClean="0">
                <a:solidFill>
                  <a:srgbClr val="0000CC"/>
                </a:solidFill>
                <a:latin typeface="Calibri" pitchFamily="34" charset="0"/>
                <a:cs typeface="Arial" charset="0"/>
              </a:rPr>
              <a:t>, Jesus </a:t>
            </a:r>
            <a:r>
              <a:rPr lang="pt-BR" sz="2800" dirty="0">
                <a:solidFill>
                  <a:srgbClr val="0000CC"/>
                </a:solidFill>
                <a:latin typeface="Calibri" pitchFamily="34" charset="0"/>
                <a:cs typeface="Arial" charset="0"/>
              </a:rPr>
              <a:t>Cristo</a:t>
            </a:r>
            <a:r>
              <a:rPr lang="pt-BR" sz="2800" dirty="0">
                <a:solidFill>
                  <a:prstClr val="black"/>
                </a:solidFill>
                <a:latin typeface="Calibri" pitchFamily="34" charset="0"/>
                <a:cs typeface="Arial" charset="0"/>
              </a:rPr>
              <a:t>” (v. </a:t>
            </a:r>
            <a:r>
              <a:rPr lang="pt-BR" sz="2800" dirty="0">
                <a:solidFill>
                  <a:srgbClr val="0000CC"/>
                </a:solidFill>
                <a:latin typeface="Calibri" pitchFamily="34" charset="0"/>
                <a:cs typeface="Arial" charset="0"/>
              </a:rPr>
              <a:t>6</a:t>
            </a:r>
            <a:r>
              <a:rPr lang="pt-BR" sz="2800" dirty="0">
                <a:solidFill>
                  <a:prstClr val="black"/>
                </a:solidFill>
                <a:latin typeface="Calibri" pitchFamily="34" charset="0"/>
                <a:cs typeface="Arial" charset="0"/>
              </a:rPr>
              <a:t>), mas o seu tom é de repreensão sobre a maneira como aplicavam esse </a:t>
            </a:r>
            <a:r>
              <a:rPr lang="pt-BR" sz="2800" dirty="0" smtClean="0">
                <a:solidFill>
                  <a:prstClr val="black"/>
                </a:solidFill>
                <a:latin typeface="Calibri" pitchFamily="34" charset="0"/>
                <a:cs typeface="Arial" charset="0"/>
              </a:rPr>
              <a:t>conhecimento à </a:t>
            </a:r>
            <a:r>
              <a:rPr lang="pt-BR" sz="2800" dirty="0">
                <a:solidFill>
                  <a:prstClr val="black"/>
                </a:solidFill>
                <a:latin typeface="Calibri" pitchFamily="34" charset="0"/>
                <a:cs typeface="Arial" charset="0"/>
              </a:rPr>
              <a:t>sua prática</a:t>
            </a:r>
            <a:r>
              <a:rPr lang="pt-BR" sz="2800" dirty="0" smtClean="0">
                <a:solidFill>
                  <a:prstClr val="black"/>
                </a:solidFill>
                <a:latin typeface="Calibri" pitchFamily="34" charset="0"/>
                <a:cs typeface="Arial" charset="0"/>
              </a:rPr>
              <a:t>.</a:t>
            </a: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67544" y="1628800"/>
            <a:ext cx="8229600" cy="4824536"/>
          </a:xfrm>
          <a:ln>
            <a:solidFill>
              <a:schemeClr val="tx1"/>
            </a:solidFill>
          </a:ln>
        </p:spPr>
        <p:txBody>
          <a:bodyPr>
            <a:normAutofit fontScale="92500" lnSpcReduction="20000"/>
          </a:bodyPr>
          <a:lstStyle/>
          <a:p>
            <a:pPr marL="0" lvl="0" indent="0">
              <a:buNone/>
            </a:pPr>
            <a:r>
              <a:rPr lang="pt-BR" sz="2400" b="1" dirty="0">
                <a:solidFill>
                  <a:srgbClr val="006600"/>
                </a:solidFill>
              </a:rPr>
              <a:t>I – QUANDO AO CONHECIMENTO FALTA O AMOR 		</a:t>
            </a:r>
            <a:r>
              <a:rPr lang="pt-BR" sz="2400" dirty="0" smtClean="0">
                <a:solidFill>
                  <a:prstClr val="black"/>
                </a:solidFill>
                <a:latin typeface="Calibri" pitchFamily="34" charset="0"/>
                <a:cs typeface="Arial" charset="0"/>
              </a:rPr>
              <a:t>        </a:t>
            </a:r>
            <a:r>
              <a:rPr lang="pt-BR" sz="1800" dirty="0" smtClean="0">
                <a:solidFill>
                  <a:prstClr val="black"/>
                </a:solidFill>
                <a:latin typeface="Calibri" pitchFamily="34" charset="0"/>
                <a:cs typeface="Arial" charset="0"/>
              </a:rPr>
              <a:t>3</a:t>
            </a:r>
            <a:endParaRPr lang="pt-BR" sz="18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3000" dirty="0">
                <a:solidFill>
                  <a:prstClr val="black"/>
                </a:solidFill>
                <a:cs typeface="Arial" pitchFamily="34" charset="0"/>
              </a:rPr>
              <a:t>O apóstolo explica que o conhecimento sem o amor é mais prejudicial do que benéfico, porque</a:t>
            </a:r>
            <a:r>
              <a:rPr lang="pt-BR" sz="3000" dirty="0" smtClean="0">
                <a:solidFill>
                  <a:prstClr val="black"/>
                </a:solidFill>
                <a:cs typeface="Arial" pitchFamily="34" charset="0"/>
              </a:rPr>
              <a:t>, sozinha</a:t>
            </a:r>
            <a:r>
              <a:rPr lang="pt-BR" sz="3000" dirty="0">
                <a:solidFill>
                  <a:prstClr val="black"/>
                </a:solidFill>
                <a:cs typeface="Arial" pitchFamily="34" charset="0"/>
              </a:rPr>
              <a:t>, “</a:t>
            </a:r>
            <a:r>
              <a:rPr lang="pt-BR" sz="3000" dirty="0">
                <a:solidFill>
                  <a:srgbClr val="0000CC"/>
                </a:solidFill>
                <a:cs typeface="Arial" pitchFamily="34" charset="0"/>
              </a:rPr>
              <a:t>a ciência incha</a:t>
            </a:r>
            <a:r>
              <a:rPr lang="pt-BR" sz="3000" dirty="0">
                <a:solidFill>
                  <a:prstClr val="black"/>
                </a:solidFill>
                <a:cs typeface="Arial" pitchFamily="34" charset="0"/>
              </a:rPr>
              <a:t>” (v. </a:t>
            </a:r>
            <a:r>
              <a:rPr lang="pt-BR" sz="3000" dirty="0">
                <a:solidFill>
                  <a:srgbClr val="0000CC"/>
                </a:solidFill>
                <a:cs typeface="Arial" pitchFamily="34" charset="0"/>
              </a:rPr>
              <a:t>1</a:t>
            </a:r>
            <a:r>
              <a:rPr lang="pt-BR" sz="3000" dirty="0">
                <a:solidFill>
                  <a:prstClr val="black"/>
                </a:solidFill>
                <a:cs typeface="Arial" pitchFamily="34" charset="0"/>
              </a:rPr>
              <a:t>), ao passo que “</a:t>
            </a:r>
            <a:r>
              <a:rPr lang="pt-BR" sz="3000" dirty="0">
                <a:solidFill>
                  <a:srgbClr val="0000CC"/>
                </a:solidFill>
                <a:cs typeface="Arial" pitchFamily="34" charset="0"/>
              </a:rPr>
              <a:t>o amor </a:t>
            </a:r>
            <a:r>
              <a:rPr lang="pt-BR" sz="3000" dirty="0" smtClean="0">
                <a:solidFill>
                  <a:srgbClr val="0000CC"/>
                </a:solidFill>
                <a:cs typeface="Arial" pitchFamily="34" charset="0"/>
              </a:rPr>
              <a:t>edifica</a:t>
            </a:r>
            <a:r>
              <a:rPr lang="pt-BR" sz="3000" dirty="0" smtClean="0">
                <a:solidFill>
                  <a:prstClr val="black"/>
                </a:solidFill>
                <a:cs typeface="Arial" pitchFamily="34" charset="0"/>
              </a:rPr>
              <a:t>”. </a:t>
            </a:r>
            <a:r>
              <a:rPr lang="pt-BR" sz="3000" dirty="0">
                <a:solidFill>
                  <a:prstClr val="black"/>
                </a:solidFill>
                <a:cs typeface="Arial" pitchFamily="34" charset="0"/>
              </a:rPr>
              <a:t>Ou seja, além do conhecimento divino revelado no evangelho, é necessário recebermos o </a:t>
            </a:r>
            <a:r>
              <a:rPr lang="pt-BR" sz="3000" dirty="0" smtClean="0">
                <a:solidFill>
                  <a:prstClr val="black"/>
                </a:solidFill>
                <a:cs typeface="Arial" pitchFamily="34" charset="0"/>
              </a:rPr>
              <a:t>amor de </a:t>
            </a:r>
            <a:r>
              <a:rPr lang="pt-BR" sz="3000" dirty="0">
                <a:solidFill>
                  <a:prstClr val="black"/>
                </a:solidFill>
                <a:cs typeface="Arial" pitchFamily="34" charset="0"/>
              </a:rPr>
              <a:t>Deus para praticarmos esse conhecimento no seu verdadeiro espírito. Por isso, “</a:t>
            </a:r>
            <a:r>
              <a:rPr lang="pt-BR" sz="3000" dirty="0">
                <a:solidFill>
                  <a:srgbClr val="0000CC"/>
                </a:solidFill>
                <a:cs typeface="Arial" pitchFamily="34" charset="0"/>
              </a:rPr>
              <a:t>se alguém ama </a:t>
            </a:r>
            <a:r>
              <a:rPr lang="pt-BR" sz="3000" dirty="0" smtClean="0">
                <a:solidFill>
                  <a:srgbClr val="0000CC"/>
                </a:solidFill>
                <a:cs typeface="Arial" pitchFamily="34" charset="0"/>
              </a:rPr>
              <a:t>a Deus</a:t>
            </a:r>
            <a:r>
              <a:rPr lang="pt-BR" sz="3000" dirty="0">
                <a:solidFill>
                  <a:prstClr val="black"/>
                </a:solidFill>
                <a:cs typeface="Arial" pitchFamily="34" charset="0"/>
              </a:rPr>
              <a:t>”, andando de acordo com a medida de conhecimento que recebeu, “</a:t>
            </a:r>
            <a:r>
              <a:rPr lang="pt-BR" sz="3000" dirty="0">
                <a:solidFill>
                  <a:srgbClr val="0000CC"/>
                </a:solidFill>
                <a:cs typeface="Arial" pitchFamily="34" charset="0"/>
              </a:rPr>
              <a:t>esse é conhecido dele</a:t>
            </a:r>
            <a:r>
              <a:rPr lang="pt-BR" sz="3000" dirty="0">
                <a:solidFill>
                  <a:prstClr val="black"/>
                </a:solidFill>
                <a:cs typeface="Arial" pitchFamily="34" charset="0"/>
              </a:rPr>
              <a:t>” (v. </a:t>
            </a:r>
            <a:r>
              <a:rPr lang="pt-BR" sz="3000" dirty="0">
                <a:solidFill>
                  <a:srgbClr val="0000CC"/>
                </a:solidFill>
                <a:cs typeface="Arial" pitchFamily="34" charset="0"/>
              </a:rPr>
              <a:t>3</a:t>
            </a:r>
            <a:r>
              <a:rPr lang="pt-BR" sz="3000" dirty="0" smtClean="0">
                <a:solidFill>
                  <a:prstClr val="black"/>
                </a:solidFill>
                <a:cs typeface="Arial" pitchFamily="34" charset="0"/>
              </a:rPr>
              <a:t>). E será </a:t>
            </a:r>
            <a:r>
              <a:rPr lang="pt-BR" sz="3000" dirty="0">
                <a:solidFill>
                  <a:prstClr val="black"/>
                </a:solidFill>
                <a:cs typeface="Arial" pitchFamily="34" charset="0"/>
              </a:rPr>
              <a:t>o apóstolo quem apresentará os elementos que lhes </a:t>
            </a:r>
            <a:r>
              <a:rPr lang="pt-BR" sz="3000" dirty="0" smtClean="0">
                <a:solidFill>
                  <a:prstClr val="black"/>
                </a:solidFill>
                <a:cs typeface="Arial" pitchFamily="34" charset="0"/>
              </a:rPr>
              <a:t>faltavam para </a:t>
            </a:r>
            <a:r>
              <a:rPr lang="pt-BR" sz="3000" dirty="0">
                <a:solidFill>
                  <a:prstClr val="black"/>
                </a:solidFill>
                <a:cs typeface="Arial" pitchFamily="34" charset="0"/>
              </a:rPr>
              <a:t>a compreensão adequada de todo o assunto</a:t>
            </a:r>
            <a:r>
              <a:rPr lang="pt-BR" sz="3000" dirty="0" smtClean="0">
                <a:solidFill>
                  <a:prstClr val="black"/>
                </a:solidFill>
                <a:cs typeface="Arial" pitchFamily="34" charset="0"/>
              </a:rPr>
              <a:t>.</a:t>
            </a:r>
            <a:endParaRPr lang="pt-BR" sz="3000" dirty="0">
              <a:solidFill>
                <a:srgbClr val="006600"/>
              </a:solidFill>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800" b="1" dirty="0">
                <a:solidFill>
                  <a:srgbClr val="FF0000"/>
                </a:solidFill>
              </a:rPr>
              <a:t>II – A CONSCIÊNCIA DO MAIS </a:t>
            </a:r>
            <a:r>
              <a:rPr lang="pt-BR" sz="3800" b="1" dirty="0" smtClean="0">
                <a:solidFill>
                  <a:srgbClr val="FF00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000" b="1" dirty="0">
                <a:solidFill>
                  <a:srgbClr val="006600"/>
                </a:solidFill>
              </a:rPr>
              <a:t>III – A RESIGNAÇÃO DE </a:t>
            </a:r>
            <a:r>
              <a:rPr lang="pt-BR" sz="3000" b="1" dirty="0" smtClean="0">
                <a:solidFill>
                  <a:srgbClr val="0066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Conclusão</a:t>
            </a:r>
            <a:endParaRPr lang="pt-BR" sz="4300" b="1" dirty="0">
              <a:solidFill>
                <a:srgbClr val="006600"/>
              </a:solidFill>
            </a:endParaRPr>
          </a:p>
        </p:txBody>
      </p:sp>
    </p:spTree>
    <p:extLst>
      <p:ext uri="{BB962C8B-B14F-4D97-AF65-F5344CB8AC3E}">
        <p14:creationId xmlns:p14="http://schemas.microsoft.com/office/powerpoint/2010/main" val="4045167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048672"/>
          </a:xfrm>
        </p:spPr>
        <p:txBody>
          <a:bodyPr>
            <a:noAutofit/>
          </a:bodyPr>
          <a:lstStyle/>
          <a:p>
            <a:pPr marL="0" lvl="0" indent="0" algn="ctr">
              <a:buNone/>
            </a:pPr>
            <a:r>
              <a:rPr lang="pt-BR" sz="2000" b="1" dirty="0">
                <a:solidFill>
                  <a:srgbClr val="FF0000"/>
                </a:solidFill>
                <a:latin typeface="Arial" pitchFamily="34" charset="0"/>
                <a:cs typeface="Arial" pitchFamily="34" charset="0"/>
              </a:rPr>
              <a:t>Da Leitura Bíblica:</a:t>
            </a:r>
          </a:p>
          <a:p>
            <a:pPr marL="0" indent="0">
              <a:buNone/>
            </a:pPr>
            <a:r>
              <a:rPr lang="pt-BR" sz="2400" dirty="0" smtClean="0">
                <a:solidFill>
                  <a:srgbClr val="0000CC"/>
                </a:solidFill>
              </a:rPr>
              <a:t>1 </a:t>
            </a:r>
            <a:r>
              <a:rPr lang="pt-BR" sz="2400" dirty="0" err="1" smtClean="0">
                <a:solidFill>
                  <a:srgbClr val="0000CC"/>
                </a:solidFill>
              </a:rPr>
              <a:t>Co</a:t>
            </a:r>
            <a:r>
              <a:rPr lang="pt-BR" sz="2400" dirty="0" smtClean="0">
                <a:solidFill>
                  <a:srgbClr val="0000CC"/>
                </a:solidFill>
              </a:rPr>
              <a:t> 8. </a:t>
            </a:r>
            <a:r>
              <a:rPr lang="pt-BR" sz="2400" dirty="0">
                <a:solidFill>
                  <a:srgbClr val="0000CC"/>
                </a:solidFill>
              </a:rPr>
              <a:t>7 </a:t>
            </a:r>
            <a:r>
              <a:rPr lang="pt-BR" sz="2400" dirty="0" smtClean="0">
                <a:solidFill>
                  <a:srgbClr val="0000CC"/>
                </a:solidFill>
              </a:rPr>
              <a:t> </a:t>
            </a:r>
            <a:r>
              <a:rPr lang="pt-BR" sz="2400" dirty="0">
                <a:solidFill>
                  <a:srgbClr val="0000CC"/>
                </a:solidFill>
              </a:rPr>
              <a:t>Mas nem em todos há conhecimento; porque alguns até agora comem, no seu costume para com o ídolo, coisas sacrificadas ao ídolo; e a sua consciência, sendo fraca, fica contaminada</a:t>
            </a:r>
            <a:r>
              <a:rPr lang="pt-BR" sz="2400" dirty="0" smtClean="0">
                <a:solidFill>
                  <a:srgbClr val="0000CC"/>
                </a:solidFill>
              </a:rPr>
              <a:t>.   8  </a:t>
            </a:r>
            <a:r>
              <a:rPr lang="pt-BR" sz="2400" dirty="0">
                <a:solidFill>
                  <a:srgbClr val="0000CC"/>
                </a:solidFill>
              </a:rPr>
              <a:t>Ora, o manjar não nos faz agradáveis a Deus, porque, se comemos, nada temos de mais, e, se não comemos, nada nos falta</a:t>
            </a:r>
            <a:r>
              <a:rPr lang="pt-BR" sz="2400" dirty="0" smtClean="0">
                <a:solidFill>
                  <a:srgbClr val="0000CC"/>
                </a:solidFill>
              </a:rPr>
              <a:t>.   9  </a:t>
            </a:r>
            <a:r>
              <a:rPr lang="pt-BR" sz="2400" dirty="0">
                <a:solidFill>
                  <a:srgbClr val="0000CC"/>
                </a:solidFill>
              </a:rPr>
              <a:t>Mas vede que essa liberdade não seja de alguma maneira escândalo para os fracos</a:t>
            </a:r>
            <a:r>
              <a:rPr lang="pt-BR" sz="2400" dirty="0" smtClean="0">
                <a:solidFill>
                  <a:srgbClr val="0000CC"/>
                </a:solidFill>
              </a:rPr>
              <a:t>.   10  </a:t>
            </a:r>
            <a:r>
              <a:rPr lang="pt-BR" sz="2400" dirty="0">
                <a:solidFill>
                  <a:srgbClr val="0000CC"/>
                </a:solidFill>
              </a:rPr>
              <a:t>Porque, se alguém te vir a ti, que tens ciência, sentado à mesa no templo dos ídolos, não será a consciência do que é fraco induzida a comer das coisas sacrificadas aos ídolos</a:t>
            </a:r>
            <a:r>
              <a:rPr lang="pt-BR" sz="2400" dirty="0" smtClean="0">
                <a:solidFill>
                  <a:srgbClr val="0000CC"/>
                </a:solidFill>
              </a:rPr>
              <a:t>?   11  </a:t>
            </a:r>
            <a:r>
              <a:rPr lang="pt-BR" sz="2400" dirty="0">
                <a:solidFill>
                  <a:srgbClr val="0000CC"/>
                </a:solidFill>
              </a:rPr>
              <a:t>E, pela tua ciência, perecerá o irmão fraco, pelo qual Cristo morreu</a:t>
            </a:r>
            <a:r>
              <a:rPr lang="pt-BR" sz="2400" dirty="0" smtClean="0">
                <a:solidFill>
                  <a:srgbClr val="0000CC"/>
                </a:solidFill>
              </a:rPr>
              <a:t>.   12  </a:t>
            </a:r>
            <a:r>
              <a:rPr lang="pt-BR" sz="2400" dirty="0">
                <a:solidFill>
                  <a:srgbClr val="0000CC"/>
                </a:solidFill>
              </a:rPr>
              <a:t>Ora, pecando assim contra os irmãos e ferindo a sua fraca consciência, pecais contra Cristo</a:t>
            </a:r>
            <a:r>
              <a:rPr lang="pt-BR" sz="2400" dirty="0" smtClean="0">
                <a:solidFill>
                  <a:srgbClr val="0000CC"/>
                </a:solidFill>
              </a:rPr>
              <a:t>.  13  </a:t>
            </a:r>
            <a:r>
              <a:rPr lang="pt-BR" sz="2400" dirty="0">
                <a:solidFill>
                  <a:srgbClr val="0000CC"/>
                </a:solidFill>
              </a:rPr>
              <a:t>Pelo que, se o manjar escandalizar a meu irmão, nunca mais comerei carne, para que meu irmão não se escandalize.</a:t>
            </a: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57200" y="1600206"/>
            <a:ext cx="8229600" cy="4709114"/>
          </a:xfrm>
          <a:ln>
            <a:solidFill>
              <a:schemeClr val="tx1"/>
            </a:solidFill>
          </a:ln>
        </p:spPr>
        <p:txBody>
          <a:bodyPr>
            <a:normAutofit fontScale="77500" lnSpcReduction="20000"/>
          </a:bodyPr>
          <a:lstStyle/>
          <a:p>
            <a:pPr marL="0" lvl="0" indent="0">
              <a:spcBef>
                <a:spcPct val="0"/>
              </a:spcBef>
              <a:buNone/>
              <a:defRPr/>
            </a:pPr>
            <a:r>
              <a:rPr lang="pt-BR" sz="2800" b="1" dirty="0">
                <a:solidFill>
                  <a:srgbClr val="006600"/>
                </a:solidFill>
              </a:rPr>
              <a:t>II – A CONSCIÊNCIA DO MAIS </a:t>
            </a:r>
            <a:r>
              <a:rPr lang="pt-BR" sz="2800" b="1" dirty="0" smtClean="0">
                <a:solidFill>
                  <a:srgbClr val="006600"/>
                </a:solidFill>
              </a:rPr>
              <a:t>FRACO			   </a:t>
            </a:r>
            <a:r>
              <a:rPr lang="pt-BR" sz="2300" b="1" dirty="0" smtClean="0">
                <a:solidFill>
                  <a:srgbClr val="006600"/>
                </a:solidFill>
              </a:rPr>
              <a:t>1</a:t>
            </a:r>
          </a:p>
          <a:p>
            <a:pPr marL="0" lvl="0" indent="0">
              <a:spcBef>
                <a:spcPct val="0"/>
              </a:spcBef>
              <a:buNone/>
              <a:defRPr/>
            </a:pPr>
            <a:endParaRPr lang="pt-BR" sz="26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dirty="0"/>
              <a:t>A questão das coisas sacrificadas aos ídolos, ao contrário do que os coríntios pensavam, </a:t>
            </a:r>
            <a:r>
              <a:rPr lang="pt-BR" dirty="0" smtClean="0"/>
              <a:t>não podia </a:t>
            </a:r>
            <a:r>
              <a:rPr lang="pt-BR" dirty="0"/>
              <a:t>ser resolvida apenas pela consciência particular de cada um. Não bastava saber que o ídolo nada é</a:t>
            </a:r>
            <a:r>
              <a:rPr lang="pt-BR" dirty="0" smtClean="0"/>
              <a:t>. O </a:t>
            </a:r>
            <a:r>
              <a:rPr lang="pt-BR" dirty="0"/>
              <a:t>problema estava na consciência alheia – por isso sem o amor seria impossível ter uma </a:t>
            </a:r>
            <a:r>
              <a:rPr lang="pt-BR" dirty="0" smtClean="0"/>
              <a:t>visão apropriada </a:t>
            </a:r>
            <a:r>
              <a:rPr lang="pt-BR" dirty="0"/>
              <a:t>de toda a questão. “</a:t>
            </a:r>
            <a:r>
              <a:rPr lang="pt-BR" dirty="0">
                <a:solidFill>
                  <a:srgbClr val="0000CC"/>
                </a:solidFill>
              </a:rPr>
              <a:t>Nem em todos há conhecimento</a:t>
            </a:r>
            <a:r>
              <a:rPr lang="pt-BR" dirty="0"/>
              <a:t>” (v. </a:t>
            </a:r>
            <a:r>
              <a:rPr lang="pt-BR" dirty="0">
                <a:solidFill>
                  <a:srgbClr val="0000CC"/>
                </a:solidFill>
              </a:rPr>
              <a:t>7</a:t>
            </a:r>
            <a:r>
              <a:rPr lang="pt-BR" dirty="0"/>
              <a:t>), ou seja, havia cristãos novos </a:t>
            </a:r>
            <a:r>
              <a:rPr lang="pt-BR" dirty="0" smtClean="0"/>
              <a:t>ou ainda </a:t>
            </a:r>
            <a:r>
              <a:rPr lang="pt-BR" dirty="0"/>
              <a:t>fracos na fé, cuja consciência precisava se fortalecer melhor em graça. Estes não podiam seguir </a:t>
            </a:r>
            <a:r>
              <a:rPr lang="pt-BR" dirty="0" smtClean="0"/>
              <a:t>o exemplo </a:t>
            </a:r>
            <a:r>
              <a:rPr lang="pt-BR" dirty="0"/>
              <a:t>dos mais “</a:t>
            </a:r>
            <a:r>
              <a:rPr lang="pt-BR" dirty="0">
                <a:solidFill>
                  <a:srgbClr val="0000CC"/>
                </a:solidFill>
              </a:rPr>
              <a:t>fortes</a:t>
            </a:r>
            <a:r>
              <a:rPr lang="pt-BR" dirty="0"/>
              <a:t>”, comendo carnes de sacrifícios, sem se sentirem culpados de honrar os ídolos</a:t>
            </a:r>
            <a:r>
              <a:rPr lang="pt-BR" dirty="0" smtClean="0"/>
              <a:t>, ficando </a:t>
            </a:r>
            <a:r>
              <a:rPr lang="pt-BR" dirty="0"/>
              <a:t>com “</a:t>
            </a:r>
            <a:r>
              <a:rPr lang="pt-BR" dirty="0">
                <a:solidFill>
                  <a:srgbClr val="0000CC"/>
                </a:solidFill>
              </a:rPr>
              <a:t>a consciência contaminada</a:t>
            </a:r>
            <a:r>
              <a:rPr lang="pt-BR" dirty="0"/>
              <a:t>” e “</a:t>
            </a:r>
            <a:r>
              <a:rPr lang="pt-BR" dirty="0">
                <a:solidFill>
                  <a:srgbClr val="0000CC"/>
                </a:solidFill>
              </a:rPr>
              <a:t>perecerá o irmão fraco, pelo qual Cristo morreu</a:t>
            </a:r>
            <a:r>
              <a:rPr lang="pt-BR" dirty="0"/>
              <a:t>” (v. </a:t>
            </a:r>
            <a:r>
              <a:rPr lang="pt-BR" dirty="0">
                <a:solidFill>
                  <a:srgbClr val="0000CC"/>
                </a:solidFill>
              </a:rPr>
              <a:t>11</a:t>
            </a:r>
            <a:r>
              <a:rPr lang="pt-BR" dirty="0" smtClean="0"/>
              <a:t>).</a:t>
            </a:r>
            <a:endParaRPr lang="pt-BR"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57200" y="1484784"/>
            <a:ext cx="8229600" cy="4641385"/>
          </a:xfrm>
          <a:ln>
            <a:solidFill>
              <a:schemeClr val="tx1"/>
            </a:solidFill>
          </a:ln>
        </p:spPr>
        <p:txBody>
          <a:bodyPr>
            <a:normAutofit fontScale="70000" lnSpcReduction="20000"/>
          </a:bodyPr>
          <a:lstStyle/>
          <a:p>
            <a:pPr marL="0" lvl="0" indent="0">
              <a:spcBef>
                <a:spcPct val="0"/>
              </a:spcBef>
              <a:buNone/>
              <a:defRPr/>
            </a:pPr>
            <a:r>
              <a:rPr lang="pt-BR" sz="2800" b="1" dirty="0">
                <a:solidFill>
                  <a:srgbClr val="006600"/>
                </a:solidFill>
              </a:rPr>
              <a:t>II – A CONSCIÊNCIA DO MAIS FRACO			 </a:t>
            </a:r>
            <a:r>
              <a:rPr lang="pt-BR" sz="2900" b="1" dirty="0" smtClean="0">
                <a:solidFill>
                  <a:srgbClr val="006600"/>
                </a:solidFill>
              </a:rPr>
              <a:t>2</a:t>
            </a:r>
            <a:endParaRPr lang="pt-BR" sz="29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3400" dirty="0"/>
              <a:t>Como disse o apóstolo em outro lugar, num contexto muito semelhante, “</a:t>
            </a:r>
            <a:r>
              <a:rPr lang="pt-BR" sz="3400" dirty="0">
                <a:solidFill>
                  <a:srgbClr val="0000CC"/>
                </a:solidFill>
              </a:rPr>
              <a:t>aquele que </a:t>
            </a:r>
            <a:r>
              <a:rPr lang="pt-BR" sz="3400" dirty="0" smtClean="0">
                <a:solidFill>
                  <a:srgbClr val="0000CC"/>
                </a:solidFill>
              </a:rPr>
              <a:t>tem dúvidas</a:t>
            </a:r>
            <a:r>
              <a:rPr lang="pt-BR" sz="3400" dirty="0">
                <a:solidFill>
                  <a:srgbClr val="0000CC"/>
                </a:solidFill>
              </a:rPr>
              <a:t>, se come está condenado, porque não come por fé; e tudo o que não é de fé é pecado</a:t>
            </a:r>
            <a:r>
              <a:rPr lang="pt-BR" sz="3400" dirty="0"/>
              <a:t>” (</a:t>
            </a:r>
            <a:r>
              <a:rPr lang="pt-BR" sz="3400" dirty="0" err="1" smtClean="0">
                <a:solidFill>
                  <a:srgbClr val="0000CC"/>
                </a:solidFill>
              </a:rPr>
              <a:t>Rm</a:t>
            </a:r>
            <a:r>
              <a:rPr lang="pt-BR" sz="3400" dirty="0" smtClean="0">
                <a:solidFill>
                  <a:srgbClr val="0000CC"/>
                </a:solidFill>
              </a:rPr>
              <a:t> 14.23</a:t>
            </a:r>
            <a:r>
              <a:rPr lang="pt-BR" sz="3400" dirty="0"/>
              <a:t>). Por outro lado, Paulo está repreendendo aqui não os fracos, que não se sentiam seguros </a:t>
            </a:r>
            <a:r>
              <a:rPr lang="pt-BR" sz="3400" dirty="0" smtClean="0"/>
              <a:t>para comer </a:t>
            </a:r>
            <a:r>
              <a:rPr lang="pt-BR" sz="3400" dirty="0"/>
              <a:t>qualquer coisa sem culpa, mas os que, considerando-se mais fortes, comiam à mesa dos </a:t>
            </a:r>
            <a:r>
              <a:rPr lang="pt-BR" sz="3400" dirty="0" smtClean="0"/>
              <a:t>ídolos indiferentes </a:t>
            </a:r>
            <a:r>
              <a:rPr lang="pt-BR" sz="3400" dirty="0"/>
              <a:t>ao escândalo que estavam provocando nas consciências alheias, induzindo-os a pecar: </a:t>
            </a:r>
            <a:r>
              <a:rPr lang="pt-BR" sz="3400" dirty="0" smtClean="0"/>
              <a:t>“</a:t>
            </a:r>
            <a:r>
              <a:rPr lang="pt-BR" sz="3400" dirty="0">
                <a:solidFill>
                  <a:srgbClr val="0000CC"/>
                </a:solidFill>
              </a:rPr>
              <a:t>pecando assim contra os irmãos, e ferindo a sua fraca consciência, pecais contra Cristo</a:t>
            </a:r>
            <a:r>
              <a:rPr lang="pt-BR" sz="3400" dirty="0"/>
              <a:t>” (v. </a:t>
            </a:r>
            <a:r>
              <a:rPr lang="pt-BR" sz="3400" dirty="0">
                <a:solidFill>
                  <a:srgbClr val="0000CC"/>
                </a:solidFill>
              </a:rPr>
              <a:t>12</a:t>
            </a:r>
            <a:r>
              <a:rPr lang="pt-BR" sz="3400" dirty="0"/>
              <a:t>). E, </a:t>
            </a:r>
            <a:r>
              <a:rPr lang="pt-BR" sz="3400" dirty="0" smtClean="0"/>
              <a:t>como disse </a:t>
            </a:r>
            <a:r>
              <a:rPr lang="pt-BR" sz="3400" dirty="0"/>
              <a:t>o Senhor Jesus: “</a:t>
            </a:r>
            <a:r>
              <a:rPr lang="pt-BR" sz="3400" dirty="0">
                <a:solidFill>
                  <a:srgbClr val="0000CC"/>
                </a:solidFill>
              </a:rPr>
              <a:t>Qualquer que escandalizar um destes pequeninos, que </a:t>
            </a:r>
            <a:r>
              <a:rPr lang="pt-BR" sz="3400" dirty="0" err="1">
                <a:solidFill>
                  <a:srgbClr val="0000CC"/>
                </a:solidFill>
              </a:rPr>
              <a:t>crêem</a:t>
            </a:r>
            <a:r>
              <a:rPr lang="pt-BR" sz="3400" dirty="0">
                <a:solidFill>
                  <a:srgbClr val="0000CC"/>
                </a:solidFill>
              </a:rPr>
              <a:t> em mim, melhor </a:t>
            </a:r>
            <a:r>
              <a:rPr lang="pt-BR" sz="3400" dirty="0" smtClean="0">
                <a:solidFill>
                  <a:srgbClr val="0000CC"/>
                </a:solidFill>
              </a:rPr>
              <a:t>lhe fora </a:t>
            </a:r>
            <a:r>
              <a:rPr lang="pt-BR" sz="3400" dirty="0">
                <a:solidFill>
                  <a:srgbClr val="0000CC"/>
                </a:solidFill>
              </a:rPr>
              <a:t>que se lhe pendurasse ao pescoço uma mó de azenha, e se submergisse na profundeza do mar</a:t>
            </a:r>
            <a:r>
              <a:rPr lang="pt-BR" sz="3400" dirty="0"/>
              <a:t>” (</a:t>
            </a:r>
            <a:r>
              <a:rPr lang="pt-BR" sz="3400" dirty="0" err="1" smtClean="0">
                <a:solidFill>
                  <a:srgbClr val="0000CC"/>
                </a:solidFill>
              </a:rPr>
              <a:t>Mt</a:t>
            </a:r>
            <a:r>
              <a:rPr lang="pt-BR" sz="3400" dirty="0" smtClean="0">
                <a:solidFill>
                  <a:srgbClr val="0000CC"/>
                </a:solidFill>
              </a:rPr>
              <a:t> 18.6</a:t>
            </a:r>
            <a:r>
              <a:rPr lang="pt-BR" sz="3400" dirty="0" smtClean="0"/>
              <a:t>).</a:t>
            </a:r>
            <a:endParaRPr lang="pt-BR" sz="3400" dirty="0"/>
          </a:p>
        </p:txBody>
      </p:sp>
    </p:spTree>
    <p:extLst>
      <p:ext uri="{BB962C8B-B14F-4D97-AF65-F5344CB8AC3E}">
        <p14:creationId xmlns:p14="http://schemas.microsoft.com/office/powerpoint/2010/main" val="1386293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76672"/>
            <a:ext cx="7848872" cy="6048672"/>
          </a:xfrm>
        </p:spPr>
        <p:txBody>
          <a:bodyPr>
            <a:noAutofit/>
          </a:bodyPr>
          <a:lstStyle/>
          <a:p>
            <a:pPr marL="0" indent="0">
              <a:buNone/>
            </a:pPr>
            <a:r>
              <a:rPr lang="pt-BR" sz="2400" dirty="0" smtClean="0">
                <a:solidFill>
                  <a:srgbClr val="7030A0"/>
                </a:solidFill>
              </a:rPr>
              <a:t>1 </a:t>
            </a:r>
            <a:r>
              <a:rPr lang="pt-BR" sz="2400" dirty="0" err="1" smtClean="0">
                <a:solidFill>
                  <a:srgbClr val="7030A0"/>
                </a:solidFill>
              </a:rPr>
              <a:t>Co</a:t>
            </a:r>
            <a:r>
              <a:rPr lang="pt-BR" sz="2400" dirty="0">
                <a:solidFill>
                  <a:srgbClr val="7030A0"/>
                </a:solidFill>
              </a:rPr>
              <a:t>  </a:t>
            </a:r>
            <a:r>
              <a:rPr lang="pt-BR" sz="2400" dirty="0" smtClean="0">
                <a:solidFill>
                  <a:srgbClr val="7030A0"/>
                </a:solidFill>
              </a:rPr>
              <a:t>10</a:t>
            </a:r>
            <a:r>
              <a:rPr lang="pt-BR" sz="2400" dirty="0">
                <a:solidFill>
                  <a:srgbClr val="7030A0"/>
                </a:solidFill>
              </a:rPr>
              <a:t>. 25  Comei de tudo quanto se vende no açougue, sem perguntar nada, por causa da consciência.</a:t>
            </a:r>
          </a:p>
          <a:p>
            <a:pPr marL="0" indent="0">
              <a:buNone/>
            </a:pPr>
            <a:r>
              <a:rPr lang="pt-BR" sz="2400" dirty="0" smtClean="0">
                <a:solidFill>
                  <a:srgbClr val="7030A0"/>
                </a:solidFill>
              </a:rPr>
              <a:t>27  </a:t>
            </a:r>
            <a:r>
              <a:rPr lang="pt-BR" sz="2400" dirty="0">
                <a:solidFill>
                  <a:srgbClr val="7030A0"/>
                </a:solidFill>
              </a:rPr>
              <a:t>E, se algum dos infiéis vos convidar e quiserdes ir, comei de tudo o que se puser diante de vós, sem nada perguntar, por causa da consciência.</a:t>
            </a:r>
          </a:p>
          <a:p>
            <a:pPr marL="0" indent="0">
              <a:buNone/>
            </a:pPr>
            <a:r>
              <a:rPr lang="pt-BR" sz="2200" dirty="0">
                <a:solidFill>
                  <a:srgbClr val="0000CC"/>
                </a:solidFill>
              </a:rPr>
              <a:t>28  Mas, se alguém vos disser: Isto foi sacrificado aos ídolos, não comais, por causa daquele que vos advertiu e por causa da consciência; porque a terra é do Senhor e toda a sua plenitude</a:t>
            </a:r>
            <a:r>
              <a:rPr lang="pt-BR" sz="2200" dirty="0" smtClean="0">
                <a:solidFill>
                  <a:srgbClr val="0000CC"/>
                </a:solidFill>
              </a:rPr>
              <a:t>.   29  </a:t>
            </a:r>
            <a:r>
              <a:rPr lang="pt-BR" sz="2200" dirty="0">
                <a:solidFill>
                  <a:srgbClr val="0000CC"/>
                </a:solidFill>
              </a:rPr>
              <a:t>Digo, porém, a consciência, não a tua, mas a do outro. Pois por que há de a minha liberdade ser julgada pela consciência de outrem</a:t>
            </a:r>
            <a:r>
              <a:rPr lang="pt-BR" sz="2200" dirty="0" smtClean="0">
                <a:solidFill>
                  <a:srgbClr val="0000CC"/>
                </a:solidFill>
              </a:rPr>
              <a:t>?   30  </a:t>
            </a:r>
            <a:r>
              <a:rPr lang="pt-BR" sz="2200" dirty="0">
                <a:solidFill>
                  <a:srgbClr val="0000CC"/>
                </a:solidFill>
              </a:rPr>
              <a:t>E, se eu com graça participo, por que sou blasfemado naquilo por que dou graças</a:t>
            </a:r>
            <a:r>
              <a:rPr lang="pt-BR" sz="2200" dirty="0" smtClean="0">
                <a:solidFill>
                  <a:srgbClr val="0000CC"/>
                </a:solidFill>
              </a:rPr>
              <a:t>?   31  </a:t>
            </a:r>
            <a:r>
              <a:rPr lang="pt-BR" sz="2200" dirty="0">
                <a:solidFill>
                  <a:srgbClr val="0000CC"/>
                </a:solidFill>
              </a:rPr>
              <a:t>Portanto, quer comais, quer bebais ou façais outra qualquer coisa, fazei tudo para a glória de Deus</a:t>
            </a:r>
            <a:r>
              <a:rPr lang="pt-BR" sz="2200" dirty="0" smtClean="0">
                <a:solidFill>
                  <a:srgbClr val="0000CC"/>
                </a:solidFill>
              </a:rPr>
              <a:t>.   32  </a:t>
            </a:r>
            <a:r>
              <a:rPr lang="pt-BR" sz="2200" dirty="0">
                <a:solidFill>
                  <a:srgbClr val="0000CC"/>
                </a:solidFill>
              </a:rPr>
              <a:t>Portai-vos de modo que não deis escândalo nem aos judeus, nem aos gregos, nem à igreja de Deus</a:t>
            </a:r>
            <a:r>
              <a:rPr lang="pt-BR" sz="2200" dirty="0" smtClean="0">
                <a:solidFill>
                  <a:srgbClr val="0000CC"/>
                </a:solidFill>
              </a:rPr>
              <a:t>.   33  </a:t>
            </a:r>
            <a:r>
              <a:rPr lang="pt-BR" sz="2200" dirty="0">
                <a:solidFill>
                  <a:srgbClr val="0000CC"/>
                </a:solidFill>
              </a:rPr>
              <a:t>Como também eu em tudo agrado a todos, não buscando o meu próprio proveito, mas o de muitos, para que assim se possam salvar.</a:t>
            </a:r>
          </a:p>
        </p:txBody>
      </p:sp>
    </p:spTree>
    <p:extLst>
      <p:ext uri="{BB962C8B-B14F-4D97-AF65-F5344CB8AC3E}">
        <p14:creationId xmlns:p14="http://schemas.microsoft.com/office/powerpoint/2010/main" val="496662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86409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57200" y="1412776"/>
            <a:ext cx="8229600" cy="4968552"/>
          </a:xfrm>
          <a:ln>
            <a:solidFill>
              <a:schemeClr val="tx1"/>
            </a:solidFill>
          </a:ln>
        </p:spPr>
        <p:txBody>
          <a:bodyPr>
            <a:normAutofit fontScale="77500" lnSpcReduction="20000"/>
          </a:bodyPr>
          <a:lstStyle/>
          <a:p>
            <a:pPr marL="0" lvl="0" indent="0">
              <a:spcBef>
                <a:spcPct val="0"/>
              </a:spcBef>
              <a:buNone/>
              <a:defRPr/>
            </a:pPr>
            <a:r>
              <a:rPr lang="pt-BR" sz="2800" b="1" dirty="0">
                <a:solidFill>
                  <a:srgbClr val="006600"/>
                </a:solidFill>
              </a:rPr>
              <a:t>II – A CONSCIÊNCIA DO MAIS FRACO			</a:t>
            </a:r>
            <a:r>
              <a:rPr lang="pt-BR" sz="2900" b="1" dirty="0">
                <a:solidFill>
                  <a:srgbClr val="006600"/>
                </a:solidFill>
              </a:rPr>
              <a:t> </a:t>
            </a:r>
            <a:r>
              <a:rPr lang="pt-BR" sz="2900" b="1" dirty="0" smtClean="0">
                <a:solidFill>
                  <a:srgbClr val="006600"/>
                </a:solidFill>
              </a:rPr>
              <a:t>3</a:t>
            </a:r>
            <a:endParaRPr lang="pt-BR" sz="2900" b="1" dirty="0">
              <a:solidFill>
                <a:srgbClr val="006600"/>
              </a:solidFill>
            </a:endParaRPr>
          </a:p>
          <a:p>
            <a:pPr marL="0" lvl="0" indent="0">
              <a:spcBef>
                <a:spcPct val="0"/>
              </a:spcBef>
              <a:buNone/>
              <a:defRPr/>
            </a:pPr>
            <a:endParaRPr lang="pt-BR" sz="1400" b="1" dirty="0" smtClean="0">
              <a:solidFill>
                <a:srgbClr val="006600"/>
              </a:solidFill>
            </a:endParaRPr>
          </a:p>
          <a:p>
            <a:pPr marL="0" lvl="0" indent="0" algn="just">
              <a:spcBef>
                <a:spcPct val="0"/>
              </a:spcBef>
              <a:buNone/>
              <a:defRPr/>
            </a:pPr>
            <a:r>
              <a:rPr lang="pt-BR" sz="2800" b="1" dirty="0" smtClean="0">
                <a:solidFill>
                  <a:srgbClr val="006600"/>
                </a:solidFill>
              </a:rPr>
              <a:t>	</a:t>
            </a:r>
            <a:r>
              <a:rPr lang="pt-BR" sz="3600" dirty="0"/>
              <a:t>A solução proposta por Paulo parece radical, mas é a única em que a verdade, ou a fé, “</a:t>
            </a:r>
            <a:r>
              <a:rPr lang="pt-BR" sz="3600" dirty="0">
                <a:solidFill>
                  <a:srgbClr val="0000CC"/>
                </a:solidFill>
              </a:rPr>
              <a:t>opera </a:t>
            </a:r>
            <a:r>
              <a:rPr lang="pt-BR" sz="3600" dirty="0" smtClean="0">
                <a:solidFill>
                  <a:srgbClr val="0000CC"/>
                </a:solidFill>
              </a:rPr>
              <a:t>pelo amor</a:t>
            </a:r>
            <a:r>
              <a:rPr lang="pt-BR" sz="3600" dirty="0"/>
              <a:t>” (</a:t>
            </a:r>
            <a:r>
              <a:rPr lang="pt-BR" sz="3600" dirty="0" err="1">
                <a:solidFill>
                  <a:srgbClr val="0000CC"/>
                </a:solidFill>
              </a:rPr>
              <a:t>Gl</a:t>
            </a:r>
            <a:r>
              <a:rPr lang="pt-BR" sz="3600" dirty="0">
                <a:solidFill>
                  <a:srgbClr val="0000CC"/>
                </a:solidFill>
              </a:rPr>
              <a:t> 5.6</a:t>
            </a:r>
            <a:r>
              <a:rPr lang="pt-BR" sz="3600" dirty="0"/>
              <a:t>): “</a:t>
            </a:r>
            <a:r>
              <a:rPr lang="pt-BR" sz="3600" dirty="0">
                <a:solidFill>
                  <a:srgbClr val="0000CC"/>
                </a:solidFill>
              </a:rPr>
              <a:t>se a comida escandalizar a meu irmão, nunca mais comerei carne, para que meu </a:t>
            </a:r>
            <a:r>
              <a:rPr lang="pt-BR" sz="3600" dirty="0" smtClean="0">
                <a:solidFill>
                  <a:srgbClr val="0000CC"/>
                </a:solidFill>
              </a:rPr>
              <a:t>irmão não </a:t>
            </a:r>
            <a:r>
              <a:rPr lang="pt-BR" sz="3600" dirty="0">
                <a:solidFill>
                  <a:srgbClr val="0000CC"/>
                </a:solidFill>
              </a:rPr>
              <a:t>se escandalize</a:t>
            </a:r>
            <a:r>
              <a:rPr lang="pt-BR" sz="3600" dirty="0"/>
              <a:t>” (v. </a:t>
            </a:r>
            <a:r>
              <a:rPr lang="pt-BR" sz="3600" dirty="0">
                <a:solidFill>
                  <a:srgbClr val="0000CC"/>
                </a:solidFill>
              </a:rPr>
              <a:t>13</a:t>
            </a:r>
            <a:r>
              <a:rPr lang="pt-BR" sz="3600" dirty="0"/>
              <a:t>). Em outras palavras, ainda que eu tenha plena consciência da </a:t>
            </a:r>
            <a:r>
              <a:rPr lang="pt-BR" sz="3600" dirty="0" smtClean="0"/>
              <a:t>minha liberdade </a:t>
            </a:r>
            <a:r>
              <a:rPr lang="pt-BR" sz="3600" dirty="0"/>
              <a:t>em Cristo, essa liberdade está condicionada à consciência que o próximo tem da </a:t>
            </a:r>
            <a:r>
              <a:rPr lang="pt-BR" sz="3600" dirty="0" smtClean="0"/>
              <a:t>minha liberdade </a:t>
            </a:r>
            <a:r>
              <a:rPr lang="pt-BR" sz="3600" dirty="0"/>
              <a:t>– a minha liberdade vai até onde vai a liberdade do meu irmão e do mais fraco. </a:t>
            </a:r>
            <a:r>
              <a:rPr lang="pt-BR" sz="3600" dirty="0" smtClean="0"/>
              <a:t>Se </a:t>
            </a:r>
            <a:r>
              <a:rPr lang="pt-BR" sz="3600" dirty="0"/>
              <a:t>isto nos parece duro demais, na sequência </a:t>
            </a:r>
            <a:r>
              <a:rPr lang="pt-BR" sz="3600" dirty="0" smtClean="0"/>
              <a:t>veremos como </a:t>
            </a:r>
            <a:r>
              <a:rPr lang="pt-BR" sz="3600" dirty="0"/>
              <a:t>o apóstolo nos incentiva oferecendo-se a si mesmo como um contundente exemplo de resignação</a:t>
            </a:r>
            <a:r>
              <a:rPr lang="pt-BR" sz="3600" dirty="0" smtClean="0"/>
              <a:t>.</a:t>
            </a:r>
            <a:endParaRPr lang="pt-BR" sz="36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850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000" b="1" dirty="0">
                <a:solidFill>
                  <a:srgbClr val="006600"/>
                </a:solidFill>
              </a:rPr>
              <a:t>II – A CONSCIÊNCIA DO MAIS </a:t>
            </a:r>
            <a:r>
              <a:rPr lang="pt-BR" sz="3000" b="1" dirty="0" smtClean="0">
                <a:solidFill>
                  <a:srgbClr val="0066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500" b="1" dirty="0">
                <a:solidFill>
                  <a:srgbClr val="FF0000"/>
                </a:solidFill>
              </a:rPr>
              <a:t>III – A RESIGNAÇÃO DE </a:t>
            </a:r>
            <a:r>
              <a:rPr lang="pt-BR" sz="3500" b="1" dirty="0" smtClean="0">
                <a:solidFill>
                  <a:srgbClr val="FF00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Conclusão</a:t>
            </a:r>
            <a:endParaRPr lang="pt-BR" sz="4300" b="1" dirty="0">
              <a:solidFill>
                <a:srgbClr val="006600"/>
              </a:solidFill>
            </a:endParaRPr>
          </a:p>
        </p:txBody>
      </p:sp>
    </p:spTree>
    <p:extLst>
      <p:ext uri="{BB962C8B-B14F-4D97-AF65-F5344CB8AC3E}">
        <p14:creationId xmlns:p14="http://schemas.microsoft.com/office/powerpoint/2010/main" val="4045167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5" y="404664"/>
            <a:ext cx="7776865" cy="6120680"/>
          </a:xfrm>
        </p:spPr>
        <p:txBody>
          <a:bodyPr>
            <a:noAutofit/>
          </a:bodyPr>
          <a:lstStyle/>
          <a:p>
            <a:pPr marL="0" lvl="0" indent="0" algn="ctr">
              <a:buNone/>
            </a:pPr>
            <a:r>
              <a:rPr lang="pt-BR" sz="1600" b="1" dirty="0" smtClean="0">
                <a:solidFill>
                  <a:srgbClr val="FF0000"/>
                </a:solidFill>
                <a:latin typeface="Arial" pitchFamily="34" charset="0"/>
                <a:cs typeface="Arial" pitchFamily="34" charset="0"/>
              </a:rPr>
              <a:t>Do Texto Bíblico:</a:t>
            </a:r>
            <a:endParaRPr lang="pt-BR" sz="1600" b="1" dirty="0">
              <a:solidFill>
                <a:srgbClr val="FF0000"/>
              </a:solidFill>
              <a:latin typeface="Arial" pitchFamily="34" charset="0"/>
              <a:cs typeface="Arial" pitchFamily="34" charset="0"/>
            </a:endParaRPr>
          </a:p>
          <a:p>
            <a:pPr marL="0" indent="0">
              <a:buNone/>
            </a:pPr>
            <a:r>
              <a:rPr lang="pt-BR" sz="2100" dirty="0" smtClean="0">
                <a:solidFill>
                  <a:srgbClr val="0000CC"/>
                </a:solidFill>
              </a:rPr>
              <a:t>1 </a:t>
            </a:r>
            <a:r>
              <a:rPr lang="pt-BR" sz="2100" dirty="0" err="1" smtClean="0">
                <a:solidFill>
                  <a:srgbClr val="0000CC"/>
                </a:solidFill>
              </a:rPr>
              <a:t>Co</a:t>
            </a:r>
            <a:r>
              <a:rPr lang="pt-BR" sz="2100" dirty="0">
                <a:solidFill>
                  <a:srgbClr val="0000CC"/>
                </a:solidFill>
              </a:rPr>
              <a:t> 9. 1 </a:t>
            </a:r>
            <a:r>
              <a:rPr lang="pt-BR" sz="2100" dirty="0" smtClean="0">
                <a:solidFill>
                  <a:srgbClr val="0000CC"/>
                </a:solidFill>
              </a:rPr>
              <a:t> </a:t>
            </a:r>
            <a:r>
              <a:rPr lang="pt-BR" sz="2100" dirty="0">
                <a:solidFill>
                  <a:srgbClr val="0000CC"/>
                </a:solidFill>
              </a:rPr>
              <a:t>Não sou eu apóstolo? Não sou livre? Não vi eu a Jesus Cristo, Senhor nosso? Não sois vós a minha obra no Senhor</a:t>
            </a:r>
            <a:r>
              <a:rPr lang="pt-BR" sz="2100" dirty="0" smtClean="0">
                <a:solidFill>
                  <a:srgbClr val="0000CC"/>
                </a:solidFill>
              </a:rPr>
              <a:t>?   2  </a:t>
            </a:r>
            <a:r>
              <a:rPr lang="pt-BR" sz="2100" dirty="0">
                <a:solidFill>
                  <a:srgbClr val="0000CC"/>
                </a:solidFill>
              </a:rPr>
              <a:t>Se eu não sou apóstolo para os outros, ao menos o sou para vós; porque vós sois o selo do meu apostolado no Senhor</a:t>
            </a:r>
            <a:r>
              <a:rPr lang="pt-BR" sz="2100" dirty="0" smtClean="0">
                <a:solidFill>
                  <a:srgbClr val="0000CC"/>
                </a:solidFill>
              </a:rPr>
              <a:t>.   3 Esta </a:t>
            </a:r>
            <a:r>
              <a:rPr lang="pt-BR" sz="2100" dirty="0">
                <a:solidFill>
                  <a:srgbClr val="0000CC"/>
                </a:solidFill>
              </a:rPr>
              <a:t>é a minha defesa para com os que me condenam</a:t>
            </a:r>
            <a:r>
              <a:rPr lang="pt-BR" sz="2100" dirty="0" smtClean="0">
                <a:solidFill>
                  <a:srgbClr val="0000CC"/>
                </a:solidFill>
              </a:rPr>
              <a:t>.   4  </a:t>
            </a:r>
            <a:r>
              <a:rPr lang="pt-BR" sz="2100" dirty="0">
                <a:solidFill>
                  <a:srgbClr val="0000CC"/>
                </a:solidFill>
              </a:rPr>
              <a:t>Não temos nós direito de comer e de beber</a:t>
            </a:r>
            <a:r>
              <a:rPr lang="pt-BR" sz="2100" dirty="0" smtClean="0">
                <a:solidFill>
                  <a:srgbClr val="0000CC"/>
                </a:solidFill>
              </a:rPr>
              <a:t>?   5  </a:t>
            </a:r>
            <a:r>
              <a:rPr lang="pt-BR" sz="2100" dirty="0">
                <a:solidFill>
                  <a:srgbClr val="0000CC"/>
                </a:solidFill>
              </a:rPr>
              <a:t>Não temos nós direito de levar conosco uma mulher irmã, como também os demais apóstolos, e os irmãos do Senhor, e </a:t>
            </a:r>
            <a:r>
              <a:rPr lang="pt-BR" sz="2100" dirty="0" err="1">
                <a:solidFill>
                  <a:srgbClr val="0000CC"/>
                </a:solidFill>
              </a:rPr>
              <a:t>Cefas</a:t>
            </a:r>
            <a:r>
              <a:rPr lang="pt-BR" sz="2100" dirty="0" smtClean="0">
                <a:solidFill>
                  <a:srgbClr val="0000CC"/>
                </a:solidFill>
              </a:rPr>
              <a:t>?   6  </a:t>
            </a:r>
            <a:r>
              <a:rPr lang="pt-BR" sz="2100" dirty="0">
                <a:solidFill>
                  <a:srgbClr val="0000CC"/>
                </a:solidFill>
              </a:rPr>
              <a:t>Ou só eu e Barnabé não temos direito de deixar de </a:t>
            </a:r>
            <a:r>
              <a:rPr lang="pt-BR" sz="2100" dirty="0" smtClean="0">
                <a:solidFill>
                  <a:srgbClr val="0000CC"/>
                </a:solidFill>
              </a:rPr>
              <a:t>trabalhar?</a:t>
            </a:r>
          </a:p>
          <a:p>
            <a:pPr marL="0" indent="0">
              <a:buNone/>
            </a:pPr>
            <a:r>
              <a:rPr lang="pt-BR" sz="2200" dirty="0" smtClean="0">
                <a:solidFill>
                  <a:srgbClr val="7030A0"/>
                </a:solidFill>
              </a:rPr>
              <a:t>14  Assim ordenou também o Senhor aos que anunciam o evangelho, que vivam do evangelho. </a:t>
            </a:r>
          </a:p>
          <a:p>
            <a:pPr marL="0" indent="0">
              <a:buNone/>
            </a:pPr>
            <a:r>
              <a:rPr lang="pt-BR" sz="2200" dirty="0" smtClean="0">
                <a:solidFill>
                  <a:srgbClr val="7030A0"/>
                </a:solidFill>
              </a:rPr>
              <a:t>16  </a:t>
            </a:r>
            <a:r>
              <a:rPr lang="pt-BR" sz="2200" dirty="0" smtClean="0">
                <a:solidFill>
                  <a:srgbClr val="7030A0"/>
                </a:solidFill>
              </a:rPr>
              <a:t>Porque</a:t>
            </a:r>
            <a:r>
              <a:rPr lang="pt-BR" sz="2200" dirty="0">
                <a:solidFill>
                  <a:srgbClr val="7030A0"/>
                </a:solidFill>
              </a:rPr>
              <a:t>, se anuncio o evangelho, não tenho de que me gloriar, pois me é imposta essa obrigação; e ai de mim se não anunciar o evangelho</a:t>
            </a:r>
            <a:r>
              <a:rPr lang="pt-BR" sz="2200" dirty="0" smtClean="0">
                <a:solidFill>
                  <a:srgbClr val="7030A0"/>
                </a:solidFill>
              </a:rPr>
              <a:t>!   </a:t>
            </a:r>
          </a:p>
          <a:p>
            <a:pPr marL="0" indent="0">
              <a:buNone/>
            </a:pPr>
            <a:r>
              <a:rPr lang="pt-BR" sz="2200" dirty="0" smtClean="0">
                <a:solidFill>
                  <a:srgbClr val="7030A0"/>
                </a:solidFill>
              </a:rPr>
              <a:t>18  </a:t>
            </a:r>
            <a:r>
              <a:rPr lang="pt-BR" sz="2200" dirty="0">
                <a:solidFill>
                  <a:srgbClr val="7030A0"/>
                </a:solidFill>
              </a:rPr>
              <a:t>Logo, que prêmio tenho? Que, evangelizando, proponha de graça o evangelho de Cristo, para não abusar do meu poder no evangelho.</a:t>
            </a:r>
          </a:p>
        </p:txBody>
      </p:sp>
    </p:spTree>
    <p:extLst>
      <p:ext uri="{BB962C8B-B14F-4D97-AF65-F5344CB8AC3E}">
        <p14:creationId xmlns:p14="http://schemas.microsoft.com/office/powerpoint/2010/main" val="3014322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5" y="404664"/>
            <a:ext cx="7776865" cy="6120680"/>
          </a:xfrm>
        </p:spPr>
        <p:txBody>
          <a:bodyPr>
            <a:noAutofit/>
          </a:bodyPr>
          <a:lstStyle/>
          <a:p>
            <a:pPr marL="0" lvl="0" indent="0" algn="ctr">
              <a:buNone/>
            </a:pPr>
            <a:r>
              <a:rPr lang="pt-BR" sz="2000" b="1" dirty="0" smtClean="0">
                <a:solidFill>
                  <a:srgbClr val="FF0000"/>
                </a:solidFill>
                <a:latin typeface="Arial" pitchFamily="34" charset="0"/>
                <a:cs typeface="Arial" pitchFamily="34" charset="0"/>
              </a:rPr>
              <a:t>Do Texto Bíblico:</a:t>
            </a:r>
            <a:endParaRPr lang="pt-BR" sz="2000" b="1" dirty="0">
              <a:solidFill>
                <a:srgbClr val="FF0000"/>
              </a:solidFill>
              <a:latin typeface="Arial" pitchFamily="34" charset="0"/>
              <a:cs typeface="Arial" pitchFamily="34" charset="0"/>
            </a:endParaRPr>
          </a:p>
          <a:p>
            <a:pPr marL="0" indent="0">
              <a:buNone/>
            </a:pPr>
            <a:r>
              <a:rPr lang="pt-BR" sz="2300" dirty="0" smtClean="0">
                <a:solidFill>
                  <a:srgbClr val="0000CC"/>
                </a:solidFill>
              </a:rPr>
              <a:t>1  </a:t>
            </a:r>
            <a:r>
              <a:rPr lang="pt-BR" sz="2300" dirty="0" err="1" smtClean="0">
                <a:solidFill>
                  <a:srgbClr val="0000CC"/>
                </a:solidFill>
              </a:rPr>
              <a:t>Co</a:t>
            </a:r>
            <a:r>
              <a:rPr lang="pt-BR" sz="2300" dirty="0">
                <a:solidFill>
                  <a:srgbClr val="0000CC"/>
                </a:solidFill>
              </a:rPr>
              <a:t> 9. </a:t>
            </a:r>
            <a:r>
              <a:rPr lang="pt-BR" sz="2300" dirty="0" smtClean="0">
                <a:solidFill>
                  <a:srgbClr val="0000CC"/>
                </a:solidFill>
              </a:rPr>
              <a:t>19  Porque</a:t>
            </a:r>
            <a:r>
              <a:rPr lang="pt-BR" sz="2300" dirty="0">
                <a:solidFill>
                  <a:srgbClr val="0000CC"/>
                </a:solidFill>
              </a:rPr>
              <a:t>, sendo livre para com todos, fiz-me servo de todos, para ganhar ainda mais</a:t>
            </a:r>
            <a:r>
              <a:rPr lang="pt-BR" sz="2300" dirty="0" smtClean="0">
                <a:solidFill>
                  <a:srgbClr val="0000CC"/>
                </a:solidFill>
              </a:rPr>
              <a:t>.   20  </a:t>
            </a:r>
            <a:r>
              <a:rPr lang="pt-BR" sz="2300" dirty="0">
                <a:solidFill>
                  <a:srgbClr val="0000CC"/>
                </a:solidFill>
              </a:rPr>
              <a:t>E fiz-me como judeu para os judeus, para ganhar os judeus; para os que estão debaixo da lei, como se estivera debaixo da lei, para ganhar os que estão debaixo da lei</a:t>
            </a:r>
            <a:r>
              <a:rPr lang="pt-BR" sz="2300" dirty="0" smtClean="0">
                <a:solidFill>
                  <a:srgbClr val="0000CC"/>
                </a:solidFill>
              </a:rPr>
              <a:t>.    21  </a:t>
            </a:r>
            <a:r>
              <a:rPr lang="pt-BR" sz="2300" dirty="0">
                <a:solidFill>
                  <a:srgbClr val="0000CC"/>
                </a:solidFill>
              </a:rPr>
              <a:t>Para os que estão sem lei, como se estivera sem lei (não estando sem lei para com Deus, mas debaixo da lei de Cristo), para ganhar os que estão sem lei</a:t>
            </a:r>
            <a:r>
              <a:rPr lang="pt-BR" sz="2300" dirty="0" smtClean="0">
                <a:solidFill>
                  <a:srgbClr val="0000CC"/>
                </a:solidFill>
              </a:rPr>
              <a:t>.   22  </a:t>
            </a:r>
            <a:r>
              <a:rPr lang="pt-BR" sz="2300" dirty="0">
                <a:solidFill>
                  <a:srgbClr val="0000CC"/>
                </a:solidFill>
              </a:rPr>
              <a:t>Fiz-me como fraco para os fracos, para ganhar os fracos. </a:t>
            </a:r>
            <a:r>
              <a:rPr lang="pt-BR" sz="2300" dirty="0" smtClean="0">
                <a:solidFill>
                  <a:srgbClr val="0000CC"/>
                </a:solidFill>
              </a:rPr>
              <a:t>  Fiz-me </a:t>
            </a:r>
            <a:r>
              <a:rPr lang="pt-BR" sz="2300" dirty="0">
                <a:solidFill>
                  <a:srgbClr val="0000CC"/>
                </a:solidFill>
              </a:rPr>
              <a:t>tudo para todos</a:t>
            </a:r>
            <a:r>
              <a:rPr lang="pt-BR" sz="2300" dirty="0" smtClean="0">
                <a:solidFill>
                  <a:srgbClr val="0000CC"/>
                </a:solidFill>
              </a:rPr>
              <a:t>,  </a:t>
            </a:r>
            <a:r>
              <a:rPr lang="pt-BR" sz="2300" dirty="0">
                <a:solidFill>
                  <a:srgbClr val="0000CC"/>
                </a:solidFill>
              </a:rPr>
              <a:t>para, por todos os meios, chegar a salvar alguns</a:t>
            </a:r>
            <a:r>
              <a:rPr lang="pt-BR" sz="2300" dirty="0" smtClean="0">
                <a:solidFill>
                  <a:srgbClr val="0000CC"/>
                </a:solidFill>
              </a:rPr>
              <a:t>.   23  E eu  faço  isso  por  causa  do  </a:t>
            </a:r>
            <a:r>
              <a:rPr lang="pt-BR" sz="2300" dirty="0">
                <a:solidFill>
                  <a:srgbClr val="0000CC"/>
                </a:solidFill>
              </a:rPr>
              <a:t>evangelho</a:t>
            </a:r>
            <a:r>
              <a:rPr lang="pt-BR" sz="2300" dirty="0" smtClean="0">
                <a:solidFill>
                  <a:srgbClr val="0000CC"/>
                </a:solidFill>
              </a:rPr>
              <a:t>,  para  ser  </a:t>
            </a:r>
            <a:r>
              <a:rPr lang="pt-BR" sz="2300" dirty="0">
                <a:solidFill>
                  <a:srgbClr val="0000CC"/>
                </a:solidFill>
              </a:rPr>
              <a:t>também participante dele</a:t>
            </a:r>
            <a:r>
              <a:rPr lang="pt-BR" sz="2300" dirty="0" smtClean="0">
                <a:solidFill>
                  <a:srgbClr val="0000CC"/>
                </a:solidFill>
              </a:rPr>
              <a:t>.</a:t>
            </a:r>
          </a:p>
          <a:p>
            <a:pPr marL="0" indent="0">
              <a:buNone/>
            </a:pPr>
            <a:r>
              <a:rPr lang="pt-BR" sz="2400" dirty="0" smtClean="0">
                <a:solidFill>
                  <a:srgbClr val="7030A0"/>
                </a:solidFill>
              </a:rPr>
              <a:t>26 Pois </a:t>
            </a:r>
            <a:r>
              <a:rPr lang="pt-BR" sz="2400" dirty="0">
                <a:solidFill>
                  <a:srgbClr val="7030A0"/>
                </a:solidFill>
              </a:rPr>
              <a:t>eu assim corro</a:t>
            </a:r>
            <a:r>
              <a:rPr lang="pt-BR" sz="2400" dirty="0" smtClean="0">
                <a:solidFill>
                  <a:srgbClr val="7030A0"/>
                </a:solidFill>
              </a:rPr>
              <a:t>,  </a:t>
            </a:r>
            <a:r>
              <a:rPr lang="pt-BR" sz="2400" dirty="0">
                <a:solidFill>
                  <a:srgbClr val="7030A0"/>
                </a:solidFill>
              </a:rPr>
              <a:t>não como a coisa incerta</a:t>
            </a:r>
            <a:r>
              <a:rPr lang="pt-BR" sz="2400" dirty="0" smtClean="0">
                <a:solidFill>
                  <a:srgbClr val="7030A0"/>
                </a:solidFill>
              </a:rPr>
              <a:t>;  </a:t>
            </a:r>
            <a:r>
              <a:rPr lang="pt-BR" sz="2400" dirty="0">
                <a:solidFill>
                  <a:srgbClr val="7030A0"/>
                </a:solidFill>
              </a:rPr>
              <a:t>assim combato, não como batendo no ar</a:t>
            </a:r>
            <a:r>
              <a:rPr lang="pt-BR" sz="2400" dirty="0" smtClean="0">
                <a:solidFill>
                  <a:srgbClr val="7030A0"/>
                </a:solidFill>
              </a:rPr>
              <a:t>.  27 Antes</a:t>
            </a:r>
            <a:r>
              <a:rPr lang="pt-BR" sz="2400" dirty="0">
                <a:solidFill>
                  <a:srgbClr val="7030A0"/>
                </a:solidFill>
              </a:rPr>
              <a:t>, subjugo o meu corpo e o reduzo à servidão, para que, pregando aos outros, eu mesmo não venha de alguma maneira a ficar reprovado.</a:t>
            </a:r>
          </a:p>
        </p:txBody>
      </p:sp>
    </p:spTree>
    <p:extLst>
      <p:ext uri="{BB962C8B-B14F-4D97-AF65-F5344CB8AC3E}">
        <p14:creationId xmlns:p14="http://schemas.microsoft.com/office/powerpoint/2010/main" val="3392351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57200" y="1268760"/>
            <a:ext cx="8229600" cy="5184576"/>
          </a:xfrm>
          <a:ln>
            <a:solidFill>
              <a:schemeClr val="tx1"/>
            </a:solidFill>
          </a:ln>
        </p:spPr>
        <p:txBody>
          <a:bodyPr>
            <a:normAutofit fontScale="62500" lnSpcReduction="20000"/>
          </a:bodyPr>
          <a:lstStyle/>
          <a:p>
            <a:pPr marL="0" lvl="0" indent="0" algn="just">
              <a:spcBef>
                <a:spcPct val="0"/>
              </a:spcBef>
              <a:buNone/>
              <a:defRPr/>
            </a:pPr>
            <a:r>
              <a:rPr lang="pt-BR" b="1" dirty="0">
                <a:solidFill>
                  <a:srgbClr val="006600"/>
                </a:solidFill>
              </a:rPr>
              <a:t>III – A RESIGNAÇÃO DE </a:t>
            </a:r>
            <a:r>
              <a:rPr lang="pt-BR" b="1" dirty="0" smtClean="0">
                <a:solidFill>
                  <a:srgbClr val="006600"/>
                </a:solidFill>
              </a:rPr>
              <a:t>PAULO				  1 </a:t>
            </a:r>
            <a:endParaRPr lang="pt-BR" sz="2200" b="1" dirty="0" smtClean="0">
              <a:solidFill>
                <a:srgbClr val="006600"/>
              </a:solidFill>
            </a:endParaRPr>
          </a:p>
          <a:p>
            <a:pPr marL="0" lvl="0" indent="0" algn="just">
              <a:spcBef>
                <a:spcPct val="0"/>
              </a:spcBef>
              <a:buNone/>
              <a:defRPr/>
            </a:pPr>
            <a:r>
              <a:rPr lang="pt-BR" sz="2200" b="1" dirty="0">
                <a:solidFill>
                  <a:srgbClr val="006600"/>
                </a:solidFill>
              </a:rPr>
              <a:t>	</a:t>
            </a:r>
            <a:endParaRPr lang="pt-BR" sz="2200" b="1" dirty="0" smtClean="0">
              <a:solidFill>
                <a:srgbClr val="006600"/>
              </a:solidFill>
            </a:endParaRPr>
          </a:p>
          <a:p>
            <a:pPr marL="0" lvl="0" indent="0" algn="just">
              <a:spcBef>
                <a:spcPct val="0"/>
              </a:spcBef>
              <a:buNone/>
              <a:defRPr/>
            </a:pPr>
            <a:r>
              <a:rPr lang="pt-BR" sz="2800" b="1" dirty="0">
                <a:solidFill>
                  <a:srgbClr val="006600"/>
                </a:solidFill>
                <a:latin typeface="Arial" pitchFamily="34" charset="0"/>
                <a:cs typeface="Arial" pitchFamily="34" charset="0"/>
              </a:rPr>
              <a:t>	</a:t>
            </a:r>
            <a:r>
              <a:rPr lang="pt-BR" sz="3500" dirty="0">
                <a:latin typeface="Arial" pitchFamily="34" charset="0"/>
                <a:cs typeface="Arial" pitchFamily="34" charset="0"/>
              </a:rPr>
              <a:t>O propósito das considerações que o apóstolo faz neste capítulo tanto é de exortar os coríntios </a:t>
            </a:r>
            <a:r>
              <a:rPr lang="pt-BR" sz="3500" dirty="0" smtClean="0">
                <a:latin typeface="Arial" pitchFamily="34" charset="0"/>
                <a:cs typeface="Arial" pitchFamily="34" charset="0"/>
              </a:rPr>
              <a:t>à vivência </a:t>
            </a:r>
            <a:r>
              <a:rPr lang="pt-BR" sz="3500" dirty="0">
                <a:latin typeface="Arial" pitchFamily="34" charset="0"/>
                <a:cs typeface="Arial" pitchFamily="34" charset="0"/>
              </a:rPr>
              <a:t>do que acabara de ensinar, como também pontuar as características exclusivas do </a:t>
            </a:r>
            <a:r>
              <a:rPr lang="pt-BR" sz="3500" dirty="0" smtClean="0">
                <a:latin typeface="Arial" pitchFamily="34" charset="0"/>
                <a:cs typeface="Arial" pitchFamily="34" charset="0"/>
              </a:rPr>
              <a:t>seu ministério</a:t>
            </a:r>
            <a:r>
              <a:rPr lang="pt-BR" sz="3500" dirty="0">
                <a:latin typeface="Arial" pitchFamily="34" charset="0"/>
                <a:cs typeface="Arial" pitchFamily="34" charset="0"/>
              </a:rPr>
              <a:t>, que deveriam calar quaisquer insinuações em contrário que porventura alguém </a:t>
            </a:r>
            <a:r>
              <a:rPr lang="pt-BR" sz="3500" dirty="0" smtClean="0">
                <a:latin typeface="Arial" pitchFamily="34" charset="0"/>
                <a:cs typeface="Arial" pitchFamily="34" charset="0"/>
              </a:rPr>
              <a:t>levantasse contra </a:t>
            </a:r>
            <a:r>
              <a:rPr lang="pt-BR" sz="3500" dirty="0">
                <a:latin typeface="Arial" pitchFamily="34" charset="0"/>
                <a:cs typeface="Arial" pitchFamily="34" charset="0"/>
              </a:rPr>
              <a:t>a sua integridade e dedicação. Para isto, ele menciona os privilégios que havia recebido pela </a:t>
            </a:r>
            <a:r>
              <a:rPr lang="pt-BR" sz="3500" dirty="0" smtClean="0">
                <a:latin typeface="Arial" pitchFamily="34" charset="0"/>
                <a:cs typeface="Arial" pitchFamily="34" charset="0"/>
              </a:rPr>
              <a:t>graça de </a:t>
            </a:r>
            <a:r>
              <a:rPr lang="pt-BR" sz="3500" dirty="0">
                <a:latin typeface="Arial" pitchFamily="34" charset="0"/>
                <a:cs typeface="Arial" pitchFamily="34" charset="0"/>
              </a:rPr>
              <a:t>Deus, inclusive o ter visto ao Senhor Jesus; a confirmação divina do seu ministério, visível </a:t>
            </a:r>
            <a:r>
              <a:rPr lang="pt-BR" sz="3500" dirty="0" smtClean="0">
                <a:latin typeface="Arial" pitchFamily="34" charset="0"/>
                <a:cs typeface="Arial" pitchFamily="34" charset="0"/>
              </a:rPr>
              <a:t>nos próprios </a:t>
            </a:r>
            <a:r>
              <a:rPr lang="pt-BR" sz="3500" dirty="0">
                <a:latin typeface="Arial" pitchFamily="34" charset="0"/>
                <a:cs typeface="Arial" pitchFamily="34" charset="0"/>
              </a:rPr>
              <a:t>coríntios, salvos em Cristo (vv. </a:t>
            </a:r>
            <a:r>
              <a:rPr lang="pt-BR" sz="3500" dirty="0">
                <a:solidFill>
                  <a:srgbClr val="0000CC"/>
                </a:solidFill>
                <a:latin typeface="Arial" pitchFamily="34" charset="0"/>
                <a:cs typeface="Arial" pitchFamily="34" charset="0"/>
              </a:rPr>
              <a:t>1-3</a:t>
            </a:r>
            <a:r>
              <a:rPr lang="pt-BR" sz="3500" dirty="0">
                <a:latin typeface="Arial" pitchFamily="34" charset="0"/>
                <a:cs typeface="Arial" pitchFamily="34" charset="0"/>
              </a:rPr>
              <a:t>). E, apesar de tudo isso, ele abrira mão de direitos </a:t>
            </a:r>
            <a:r>
              <a:rPr lang="pt-BR" sz="3500" dirty="0" smtClean="0">
                <a:latin typeface="Arial" pitchFamily="34" charset="0"/>
                <a:cs typeface="Arial" pitchFamily="34" charset="0"/>
              </a:rPr>
              <a:t>que outros </a:t>
            </a:r>
            <a:r>
              <a:rPr lang="pt-BR" sz="3500" dirty="0">
                <a:latin typeface="Arial" pitchFamily="34" charset="0"/>
                <a:cs typeface="Arial" pitchFamily="34" charset="0"/>
              </a:rPr>
              <a:t>apóstolos usufruíam sem recriminações, como casar-se (v. </a:t>
            </a:r>
            <a:r>
              <a:rPr lang="pt-BR" sz="3500" dirty="0">
                <a:solidFill>
                  <a:srgbClr val="0000CC"/>
                </a:solidFill>
                <a:latin typeface="Arial" pitchFamily="34" charset="0"/>
                <a:cs typeface="Arial" pitchFamily="34" charset="0"/>
              </a:rPr>
              <a:t>5</a:t>
            </a:r>
            <a:r>
              <a:rPr lang="pt-BR" sz="3500" dirty="0">
                <a:latin typeface="Arial" pitchFamily="34" charset="0"/>
                <a:cs typeface="Arial" pitchFamily="34" charset="0"/>
              </a:rPr>
              <a:t>) e deixar o trabalho secular </a:t>
            </a:r>
            <a:r>
              <a:rPr lang="pt-BR" sz="3500" dirty="0" smtClean="0">
                <a:latin typeface="Arial" pitchFamily="34" charset="0"/>
                <a:cs typeface="Arial" pitchFamily="34" charset="0"/>
              </a:rPr>
              <a:t>para dedicar-se </a:t>
            </a:r>
            <a:r>
              <a:rPr lang="pt-BR" sz="3500" dirty="0">
                <a:latin typeface="Arial" pitchFamily="34" charset="0"/>
                <a:cs typeface="Arial" pitchFamily="34" charset="0"/>
              </a:rPr>
              <a:t>inteiramente ao ministério da palavra (v. </a:t>
            </a:r>
            <a:r>
              <a:rPr lang="pt-BR" sz="3500" dirty="0">
                <a:solidFill>
                  <a:srgbClr val="0000CC"/>
                </a:solidFill>
                <a:latin typeface="Arial" pitchFamily="34" charset="0"/>
                <a:cs typeface="Arial" pitchFamily="34" charset="0"/>
              </a:rPr>
              <a:t>6</a:t>
            </a:r>
            <a:r>
              <a:rPr lang="pt-BR" sz="3500" dirty="0">
                <a:latin typeface="Arial" pitchFamily="34" charset="0"/>
                <a:cs typeface="Arial" pitchFamily="34" charset="0"/>
              </a:rPr>
              <a:t>). Para sublinhar sua abnegação, apresenta </a:t>
            </a:r>
            <a:r>
              <a:rPr lang="pt-BR" sz="3500" dirty="0" smtClean="0">
                <a:latin typeface="Arial" pitchFamily="34" charset="0"/>
                <a:cs typeface="Arial" pitchFamily="34" charset="0"/>
              </a:rPr>
              <a:t>o testemunho </a:t>
            </a:r>
            <a:r>
              <a:rPr lang="pt-BR" sz="3500" dirty="0">
                <a:latin typeface="Arial" pitchFamily="34" charset="0"/>
                <a:cs typeface="Arial" pitchFamily="34" charset="0"/>
              </a:rPr>
              <a:t>da Escritura em favor dos seus direitos como ministro do evangelho, que resume </a:t>
            </a:r>
            <a:r>
              <a:rPr lang="pt-BR" sz="3500" dirty="0" smtClean="0">
                <a:latin typeface="Arial" pitchFamily="34" charset="0"/>
                <a:cs typeface="Arial" pitchFamily="34" charset="0"/>
              </a:rPr>
              <a:t>na expressão </a:t>
            </a:r>
            <a:r>
              <a:rPr lang="pt-BR" sz="3500" dirty="0">
                <a:latin typeface="Arial" pitchFamily="34" charset="0"/>
                <a:cs typeface="Arial" pitchFamily="34" charset="0"/>
              </a:rPr>
              <a:t>do próprio Senhor: “</a:t>
            </a:r>
            <a:r>
              <a:rPr lang="pt-BR" sz="3500" dirty="0">
                <a:solidFill>
                  <a:srgbClr val="0000CC"/>
                </a:solidFill>
                <a:latin typeface="Arial" pitchFamily="34" charset="0"/>
                <a:cs typeface="Arial" pitchFamily="34" charset="0"/>
              </a:rPr>
              <a:t>Assim ordenou também o Senhor aos que anunciam o evangelho, </a:t>
            </a:r>
            <a:r>
              <a:rPr lang="pt-BR" sz="3500" dirty="0" smtClean="0">
                <a:solidFill>
                  <a:srgbClr val="0000CC"/>
                </a:solidFill>
                <a:latin typeface="Arial" pitchFamily="34" charset="0"/>
                <a:cs typeface="Arial" pitchFamily="34" charset="0"/>
              </a:rPr>
              <a:t>que vivam </a:t>
            </a:r>
            <a:r>
              <a:rPr lang="pt-BR" sz="3500" dirty="0">
                <a:solidFill>
                  <a:srgbClr val="0000CC"/>
                </a:solidFill>
                <a:latin typeface="Arial" pitchFamily="34" charset="0"/>
                <a:cs typeface="Arial" pitchFamily="34" charset="0"/>
              </a:rPr>
              <a:t>do evangelho</a:t>
            </a:r>
            <a:r>
              <a:rPr lang="pt-BR" sz="3500" dirty="0">
                <a:latin typeface="Arial" pitchFamily="34" charset="0"/>
                <a:cs typeface="Arial" pitchFamily="34" charset="0"/>
              </a:rPr>
              <a:t>” (v. </a:t>
            </a:r>
            <a:r>
              <a:rPr lang="pt-BR" sz="3500" dirty="0">
                <a:solidFill>
                  <a:srgbClr val="0000CC"/>
                </a:solidFill>
                <a:latin typeface="Arial" pitchFamily="34" charset="0"/>
                <a:cs typeface="Arial" pitchFamily="34" charset="0"/>
              </a:rPr>
              <a:t>14</a:t>
            </a:r>
            <a:r>
              <a:rPr lang="pt-BR" sz="3500" dirty="0" smtClean="0">
                <a:latin typeface="Arial" pitchFamily="34" charset="0"/>
                <a:cs typeface="Arial" pitchFamily="34" charset="0"/>
              </a:rPr>
              <a:t>).</a:t>
            </a:r>
            <a:endParaRPr lang="pt-BR" sz="3500" dirty="0">
              <a:latin typeface="Arial" pitchFamily="34" charset="0"/>
              <a:cs typeface="Arial" pitchFamily="34" charset="0"/>
            </a:endParaRPr>
          </a:p>
        </p:txBody>
      </p:sp>
    </p:spTree>
    <p:extLst>
      <p:ext uri="{BB962C8B-B14F-4D97-AF65-F5344CB8AC3E}">
        <p14:creationId xmlns:p14="http://schemas.microsoft.com/office/powerpoint/2010/main" val="1386293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57200" y="1340768"/>
            <a:ext cx="8229600" cy="4896544"/>
          </a:xfrm>
          <a:ln>
            <a:solidFill>
              <a:schemeClr val="tx1"/>
            </a:solidFill>
          </a:ln>
        </p:spPr>
        <p:txBody>
          <a:bodyPr>
            <a:normAutofit fontScale="55000" lnSpcReduction="20000"/>
          </a:bodyPr>
          <a:lstStyle/>
          <a:p>
            <a:pPr marL="0" lvl="0" indent="0" algn="just">
              <a:spcBef>
                <a:spcPct val="0"/>
              </a:spcBef>
              <a:buNone/>
              <a:defRPr/>
            </a:pPr>
            <a:r>
              <a:rPr lang="pt-BR" b="1" dirty="0">
                <a:solidFill>
                  <a:srgbClr val="006600"/>
                </a:solidFill>
              </a:rPr>
              <a:t>III – A RESIGNAÇÃO DE PAULO				 </a:t>
            </a:r>
            <a:r>
              <a:rPr lang="pt-BR" b="1" dirty="0" smtClean="0">
                <a:solidFill>
                  <a:srgbClr val="006600"/>
                </a:solidFill>
              </a:rPr>
              <a:t>2</a:t>
            </a:r>
          </a:p>
          <a:p>
            <a:pPr marL="0" lvl="0" indent="0" algn="just">
              <a:spcBef>
                <a:spcPct val="0"/>
              </a:spcBef>
              <a:buNone/>
              <a:defRPr/>
            </a:pP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r>
              <a:rPr lang="pt-BR" sz="2800" b="1" dirty="0">
                <a:solidFill>
                  <a:srgbClr val="006600"/>
                </a:solidFill>
              </a:rPr>
              <a:t>	</a:t>
            </a:r>
            <a:r>
              <a:rPr lang="pt-BR" sz="4400" dirty="0">
                <a:latin typeface="Arial" pitchFamily="34" charset="0"/>
                <a:cs typeface="Arial" pitchFamily="34" charset="0"/>
              </a:rPr>
              <a:t>Para entendermos por quê, então, o apóstolo abriu mão dos seus direitos mais inquestionáveis</a:t>
            </a:r>
            <a:r>
              <a:rPr lang="pt-BR" sz="4400" dirty="0" smtClean="0">
                <a:latin typeface="Arial" pitchFamily="34" charset="0"/>
                <a:cs typeface="Arial" pitchFamily="34" charset="0"/>
              </a:rPr>
              <a:t>, precisamos </a:t>
            </a:r>
            <a:r>
              <a:rPr lang="pt-BR" sz="4400" dirty="0">
                <a:latin typeface="Arial" pitchFamily="34" charset="0"/>
                <a:cs typeface="Arial" pitchFamily="34" charset="0"/>
              </a:rPr>
              <a:t>considerar que, no caso particular de Paulo, qualquer coisa poderia ser usada pelos </a:t>
            </a:r>
            <a:r>
              <a:rPr lang="pt-BR" sz="4400" dirty="0" smtClean="0">
                <a:latin typeface="Arial" pitchFamily="34" charset="0"/>
                <a:cs typeface="Arial" pitchFamily="34" charset="0"/>
              </a:rPr>
              <a:t>seus opositores </a:t>
            </a:r>
            <a:r>
              <a:rPr lang="pt-BR" sz="4400" dirty="0">
                <a:latin typeface="Arial" pitchFamily="34" charset="0"/>
                <a:cs typeface="Arial" pitchFamily="34" charset="0"/>
              </a:rPr>
              <a:t>para difamar e caluniar seu ministério, embaraçando o caminho daqueles aos quais </a:t>
            </a:r>
            <a:r>
              <a:rPr lang="pt-BR" sz="4400" dirty="0" smtClean="0">
                <a:latin typeface="Arial" pitchFamily="34" charset="0"/>
                <a:cs typeface="Arial" pitchFamily="34" charset="0"/>
              </a:rPr>
              <a:t>ele pregava</a:t>
            </a:r>
            <a:r>
              <a:rPr lang="pt-BR" sz="4400" dirty="0">
                <a:latin typeface="Arial" pitchFamily="34" charset="0"/>
                <a:cs typeface="Arial" pitchFamily="34" charset="0"/>
              </a:rPr>
              <a:t>. Chamado para anunciar o evangelho tanto a judeus como gentios, ele se propôs </a:t>
            </a:r>
            <a:r>
              <a:rPr lang="pt-BR" sz="4400" dirty="0">
                <a:solidFill>
                  <a:srgbClr val="0000CC"/>
                </a:solidFill>
                <a:latin typeface="Arial" pitchFamily="34" charset="0"/>
                <a:cs typeface="Arial" pitchFamily="34" charset="0"/>
              </a:rPr>
              <a:t>fazer</a:t>
            </a:r>
            <a:r>
              <a:rPr lang="pt-BR" sz="4400" dirty="0">
                <a:latin typeface="Arial" pitchFamily="34" charset="0"/>
                <a:cs typeface="Arial" pitchFamily="34" charset="0"/>
              </a:rPr>
              <a:t> de </a:t>
            </a:r>
            <a:r>
              <a:rPr lang="pt-BR" sz="4400" dirty="0" smtClean="0">
                <a:latin typeface="Arial" pitchFamily="34" charset="0"/>
                <a:cs typeface="Arial" pitchFamily="34" charset="0"/>
              </a:rPr>
              <a:t>tudo para </a:t>
            </a:r>
            <a:r>
              <a:rPr lang="pt-BR" sz="4400" dirty="0">
                <a:latin typeface="Arial" pitchFamily="34" charset="0"/>
                <a:cs typeface="Arial" pitchFamily="34" charset="0"/>
              </a:rPr>
              <a:t>“</a:t>
            </a:r>
            <a:r>
              <a:rPr lang="pt-BR" sz="4400" dirty="0">
                <a:solidFill>
                  <a:srgbClr val="0000CC"/>
                </a:solidFill>
                <a:latin typeface="Arial" pitchFamily="34" charset="0"/>
                <a:cs typeface="Arial" pitchFamily="34" charset="0"/>
              </a:rPr>
              <a:t>por todos os meios, chegar a salvar alguns</a:t>
            </a:r>
            <a:r>
              <a:rPr lang="pt-BR" sz="4400" dirty="0">
                <a:latin typeface="Arial" pitchFamily="34" charset="0"/>
                <a:cs typeface="Arial" pitchFamily="34" charset="0"/>
              </a:rPr>
              <a:t>” (v. </a:t>
            </a:r>
            <a:r>
              <a:rPr lang="pt-BR" sz="4400" dirty="0">
                <a:solidFill>
                  <a:srgbClr val="0000CC"/>
                </a:solidFill>
                <a:latin typeface="Arial" pitchFamily="34" charset="0"/>
                <a:cs typeface="Arial" pitchFamily="34" charset="0"/>
              </a:rPr>
              <a:t>22</a:t>
            </a:r>
            <a:r>
              <a:rPr lang="pt-BR" sz="4400" dirty="0">
                <a:latin typeface="Arial" pitchFamily="34" charset="0"/>
                <a:cs typeface="Arial" pitchFamily="34" charset="0"/>
              </a:rPr>
              <a:t>), sabendo que, abrindo mão de seus privilégios</a:t>
            </a:r>
            <a:r>
              <a:rPr lang="pt-BR" sz="4400" dirty="0" smtClean="0">
                <a:latin typeface="Arial" pitchFamily="34" charset="0"/>
                <a:cs typeface="Arial" pitchFamily="34" charset="0"/>
              </a:rPr>
              <a:t>, ele </a:t>
            </a:r>
            <a:r>
              <a:rPr lang="pt-BR" sz="4400" dirty="0">
                <a:latin typeface="Arial" pitchFamily="34" charset="0"/>
                <a:cs typeface="Arial" pitchFamily="34" charset="0"/>
              </a:rPr>
              <a:t>poderia “</a:t>
            </a:r>
            <a:r>
              <a:rPr lang="pt-BR" sz="4400" dirty="0">
                <a:solidFill>
                  <a:srgbClr val="0000CC"/>
                </a:solidFill>
                <a:latin typeface="Arial" pitchFamily="34" charset="0"/>
                <a:cs typeface="Arial" pitchFamily="34" charset="0"/>
              </a:rPr>
              <a:t>ganhar ainda mais</a:t>
            </a:r>
            <a:r>
              <a:rPr lang="pt-BR" sz="4400" dirty="0">
                <a:latin typeface="Arial" pitchFamily="34" charset="0"/>
                <a:cs typeface="Arial" pitchFamily="34" charset="0"/>
              </a:rPr>
              <a:t>” (v. </a:t>
            </a:r>
            <a:r>
              <a:rPr lang="pt-BR" sz="4400" dirty="0">
                <a:solidFill>
                  <a:srgbClr val="0000CC"/>
                </a:solidFill>
                <a:latin typeface="Arial" pitchFamily="34" charset="0"/>
                <a:cs typeface="Arial" pitchFamily="34" charset="0"/>
              </a:rPr>
              <a:t>19</a:t>
            </a:r>
            <a:r>
              <a:rPr lang="pt-BR" sz="4400" dirty="0">
                <a:latin typeface="Arial" pitchFamily="34" charset="0"/>
                <a:cs typeface="Arial" pitchFamily="34" charset="0"/>
              </a:rPr>
              <a:t>). Além disso, ele vislumbrava o ministério como o </a:t>
            </a:r>
            <a:r>
              <a:rPr lang="pt-BR" sz="4400" dirty="0" smtClean="0">
                <a:latin typeface="Arial" pitchFamily="34" charset="0"/>
                <a:cs typeface="Arial" pitchFamily="34" charset="0"/>
              </a:rPr>
              <a:t>supremo propósito </a:t>
            </a:r>
            <a:r>
              <a:rPr lang="pt-BR" sz="4400" dirty="0">
                <a:latin typeface="Arial" pitchFamily="34" charset="0"/>
                <a:cs typeface="Arial" pitchFamily="34" charset="0"/>
              </a:rPr>
              <a:t>de Deus para a sua vida, para o qual todo o esforço, todo o empenho, toda a renúncia, valeria </a:t>
            </a:r>
            <a:r>
              <a:rPr lang="pt-BR" sz="4400" dirty="0" smtClean="0">
                <a:latin typeface="Arial" pitchFamily="34" charset="0"/>
                <a:cs typeface="Arial" pitchFamily="34" charset="0"/>
              </a:rPr>
              <a:t>a pena</a:t>
            </a:r>
            <a:r>
              <a:rPr lang="pt-BR" sz="4400" dirty="0">
                <a:latin typeface="Arial" pitchFamily="34" charset="0"/>
                <a:cs typeface="Arial" pitchFamily="34" charset="0"/>
              </a:rPr>
              <a:t>, pois isto seria glória para ele, no presente, e, no porvir, recompensa e coroa de vitória (vv. </a:t>
            </a:r>
            <a:r>
              <a:rPr lang="pt-BR" sz="4400" dirty="0">
                <a:solidFill>
                  <a:srgbClr val="0000CC"/>
                </a:solidFill>
                <a:latin typeface="Arial" pitchFamily="34" charset="0"/>
                <a:cs typeface="Arial" pitchFamily="34" charset="0"/>
              </a:rPr>
              <a:t>24-25</a:t>
            </a:r>
            <a:r>
              <a:rPr lang="pt-BR" sz="4400" dirty="0" smtClean="0">
                <a:latin typeface="Arial" pitchFamily="34" charset="0"/>
                <a:cs typeface="Arial" pitchFamily="34" charset="0"/>
              </a:rPr>
              <a:t>).</a:t>
            </a:r>
            <a:endParaRPr lang="pt-BR" sz="4400" dirty="0">
              <a:latin typeface="Arial" pitchFamily="34" charset="0"/>
              <a:cs typeface="Arial" pitchFamily="34" charset="0"/>
            </a:endParaRPr>
          </a:p>
        </p:txBody>
      </p:sp>
    </p:spTree>
    <p:extLst>
      <p:ext uri="{BB962C8B-B14F-4D97-AF65-F5344CB8AC3E}">
        <p14:creationId xmlns:p14="http://schemas.microsoft.com/office/powerpoint/2010/main" val="2746263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000" b="1" dirty="0">
                <a:solidFill>
                  <a:srgbClr val="006600"/>
                </a:solidFill>
              </a:rPr>
              <a:t>II – A CONSCIÊNCIA DO MAIS </a:t>
            </a:r>
            <a:r>
              <a:rPr lang="pt-BR" sz="3000" b="1" dirty="0" smtClean="0">
                <a:solidFill>
                  <a:srgbClr val="0066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000" b="1" dirty="0">
                <a:solidFill>
                  <a:srgbClr val="006600"/>
                </a:solidFill>
              </a:rPr>
              <a:t>III – A RESIGNAÇÃO DE </a:t>
            </a:r>
            <a:r>
              <a:rPr lang="pt-BR" sz="3000" b="1" dirty="0" smtClean="0">
                <a:solidFill>
                  <a:srgbClr val="0066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800" b="1" dirty="0" smtClean="0">
                <a:solidFill>
                  <a:srgbClr val="FF0000"/>
                </a:solidFill>
              </a:rPr>
              <a:t>- Conclusão</a:t>
            </a:r>
            <a:endParaRPr lang="pt-BR" sz="4800" b="1" dirty="0">
              <a:solidFill>
                <a:srgbClr val="FF0000"/>
              </a:solidFill>
            </a:endParaRPr>
          </a:p>
        </p:txBody>
      </p:sp>
    </p:spTree>
    <p:extLst>
      <p:ext uri="{BB962C8B-B14F-4D97-AF65-F5344CB8AC3E}">
        <p14:creationId xmlns:p14="http://schemas.microsoft.com/office/powerpoint/2010/main" val="4045167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xfrm>
            <a:off x="467544" y="1628800"/>
            <a:ext cx="8229600" cy="4752528"/>
          </a:xfrm>
          <a:ln>
            <a:solidFill>
              <a:schemeClr val="tx1"/>
            </a:solidFill>
          </a:ln>
        </p:spPr>
        <p:txBody>
          <a:bodyPr>
            <a:normAutofit/>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Que o segundo maior mandamento é amar ao próximo como a si mesmo, todos sabemos. Mas</a:t>
            </a:r>
            <a:r>
              <a:rPr lang="pt-BR" sz="2800" dirty="0" smtClean="0">
                <a:latin typeface="Arial" pitchFamily="34" charset="0"/>
                <a:cs typeface="Arial" pitchFamily="34" charset="0"/>
              </a:rPr>
              <a:t>, quando </a:t>
            </a:r>
            <a:r>
              <a:rPr lang="pt-BR" sz="2800" dirty="0">
                <a:latin typeface="Arial" pitchFamily="34" charset="0"/>
                <a:cs typeface="Arial" pitchFamily="34" charset="0"/>
              </a:rPr>
              <a:t>somos chamados a renunciar aquilo que temos por direito nosso, em benefício do outro, </a:t>
            </a:r>
            <a:r>
              <a:rPr lang="pt-BR" sz="2800" dirty="0" smtClean="0">
                <a:latin typeface="Arial" pitchFamily="34" charset="0"/>
                <a:cs typeface="Arial" pitchFamily="34" charset="0"/>
              </a:rPr>
              <a:t>aí podemos </a:t>
            </a:r>
            <a:r>
              <a:rPr lang="pt-BR" sz="2800" dirty="0">
                <a:latin typeface="Arial" pitchFamily="34" charset="0"/>
                <a:cs typeface="Arial" pitchFamily="34" charset="0"/>
              </a:rPr>
              <a:t>provar se realmente o amamos e saber se estamos mais próximos do exemplo não só de Paulo</a:t>
            </a:r>
            <a:r>
              <a:rPr lang="pt-BR" sz="2800" dirty="0" smtClean="0">
                <a:latin typeface="Arial" pitchFamily="34" charset="0"/>
                <a:cs typeface="Arial" pitchFamily="34" charset="0"/>
              </a:rPr>
              <a:t>, mas </a:t>
            </a:r>
            <a:r>
              <a:rPr lang="pt-BR" sz="2800" dirty="0">
                <a:latin typeface="Arial" pitchFamily="34" charset="0"/>
                <a:cs typeface="Arial" pitchFamily="34" charset="0"/>
              </a:rPr>
              <a:t>do próprio Senhor Jesus, que abriu mão de tudo por amor de nós. </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000" b="1" dirty="0">
                <a:solidFill>
                  <a:srgbClr val="006600"/>
                </a:solidFill>
              </a:rPr>
              <a:t>II – A CONSCIÊNCIA DO MAIS </a:t>
            </a:r>
            <a:r>
              <a:rPr lang="pt-BR" sz="3000" b="1" dirty="0" smtClean="0">
                <a:solidFill>
                  <a:srgbClr val="0066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000" b="1" dirty="0">
                <a:solidFill>
                  <a:srgbClr val="006600"/>
                </a:solidFill>
              </a:rPr>
              <a:t>III – A RESIGNAÇÃO DE </a:t>
            </a:r>
            <a:r>
              <a:rPr lang="pt-BR" sz="3000" b="1" dirty="0" smtClean="0">
                <a:solidFill>
                  <a:srgbClr val="0066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Conclusão</a:t>
            </a:r>
            <a:endParaRPr lang="pt-BR" sz="4300" b="1" dirty="0">
              <a:solidFill>
                <a:srgbClr val="006600"/>
              </a:solidFill>
            </a:endParaRPr>
          </a:p>
        </p:txBody>
      </p:sp>
    </p:spTree>
    <p:extLst>
      <p:ext uri="{BB962C8B-B14F-4D97-AF65-F5344CB8AC3E}">
        <p14:creationId xmlns:p14="http://schemas.microsoft.com/office/powerpoint/2010/main" val="40451673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dirty="0"/>
          </a:p>
        </p:txBody>
      </p:sp>
      <p:sp>
        <p:nvSpPr>
          <p:cNvPr id="3" name="Espaço Reservado para Conteúdo 2"/>
          <p:cNvSpPr>
            <a:spLocks noGrp="1"/>
          </p:cNvSpPr>
          <p:nvPr>
            <p:ph idx="1"/>
          </p:nvPr>
        </p:nvSpPr>
        <p:spPr>
          <a:xfrm>
            <a:off x="611560" y="1600206"/>
            <a:ext cx="7848872" cy="4525963"/>
          </a:xfrm>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Pelo que, se o manjar escandalizar a meu irmão, nunca mais comerei carne, para que meu irmão não se escandalize</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8.13</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120015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296144"/>
          </a:xfrm>
        </p:spPr>
        <p:txBody>
          <a:bodyPr>
            <a:noAutofit/>
          </a:bodyPr>
          <a:lstStyle/>
          <a:p>
            <a:pPr marL="342900" lvl="0" indent="-342900" fontAlgn="base">
              <a:spcAft>
                <a:spcPct val="0"/>
              </a:spcAft>
              <a:defRPr/>
            </a:pPr>
            <a:r>
              <a:rPr lang="pt-BR" sz="4400" b="1" i="1" dirty="0">
                <a:solidFill>
                  <a:srgbClr val="00B050"/>
                </a:solidFill>
                <a:cs typeface="Arial" charset="0"/>
              </a:rPr>
              <a:t>LIÇÃO 7: A LIBERDADE CRISTÃ E O AMOR AO PRÓXIMO</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7: A LIBERDADE CRISTÃ E O AMOR AO PRÓXIMO</a:t>
            </a: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   </a:t>
            </a:r>
            <a:r>
              <a:rPr lang="pt-BR" sz="4000" dirty="0">
                <a:solidFill>
                  <a:srgbClr val="0000CC"/>
                </a:solidFill>
              </a:rPr>
              <a:t>1 </a:t>
            </a:r>
            <a:r>
              <a:rPr lang="pt-BR" sz="4000" dirty="0" smtClean="0">
                <a:solidFill>
                  <a:srgbClr val="0000CC"/>
                </a:solidFill>
              </a:rPr>
              <a:t>Coríntios </a:t>
            </a:r>
            <a:r>
              <a:rPr lang="pt-BR" sz="4000" dirty="0">
                <a:solidFill>
                  <a:srgbClr val="0000CC"/>
                </a:solidFill>
              </a:rPr>
              <a:t>8</a:t>
            </a:r>
            <a:r>
              <a:rPr lang="pt-BR" sz="4000" dirty="0" smtClean="0">
                <a:solidFill>
                  <a:srgbClr val="0000CC"/>
                </a:solidFill>
              </a:rPr>
              <a:t>. 1-13</a:t>
            </a:r>
            <a:endParaRPr lang="pt-BR" sz="40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120680"/>
          </a:xfrm>
        </p:spPr>
        <p:txBody>
          <a:bodyPr>
            <a:noAutofit/>
          </a:bodyPr>
          <a:lstStyle/>
          <a:p>
            <a:pPr marL="0" indent="0">
              <a:buNone/>
            </a:pPr>
            <a:r>
              <a:rPr lang="pt-BR" sz="1900" dirty="0" smtClean="0">
                <a:solidFill>
                  <a:srgbClr val="0000CC"/>
                </a:solidFill>
              </a:rPr>
              <a:t>1 </a:t>
            </a:r>
            <a:r>
              <a:rPr lang="pt-BR" sz="1900" dirty="0" err="1" smtClean="0">
                <a:solidFill>
                  <a:srgbClr val="0000CC"/>
                </a:solidFill>
              </a:rPr>
              <a:t>Co</a:t>
            </a:r>
            <a:r>
              <a:rPr lang="pt-BR" sz="1900" dirty="0">
                <a:solidFill>
                  <a:srgbClr val="0000CC"/>
                </a:solidFill>
              </a:rPr>
              <a:t>  8. 1 </a:t>
            </a:r>
            <a:r>
              <a:rPr lang="pt-BR" sz="1900" dirty="0" smtClean="0">
                <a:solidFill>
                  <a:srgbClr val="0000CC"/>
                </a:solidFill>
              </a:rPr>
              <a:t> </a:t>
            </a:r>
            <a:r>
              <a:rPr lang="pt-BR" sz="1900" dirty="0">
                <a:solidFill>
                  <a:srgbClr val="0000CC"/>
                </a:solidFill>
              </a:rPr>
              <a:t>Ora, no tocante às coisas sacrificadas aos ídolos, sabemos que todos temos ciência. A ciência incha, mas o amor edifica</a:t>
            </a:r>
            <a:r>
              <a:rPr lang="pt-BR" sz="1900" dirty="0" smtClean="0">
                <a:solidFill>
                  <a:srgbClr val="0000CC"/>
                </a:solidFill>
              </a:rPr>
              <a:t>.   2  </a:t>
            </a:r>
            <a:r>
              <a:rPr lang="pt-BR" sz="1900" dirty="0">
                <a:solidFill>
                  <a:srgbClr val="0000CC"/>
                </a:solidFill>
              </a:rPr>
              <a:t>E, se alguém cuida saber alguma coisa, ainda não sabe como convém saber</a:t>
            </a:r>
            <a:r>
              <a:rPr lang="pt-BR" sz="1900" dirty="0" smtClean="0">
                <a:solidFill>
                  <a:srgbClr val="0000CC"/>
                </a:solidFill>
              </a:rPr>
              <a:t>.   3  </a:t>
            </a:r>
            <a:r>
              <a:rPr lang="pt-BR" sz="1900" dirty="0">
                <a:solidFill>
                  <a:srgbClr val="0000CC"/>
                </a:solidFill>
              </a:rPr>
              <a:t>Mas, se alguém ama a Deus, esse é conhecido dele</a:t>
            </a:r>
            <a:r>
              <a:rPr lang="pt-BR" sz="1900" dirty="0" smtClean="0">
                <a:solidFill>
                  <a:srgbClr val="0000CC"/>
                </a:solidFill>
              </a:rPr>
              <a:t>.   4  </a:t>
            </a:r>
            <a:r>
              <a:rPr lang="pt-BR" sz="1900" dirty="0">
                <a:solidFill>
                  <a:srgbClr val="0000CC"/>
                </a:solidFill>
              </a:rPr>
              <a:t>Assim que, quanto ao comer das coisas sacrificadas aos ídolos, sabemos que o ídolo nada é no mundo e que não há outro Deus, senão um só</a:t>
            </a:r>
            <a:r>
              <a:rPr lang="pt-BR" sz="1900" dirty="0" smtClean="0">
                <a:solidFill>
                  <a:srgbClr val="0000CC"/>
                </a:solidFill>
              </a:rPr>
              <a:t>.   5  </a:t>
            </a:r>
            <a:r>
              <a:rPr lang="pt-BR" sz="1900" dirty="0">
                <a:solidFill>
                  <a:srgbClr val="0000CC"/>
                </a:solidFill>
              </a:rPr>
              <a:t>Porque, ainda que haja também alguns que se chamem deuses, quer no céu quer na terra (como há muitos deuses e muitos senhores</a:t>
            </a:r>
            <a:r>
              <a:rPr lang="pt-BR" sz="1900" dirty="0" smtClean="0">
                <a:solidFill>
                  <a:srgbClr val="0000CC"/>
                </a:solidFill>
              </a:rPr>
              <a:t>), 6 </a:t>
            </a:r>
            <a:r>
              <a:rPr lang="pt-BR" sz="1900" dirty="0">
                <a:solidFill>
                  <a:srgbClr val="0000CC"/>
                </a:solidFill>
              </a:rPr>
              <a:t>todavia, para nós há um só Deus, o Pai, de quem é tudo e para quem nós vivemos; e um só Senhor, Jesus Cristo, pelo qual são todas as coisas, e nós por ele</a:t>
            </a:r>
            <a:r>
              <a:rPr lang="pt-BR" sz="1900" dirty="0" smtClean="0">
                <a:solidFill>
                  <a:srgbClr val="0000CC"/>
                </a:solidFill>
              </a:rPr>
              <a:t>.   7  </a:t>
            </a:r>
            <a:r>
              <a:rPr lang="pt-BR" sz="1900" dirty="0">
                <a:solidFill>
                  <a:srgbClr val="0000CC"/>
                </a:solidFill>
              </a:rPr>
              <a:t>Mas nem em todos há conhecimento; porque alguns até agora comem, no seu costume para com o ídolo, coisas sacrificadas ao ídolo; e a sua consciência, sendo fraca, fica contaminada</a:t>
            </a:r>
            <a:r>
              <a:rPr lang="pt-BR" sz="1900" dirty="0" smtClean="0">
                <a:solidFill>
                  <a:srgbClr val="0000CC"/>
                </a:solidFill>
              </a:rPr>
              <a:t>.  8 </a:t>
            </a:r>
            <a:r>
              <a:rPr lang="pt-BR" sz="1900" dirty="0">
                <a:solidFill>
                  <a:srgbClr val="0000CC"/>
                </a:solidFill>
              </a:rPr>
              <a:t>Ora, o manjar não nos faz agradáveis a Deus, porque, se comemos, nada temos de mais, e, se não comemos, nada nos falta</a:t>
            </a:r>
            <a:r>
              <a:rPr lang="pt-BR" sz="1900" dirty="0" smtClean="0">
                <a:solidFill>
                  <a:srgbClr val="0000CC"/>
                </a:solidFill>
              </a:rPr>
              <a:t>.   9  </a:t>
            </a:r>
            <a:r>
              <a:rPr lang="pt-BR" sz="1900" dirty="0">
                <a:solidFill>
                  <a:srgbClr val="0000CC"/>
                </a:solidFill>
              </a:rPr>
              <a:t>Mas vede que essa liberdade não seja de alguma maneira escândalo para os fracos</a:t>
            </a:r>
            <a:r>
              <a:rPr lang="pt-BR" sz="1900" dirty="0" smtClean="0">
                <a:solidFill>
                  <a:srgbClr val="0000CC"/>
                </a:solidFill>
              </a:rPr>
              <a:t>. 10 Porque</a:t>
            </a:r>
            <a:r>
              <a:rPr lang="pt-BR" sz="1900" dirty="0">
                <a:solidFill>
                  <a:srgbClr val="0000CC"/>
                </a:solidFill>
              </a:rPr>
              <a:t>, se alguém te vir a ti, que tens ciência, sentado à mesa no templo dos ídolos, não será a consciência do que é fraco induzida a comer das coisas sacrificadas aos ídolos</a:t>
            </a:r>
            <a:r>
              <a:rPr lang="pt-BR" sz="1900" dirty="0" smtClean="0">
                <a:solidFill>
                  <a:srgbClr val="0000CC"/>
                </a:solidFill>
              </a:rPr>
              <a:t>? 11 E</a:t>
            </a:r>
            <a:r>
              <a:rPr lang="pt-BR" sz="1900" dirty="0">
                <a:solidFill>
                  <a:srgbClr val="0000CC"/>
                </a:solidFill>
              </a:rPr>
              <a:t>, pela tua ciência, perecerá o irmão fraco, pelo qual Cristo morreu</a:t>
            </a:r>
            <a:r>
              <a:rPr lang="pt-BR" sz="1900" dirty="0" smtClean="0">
                <a:solidFill>
                  <a:srgbClr val="0000CC"/>
                </a:solidFill>
              </a:rPr>
              <a:t>.   12  </a:t>
            </a:r>
            <a:r>
              <a:rPr lang="pt-BR" sz="1900" dirty="0">
                <a:solidFill>
                  <a:srgbClr val="0000CC"/>
                </a:solidFill>
              </a:rPr>
              <a:t>Ora, pecando assim contra os irmãos e ferindo a sua fraca consciência, pecais contra Cristo</a:t>
            </a:r>
            <a:r>
              <a:rPr lang="pt-BR" sz="1900" dirty="0" smtClean="0">
                <a:solidFill>
                  <a:srgbClr val="0000CC"/>
                </a:solidFill>
              </a:rPr>
              <a:t>.   13  </a:t>
            </a:r>
            <a:r>
              <a:rPr lang="pt-BR" sz="1900" dirty="0">
                <a:solidFill>
                  <a:srgbClr val="0000CC"/>
                </a:solidFill>
              </a:rPr>
              <a:t>Pelo que, se o manjar escandalizar a meu irmão, nunca mais comerei carne, para que meu irmão não se escandalize.</a:t>
            </a: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dirty="0"/>
          </a:p>
        </p:txBody>
      </p:sp>
      <p:sp>
        <p:nvSpPr>
          <p:cNvPr id="3" name="Espaço Reservado para Conteúdo 2"/>
          <p:cNvSpPr>
            <a:spLocks noGrp="1"/>
          </p:cNvSpPr>
          <p:nvPr>
            <p:ph idx="1"/>
          </p:nvPr>
        </p:nvSpPr>
        <p:spPr>
          <a:xfrm>
            <a:off x="611560" y="1600206"/>
            <a:ext cx="7848872" cy="4525963"/>
          </a:xfrm>
        </p:spPr>
        <p:txBody>
          <a:bodyPr>
            <a:normAutofit lnSpcReduction="100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smtClean="0">
                <a:solidFill>
                  <a:srgbClr val="00000A"/>
                </a:solidFill>
                <a:effectLst/>
                <a:latin typeface="Times New Roman"/>
                <a:ea typeface="Calibri"/>
                <a:cs typeface="Calibri"/>
              </a:rPr>
              <a:t>“</a:t>
            </a:r>
            <a:r>
              <a:rPr lang="pt-BR" sz="3600" dirty="0">
                <a:solidFill>
                  <a:srgbClr val="0000CC"/>
                </a:solidFill>
                <a:highlight>
                  <a:srgbClr val="FFFFFF"/>
                </a:highlight>
                <a:latin typeface="Arial" pitchFamily="34" charset="0"/>
                <a:ea typeface="Calibri"/>
                <a:cs typeface="Arial" pitchFamily="34" charset="0"/>
              </a:rPr>
              <a:t>Pelo que, se o manjar escandalizar a meu irmão, nunca mais comerei carne, para que meu irmão não se escandalize</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8.13</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000" b="1" dirty="0">
                <a:solidFill>
                  <a:srgbClr val="006600"/>
                </a:solidFill>
              </a:rPr>
              <a:t>II – A CONSCIÊNCIA DO MAIS </a:t>
            </a:r>
            <a:r>
              <a:rPr lang="pt-BR" sz="3000" b="1" dirty="0" smtClean="0">
                <a:solidFill>
                  <a:srgbClr val="0066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000" b="1" dirty="0">
                <a:solidFill>
                  <a:srgbClr val="006600"/>
                </a:solidFill>
              </a:rPr>
              <a:t>III – A RESIGNAÇÃO DE </a:t>
            </a:r>
            <a:r>
              <a:rPr lang="pt-BR" sz="3000" b="1" dirty="0" smtClean="0">
                <a:solidFill>
                  <a:srgbClr val="0066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Conclusão</a:t>
            </a:r>
            <a:endParaRPr lang="pt-BR" sz="4300" b="1" dirty="0">
              <a:solidFill>
                <a:srgbClr val="006600"/>
              </a:solidFill>
            </a:endParaRP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endParaRPr lang="pt-BR" sz="3200" dirty="0"/>
          </a:p>
        </p:txBody>
      </p:sp>
      <p:sp>
        <p:nvSpPr>
          <p:cNvPr id="3" name="Espaço Reservado para Conteúdo 2"/>
          <p:cNvSpPr>
            <a:spLocks noGrp="1"/>
          </p:cNvSpPr>
          <p:nvPr>
            <p:ph idx="1"/>
          </p:nvPr>
        </p:nvSpPr>
        <p:spPr>
          <a:ln>
            <a:solidFill>
              <a:schemeClr val="tx1"/>
            </a:solidFill>
          </a:ln>
        </p:spPr>
        <p:txBody>
          <a:bodyPr>
            <a:normAutofit/>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Neste e nos próximos capítulos, o apóstolo Paulo orienta os coríntios sobre o uso que podiam </a:t>
            </a:r>
            <a:r>
              <a:rPr lang="pt-BR" sz="2400" dirty="0" smtClean="0">
                <a:solidFill>
                  <a:prstClr val="black"/>
                </a:solidFill>
                <a:latin typeface="Arial" charset="0"/>
                <a:cs typeface="Arial" charset="0"/>
              </a:rPr>
              <a:t>ou não </a:t>
            </a:r>
            <a:r>
              <a:rPr lang="pt-BR" sz="2400" dirty="0">
                <a:solidFill>
                  <a:prstClr val="black"/>
                </a:solidFill>
                <a:latin typeface="Arial" charset="0"/>
                <a:cs typeface="Arial" charset="0"/>
              </a:rPr>
              <a:t>fazer de alimentos oferecidos aos ídolos. Na lição de hoje veremos, nos capítulos 8 e 9, como </a:t>
            </a:r>
            <a:r>
              <a:rPr lang="pt-BR" sz="2400" dirty="0" smtClean="0">
                <a:solidFill>
                  <a:prstClr val="black"/>
                </a:solidFill>
                <a:latin typeface="Arial" charset="0"/>
                <a:cs typeface="Arial" charset="0"/>
              </a:rPr>
              <a:t>ele estabelece </a:t>
            </a:r>
            <a:r>
              <a:rPr lang="pt-BR" sz="2400" dirty="0">
                <a:solidFill>
                  <a:prstClr val="black"/>
                </a:solidFill>
                <a:latin typeface="Arial" charset="0"/>
                <a:cs typeface="Arial" charset="0"/>
              </a:rPr>
              <a:t>o amor ao próximo como o limite da nossa liberdade, e em si mesmo oferece o exemplo </a:t>
            </a:r>
            <a:r>
              <a:rPr lang="pt-BR" sz="2400" dirty="0" smtClean="0">
                <a:solidFill>
                  <a:prstClr val="black"/>
                </a:solidFill>
                <a:latin typeface="Arial" charset="0"/>
                <a:cs typeface="Arial" charset="0"/>
              </a:rPr>
              <a:t>de resignação </a:t>
            </a:r>
            <a:r>
              <a:rPr lang="pt-BR" sz="2400" dirty="0">
                <a:solidFill>
                  <a:prstClr val="black"/>
                </a:solidFill>
                <a:latin typeface="Arial" charset="0"/>
                <a:cs typeface="Arial" charset="0"/>
              </a:rPr>
              <a:t>dos seus próprios direitos, por amor às almas daqueles a quem devia pregar o evangelho</a:t>
            </a:r>
            <a:r>
              <a:rPr lang="pt-BR" sz="2400" dirty="0" smtClean="0">
                <a:solidFill>
                  <a:prstClr val="black"/>
                </a:solidFill>
                <a:latin typeface="Arial" charset="0"/>
                <a:cs typeface="Arial" charset="0"/>
              </a:rPr>
              <a:t>, para </a:t>
            </a:r>
            <a:r>
              <a:rPr lang="pt-BR" sz="2400" dirty="0">
                <a:solidFill>
                  <a:prstClr val="black"/>
                </a:solidFill>
                <a:latin typeface="Arial" charset="0"/>
                <a:cs typeface="Arial" charset="0"/>
              </a:rPr>
              <a:t>que nada servisse de embaraço ou escândalo no seu ministério. </a:t>
            </a:r>
          </a:p>
          <a:p>
            <a:pPr marL="0" lvl="0" indent="0" algn="just" fontAlgn="base">
              <a:spcBef>
                <a:spcPct val="0"/>
              </a:spcBef>
              <a:spcAft>
                <a:spcPct val="0"/>
              </a:spcAft>
              <a:buNone/>
              <a:defRPr/>
            </a:pPr>
            <a:endParaRPr lang="pt-BR" sz="28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7: A LIBERDADE CRISTÃ E O AMOR AO PRÓXIMO</a:t>
            </a:r>
            <a:r>
              <a:rPr lang="pt-BR" sz="2900" b="1" i="1" dirty="0" smtClean="0">
                <a:solidFill>
                  <a:srgbClr val="00B050"/>
                </a:solidFill>
                <a:cs typeface="Arial" charset="0"/>
              </a:rPr>
              <a:t/>
            </a:r>
            <a:br>
              <a:rPr lang="pt-BR" sz="2900" b="1" i="1" dirty="0" smtClean="0">
                <a:solidFill>
                  <a:srgbClr val="00B050"/>
                </a:solidFill>
                <a:cs typeface="Arial" charset="0"/>
              </a:rPr>
            </a:br>
            <a:r>
              <a:rPr lang="pt-BR" sz="3200" b="1" dirty="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FF0000"/>
                </a:solidFill>
              </a:rPr>
              <a:t>I – QUANDO AO CONHECIMENTO FALTA O AMOR </a:t>
            </a:r>
            <a:r>
              <a:rPr lang="pt-BR" sz="3000" b="1" dirty="0" smtClean="0">
                <a:solidFill>
                  <a:srgbClr val="006600"/>
                </a:solidFill>
              </a:rPr>
              <a:t>					(</a:t>
            </a:r>
            <a:r>
              <a:rPr lang="pt-BR" sz="3000" b="1" dirty="0">
                <a:solidFill>
                  <a:srgbClr val="0000CC"/>
                </a:solidFill>
              </a:rPr>
              <a:t>8. 1-6</a:t>
            </a:r>
            <a:r>
              <a:rPr lang="pt-BR" sz="3000" b="1" dirty="0" smtClean="0">
                <a:solidFill>
                  <a:srgbClr val="006600"/>
                </a:solidFill>
              </a:rPr>
              <a:t>)</a:t>
            </a:r>
          </a:p>
          <a:p>
            <a:pPr marL="0" indent="0">
              <a:buNone/>
            </a:pPr>
            <a:r>
              <a:rPr lang="pt-BR" sz="3000" b="1" dirty="0">
                <a:solidFill>
                  <a:srgbClr val="006600"/>
                </a:solidFill>
              </a:rPr>
              <a:t>II – A CONSCIÊNCIA DO MAIS </a:t>
            </a:r>
            <a:r>
              <a:rPr lang="pt-BR" sz="3000" b="1" dirty="0" smtClean="0">
                <a:solidFill>
                  <a:srgbClr val="006600"/>
                </a:solidFill>
              </a:rPr>
              <a:t>FRACO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8.7-13</a:t>
            </a:r>
            <a:r>
              <a:rPr lang="pt-BR" sz="3000" b="1" dirty="0" smtClean="0">
                <a:solidFill>
                  <a:srgbClr val="006600"/>
                </a:solidFill>
              </a:rPr>
              <a:t>)</a:t>
            </a:r>
          </a:p>
          <a:p>
            <a:pPr marL="0" indent="0">
              <a:buNone/>
            </a:pPr>
            <a:r>
              <a:rPr lang="pt-BR" sz="3000" b="1" dirty="0">
                <a:solidFill>
                  <a:srgbClr val="006600"/>
                </a:solidFill>
              </a:rPr>
              <a:t>III – A RESIGNAÇÃO DE </a:t>
            </a:r>
            <a:r>
              <a:rPr lang="pt-BR" sz="3000" b="1" dirty="0" smtClean="0">
                <a:solidFill>
                  <a:srgbClr val="006600"/>
                </a:solidFill>
              </a:rPr>
              <a:t>PAULO</a:t>
            </a:r>
          </a:p>
          <a:p>
            <a:pPr marL="0" indent="0">
              <a:buNone/>
            </a:pPr>
            <a:r>
              <a:rPr lang="pt-BR" sz="3000" b="1" dirty="0">
                <a:solidFill>
                  <a:srgbClr val="006600"/>
                </a:solidFill>
              </a:rPr>
              <a:t>	</a:t>
            </a:r>
            <a:r>
              <a:rPr lang="pt-BR" sz="3000" b="1" dirty="0" smtClean="0">
                <a:solidFill>
                  <a:srgbClr val="006600"/>
                </a:solidFill>
              </a:rPr>
              <a:t>			(</a:t>
            </a:r>
            <a:r>
              <a:rPr lang="pt-BR" sz="3000" b="1" dirty="0" smtClean="0">
                <a:solidFill>
                  <a:srgbClr val="0000CC"/>
                </a:solidFill>
              </a:rPr>
              <a:t>9.1-27</a:t>
            </a:r>
            <a:r>
              <a:rPr lang="pt-BR" sz="3000" b="1" dirty="0">
                <a:solidFill>
                  <a:srgbClr val="006600"/>
                </a:solidFill>
              </a:rPr>
              <a:t>)</a:t>
            </a:r>
            <a:r>
              <a:rPr lang="pt-BR" sz="4300" dirty="0">
                <a:solidFill>
                  <a:srgbClr val="006600"/>
                </a:solidFill>
                <a:cs typeface="Arial" pitchFamily="34" charset="0"/>
              </a:rPr>
              <a:t>	</a:t>
            </a:r>
            <a:r>
              <a:rPr lang="pt-BR" sz="4300" dirty="0" smtClean="0">
                <a:solidFill>
                  <a:srgbClr val="006600"/>
                </a:solidFill>
                <a:cs typeface="Arial" pitchFamily="34" charset="0"/>
              </a:rPr>
              <a:t>			</a:t>
            </a:r>
            <a:r>
              <a:rPr lang="pt-BR" sz="4300" b="1" dirty="0" smtClean="0">
                <a:solidFill>
                  <a:srgbClr val="006600"/>
                </a:solidFill>
              </a:rPr>
              <a:t>- Conclusão</a:t>
            </a:r>
            <a:endParaRPr lang="pt-BR" sz="4300" b="1" dirty="0">
              <a:solidFill>
                <a:srgbClr val="006600"/>
              </a:solidFill>
            </a:endParaRPr>
          </a:p>
        </p:txBody>
      </p:sp>
    </p:spTree>
    <p:extLst>
      <p:ext uri="{BB962C8B-B14F-4D97-AF65-F5344CB8AC3E}">
        <p14:creationId xmlns:p14="http://schemas.microsoft.com/office/powerpoint/2010/main" val="404516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1665</TotalTime>
  <Words>1643</Words>
  <Application>Microsoft Office PowerPoint</Application>
  <PresentationFormat>Apresentação na tela (4:3)</PresentationFormat>
  <Paragraphs>162</Paragraphs>
  <Slides>29</Slides>
  <Notes>11</Notes>
  <HiddenSlides>0</HiddenSlides>
  <MMClips>0</MMClips>
  <ScaleCrop>false</ScaleCrop>
  <HeadingPairs>
    <vt:vector size="4" baseType="variant">
      <vt:variant>
        <vt:lpstr>Tema</vt:lpstr>
      </vt:variant>
      <vt:variant>
        <vt:i4>2</vt:i4>
      </vt:variant>
      <vt:variant>
        <vt:lpstr>Títulos de slides</vt:lpstr>
      </vt:variant>
      <vt:variant>
        <vt:i4>29</vt:i4>
      </vt:variant>
    </vt:vector>
  </HeadingPairs>
  <TitlesOfParts>
    <vt:vector size="31" baseType="lpstr">
      <vt:lpstr>Tema do Office</vt:lpstr>
      <vt:lpstr>1_Tema do Office</vt:lpstr>
      <vt:lpstr>Apresentação do PowerPoint</vt:lpstr>
      <vt:lpstr>Apresentação do PowerPoint</vt:lpstr>
      <vt:lpstr>Apresentação do PowerPoint</vt:lpstr>
      <vt:lpstr>1ª CARTA  AOS  CORÍNTIOS LIÇÃO 7: A LIBERDADE CRISTÃ E O AMOR AO PRÓXIMO</vt:lpstr>
      <vt:lpstr>Apresentação do PowerPoint</vt:lpstr>
      <vt:lpstr>1ª CARTA  AOS  CORÍNTIOS LIÇÃO 7: A LIBERDADE CRISTÃ E O AMOR AO PRÓXIMO</vt:lpstr>
      <vt:lpstr>1ª CARTA  AOS  CORÍNTIOS LIÇÃO 7: A LIBERDADE CRISTÃ E O AMOR AO PRÓXIMO ESBOÇO</vt:lpstr>
      <vt:lpstr>1ª CARTA  AOS  CORÍNTIOS LIÇÃO 7: A LIBERDADE CRISTÃ E O AMOR AO PRÓXIMO</vt:lpstr>
      <vt:lpstr>1ª CARTA  AOS  CORÍNTIOS LIÇÃO 7: A LIBERDADE CRISTÃ E O AMOR AO PRÓXIMO ESBOÇO</vt:lpstr>
      <vt:lpstr>Apresentação do PowerPoint</vt:lpstr>
      <vt:lpstr>1ª CARTA  AOS  CORÍNTIOS LIÇÃO 7: A LIBERDADE CRISTÃ E O AMOR AO PRÓXIMO</vt:lpstr>
      <vt:lpstr>Apresentação do PowerPoint</vt:lpstr>
      <vt:lpstr>1ª CARTA  AOS  CORÍNTIOS LIÇÃO 7: A LIBERDADE CRISTÃ E O AMOR AO PRÓXIMO</vt:lpstr>
      <vt:lpstr>1ª CARTA  AOS  CORÍNTIOS LIÇÃO 7: A LIBERDADE CRISTÃ E O AMOR AO PRÓXIMO</vt:lpstr>
      <vt:lpstr>1ª CARTA  AOS  CORÍNTIOS LIÇÃO 7: A LIBERDADE CRISTÃ E O AMOR AO PRÓXIMO ESBOÇO</vt:lpstr>
      <vt:lpstr>Apresentação do PowerPoint</vt:lpstr>
      <vt:lpstr>1ª CARTA  AOS  CORÍNTIOS LIÇÃO 7: A LIBERDADE CRISTÃ E O AMOR AO PRÓXIMO</vt:lpstr>
      <vt:lpstr>1ª CARTA  AOS  CORÍNTIOS LIÇÃO 7: A LIBERDADE CRISTÃ E O AMOR AO PRÓXIMO</vt:lpstr>
      <vt:lpstr>Apresentação do PowerPoint</vt:lpstr>
      <vt:lpstr>1ª CARTA  AOS  CORÍNTIOS LIÇÃO 7: A LIBERDADE CRISTÃ E O AMOR AO PRÓXIMO</vt:lpstr>
      <vt:lpstr>1ª CARTA  AOS  CORÍNTIOS LIÇÃO 7: A LIBERDADE CRISTÃ E O AMOR AO PRÓXIMO ESBOÇO</vt:lpstr>
      <vt:lpstr>Apresentação do PowerPoint</vt:lpstr>
      <vt:lpstr>Apresentação do PowerPoint</vt:lpstr>
      <vt:lpstr>1ª CARTA  AOS  CORÍNTIOS LIÇÃO 7: A LIBERDADE CRISTÃ E O AMOR AO PRÓXIMO</vt:lpstr>
      <vt:lpstr>1ª CARTA  AOS  CORÍNTIOS LIÇÃO 7: A LIBERDADE CRISTÃ E O AMOR AO PRÓXIMO</vt:lpstr>
      <vt:lpstr>1ª CARTA  AOS  CORÍNTIOS LIÇÃO 7: A LIBERDADE CRISTÃ E O AMOR AO PRÓXIMO ESBOÇO</vt:lpstr>
      <vt:lpstr>1ª CARTA  AOS  CORÍNTIOS LIÇÃO 7: A LIBERDADE CRISTÃ E O AMOR AO PRÓXIMO</vt:lpstr>
      <vt:lpstr>1ª CARTA  AOS  CORÍNTIOS LIÇÃO 7: A LIBERDADE CRISTÃ E O AMOR AO PRÓXIMO ESBOÇO</vt:lpstr>
      <vt:lpstr>1ª CARTA  AOS  CORÍNTIOS LIÇÃO 7: A LIBERDADE CRISTÃ E O AMOR AO PRÓXIMO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135</cp:revision>
  <dcterms:created xsi:type="dcterms:W3CDTF">2017-03-28T13:10:15Z</dcterms:created>
  <dcterms:modified xsi:type="dcterms:W3CDTF">2018-08-14T22:18:31Z</dcterms:modified>
</cp:coreProperties>
</file>