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342" r:id="rId3"/>
    <p:sldId id="296" r:id="rId4"/>
    <p:sldId id="259" r:id="rId5"/>
    <p:sldId id="257" r:id="rId6"/>
    <p:sldId id="279" r:id="rId7"/>
    <p:sldId id="260" r:id="rId8"/>
    <p:sldId id="262" r:id="rId9"/>
    <p:sldId id="263" r:id="rId10"/>
    <p:sldId id="361" r:id="rId11"/>
    <p:sldId id="366" r:id="rId12"/>
    <p:sldId id="264" r:id="rId13"/>
    <p:sldId id="323" r:id="rId14"/>
    <p:sldId id="325" r:id="rId15"/>
    <p:sldId id="371" r:id="rId16"/>
    <p:sldId id="362" r:id="rId17"/>
    <p:sldId id="367" r:id="rId18"/>
    <p:sldId id="267" r:id="rId19"/>
    <p:sldId id="327" r:id="rId20"/>
    <p:sldId id="363" r:id="rId21"/>
    <p:sldId id="368" r:id="rId22"/>
    <p:sldId id="333" r:id="rId23"/>
    <p:sldId id="372" r:id="rId24"/>
    <p:sldId id="348" r:id="rId25"/>
    <p:sldId id="351" r:id="rId26"/>
    <p:sldId id="373" r:id="rId27"/>
    <p:sldId id="364" r:id="rId28"/>
    <p:sldId id="313" r:id="rId29"/>
    <p:sldId id="365" r:id="rId30"/>
    <p:sldId id="369" r:id="rId3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6600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C9BF2-DC0F-4452-ABF8-F28AC5D4A9F9}" type="datetimeFigureOut">
              <a:rPr lang="pt-BR" smtClean="0"/>
              <a:t>31/07/2018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A1916-7331-4A11-846C-A049D8C27565}" type="slidenum">
              <a:rPr lang="pt-BR" smtClean="0"/>
              <a:t>‹nº›</a:t>
            </a:fld>
            <a:endParaRPr lang="pt-BR"/>
          </a:p>
        </p:txBody>
      </p:sp>
    </p:spTree>
    <p:extLst>
      <p:ext uri="{BB962C8B-B14F-4D97-AF65-F5344CB8AC3E}">
        <p14:creationId xmlns:p14="http://schemas.microsoft.com/office/powerpoint/2010/main" val="361741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None/>
              <a:tabLst/>
              <a:defRPr/>
            </a:pPr>
            <a:endParaRPr lang="pt-BR" b="1" baseline="0" dirty="0">
              <a:solidFill>
                <a:srgbClr val="FF00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8</a:t>
            </a:fld>
            <a:endParaRPr lang="pt-BR"/>
          </a:p>
        </p:txBody>
      </p:sp>
    </p:spTree>
    <p:extLst>
      <p:ext uri="{BB962C8B-B14F-4D97-AF65-F5344CB8AC3E}">
        <p14:creationId xmlns:p14="http://schemas.microsoft.com/office/powerpoint/2010/main" val="2142383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r>
              <a:rPr lang="pt-BR" sz="1200" b="1" dirty="0" smtClean="0">
                <a:latin typeface="Arial" pitchFamily="34" charset="0"/>
                <a:cs typeface="Arial" pitchFamily="34" charset="0"/>
              </a:rPr>
              <a:t>(</a:t>
            </a:r>
            <a:r>
              <a:rPr lang="pt-BR" sz="1200" b="1" dirty="0" smtClean="0">
                <a:solidFill>
                  <a:srgbClr val="0000CC"/>
                </a:solidFill>
                <a:latin typeface="Arial" pitchFamily="34" charset="0"/>
                <a:cs typeface="Arial" pitchFamily="34" charset="0"/>
              </a:rPr>
              <a:t>At 15</a:t>
            </a:r>
            <a:r>
              <a:rPr lang="pt-BR" sz="1200" b="1" dirty="0" smtClean="0">
                <a:latin typeface="Arial" pitchFamily="34" charset="0"/>
                <a:cs typeface="Arial" pitchFamily="34" charset="0"/>
              </a:rPr>
              <a:t>)		o ficar    e   ir a um  “encontro”</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23</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r>
              <a:rPr lang="pt-BR" sz="1200" b="1" dirty="0" err="1" smtClean="0">
                <a:solidFill>
                  <a:srgbClr val="0000CC"/>
                </a:solidFill>
              </a:rPr>
              <a:t>Rm</a:t>
            </a:r>
            <a:r>
              <a:rPr lang="pt-BR" sz="1200" b="1" dirty="0" smtClean="0">
                <a:solidFill>
                  <a:srgbClr val="0000CC"/>
                </a:solidFill>
              </a:rPr>
              <a:t>  6. 12 _ 16</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24</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25</a:t>
            </a:fld>
            <a:endParaRPr lang="pt-BR" dirty="0">
              <a:solidFill>
                <a:prstClr val="black"/>
              </a:solidFill>
            </a:endParaRPr>
          </a:p>
        </p:txBody>
      </p:sp>
    </p:spTree>
    <p:extLst>
      <p:ext uri="{BB962C8B-B14F-4D97-AF65-F5344CB8AC3E}">
        <p14:creationId xmlns:p14="http://schemas.microsoft.com/office/powerpoint/2010/main" val="861742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b="1" dirty="0" smtClean="0"/>
              <a:t>			</a:t>
            </a:r>
            <a:r>
              <a:rPr lang="pt-BR" sz="1200" b="1" dirty="0" smtClean="0">
                <a:solidFill>
                  <a:srgbClr val="0000CC"/>
                </a:solidFill>
              </a:rPr>
              <a:t>sois servos da obediência para a justiça?   O que conduz  à  vida </a:t>
            </a:r>
            <a:r>
              <a:rPr lang="pt-BR" sz="1200" b="1" dirty="0" err="1" smtClean="0">
                <a:solidFill>
                  <a:srgbClr val="0000CC"/>
                </a:solidFill>
              </a:rPr>
              <a:t>eteerna</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27</a:t>
            </a:fld>
            <a:endParaRPr lang="pt-BR"/>
          </a:p>
        </p:txBody>
      </p:sp>
    </p:spTree>
    <p:extLst>
      <p:ext uri="{BB962C8B-B14F-4D97-AF65-F5344CB8AC3E}">
        <p14:creationId xmlns:p14="http://schemas.microsoft.com/office/powerpoint/2010/main" val="2816670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11</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12</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r>
              <a:rPr lang="pt-BR" b="1" dirty="0" smtClean="0"/>
              <a:t>Jesus  como ovelha  muda</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13</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14</a:t>
            </a:fld>
            <a:endParaRPr lang="pt-BR" dirty="0">
              <a:solidFill>
                <a:prstClr val="black"/>
              </a:solidFill>
            </a:endParaRPr>
          </a:p>
        </p:txBody>
      </p:sp>
    </p:spTree>
    <p:extLst>
      <p:ext uri="{BB962C8B-B14F-4D97-AF65-F5344CB8AC3E}">
        <p14:creationId xmlns:p14="http://schemas.microsoft.com/office/powerpoint/2010/main" val="861742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17</a:t>
            </a:fld>
            <a:endParaRPr lang="pt-BR" dirty="0"/>
          </a:p>
        </p:txBody>
      </p:sp>
    </p:spTree>
    <p:extLst>
      <p:ext uri="{BB962C8B-B14F-4D97-AF65-F5344CB8AC3E}">
        <p14:creationId xmlns:p14="http://schemas.microsoft.com/office/powerpoint/2010/main" val="3784047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sz="1200" b="1" dirty="0" smtClean="0">
              <a:solidFill>
                <a:srgbClr val="0066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18</a:t>
            </a:fld>
            <a:endParaRPr lang="pt-BR" dirty="0"/>
          </a:p>
        </p:txBody>
      </p:sp>
    </p:spTree>
    <p:extLst>
      <p:ext uri="{BB962C8B-B14F-4D97-AF65-F5344CB8AC3E}">
        <p14:creationId xmlns:p14="http://schemas.microsoft.com/office/powerpoint/2010/main" val="1901064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Levou cativo  o  cativeiro      Efésios     4. 8	</a:t>
            </a:r>
            <a:r>
              <a:rPr lang="pt-BR" dirty="0" err="1" smtClean="0"/>
              <a:t>Rm</a:t>
            </a:r>
            <a:r>
              <a:rPr lang="pt-BR" dirty="0" smtClean="0"/>
              <a:t> 6.</a:t>
            </a:r>
            <a:endParaRPr lang="pt-BR" b="1" dirty="0" smtClean="0"/>
          </a:p>
          <a:p>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21</a:t>
            </a:fld>
            <a:endParaRPr lang="pt-BR"/>
          </a:p>
        </p:txBody>
      </p:sp>
    </p:spTree>
    <p:extLst>
      <p:ext uri="{BB962C8B-B14F-4D97-AF65-F5344CB8AC3E}">
        <p14:creationId xmlns:p14="http://schemas.microsoft.com/office/powerpoint/2010/main" val="881072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22</a:t>
            </a:fld>
            <a:endParaRPr lang="pt-BR" dirty="0">
              <a:solidFill>
                <a:prstClr val="black"/>
              </a:solidFill>
            </a:endParaRPr>
          </a:p>
        </p:txBody>
      </p:sp>
    </p:spTree>
    <p:extLst>
      <p:ext uri="{BB962C8B-B14F-4D97-AF65-F5344CB8AC3E}">
        <p14:creationId xmlns:p14="http://schemas.microsoft.com/office/powerpoint/2010/main" val="861742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1"/>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5757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9447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54"/>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54"/>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74942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3"/>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555BDED7-3619-4D72-B584-9996C867A486}" type="datetimeFigureOut">
              <a:rPr lang="pt-BR">
                <a:solidFill>
                  <a:prstClr val="black">
                    <a:tint val="75000"/>
                  </a:prstClr>
                </a:solidFill>
              </a:rPr>
              <a:pPr>
                <a:defRPr/>
              </a:pPr>
              <a:t>31/07/2018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674F8220-65C2-40B5-818F-7CE44B36D01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225492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D458769-3F99-4291-9957-A71A6C5EC418}" type="datetimeFigureOut">
              <a:rPr lang="pt-BR">
                <a:solidFill>
                  <a:prstClr val="black">
                    <a:tint val="75000"/>
                  </a:prstClr>
                </a:solidFill>
              </a:rPr>
              <a:pPr>
                <a:defRPr/>
              </a:pPr>
              <a:t>31/07/2018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3A8017-91A4-41EB-A819-8CB9212AA2E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877081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8"/>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644D4148-DCF6-4FF5-AE02-DB3C6BB30AEE}" type="datetimeFigureOut">
              <a:rPr lang="pt-BR">
                <a:solidFill>
                  <a:prstClr val="black">
                    <a:tint val="75000"/>
                  </a:prstClr>
                </a:solidFill>
              </a:rPr>
              <a:pPr>
                <a:defRPr/>
              </a:pPr>
              <a:t>31/07/2018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7DAEF22E-C6D1-4668-A34E-91C29206475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247772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30F7693-816C-4DFD-988E-99602FEE40DD}" type="datetimeFigureOut">
              <a:rPr lang="pt-BR">
                <a:solidFill>
                  <a:prstClr val="black">
                    <a:tint val="75000"/>
                  </a:prstClr>
                </a:solidFill>
              </a:rPr>
              <a:pPr>
                <a:defRPr/>
              </a:pPr>
              <a:t>31/07/2018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E888E1B-DAF5-470E-8375-0A0BE55829AE}"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128776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2BEF1265-0B35-411B-92AE-F12DB610EE10}" type="datetimeFigureOut">
              <a:rPr lang="pt-BR">
                <a:solidFill>
                  <a:prstClr val="black">
                    <a:tint val="75000"/>
                  </a:prstClr>
                </a:solidFill>
              </a:rPr>
              <a:pPr>
                <a:defRPr/>
              </a:pPr>
              <a:t>31/07/2018</a:t>
            </a:fld>
            <a:endParaRPr lang="pt-BR">
              <a:solidFill>
                <a:prstClr val="black">
                  <a:tint val="75000"/>
                </a:prstClr>
              </a:solidFill>
            </a:endParaRPr>
          </a:p>
        </p:txBody>
      </p:sp>
      <p:sp>
        <p:nvSpPr>
          <p:cNvPr id="8"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9" name="Espaço Reservado para Número de Slide 5"/>
          <p:cNvSpPr>
            <a:spLocks noGrp="1"/>
          </p:cNvSpPr>
          <p:nvPr>
            <p:ph type="sldNum" sz="quarter" idx="12"/>
          </p:nvPr>
        </p:nvSpPr>
        <p:spPr/>
        <p:txBody>
          <a:bodyPr/>
          <a:lstStyle>
            <a:lvl1pPr>
              <a:defRPr/>
            </a:lvl1pPr>
          </a:lstStyle>
          <a:p>
            <a:pPr>
              <a:defRPr/>
            </a:pPr>
            <a:fld id="{CBD5C409-452C-43D6-AB42-50459BA2406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984094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2B57FEAA-2753-4920-A698-717C29E4232D}" type="datetimeFigureOut">
              <a:rPr lang="pt-BR">
                <a:solidFill>
                  <a:prstClr val="black">
                    <a:tint val="75000"/>
                  </a:prstClr>
                </a:solidFill>
              </a:rPr>
              <a:pPr>
                <a:defRPr/>
              </a:pPr>
              <a:t>31/07/2018</a:t>
            </a:fld>
            <a:endParaRPr lang="pt-BR">
              <a:solidFill>
                <a:prstClr val="black">
                  <a:tint val="75000"/>
                </a:prstClr>
              </a:solidFill>
            </a:endParaRPr>
          </a:p>
        </p:txBody>
      </p:sp>
      <p:sp>
        <p:nvSpPr>
          <p:cNvPr id="4"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5" name="Espaço Reservado para Número de Slide 5"/>
          <p:cNvSpPr>
            <a:spLocks noGrp="1"/>
          </p:cNvSpPr>
          <p:nvPr>
            <p:ph type="sldNum" sz="quarter" idx="12"/>
          </p:nvPr>
        </p:nvSpPr>
        <p:spPr/>
        <p:txBody>
          <a:bodyPr/>
          <a:lstStyle>
            <a:lvl1pPr>
              <a:defRPr/>
            </a:lvl1pPr>
          </a:lstStyle>
          <a:p>
            <a:pPr>
              <a:defRPr/>
            </a:pPr>
            <a:fld id="{6DC68E93-799C-42CE-8C23-4C942DB56B2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530243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A3035DFF-A1CA-474C-BCEC-2CBC697FDCF0}" type="datetimeFigureOut">
              <a:rPr lang="pt-BR">
                <a:solidFill>
                  <a:prstClr val="black">
                    <a:tint val="75000"/>
                  </a:prstClr>
                </a:solidFill>
              </a:rPr>
              <a:pPr>
                <a:defRPr/>
              </a:pPr>
              <a:t>31/07/2018</a:t>
            </a:fld>
            <a:endParaRPr lang="pt-BR">
              <a:solidFill>
                <a:prstClr val="black">
                  <a:tint val="75000"/>
                </a:prstClr>
              </a:solidFill>
            </a:endParaRPr>
          </a:p>
        </p:txBody>
      </p:sp>
      <p:sp>
        <p:nvSpPr>
          <p:cNvPr id="3"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4" name="Espaço Reservado para Número de Slide 5"/>
          <p:cNvSpPr>
            <a:spLocks noGrp="1"/>
          </p:cNvSpPr>
          <p:nvPr>
            <p:ph type="sldNum" sz="quarter" idx="12"/>
          </p:nvPr>
        </p:nvSpPr>
        <p:spPr/>
        <p:txBody>
          <a:bodyPr/>
          <a:lstStyle>
            <a:lvl1pPr>
              <a:defRPr/>
            </a:lvl1pPr>
          </a:lstStyle>
          <a:p>
            <a:pPr>
              <a:defRPr/>
            </a:pPr>
            <a:fld id="{92F8CFC4-CE83-475D-84F6-EEEB1BB8A49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13261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1E3591C-9A01-4CE3-8644-6F3EA16AA13C}" type="datetimeFigureOut">
              <a:rPr lang="pt-BR">
                <a:solidFill>
                  <a:prstClr val="black">
                    <a:tint val="75000"/>
                  </a:prstClr>
                </a:solidFill>
              </a:rPr>
              <a:pPr>
                <a:defRPr/>
              </a:pPr>
              <a:t>31/07/2018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B1F37BDE-7151-4C8C-825B-EB0047B370DA}"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85303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010285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507F679-3621-44C5-A6BB-C47A5A67D30F}" type="datetimeFigureOut">
              <a:rPr lang="pt-BR">
                <a:solidFill>
                  <a:prstClr val="black">
                    <a:tint val="75000"/>
                  </a:prstClr>
                </a:solidFill>
              </a:rPr>
              <a:pPr>
                <a:defRPr/>
              </a:pPr>
              <a:t>31/07/2018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49DC34D-F07D-4C62-850E-383568E6329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86069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A964A16-4713-467A-9482-0AC412C4A2DB}" type="datetimeFigureOut">
              <a:rPr lang="pt-BR">
                <a:solidFill>
                  <a:prstClr val="black">
                    <a:tint val="75000"/>
                  </a:prstClr>
                </a:solidFill>
              </a:rPr>
              <a:pPr>
                <a:defRPr/>
              </a:pPr>
              <a:t>31/07/2018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DEAA2C30-781E-4513-B2F4-F0C218904AA8}"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363561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56"/>
            <a:ext cx="27432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609600" y="274656"/>
            <a:ext cx="80772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7D78FB7F-BC90-44DA-93F8-FD95B1F95301}" type="datetimeFigureOut">
              <a:rPr lang="pt-BR">
                <a:solidFill>
                  <a:prstClr val="black">
                    <a:tint val="75000"/>
                  </a:prstClr>
                </a:solidFill>
              </a:rPr>
              <a:pPr>
                <a:defRPr/>
              </a:pPr>
              <a:t>31/07/2018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C4B3DB-24F1-4DEE-9EB6-BB885BDCBF3F}"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000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6"/>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40245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4947B21-5B4F-430E-8779-9B4706A37A3E}" type="datetimeFigureOut">
              <a:rPr lang="pt-BR" smtClean="0"/>
              <a:t>31/07/2018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9208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4947B21-5B4F-430E-8779-9B4706A37A3E}" type="datetimeFigureOut">
              <a:rPr lang="pt-BR" smtClean="0"/>
              <a:t>31/07/2018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17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B4947B21-5B4F-430E-8779-9B4706A37A3E}" type="datetimeFigureOut">
              <a:rPr lang="pt-BR" smtClean="0"/>
              <a:t>31/07/2018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85026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4947B21-5B4F-430E-8779-9B4706A37A3E}" type="datetimeFigureOut">
              <a:rPr lang="pt-BR" smtClean="0"/>
              <a:t>31/07/2018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93100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31/07/2018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14352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31/07/2018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38158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47B21-5B4F-430E-8779-9B4706A37A3E}" type="datetimeFigureOut">
              <a:rPr lang="pt-BR" smtClean="0"/>
              <a:t>31/07/2018</a:t>
            </a:fld>
            <a:endParaRPr lang="pt-BR"/>
          </a:p>
        </p:txBody>
      </p:sp>
      <p:sp>
        <p:nvSpPr>
          <p:cNvPr id="5" name="Espaço Reservado para Rodapé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14BD0-1789-40BB-A9F1-7EC088561D07}" type="slidenum">
              <a:rPr lang="pt-BR" smtClean="0"/>
              <a:t>‹nº›</a:t>
            </a:fld>
            <a:endParaRPr lang="pt-BR"/>
          </a:p>
        </p:txBody>
      </p:sp>
    </p:spTree>
    <p:extLst>
      <p:ext uri="{BB962C8B-B14F-4D97-AF65-F5344CB8AC3E}">
        <p14:creationId xmlns:p14="http://schemas.microsoft.com/office/powerpoint/2010/main" val="3942054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título mestre</a:t>
            </a:r>
          </a:p>
        </p:txBody>
      </p:sp>
      <p:sp>
        <p:nvSpPr>
          <p:cNvPr id="1027" name="Espaço Reservado para Texto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63"/>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fontAlgn="base">
              <a:spcBef>
                <a:spcPct val="0"/>
              </a:spcBef>
              <a:spcAft>
                <a:spcPct val="0"/>
              </a:spcAft>
              <a:defRPr/>
            </a:pPr>
            <a:fld id="{362B80EC-42B7-4717-A25D-98B72976DD0D}" type="datetimeFigureOut">
              <a:rPr lang="pt-BR">
                <a:solidFill>
                  <a:prstClr val="black">
                    <a:tint val="75000"/>
                  </a:prstClr>
                </a:solidFill>
              </a:rPr>
              <a:pPr fontAlgn="base">
                <a:spcBef>
                  <a:spcPct val="0"/>
                </a:spcBef>
                <a:spcAft>
                  <a:spcPct val="0"/>
                </a:spcAft>
                <a:defRPr/>
              </a:pPr>
              <a:t>31/07/2018</a:t>
            </a:fld>
            <a:endParaRPr lang="pt-BR">
              <a:solidFill>
                <a:prstClr val="black">
                  <a:tint val="75000"/>
                </a:prstClr>
              </a:solidFill>
            </a:endParaRPr>
          </a:p>
        </p:txBody>
      </p:sp>
      <p:sp>
        <p:nvSpPr>
          <p:cNvPr id="5" name="Espaço Reservado para Rodapé 4"/>
          <p:cNvSpPr>
            <a:spLocks noGrp="1"/>
          </p:cNvSpPr>
          <p:nvPr>
            <p:ph type="ftr" sz="quarter" idx="3"/>
          </p:nvPr>
        </p:nvSpPr>
        <p:spPr>
          <a:xfrm>
            <a:off x="3124200" y="6356363"/>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fontAlgn="base">
              <a:spcBef>
                <a:spcPct val="0"/>
              </a:spcBef>
              <a:spcAft>
                <a:spcPct val="0"/>
              </a:spcAft>
              <a:defRPr/>
            </a:pPr>
            <a:endParaRPr lang="pt-BR">
              <a:solidFill>
                <a:prstClr val="black">
                  <a:tint val="75000"/>
                </a:prstClr>
              </a:solidFill>
            </a:endParaRPr>
          </a:p>
        </p:txBody>
      </p:sp>
      <p:sp>
        <p:nvSpPr>
          <p:cNvPr id="6" name="Espaço Reservado para Número de Slide 5"/>
          <p:cNvSpPr>
            <a:spLocks noGrp="1"/>
          </p:cNvSpPr>
          <p:nvPr>
            <p:ph type="sldNum" sz="quarter" idx="4"/>
          </p:nvPr>
        </p:nvSpPr>
        <p:spPr>
          <a:xfrm>
            <a:off x="6553200" y="6356363"/>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fontAlgn="base">
              <a:spcBef>
                <a:spcPct val="0"/>
              </a:spcBef>
              <a:spcAft>
                <a:spcPct val="0"/>
              </a:spcAft>
              <a:defRPr/>
            </a:pPr>
            <a:fld id="{5B005438-3D44-4C1C-AEA1-63DF5BC57F28}" type="slidenum">
              <a:rPr lang="pt-BR">
                <a:solidFill>
                  <a:prstClr val="black">
                    <a:tint val="75000"/>
                  </a:prstClr>
                </a:solidFill>
              </a:rPr>
              <a:pPr fontAlgn="base">
                <a:spcBef>
                  <a:spcPct val="0"/>
                </a:spcBef>
                <a:spcAft>
                  <a:spcPct val="0"/>
                </a:spcAft>
                <a:defRPr/>
              </a:pPr>
              <a:t>‹nº›</a:t>
            </a:fld>
            <a:endParaRPr lang="pt-BR">
              <a:solidFill>
                <a:prstClr val="black">
                  <a:tint val="75000"/>
                </a:prstClr>
              </a:solidFill>
            </a:endParaRPr>
          </a:p>
        </p:txBody>
      </p:sp>
    </p:spTree>
    <p:extLst>
      <p:ext uri="{BB962C8B-B14F-4D97-AF65-F5344CB8AC3E}">
        <p14:creationId xmlns:p14="http://schemas.microsoft.com/office/powerpoint/2010/main" val="14806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689376" y="4514850"/>
            <a:ext cx="7755730" cy="2343150"/>
          </a:xfrm>
        </p:spPr>
        <p:txBody>
          <a:bodyPr/>
          <a:lstStyle/>
          <a:p>
            <a:pPr>
              <a:buClr>
                <a:srgbClr val="94B6D2"/>
              </a:buClr>
            </a:pPr>
            <a:r>
              <a:rPr lang="pt-BR" sz="3600" b="1" dirty="0" smtClean="0">
                <a:solidFill>
                  <a:srgbClr val="000000"/>
                </a:solidFill>
                <a:latin typeface="Book Antiqua" pitchFamily="18" charset="0"/>
              </a:rPr>
              <a:t>Classes de Jovens e Adultos da EBD</a:t>
            </a:r>
          </a:p>
        </p:txBody>
      </p:sp>
      <p:sp>
        <p:nvSpPr>
          <p:cNvPr id="4" name="Título 2"/>
          <p:cNvSpPr txBox="1">
            <a:spLocks/>
          </p:cNvSpPr>
          <p:nvPr/>
        </p:nvSpPr>
        <p:spPr bwMode="auto">
          <a:xfrm>
            <a:off x="689380" y="569913"/>
            <a:ext cx="7755731"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49263" eaLnBrk="1" hangingPunct="1">
              <a:lnSpc>
                <a:spcPct val="93000"/>
              </a:lnSpc>
              <a:defRPr/>
            </a:pPr>
            <a:r>
              <a:rPr lang="en-GB" sz="4000" dirty="0" smtClean="0">
                <a:solidFill>
                  <a:srgbClr val="000099"/>
                </a:solidFill>
                <a:latin typeface="Arial"/>
                <a:cs typeface="Arial"/>
              </a:rPr>
              <a:t>ESCOLA BÍBLICA DOMINICAL</a:t>
            </a:r>
            <a:endParaRPr lang="en-GB" sz="4000" dirty="0">
              <a:solidFill>
                <a:srgbClr val="000099"/>
              </a:solidFill>
              <a:latin typeface="Arial"/>
              <a:cs typeface="Arial"/>
            </a:endParaRPr>
          </a:p>
        </p:txBody>
      </p:sp>
      <p:sp>
        <p:nvSpPr>
          <p:cNvPr id="2" name="Retângulo 1"/>
          <p:cNvSpPr/>
          <p:nvPr/>
        </p:nvSpPr>
        <p:spPr>
          <a:xfrm>
            <a:off x="971600" y="2200289"/>
            <a:ext cx="7344816" cy="830997"/>
          </a:xfrm>
          <a:prstGeom prst="rect">
            <a:avLst/>
          </a:prstGeom>
        </p:spPr>
        <p:txBody>
          <a:bodyPr wrap="square">
            <a:spAutoFit/>
          </a:bodyPr>
          <a:lstStyle/>
          <a:p>
            <a:pPr algn="ctr" eaLnBrk="0" fontAlgn="base" hangingPunct="0">
              <a:spcBef>
                <a:spcPct val="20000"/>
              </a:spcBef>
              <a:spcAft>
                <a:spcPct val="0"/>
              </a:spcAft>
              <a:buClr>
                <a:srgbClr val="94B6D2"/>
              </a:buClr>
              <a:defRPr/>
            </a:pPr>
            <a:r>
              <a:rPr lang="pt-BR" sz="4800" b="1" dirty="0">
                <a:solidFill>
                  <a:srgbClr val="993300"/>
                </a:solidFill>
                <a:latin typeface="Book Antiqua"/>
                <a:cs typeface="Arial" charset="0"/>
              </a:rPr>
              <a:t>3° TRIMESTRE  DE  2018</a:t>
            </a:r>
          </a:p>
        </p:txBody>
      </p:sp>
    </p:spTree>
    <p:extLst>
      <p:ext uri="{BB962C8B-B14F-4D97-AF65-F5344CB8AC3E}">
        <p14:creationId xmlns:p14="http://schemas.microsoft.com/office/powerpoint/2010/main" val="1026873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indent="0">
              <a:buNone/>
            </a:pPr>
            <a:r>
              <a:rPr lang="pt-BR" sz="2400" dirty="0">
                <a:solidFill>
                  <a:srgbClr val="0000CC"/>
                </a:solidFill>
              </a:rPr>
              <a:t>1 </a:t>
            </a:r>
            <a:r>
              <a:rPr lang="pt-BR" sz="2400" dirty="0" err="1" smtClean="0">
                <a:solidFill>
                  <a:srgbClr val="0000CC"/>
                </a:solidFill>
              </a:rPr>
              <a:t>Co</a:t>
            </a:r>
            <a:r>
              <a:rPr lang="pt-BR" sz="2400" dirty="0" smtClean="0">
                <a:solidFill>
                  <a:srgbClr val="0000CC"/>
                </a:solidFill>
              </a:rPr>
              <a:t> </a:t>
            </a:r>
            <a:r>
              <a:rPr lang="pt-BR" sz="2400" dirty="0">
                <a:solidFill>
                  <a:srgbClr val="0000CC"/>
                </a:solidFill>
              </a:rPr>
              <a:t>6.  </a:t>
            </a:r>
            <a:r>
              <a:rPr lang="pt-BR" sz="2400" dirty="0" smtClean="0">
                <a:solidFill>
                  <a:srgbClr val="0000CC"/>
                </a:solidFill>
              </a:rPr>
              <a:t>1  </a:t>
            </a:r>
            <a:r>
              <a:rPr lang="pt-BR" sz="2400" dirty="0">
                <a:solidFill>
                  <a:srgbClr val="0000CC"/>
                </a:solidFill>
              </a:rPr>
              <a:t>Ousa algum de vós, tendo algum negócio contra outro, ir a juízo perante os injustos e não perante os santos</a:t>
            </a:r>
            <a:r>
              <a:rPr lang="pt-BR" sz="2400" dirty="0" smtClean="0">
                <a:solidFill>
                  <a:srgbClr val="0000CC"/>
                </a:solidFill>
              </a:rPr>
              <a:t>?   2  </a:t>
            </a:r>
            <a:r>
              <a:rPr lang="pt-BR" sz="2400" dirty="0">
                <a:solidFill>
                  <a:srgbClr val="0000CC"/>
                </a:solidFill>
              </a:rPr>
              <a:t>Não sabeis vós que os santos hão de julgar o mundo? Ora, se o mundo deve ser julgado por vós, sois, porventura, indignos de julgar as coisas mínimas</a:t>
            </a:r>
            <a:r>
              <a:rPr lang="pt-BR" sz="2400" dirty="0" smtClean="0">
                <a:solidFill>
                  <a:srgbClr val="0000CC"/>
                </a:solidFill>
              </a:rPr>
              <a:t>?   3  </a:t>
            </a:r>
            <a:r>
              <a:rPr lang="pt-BR" sz="2400" dirty="0">
                <a:solidFill>
                  <a:srgbClr val="0000CC"/>
                </a:solidFill>
              </a:rPr>
              <a:t>Não sabeis vós que havemos de julgar os anjos? Quanto mais as coisas pertencentes a esta vida</a:t>
            </a:r>
            <a:r>
              <a:rPr lang="pt-BR" sz="2400" dirty="0" smtClean="0">
                <a:solidFill>
                  <a:srgbClr val="0000CC"/>
                </a:solidFill>
              </a:rPr>
              <a:t>?   4  </a:t>
            </a:r>
            <a:r>
              <a:rPr lang="pt-BR" sz="2400" dirty="0">
                <a:solidFill>
                  <a:srgbClr val="0000CC"/>
                </a:solidFill>
              </a:rPr>
              <a:t>Então, se tiverdes negócios em juízo, pertencentes a esta vida, pondes na cadeira aos que são de menos estima na igreja</a:t>
            </a:r>
            <a:r>
              <a:rPr lang="pt-BR" sz="2400" dirty="0" smtClean="0">
                <a:solidFill>
                  <a:srgbClr val="0000CC"/>
                </a:solidFill>
              </a:rPr>
              <a:t>?   5  </a:t>
            </a:r>
            <a:r>
              <a:rPr lang="pt-BR" sz="2400" dirty="0">
                <a:solidFill>
                  <a:srgbClr val="0000CC"/>
                </a:solidFill>
              </a:rPr>
              <a:t>Para vos envergonhar o digo: Não há, pois, entre vós sábios, nem mesmo um, que possa julgar entre seus irmãos</a:t>
            </a:r>
            <a:r>
              <a:rPr lang="pt-BR" sz="2400" dirty="0" smtClean="0">
                <a:solidFill>
                  <a:srgbClr val="0000CC"/>
                </a:solidFill>
              </a:rPr>
              <a:t>?   6  </a:t>
            </a:r>
            <a:r>
              <a:rPr lang="pt-BR" sz="2400" dirty="0">
                <a:solidFill>
                  <a:srgbClr val="0000CC"/>
                </a:solidFill>
              </a:rPr>
              <a:t>Mas o irmão vai a juízo com o irmão, e isso perante infiéis</a:t>
            </a:r>
            <a:r>
              <a:rPr lang="pt-BR" sz="2400" dirty="0" smtClean="0">
                <a:solidFill>
                  <a:srgbClr val="0000CC"/>
                </a:solidFill>
              </a:rPr>
              <a:t>.   7  </a:t>
            </a:r>
            <a:r>
              <a:rPr lang="pt-BR" sz="2400" dirty="0">
                <a:solidFill>
                  <a:srgbClr val="0000CC"/>
                </a:solidFill>
              </a:rPr>
              <a:t>Na verdade, é já realmente uma falta entre vós terdes demandas uns contra os outros. Por que não sofreis, antes, a injustiça? Por que não sofreis, antes, o dano</a:t>
            </a:r>
            <a:r>
              <a:rPr lang="pt-BR" sz="2400" dirty="0" smtClean="0">
                <a:solidFill>
                  <a:srgbClr val="0000CC"/>
                </a:solidFill>
              </a:rPr>
              <a:t>?   8  </a:t>
            </a:r>
            <a:r>
              <a:rPr lang="pt-BR" sz="2400" dirty="0">
                <a:solidFill>
                  <a:srgbClr val="0000CC"/>
                </a:solidFill>
              </a:rPr>
              <a:t>Mas vós mesmos fazeis a injustiça e fazeis o dano e isso aos irmãos</a:t>
            </a:r>
            <a:r>
              <a:rPr lang="pt-BR" sz="2400" dirty="0" smtClean="0">
                <a:solidFill>
                  <a:srgbClr val="0000CC"/>
                </a:solidFill>
              </a:rPr>
              <a:t>.</a:t>
            </a:r>
            <a:endParaRPr lang="pt-BR" sz="2400" dirty="0">
              <a:solidFill>
                <a:srgbClr val="0000CC"/>
              </a:solidFill>
            </a:endParaRPr>
          </a:p>
        </p:txBody>
      </p:sp>
    </p:spTree>
    <p:extLst>
      <p:ext uri="{BB962C8B-B14F-4D97-AF65-F5344CB8AC3E}">
        <p14:creationId xmlns:p14="http://schemas.microsoft.com/office/powerpoint/2010/main" val="23794382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fontScale="92500" lnSpcReduction="10000"/>
          </a:bodyPr>
          <a:lstStyle/>
          <a:p>
            <a:pPr marL="0" lvl="0" indent="0">
              <a:buNone/>
            </a:pPr>
            <a:r>
              <a:rPr lang="pt-BR" sz="2800" b="1" dirty="0">
                <a:solidFill>
                  <a:srgbClr val="006600"/>
                </a:solidFill>
              </a:rPr>
              <a:t>I – A INJUSTIÇA DE IRMÃOS CONTRA IRMÃOS </a:t>
            </a:r>
            <a:r>
              <a:rPr lang="pt-BR" sz="2800" dirty="0" smtClean="0">
                <a:solidFill>
                  <a:prstClr val="black"/>
                </a:solidFill>
                <a:latin typeface="Calibri" pitchFamily="34" charset="0"/>
                <a:cs typeface="Arial" charset="0"/>
              </a:rPr>
              <a:t>	    </a:t>
            </a:r>
            <a:r>
              <a:rPr lang="pt-BR" sz="1800" dirty="0" smtClean="0">
                <a:solidFill>
                  <a:prstClr val="black"/>
                </a:solidFill>
                <a:latin typeface="Calibri" pitchFamily="34" charset="0"/>
                <a:cs typeface="Arial" charset="0"/>
              </a:rPr>
              <a:t>1</a:t>
            </a: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600" dirty="0">
                <a:solidFill>
                  <a:prstClr val="black"/>
                </a:solidFill>
                <a:latin typeface="Arial" charset="0"/>
                <a:cs typeface="Arial" charset="0"/>
              </a:rPr>
              <a:t>A questão de que Paulo agora trata em sua epístola é oportuno. No caso do incestuoso que precisava ser excluído da comunhão, ele havia apelado à autoridade que o Senhor havia conferido à igreja para julgar as causas que surgissem no meio dela: “</a:t>
            </a:r>
            <a:r>
              <a:rPr lang="pt-BR" sz="2600" dirty="0">
                <a:solidFill>
                  <a:srgbClr val="0000CC"/>
                </a:solidFill>
                <a:latin typeface="Arial" charset="0"/>
                <a:cs typeface="Arial" charset="0"/>
              </a:rPr>
              <a:t>Não julgais vós os que estão dentro</a:t>
            </a:r>
            <a:r>
              <a:rPr lang="pt-BR" sz="2600" dirty="0" smtClean="0">
                <a:solidFill>
                  <a:srgbClr val="0000CC"/>
                </a:solidFill>
                <a:latin typeface="Arial" charset="0"/>
                <a:cs typeface="Arial" charset="0"/>
              </a:rPr>
              <a:t>?</a:t>
            </a:r>
            <a:r>
              <a:rPr lang="pt-BR" sz="2600" dirty="0" smtClean="0">
                <a:solidFill>
                  <a:prstClr val="black"/>
                </a:solidFill>
                <a:latin typeface="Arial" charset="0"/>
                <a:cs typeface="Arial" charset="0"/>
              </a:rPr>
              <a:t>”. </a:t>
            </a:r>
            <a:r>
              <a:rPr lang="pt-BR" sz="2600" dirty="0">
                <a:solidFill>
                  <a:prstClr val="black"/>
                </a:solidFill>
                <a:latin typeface="Arial" charset="0"/>
                <a:cs typeface="Arial" charset="0"/>
              </a:rPr>
              <a:t>E aqui esta autoridade é ampliada, nos termos de que os santos “</a:t>
            </a:r>
            <a:r>
              <a:rPr lang="pt-BR" sz="2600" dirty="0">
                <a:solidFill>
                  <a:srgbClr val="0000CC"/>
                </a:solidFill>
                <a:latin typeface="Arial" charset="0"/>
                <a:cs typeface="Arial" charset="0"/>
              </a:rPr>
              <a:t>hão de julgar o </a:t>
            </a:r>
            <a:r>
              <a:rPr lang="pt-BR" sz="2600" dirty="0" smtClean="0">
                <a:solidFill>
                  <a:srgbClr val="0000CC"/>
                </a:solidFill>
                <a:latin typeface="Arial" charset="0"/>
                <a:cs typeface="Arial" charset="0"/>
              </a:rPr>
              <a:t>mundo</a:t>
            </a:r>
            <a:r>
              <a:rPr lang="pt-BR" sz="2600" dirty="0" smtClean="0">
                <a:solidFill>
                  <a:prstClr val="black"/>
                </a:solidFill>
                <a:latin typeface="Arial" charset="0"/>
                <a:cs typeface="Arial" charset="0"/>
              </a:rPr>
              <a:t>” </a:t>
            </a:r>
            <a:r>
              <a:rPr lang="pt-BR" sz="2600" dirty="0">
                <a:solidFill>
                  <a:prstClr val="black"/>
                </a:solidFill>
                <a:latin typeface="Arial" charset="0"/>
                <a:cs typeface="Arial" charset="0"/>
              </a:rPr>
              <a:t>e até “</a:t>
            </a:r>
            <a:r>
              <a:rPr lang="pt-BR" sz="2600" dirty="0">
                <a:solidFill>
                  <a:srgbClr val="0000CC"/>
                </a:solidFill>
                <a:latin typeface="Arial" charset="0"/>
                <a:cs typeface="Arial" charset="0"/>
              </a:rPr>
              <a:t>os </a:t>
            </a:r>
            <a:r>
              <a:rPr lang="pt-BR" sz="2600" dirty="0" smtClean="0">
                <a:solidFill>
                  <a:srgbClr val="0000CC"/>
                </a:solidFill>
                <a:latin typeface="Arial" charset="0"/>
                <a:cs typeface="Arial" charset="0"/>
              </a:rPr>
              <a:t>anjos</a:t>
            </a:r>
            <a:r>
              <a:rPr lang="pt-BR" sz="2600" dirty="0" smtClean="0">
                <a:solidFill>
                  <a:prstClr val="black"/>
                </a:solidFill>
                <a:latin typeface="Arial" charset="0"/>
                <a:cs typeface="Arial" charset="0"/>
              </a:rPr>
              <a:t>”. </a:t>
            </a:r>
            <a:r>
              <a:rPr lang="pt-BR" sz="2600" dirty="0">
                <a:solidFill>
                  <a:prstClr val="black"/>
                </a:solidFill>
                <a:latin typeface="Arial" charset="0"/>
                <a:cs typeface="Arial" charset="0"/>
              </a:rPr>
              <a:t>À luz do que já temos estudado, podemos dizer que a igreja do Senhor Jesus está em uma posição muito elevada em relação a toda a </a:t>
            </a:r>
            <a:r>
              <a:rPr lang="pt-BR" sz="2600" dirty="0" smtClean="0">
                <a:solidFill>
                  <a:prstClr val="black"/>
                </a:solidFill>
                <a:latin typeface="Arial" charset="0"/>
                <a:cs typeface="Arial" charset="0"/>
              </a:rPr>
              <a:t>criação, </a:t>
            </a:r>
            <a:r>
              <a:rPr lang="pt-BR" sz="2600" dirty="0">
                <a:solidFill>
                  <a:prstClr val="black"/>
                </a:solidFill>
                <a:latin typeface="Arial" charset="0"/>
                <a:cs typeface="Arial" charset="0"/>
              </a:rPr>
              <a:t>e que a sabedoria e justiça manifestada nos fiéis servirão de critério para, naquele dia, condenar todos quantos não se conformarem ao mesmo </a:t>
            </a:r>
            <a:r>
              <a:rPr lang="pt-BR" sz="2600" dirty="0" smtClean="0">
                <a:solidFill>
                  <a:prstClr val="black"/>
                </a:solidFill>
                <a:latin typeface="Arial" charset="0"/>
                <a:cs typeface="Arial" charset="0"/>
              </a:rPr>
              <a:t>padrão.</a:t>
            </a:r>
            <a:endParaRPr lang="pt-BR" sz="1300" dirty="0">
              <a:solidFill>
                <a:prstClr val="black"/>
              </a:solidFill>
              <a:latin typeface="Arial" charset="0"/>
              <a:cs typeface="Arial" charset="0"/>
            </a:endParaRPr>
          </a:p>
        </p:txBody>
      </p:sp>
    </p:spTree>
    <p:extLst>
      <p:ext uri="{BB962C8B-B14F-4D97-AF65-F5344CB8AC3E}">
        <p14:creationId xmlns:p14="http://schemas.microsoft.com/office/powerpoint/2010/main" val="270317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67544" y="1268760"/>
            <a:ext cx="8229600" cy="5184576"/>
          </a:xfrm>
          <a:ln>
            <a:solidFill>
              <a:schemeClr val="tx1"/>
            </a:solidFill>
          </a:ln>
        </p:spPr>
        <p:txBody>
          <a:bodyPr>
            <a:normAutofit fontScale="85000" lnSpcReduction="10000"/>
          </a:bodyPr>
          <a:lstStyle/>
          <a:p>
            <a:pPr marL="0" lvl="0" indent="0">
              <a:buNone/>
            </a:pPr>
            <a:r>
              <a:rPr lang="pt-BR" sz="2800" b="1" dirty="0">
                <a:solidFill>
                  <a:srgbClr val="006600"/>
                </a:solidFill>
              </a:rPr>
              <a:t>I – A INJUSTIÇA DE IRMÃOS CONTRA IRMÃOS </a:t>
            </a:r>
            <a:r>
              <a:rPr lang="pt-BR" sz="2800" dirty="0">
                <a:solidFill>
                  <a:prstClr val="black"/>
                </a:solidFill>
                <a:latin typeface="Calibri" pitchFamily="34" charset="0"/>
                <a:cs typeface="Arial" charset="0"/>
              </a:rPr>
              <a:t>	</a:t>
            </a:r>
            <a:r>
              <a:rPr lang="pt-BR" sz="2400" dirty="0">
                <a:solidFill>
                  <a:prstClr val="black"/>
                </a:solidFill>
                <a:latin typeface="Calibri" pitchFamily="34" charset="0"/>
                <a:cs typeface="Arial" charset="0"/>
              </a:rPr>
              <a:t>   </a:t>
            </a:r>
            <a:r>
              <a:rPr lang="pt-BR" sz="2400" dirty="0" smtClean="0">
                <a:solidFill>
                  <a:prstClr val="black"/>
                </a:solidFill>
                <a:latin typeface="Calibri" pitchFamily="34" charset="0"/>
                <a:cs typeface="Arial" charset="0"/>
              </a:rPr>
              <a:t>	   2</a:t>
            </a:r>
            <a:endParaRPr lang="pt-BR" sz="24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600" dirty="0">
                <a:solidFill>
                  <a:prstClr val="black"/>
                </a:solidFill>
                <a:latin typeface="Arial" charset="0"/>
                <a:cs typeface="Arial" charset="0"/>
              </a:rPr>
              <a:t>Contudo, os coríntios se esqueciam de que, sendo incumbidos por Deus com tão grande autoridade para julgar as coisas espirituais, poderiam muito bem julgar entre si mesmos “</a:t>
            </a:r>
            <a:r>
              <a:rPr lang="pt-BR" sz="2600" dirty="0">
                <a:solidFill>
                  <a:srgbClr val="0000CC"/>
                </a:solidFill>
                <a:latin typeface="Arial" charset="0"/>
                <a:cs typeface="Arial" charset="0"/>
              </a:rPr>
              <a:t>as coisas mínimas</a:t>
            </a:r>
            <a:r>
              <a:rPr lang="pt-BR" sz="2600" dirty="0">
                <a:solidFill>
                  <a:prstClr val="black"/>
                </a:solidFill>
                <a:latin typeface="Arial" charset="0"/>
                <a:cs typeface="Arial" charset="0"/>
              </a:rPr>
              <a:t>”, “</a:t>
            </a:r>
            <a:r>
              <a:rPr lang="pt-BR" sz="2600" dirty="0">
                <a:solidFill>
                  <a:srgbClr val="0000CC"/>
                </a:solidFill>
                <a:latin typeface="Arial" charset="0"/>
                <a:cs typeface="Arial" charset="0"/>
              </a:rPr>
              <a:t>as coisas pertencentes a esta vida</a:t>
            </a:r>
            <a:r>
              <a:rPr lang="pt-BR" sz="2600" dirty="0">
                <a:solidFill>
                  <a:prstClr val="black"/>
                </a:solidFill>
                <a:latin typeface="Arial" charset="0"/>
                <a:cs typeface="Arial" charset="0"/>
              </a:rPr>
              <a:t>”. A princípio, o problema não era um cristão apelar para os magistrados seculares porque sua disputa era com um incrédulo que não aceitaria o juízo da igreja. Mas, apelar para os tribunais seculares para resolver uma disputa com outro cristão representava um duplo problema: “</a:t>
            </a:r>
            <a:r>
              <a:rPr lang="pt-BR" sz="2600" dirty="0">
                <a:solidFill>
                  <a:srgbClr val="0000CC"/>
                </a:solidFill>
                <a:latin typeface="Arial" charset="0"/>
                <a:cs typeface="Arial" charset="0"/>
              </a:rPr>
              <a:t>o irmão vai a juízo com o irmão, e isto perante </a:t>
            </a:r>
            <a:r>
              <a:rPr lang="pt-BR" sz="2600" dirty="0" smtClean="0">
                <a:solidFill>
                  <a:srgbClr val="0000CC"/>
                </a:solidFill>
                <a:latin typeface="Arial" charset="0"/>
                <a:cs typeface="Arial" charset="0"/>
              </a:rPr>
              <a:t>infiéis</a:t>
            </a:r>
            <a:r>
              <a:rPr lang="pt-BR" sz="2600" dirty="0" smtClean="0">
                <a:solidFill>
                  <a:prstClr val="black"/>
                </a:solidFill>
                <a:latin typeface="Arial" charset="0"/>
                <a:cs typeface="Arial" charset="0"/>
              </a:rPr>
              <a:t>”. </a:t>
            </a:r>
            <a:r>
              <a:rPr lang="pt-BR" sz="2600" dirty="0">
                <a:solidFill>
                  <a:prstClr val="black"/>
                </a:solidFill>
                <a:latin typeface="Arial" charset="0"/>
                <a:cs typeface="Arial" charset="0"/>
              </a:rPr>
              <a:t>Primeiro, porque o juízo nesses tribunais era estabelecido por magistrados incrédulos, cujos critérios para tomar suas decisões se baseavam numa percepção natural da moral e justiça. E qualquer relacionamento entre cristãos, mesmo os mais mundanos e naturais, deve se pautar sobre a ética e sabedoria divinas.</a:t>
            </a:r>
          </a:p>
        </p:txBody>
      </p:sp>
    </p:spTree>
    <p:extLst>
      <p:ext uri="{BB962C8B-B14F-4D97-AF65-F5344CB8AC3E}">
        <p14:creationId xmlns:p14="http://schemas.microsoft.com/office/powerpoint/2010/main" val="2194918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fontScale="77500" lnSpcReduction="20000"/>
          </a:bodyPr>
          <a:lstStyle/>
          <a:p>
            <a:pPr marL="0" lvl="0" indent="0">
              <a:buNone/>
            </a:pPr>
            <a:r>
              <a:rPr lang="pt-BR" sz="2800" b="1" dirty="0">
                <a:solidFill>
                  <a:srgbClr val="006600"/>
                </a:solidFill>
              </a:rPr>
              <a:t>I – A INJUSTIÇA DE IRMÃOS CONTRA IRMÃOS </a:t>
            </a:r>
            <a:r>
              <a:rPr lang="pt-BR" sz="2800" dirty="0">
                <a:solidFill>
                  <a:prstClr val="black"/>
                </a:solidFill>
                <a:latin typeface="Calibri" pitchFamily="34" charset="0"/>
                <a:cs typeface="Arial" charset="0"/>
              </a:rPr>
              <a:t>	    </a:t>
            </a:r>
            <a:r>
              <a:rPr lang="pt-BR" sz="2800" dirty="0" smtClean="0">
                <a:solidFill>
                  <a:prstClr val="black"/>
                </a:solidFill>
                <a:latin typeface="Calibri" pitchFamily="34" charset="0"/>
                <a:cs typeface="Arial" charset="0"/>
              </a:rPr>
              <a:t>		</a:t>
            </a:r>
            <a:r>
              <a:rPr lang="pt-BR" sz="2300" dirty="0" smtClean="0">
                <a:solidFill>
                  <a:prstClr val="black"/>
                </a:solidFill>
                <a:latin typeface="Calibri" pitchFamily="34" charset="0"/>
                <a:cs typeface="Arial" charset="0"/>
              </a:rPr>
              <a:t>3</a:t>
            </a:r>
            <a:endParaRPr lang="pt-BR" sz="23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800" dirty="0" smtClean="0">
                <a:solidFill>
                  <a:prstClr val="black"/>
                </a:solidFill>
                <a:latin typeface="Arial" pitchFamily="34" charset="0"/>
                <a:cs typeface="Arial" pitchFamily="34" charset="0"/>
              </a:rPr>
              <a:t>	</a:t>
            </a:r>
            <a:r>
              <a:rPr lang="pt-BR" sz="3000" dirty="0">
                <a:solidFill>
                  <a:prstClr val="black"/>
                </a:solidFill>
                <a:latin typeface="Arial" pitchFamily="34" charset="0"/>
                <a:cs typeface="Arial" pitchFamily="34" charset="0"/>
              </a:rPr>
              <a:t>Mas já era um problema o simples fato de haver entre os irmãos disputas que exigissem a intervenção de um juiz, mesmo que de dentro da própria igreja: “</a:t>
            </a:r>
            <a:r>
              <a:rPr lang="pt-BR" sz="3000" dirty="0">
                <a:solidFill>
                  <a:srgbClr val="0000CC"/>
                </a:solidFill>
                <a:latin typeface="Arial" pitchFamily="34" charset="0"/>
                <a:cs typeface="Arial" pitchFamily="34" charset="0"/>
              </a:rPr>
              <a:t>Na verdade é já realmente uma falta entre vós, terdes demandas uns contra os </a:t>
            </a:r>
            <a:r>
              <a:rPr lang="pt-BR" sz="3000" dirty="0" smtClean="0">
                <a:solidFill>
                  <a:srgbClr val="0000CC"/>
                </a:solidFill>
                <a:latin typeface="Arial" pitchFamily="34" charset="0"/>
                <a:cs typeface="Arial" pitchFamily="34" charset="0"/>
              </a:rPr>
              <a:t>outros</a:t>
            </a:r>
            <a:r>
              <a:rPr lang="pt-BR" sz="3000" dirty="0" smtClean="0">
                <a:solidFill>
                  <a:prstClr val="black"/>
                </a:solidFill>
                <a:latin typeface="Arial" pitchFamily="34" charset="0"/>
                <a:cs typeface="Arial" pitchFamily="34" charset="0"/>
              </a:rPr>
              <a:t>”. </a:t>
            </a:r>
            <a:r>
              <a:rPr lang="pt-BR" sz="3000" dirty="0">
                <a:solidFill>
                  <a:prstClr val="black"/>
                </a:solidFill>
                <a:latin typeface="Arial" pitchFamily="34" charset="0"/>
                <a:cs typeface="Arial" pitchFamily="34" charset="0"/>
              </a:rPr>
              <a:t>O egoísmo e a ambição natural do ser humano, que já se mostravam nas disputas e vanglórias dos coríntios, afloravam quando a questão envolvia aquilo que cada um considerava seu e de seu direito. E o que levava um crente ao erro de buscar a justiça secular era o erro de outro crente praticar a injustiça, o dano, contra o seu próprio irmão. Paulo repreende o comportamento carnal de ambos sobre o argumento da mais clara e básica regra cristã da humildade e sujeição de uns aos outros: “</a:t>
            </a:r>
            <a:r>
              <a:rPr lang="pt-BR" sz="3000" dirty="0">
                <a:solidFill>
                  <a:srgbClr val="0000CC"/>
                </a:solidFill>
                <a:latin typeface="Arial" pitchFamily="34" charset="0"/>
                <a:cs typeface="Arial" pitchFamily="34" charset="0"/>
              </a:rPr>
              <a:t>Por que não sofreis antes a injustiça? Por que não sofreis antes o dano?</a:t>
            </a:r>
            <a:r>
              <a:rPr lang="pt-BR" sz="3000" dirty="0">
                <a:solidFill>
                  <a:prstClr val="black"/>
                </a:solidFill>
                <a:latin typeface="Arial" pitchFamily="34" charset="0"/>
                <a:cs typeface="Arial" pitchFamily="34" charset="0"/>
              </a:rPr>
              <a:t>”, conforme ensinado e exemplificado pelo próprio Senhor </a:t>
            </a:r>
            <a:r>
              <a:rPr lang="pt-BR" sz="3000" dirty="0" smtClean="0">
                <a:solidFill>
                  <a:prstClr val="black"/>
                </a:solidFill>
                <a:latin typeface="Arial" pitchFamily="34" charset="0"/>
                <a:cs typeface="Arial" pitchFamily="34" charset="0"/>
              </a:rPr>
              <a:t>Jesus. </a:t>
            </a:r>
            <a:r>
              <a:rPr lang="pt-BR" sz="1500" dirty="0" smtClean="0">
                <a:solidFill>
                  <a:prstClr val="black"/>
                </a:solidFill>
                <a:latin typeface="Arial" pitchFamily="34" charset="0"/>
                <a:cs typeface="Arial" pitchFamily="34" charset="0"/>
              </a:rPr>
              <a:t>  </a:t>
            </a:r>
            <a:r>
              <a:rPr lang="pt-BR" sz="1500" dirty="0">
                <a:solidFill>
                  <a:prstClr val="black"/>
                </a:solidFill>
                <a:latin typeface="Arial" pitchFamily="34" charset="0"/>
                <a:cs typeface="Arial" pitchFamily="34" charset="0"/>
              </a:rPr>
              <a:t>(cf. </a:t>
            </a:r>
            <a:r>
              <a:rPr lang="pt-BR" sz="1500" dirty="0" err="1">
                <a:solidFill>
                  <a:srgbClr val="0000CC"/>
                </a:solidFill>
                <a:latin typeface="Arial" pitchFamily="34" charset="0"/>
                <a:cs typeface="Arial" pitchFamily="34" charset="0"/>
              </a:rPr>
              <a:t>Mt</a:t>
            </a:r>
            <a:r>
              <a:rPr lang="pt-BR" sz="1500" dirty="0">
                <a:solidFill>
                  <a:srgbClr val="0000CC"/>
                </a:solidFill>
                <a:latin typeface="Arial" pitchFamily="34" charset="0"/>
                <a:cs typeface="Arial" pitchFamily="34" charset="0"/>
              </a:rPr>
              <a:t> </a:t>
            </a:r>
            <a:r>
              <a:rPr lang="pt-BR" sz="1500" dirty="0" smtClean="0">
                <a:solidFill>
                  <a:srgbClr val="0000CC"/>
                </a:solidFill>
                <a:latin typeface="Arial" pitchFamily="34" charset="0"/>
                <a:cs typeface="Arial" pitchFamily="34" charset="0"/>
              </a:rPr>
              <a:t>5.38-41; </a:t>
            </a:r>
            <a:r>
              <a:rPr lang="pt-BR" sz="1500" dirty="0" err="1">
                <a:solidFill>
                  <a:srgbClr val="0000CC"/>
                </a:solidFill>
                <a:latin typeface="Arial" pitchFamily="34" charset="0"/>
                <a:cs typeface="Arial" pitchFamily="34" charset="0"/>
              </a:rPr>
              <a:t>Fp</a:t>
            </a:r>
            <a:r>
              <a:rPr lang="pt-BR" sz="1500" dirty="0">
                <a:solidFill>
                  <a:srgbClr val="0000CC"/>
                </a:solidFill>
                <a:latin typeface="Arial" pitchFamily="34" charset="0"/>
                <a:cs typeface="Arial" pitchFamily="34" charset="0"/>
              </a:rPr>
              <a:t> 2.3-4</a:t>
            </a:r>
            <a:r>
              <a:rPr lang="pt-BR" sz="1500" dirty="0" smtClean="0">
                <a:solidFill>
                  <a:prstClr val="black"/>
                </a:solidFill>
                <a:latin typeface="Arial" pitchFamily="34" charset="0"/>
                <a:cs typeface="Arial" pitchFamily="34" charset="0"/>
              </a:rPr>
              <a:t>)</a:t>
            </a:r>
            <a:endParaRPr lang="pt-BR" sz="1500"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2194918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908720"/>
            <a:ext cx="8229600" cy="5328592"/>
          </a:xfrm>
        </p:spPr>
        <p:txBody>
          <a:bodyPr>
            <a:noAutofit/>
          </a:bodyPr>
          <a:lstStyle/>
          <a:p>
            <a:pPr marL="0" indent="0">
              <a:buNone/>
            </a:pPr>
            <a:r>
              <a:rPr lang="pt-BR" sz="2600" dirty="0" err="1">
                <a:solidFill>
                  <a:srgbClr val="0000CC"/>
                </a:solidFill>
              </a:rPr>
              <a:t>Mt</a:t>
            </a:r>
            <a:r>
              <a:rPr lang="pt-BR" sz="2600" dirty="0">
                <a:solidFill>
                  <a:srgbClr val="0000CC"/>
                </a:solidFill>
              </a:rPr>
              <a:t> </a:t>
            </a:r>
            <a:r>
              <a:rPr lang="pt-BR" sz="2600" dirty="0" smtClean="0">
                <a:solidFill>
                  <a:srgbClr val="0000CC"/>
                </a:solidFill>
              </a:rPr>
              <a:t>5. </a:t>
            </a:r>
            <a:r>
              <a:rPr lang="pt-BR" sz="2600" dirty="0">
                <a:solidFill>
                  <a:srgbClr val="0000CC"/>
                </a:solidFill>
              </a:rPr>
              <a:t>38 </a:t>
            </a:r>
            <a:r>
              <a:rPr lang="pt-BR" sz="2600" dirty="0" smtClean="0">
                <a:solidFill>
                  <a:srgbClr val="0000CC"/>
                </a:solidFill>
              </a:rPr>
              <a:t> </a:t>
            </a:r>
            <a:r>
              <a:rPr lang="pt-BR" sz="2600" dirty="0">
                <a:solidFill>
                  <a:srgbClr val="0000CC"/>
                </a:solidFill>
              </a:rPr>
              <a:t>Ouvistes que foi dito: Olho por olho e dente por dente</a:t>
            </a:r>
            <a:r>
              <a:rPr lang="pt-BR" sz="2600" dirty="0" smtClean="0">
                <a:solidFill>
                  <a:srgbClr val="0000CC"/>
                </a:solidFill>
              </a:rPr>
              <a:t>.    39  </a:t>
            </a:r>
            <a:r>
              <a:rPr lang="pt-BR" sz="2600" dirty="0">
                <a:solidFill>
                  <a:srgbClr val="0000CC"/>
                </a:solidFill>
              </a:rPr>
              <a:t>Eu, porém, vos digo que não resistais ao mal; mas, se qualquer te bater na face direita, oferece-lhe também a outra</a:t>
            </a:r>
            <a:r>
              <a:rPr lang="pt-BR" sz="2600" dirty="0" smtClean="0">
                <a:solidFill>
                  <a:srgbClr val="0000CC"/>
                </a:solidFill>
              </a:rPr>
              <a:t>;    40  </a:t>
            </a:r>
            <a:r>
              <a:rPr lang="pt-BR" sz="2600" dirty="0">
                <a:solidFill>
                  <a:srgbClr val="0000CC"/>
                </a:solidFill>
              </a:rPr>
              <a:t>e ao que quiser pleitear contigo e tirar-te a vestimenta, larga-lhe também a capa</a:t>
            </a:r>
            <a:r>
              <a:rPr lang="pt-BR" sz="2600" dirty="0" smtClean="0">
                <a:solidFill>
                  <a:srgbClr val="0000CC"/>
                </a:solidFill>
              </a:rPr>
              <a:t>;   41  </a:t>
            </a:r>
            <a:r>
              <a:rPr lang="pt-BR" sz="2600" dirty="0">
                <a:solidFill>
                  <a:srgbClr val="0000CC"/>
                </a:solidFill>
              </a:rPr>
              <a:t>e, se qualquer te obrigar a caminhar uma milha, vai com ele duas.</a:t>
            </a:r>
          </a:p>
          <a:p>
            <a:pPr marL="0" indent="0">
              <a:buNone/>
            </a:pPr>
            <a:r>
              <a:rPr lang="pt-BR" sz="2800" dirty="0" err="1" smtClean="0">
                <a:solidFill>
                  <a:srgbClr val="660066"/>
                </a:solidFill>
              </a:rPr>
              <a:t>Fp</a:t>
            </a:r>
            <a:r>
              <a:rPr lang="pt-BR" sz="2800" dirty="0" smtClean="0">
                <a:solidFill>
                  <a:srgbClr val="660066"/>
                </a:solidFill>
              </a:rPr>
              <a:t> </a:t>
            </a:r>
            <a:r>
              <a:rPr lang="pt-BR" sz="2800" dirty="0">
                <a:solidFill>
                  <a:srgbClr val="660066"/>
                </a:solidFill>
              </a:rPr>
              <a:t>2</a:t>
            </a:r>
            <a:r>
              <a:rPr lang="pt-BR" sz="2800" dirty="0" smtClean="0">
                <a:solidFill>
                  <a:srgbClr val="660066"/>
                </a:solidFill>
              </a:rPr>
              <a:t>. </a:t>
            </a:r>
            <a:r>
              <a:rPr lang="pt-BR" sz="2800" dirty="0">
                <a:solidFill>
                  <a:srgbClr val="660066"/>
                </a:solidFill>
              </a:rPr>
              <a:t>3  Nada façais por contenda ou por vanglória, mas por humildade; cada um considere os outros superiores a si mesmo.</a:t>
            </a:r>
          </a:p>
          <a:p>
            <a:pPr marL="0" indent="0">
              <a:buNone/>
            </a:pPr>
            <a:r>
              <a:rPr lang="pt-BR" sz="2800" dirty="0">
                <a:solidFill>
                  <a:srgbClr val="660066"/>
                </a:solidFill>
              </a:rPr>
              <a:t>4  Não atente cada um para o que é propriamente seu, mas cada qual também para o que é dos outros.</a:t>
            </a:r>
          </a:p>
        </p:txBody>
      </p:sp>
    </p:spTree>
    <p:extLst>
      <p:ext uri="{BB962C8B-B14F-4D97-AF65-F5344CB8AC3E}">
        <p14:creationId xmlns:p14="http://schemas.microsoft.com/office/powerpoint/2010/main" val="768608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006600"/>
                </a:solidFill>
              </a:rPr>
              <a:t>I – A INJUSTIÇA DE IRMÃOS CONTRA IRMÃOS</a:t>
            </a: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FF00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006600"/>
                </a:solidFill>
              </a:rPr>
              <a:t>III – O ABUSO DA LIBERDADE CRISTÃ </a:t>
            </a:r>
            <a:endParaRPr lang="pt-BR" sz="3600" b="1" dirty="0" smtClean="0">
              <a:solidFill>
                <a:srgbClr val="0066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6652228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1052736"/>
            <a:ext cx="7848872" cy="5400600"/>
          </a:xfrm>
        </p:spPr>
        <p:txBody>
          <a:bodyPr>
            <a:noAutofit/>
          </a:bodyPr>
          <a:lstStyle/>
          <a:p>
            <a:pPr marL="0" indent="0">
              <a:buNone/>
            </a:pPr>
            <a:r>
              <a:rPr lang="pt-BR" sz="2800" dirty="0">
                <a:solidFill>
                  <a:srgbClr val="0000CC"/>
                </a:solidFill>
              </a:rPr>
              <a:t>1 </a:t>
            </a:r>
            <a:r>
              <a:rPr lang="pt-BR" sz="2800" dirty="0" err="1" smtClean="0">
                <a:solidFill>
                  <a:srgbClr val="0000CC"/>
                </a:solidFill>
              </a:rPr>
              <a:t>Co</a:t>
            </a:r>
            <a:r>
              <a:rPr lang="pt-BR" sz="2800" dirty="0" smtClean="0">
                <a:solidFill>
                  <a:srgbClr val="0000CC"/>
                </a:solidFill>
              </a:rPr>
              <a:t> </a:t>
            </a:r>
            <a:r>
              <a:rPr lang="pt-BR" sz="2800" dirty="0">
                <a:solidFill>
                  <a:srgbClr val="0000CC"/>
                </a:solidFill>
              </a:rPr>
              <a:t>6. </a:t>
            </a:r>
            <a:r>
              <a:rPr lang="pt-BR" sz="2800" dirty="0" smtClean="0">
                <a:solidFill>
                  <a:srgbClr val="0000CC"/>
                </a:solidFill>
              </a:rPr>
              <a:t>9  </a:t>
            </a:r>
            <a:r>
              <a:rPr lang="pt-BR" sz="2800" dirty="0">
                <a:solidFill>
                  <a:srgbClr val="0000CC"/>
                </a:solidFill>
              </a:rPr>
              <a:t>Não sabeis que os injustos não hão de herdar o Reino de Deus?</a:t>
            </a:r>
          </a:p>
          <a:p>
            <a:pPr marL="0" indent="0">
              <a:buNone/>
            </a:pPr>
            <a:r>
              <a:rPr lang="pt-BR" sz="2800" dirty="0">
                <a:solidFill>
                  <a:srgbClr val="0000CC"/>
                </a:solidFill>
              </a:rPr>
              <a:t>10  Não erreis: nem os devassos, nem os idólatras, nem os adúlteros, nem os efeminados, nem os sodomitas, nem os ladrões, nem os avarentos, nem os bêbados, nem os maldizentes, nem os roubadores herdarão o Reino de Deus.</a:t>
            </a:r>
          </a:p>
          <a:p>
            <a:pPr marL="0" indent="0">
              <a:buNone/>
            </a:pPr>
            <a:r>
              <a:rPr lang="pt-BR" sz="2800" dirty="0">
                <a:solidFill>
                  <a:srgbClr val="0000CC"/>
                </a:solidFill>
              </a:rPr>
              <a:t>11  E é o que alguns têm sido, mas haveis sido lavados, mas haveis sido santificados, mas haveis sido justificados em nome do Senhor Jesus e pelo Espírito do nosso Deus</a:t>
            </a:r>
            <a:r>
              <a:rPr lang="pt-BR" sz="2800" dirty="0" smtClean="0">
                <a:solidFill>
                  <a:srgbClr val="0000CC"/>
                </a:solidFill>
              </a:rPr>
              <a:t>.</a:t>
            </a:r>
            <a:endParaRPr lang="pt-BR" sz="2800" dirty="0">
              <a:solidFill>
                <a:srgbClr val="0000CC"/>
              </a:solidFill>
            </a:endParaRPr>
          </a:p>
        </p:txBody>
      </p:sp>
    </p:spTree>
    <p:extLst>
      <p:ext uri="{BB962C8B-B14F-4D97-AF65-F5344CB8AC3E}">
        <p14:creationId xmlns:p14="http://schemas.microsoft.com/office/powerpoint/2010/main" val="2379438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ln>
            <a:solidFill>
              <a:schemeClr val="tx1"/>
            </a:solidFill>
          </a:ln>
        </p:spPr>
        <p:txBody>
          <a:bodyPr>
            <a:normAutofit fontScale="85000" lnSpcReduction="10000"/>
          </a:bodyPr>
          <a:lstStyle/>
          <a:p>
            <a:pPr marL="0" lvl="0" indent="0">
              <a:spcBef>
                <a:spcPct val="0"/>
              </a:spcBef>
              <a:buNone/>
              <a:defRPr/>
            </a:pPr>
            <a:r>
              <a:rPr lang="pt-BR" sz="2800" b="1" dirty="0">
                <a:solidFill>
                  <a:srgbClr val="006600"/>
                </a:solidFill>
              </a:rPr>
              <a:t>II – REPREENSÃO A TODA FORMA DE INJUSTIÇA </a:t>
            </a:r>
            <a:r>
              <a:rPr lang="pt-BR" sz="2800" b="1" dirty="0" smtClean="0">
                <a:solidFill>
                  <a:srgbClr val="006600"/>
                </a:solidFill>
              </a:rPr>
              <a:t>	    </a:t>
            </a:r>
            <a:r>
              <a:rPr lang="pt-BR" sz="1800" b="1" dirty="0" smtClean="0">
                <a:solidFill>
                  <a:srgbClr val="006600"/>
                </a:solidFill>
              </a:rPr>
              <a:t>1</a:t>
            </a:r>
          </a:p>
          <a:p>
            <a:pPr marL="0" lvl="0" indent="0">
              <a:spcBef>
                <a:spcPct val="0"/>
              </a:spcBef>
              <a:buNone/>
              <a:defRPr/>
            </a:pPr>
            <a:endParaRPr lang="pt-BR" sz="2800" b="1" dirty="0" smtClean="0">
              <a:solidFill>
                <a:srgbClr val="006600"/>
              </a:solidFill>
            </a:endParaRPr>
          </a:p>
          <a:p>
            <a:pPr marL="0" lvl="0" indent="0" algn="just">
              <a:spcBef>
                <a:spcPct val="0"/>
              </a:spcBef>
              <a:buNone/>
              <a:defRPr/>
            </a:pPr>
            <a:r>
              <a:rPr lang="pt-BR" sz="2800" b="1" dirty="0" smtClean="0">
                <a:solidFill>
                  <a:srgbClr val="006600"/>
                </a:solidFill>
              </a:rPr>
              <a:t>	</a:t>
            </a:r>
            <a:r>
              <a:rPr lang="pt-BR" sz="2800" dirty="0">
                <a:latin typeface="Arial" pitchFamily="34" charset="0"/>
                <a:cs typeface="Arial" pitchFamily="34" charset="0"/>
              </a:rPr>
              <a:t>A propósito da injustiça que vinha sendo cometida entre os coríntios, de irmão contra irmão, o apóstolo alerta sobre a gravidade do seu pecado, a partir do fato de que a sua chamada em Cristo, pelo evangelho, representava exatamente uma conversão da injustiça para a justiça e santificação. Qualquer forma de injustiça é incompatível com o reino de Deus, do qual eles haviam sido feitos herdeiros. “</a:t>
            </a:r>
            <a:r>
              <a:rPr lang="pt-BR" sz="2800" dirty="0">
                <a:solidFill>
                  <a:srgbClr val="0000CC"/>
                </a:solidFill>
                <a:latin typeface="Arial" pitchFamily="34" charset="0"/>
                <a:cs typeface="Arial" pitchFamily="34" charset="0"/>
              </a:rPr>
              <a:t>Não </a:t>
            </a:r>
            <a:r>
              <a:rPr lang="pt-BR" sz="2800" dirty="0" smtClean="0">
                <a:solidFill>
                  <a:srgbClr val="0000CC"/>
                </a:solidFill>
                <a:latin typeface="Arial" pitchFamily="34" charset="0"/>
                <a:cs typeface="Arial" pitchFamily="34" charset="0"/>
              </a:rPr>
              <a:t>erreis</a:t>
            </a:r>
            <a:r>
              <a:rPr lang="pt-BR" sz="2800" dirty="0" smtClean="0">
                <a:latin typeface="Arial" pitchFamily="34" charset="0"/>
                <a:cs typeface="Arial" pitchFamily="34" charset="0"/>
              </a:rPr>
              <a:t>” </a:t>
            </a:r>
            <a:r>
              <a:rPr lang="pt-BR" sz="2800" dirty="0">
                <a:latin typeface="Arial" pitchFamily="34" charset="0"/>
                <a:cs typeface="Arial" pitchFamily="34" charset="0"/>
              </a:rPr>
              <a:t>é uma forma de Paulo chamar a atenção deles para a sua conduta atual, que não condizia com o seu </a:t>
            </a:r>
            <a:r>
              <a:rPr lang="pt-BR" sz="2800" dirty="0" smtClean="0">
                <a:latin typeface="Arial" pitchFamily="34" charset="0"/>
                <a:cs typeface="Arial" pitchFamily="34" charset="0"/>
              </a:rPr>
              <a:t>chamado, mas com as injustiças </a:t>
            </a:r>
            <a:r>
              <a:rPr lang="pt-BR" sz="2800" dirty="0">
                <a:latin typeface="Arial" pitchFamily="34" charset="0"/>
                <a:cs typeface="Arial" pitchFamily="34" charset="0"/>
              </a:rPr>
              <a:t>que cometiam antes de conhecerem a Cristo Jesus.</a:t>
            </a:r>
            <a:endParaRPr lang="pt-BR" sz="2800" b="1" dirty="0">
              <a:solidFill>
                <a:srgbClr val="006600"/>
              </a:solidFill>
            </a:endParaRPr>
          </a:p>
        </p:txBody>
      </p:sp>
    </p:spTree>
    <p:extLst>
      <p:ext uri="{BB962C8B-B14F-4D97-AF65-F5344CB8AC3E}">
        <p14:creationId xmlns:p14="http://schemas.microsoft.com/office/powerpoint/2010/main" val="2279505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ln>
            <a:solidFill>
              <a:schemeClr val="tx1"/>
            </a:solidFill>
          </a:ln>
        </p:spPr>
        <p:txBody>
          <a:bodyPr>
            <a:normAutofit fontScale="92500" lnSpcReduction="10000"/>
          </a:bodyPr>
          <a:lstStyle/>
          <a:p>
            <a:pPr marL="0" lvl="0" indent="0">
              <a:spcBef>
                <a:spcPct val="0"/>
              </a:spcBef>
              <a:buNone/>
              <a:defRPr/>
            </a:pPr>
            <a:r>
              <a:rPr lang="pt-BR" sz="2800" b="1" dirty="0">
                <a:solidFill>
                  <a:srgbClr val="006600"/>
                </a:solidFill>
              </a:rPr>
              <a:t>II – REPREENSÃO A TODA FORMA DE INJUSTIÇA 	    </a:t>
            </a:r>
            <a:r>
              <a:rPr lang="pt-BR" sz="1800" b="1" dirty="0" smtClean="0">
                <a:solidFill>
                  <a:srgbClr val="006600"/>
                </a:solidFill>
              </a:rPr>
              <a:t>2</a:t>
            </a:r>
            <a:endParaRPr lang="pt-BR" sz="1800" b="1" dirty="0">
              <a:solidFill>
                <a:srgbClr val="006600"/>
              </a:solidFill>
            </a:endParaRPr>
          </a:p>
          <a:p>
            <a:pPr marL="0" lvl="0" indent="0">
              <a:spcBef>
                <a:spcPct val="0"/>
              </a:spcBef>
              <a:buNone/>
              <a:defRPr/>
            </a:pPr>
            <a:endParaRPr lang="pt-BR" sz="1300" b="1" dirty="0">
              <a:solidFill>
                <a:srgbClr val="006600"/>
              </a:solidFill>
            </a:endParaRPr>
          </a:p>
          <a:p>
            <a:pPr marL="0" lvl="0" indent="0" algn="just">
              <a:spcBef>
                <a:spcPct val="0"/>
              </a:spcBef>
              <a:buNone/>
              <a:defRPr/>
            </a:pPr>
            <a:r>
              <a:rPr lang="pt-BR" sz="2800" b="1" dirty="0" smtClean="0">
                <a:solidFill>
                  <a:srgbClr val="006600"/>
                </a:solidFill>
              </a:rPr>
              <a:t>	</a:t>
            </a:r>
            <a:r>
              <a:rPr lang="pt-BR" sz="2800" dirty="0">
                <a:latin typeface="Arial" pitchFamily="34" charset="0"/>
                <a:cs typeface="Arial" pitchFamily="34" charset="0"/>
              </a:rPr>
              <a:t>De fato, alguns deles haviam sido devassos, idólatras, adúlteros, </a:t>
            </a:r>
            <a:r>
              <a:rPr lang="pt-BR" sz="2800" dirty="0" smtClean="0">
                <a:latin typeface="Arial" pitchFamily="34" charset="0"/>
                <a:cs typeface="Arial" pitchFamily="34" charset="0"/>
              </a:rPr>
              <a:t>ladrões</a:t>
            </a:r>
            <a:r>
              <a:rPr lang="pt-BR" sz="2800" dirty="0">
                <a:latin typeface="Arial" pitchFamily="34" charset="0"/>
                <a:cs typeface="Arial" pitchFamily="34" charset="0"/>
              </a:rPr>
              <a:t>, avarentos, bêbados e maldizentes – típicos cidadãos de Corinto. Contudo, pela graça de Deus, pela lavagem, justificação e santificação que há na cruz de Cristo, aplicada na vida do homem pelo poder do Espírito de Deus, todas essas injustiças haviam sido devida e eficazmente removidas da conta dos coríntios perante Deus, e eles haviam sido habilitados a se conduzir de um modo digno do evangelho.</a:t>
            </a:r>
            <a:endParaRPr lang="pt-BR" sz="2800" b="1" dirty="0">
              <a:solidFill>
                <a:srgbClr val="006600"/>
              </a:solidFill>
            </a:endParaRPr>
          </a:p>
        </p:txBody>
      </p:sp>
    </p:spTree>
    <p:extLst>
      <p:ext uri="{BB962C8B-B14F-4D97-AF65-F5344CB8AC3E}">
        <p14:creationId xmlns:p14="http://schemas.microsoft.com/office/powerpoint/2010/main" val="1386293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006600"/>
                </a:solidFill>
              </a:rPr>
              <a:t>I – A INJUSTIÇA DE IRMÃOS CONTRA IRMÃOS</a:t>
            </a: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0066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FF0000"/>
                </a:solidFill>
              </a:rPr>
              <a:t>III – O ABUSO DA LIBERDADE CRISTÃ </a:t>
            </a:r>
            <a:endParaRPr lang="pt-BR" sz="3600" b="1" dirty="0" smtClean="0">
              <a:solidFill>
                <a:srgbClr val="FF00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665222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7920" y="2564904"/>
            <a:ext cx="1619672" cy="2844316"/>
          </a:xfrm>
        </p:spPr>
        <p:txBody>
          <a:bodyPr>
            <a:normAutofit/>
          </a:bodyPr>
          <a:lstStyle/>
          <a:p>
            <a:pPr marL="342900" lvl="0" indent="-342900" fontAlgn="base">
              <a:spcAft>
                <a:spcPct val="0"/>
              </a:spcAft>
              <a:defRPr/>
            </a:pPr>
            <a:r>
              <a:rPr lang="pt-BR" sz="3900" b="1" i="1" dirty="0" smtClean="0">
                <a:solidFill>
                  <a:schemeClr val="accent6">
                    <a:lumMod val="50000"/>
                  </a:schemeClr>
                </a:solidFill>
                <a:cs typeface="Arial" charset="0"/>
              </a:rPr>
              <a:t>EBD</a:t>
            </a:r>
          </a:p>
          <a:p>
            <a:pPr marL="342900" lvl="0" indent="-342900" fontAlgn="base">
              <a:spcAft>
                <a:spcPct val="0"/>
              </a:spcAft>
              <a:defRPr/>
            </a:pPr>
            <a:r>
              <a:rPr lang="pt-BR" sz="3900" b="1" i="1" dirty="0" smtClean="0">
                <a:solidFill>
                  <a:schemeClr val="accent6">
                    <a:lumMod val="50000"/>
                  </a:schemeClr>
                </a:solidFill>
                <a:cs typeface="Arial" charset="0"/>
              </a:rPr>
              <a:t>3º</a:t>
            </a:r>
          </a:p>
          <a:p>
            <a:pPr marL="342900" lvl="0" indent="-342900" fontAlgn="base">
              <a:spcAft>
                <a:spcPct val="0"/>
              </a:spcAft>
              <a:defRPr/>
            </a:pPr>
            <a:r>
              <a:rPr lang="pt-BR" sz="3900" b="1" i="1" dirty="0" smtClean="0">
                <a:solidFill>
                  <a:schemeClr val="accent6">
                    <a:lumMod val="50000"/>
                  </a:schemeClr>
                </a:solidFill>
                <a:cs typeface="Arial" charset="0"/>
              </a:rPr>
              <a:t>TRIM.</a:t>
            </a:r>
          </a:p>
          <a:p>
            <a:pPr marL="342900" lvl="0" indent="-342900" fontAlgn="base">
              <a:spcAft>
                <a:spcPct val="0"/>
              </a:spcAft>
              <a:defRPr/>
            </a:pPr>
            <a:r>
              <a:rPr lang="pt-BR" sz="3900" b="1" i="1" dirty="0" smtClean="0">
                <a:solidFill>
                  <a:schemeClr val="accent6">
                    <a:lumMod val="50000"/>
                  </a:schemeClr>
                </a:solidFill>
                <a:cs typeface="Arial" charset="0"/>
              </a:rPr>
              <a:t>2018</a:t>
            </a:r>
            <a:endParaRPr lang="pt-BR" dirty="0"/>
          </a:p>
        </p:txBody>
      </p:sp>
      <p:sp>
        <p:nvSpPr>
          <p:cNvPr id="7" name="Retângulo 6"/>
          <p:cNvSpPr/>
          <p:nvPr/>
        </p:nvSpPr>
        <p:spPr>
          <a:xfrm>
            <a:off x="755577" y="518390"/>
            <a:ext cx="7956376" cy="707886"/>
          </a:xfrm>
          <a:prstGeom prst="rect">
            <a:avLst/>
          </a:prstGeom>
        </p:spPr>
        <p:txBody>
          <a:bodyPr wrap="square">
            <a:spAutoFit/>
          </a:bodyPr>
          <a:lstStyle/>
          <a:p>
            <a:pPr algn="ctr"/>
            <a:r>
              <a:rPr lang="pt-BR" sz="4000" dirty="0" smtClean="0">
                <a:solidFill>
                  <a:srgbClr val="7030A0"/>
                </a:solidFill>
                <a:latin typeface="Arial Black" pitchFamily="34" charset="0"/>
                <a:ea typeface="+mj-ea"/>
                <a:cs typeface="+mj-cs"/>
              </a:rPr>
              <a:t>1ª CARTA  AOS  CORÍNTIOS</a:t>
            </a:r>
            <a:endParaRPr lang="pt-BR" sz="4000" dirty="0"/>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1835697" y="1484784"/>
            <a:ext cx="7308304" cy="53732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97189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620688"/>
            <a:ext cx="7848872" cy="5832648"/>
          </a:xfrm>
        </p:spPr>
        <p:txBody>
          <a:bodyPr>
            <a:noAutofit/>
          </a:bodyPr>
          <a:lstStyle/>
          <a:p>
            <a:pPr marL="0" indent="0">
              <a:buNone/>
            </a:pPr>
            <a:r>
              <a:rPr lang="pt-BR" sz="2100" dirty="0">
                <a:solidFill>
                  <a:srgbClr val="0000CC"/>
                </a:solidFill>
              </a:rPr>
              <a:t>1 </a:t>
            </a:r>
            <a:r>
              <a:rPr lang="pt-BR" sz="2100" dirty="0" err="1" smtClean="0">
                <a:solidFill>
                  <a:srgbClr val="0000CC"/>
                </a:solidFill>
              </a:rPr>
              <a:t>Co</a:t>
            </a:r>
            <a:r>
              <a:rPr lang="pt-BR" sz="2100" dirty="0" smtClean="0">
                <a:solidFill>
                  <a:srgbClr val="0000CC"/>
                </a:solidFill>
              </a:rPr>
              <a:t> </a:t>
            </a:r>
            <a:r>
              <a:rPr lang="pt-BR" sz="2100" dirty="0">
                <a:solidFill>
                  <a:srgbClr val="0000CC"/>
                </a:solidFill>
              </a:rPr>
              <a:t>6. </a:t>
            </a:r>
            <a:r>
              <a:rPr lang="pt-BR" sz="2100" dirty="0" smtClean="0">
                <a:solidFill>
                  <a:srgbClr val="0000CC"/>
                </a:solidFill>
              </a:rPr>
              <a:t>12  Todas as coisas me são lícitas, mas nem todas as coisas convêm; todas as coisas me são lícitas, mas eu não me deixarei dominar por nenhuma.   13  Os manjares são para o ventre, e o ventre, para os manjares; Deus, porém, aniquilará tanto um como os outros. Mas o corpo não é para a prostituição, senão para o Senhor, e o Senhor para o corpo.   14  </a:t>
            </a:r>
            <a:r>
              <a:rPr lang="pt-BR" sz="2100" dirty="0">
                <a:solidFill>
                  <a:srgbClr val="0000CC"/>
                </a:solidFill>
              </a:rPr>
              <a:t>Ora, Deus, que também ressuscitou o Senhor, nos ressuscitará a nós pelo seu poder</a:t>
            </a:r>
            <a:r>
              <a:rPr lang="pt-BR" sz="2100" dirty="0" smtClean="0">
                <a:solidFill>
                  <a:srgbClr val="0000CC"/>
                </a:solidFill>
              </a:rPr>
              <a:t>.   15  </a:t>
            </a:r>
            <a:r>
              <a:rPr lang="pt-BR" sz="2100" dirty="0">
                <a:solidFill>
                  <a:srgbClr val="0000CC"/>
                </a:solidFill>
              </a:rPr>
              <a:t>Não sabeis vós que os vossos corpos são membros de Cristo? Tomarei, pois, os membros de Cristo e fá-los-ei membros de uma meretriz? Não, por certo</a:t>
            </a:r>
            <a:r>
              <a:rPr lang="pt-BR" sz="2100" dirty="0" smtClean="0">
                <a:solidFill>
                  <a:srgbClr val="0000CC"/>
                </a:solidFill>
              </a:rPr>
              <a:t>.   16  </a:t>
            </a:r>
            <a:r>
              <a:rPr lang="pt-BR" sz="2100" dirty="0">
                <a:solidFill>
                  <a:srgbClr val="0000CC"/>
                </a:solidFill>
              </a:rPr>
              <a:t>Ou não sabeis que o que se ajunta com a meretriz faz-se um corpo com ela? Porque serão, disse, dois numa só carne</a:t>
            </a:r>
            <a:r>
              <a:rPr lang="pt-BR" sz="2100" dirty="0" smtClean="0">
                <a:solidFill>
                  <a:srgbClr val="0000CC"/>
                </a:solidFill>
              </a:rPr>
              <a:t>.   17  </a:t>
            </a:r>
            <a:r>
              <a:rPr lang="pt-BR" sz="2100" dirty="0">
                <a:solidFill>
                  <a:srgbClr val="0000CC"/>
                </a:solidFill>
              </a:rPr>
              <a:t>Mas o que se ajunta com o Senhor é um mesmo espírito</a:t>
            </a:r>
            <a:r>
              <a:rPr lang="pt-BR" sz="2100" dirty="0" smtClean="0">
                <a:solidFill>
                  <a:srgbClr val="0000CC"/>
                </a:solidFill>
              </a:rPr>
              <a:t>.   18  </a:t>
            </a:r>
            <a:r>
              <a:rPr lang="pt-BR" sz="2100" dirty="0">
                <a:solidFill>
                  <a:srgbClr val="0000CC"/>
                </a:solidFill>
              </a:rPr>
              <a:t>Fugi da prostituição. Todo pecado que o homem comete é fora do corpo; mas o que se prostitui peca contra o seu próprio corpo</a:t>
            </a:r>
            <a:r>
              <a:rPr lang="pt-BR" sz="2100" dirty="0" smtClean="0">
                <a:solidFill>
                  <a:srgbClr val="0000CC"/>
                </a:solidFill>
              </a:rPr>
              <a:t>.   19  </a:t>
            </a:r>
            <a:r>
              <a:rPr lang="pt-BR" sz="2100" dirty="0">
                <a:solidFill>
                  <a:srgbClr val="0000CC"/>
                </a:solidFill>
              </a:rPr>
              <a:t>Ou não sabeis que o nosso corpo é o templo do Espírito Santo, que habita em vós, proveniente de Deus, e que não sois de vós mesmos</a:t>
            </a:r>
            <a:r>
              <a:rPr lang="pt-BR" sz="2100" dirty="0" smtClean="0">
                <a:solidFill>
                  <a:srgbClr val="0000CC"/>
                </a:solidFill>
              </a:rPr>
              <a:t>?   20  </a:t>
            </a:r>
            <a:r>
              <a:rPr lang="pt-BR" sz="2100" dirty="0">
                <a:solidFill>
                  <a:srgbClr val="0000CC"/>
                </a:solidFill>
              </a:rPr>
              <a:t>Porque fostes comprados por bom preço; glorificai, pois, a Deus no vosso corpo e no vosso espírito, os quais pertencem a Deus.</a:t>
            </a:r>
          </a:p>
        </p:txBody>
      </p:sp>
    </p:spTree>
    <p:extLst>
      <p:ext uri="{BB962C8B-B14F-4D97-AF65-F5344CB8AC3E}">
        <p14:creationId xmlns:p14="http://schemas.microsoft.com/office/powerpoint/2010/main" val="2379438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57200" y="1340768"/>
            <a:ext cx="8229600" cy="4968552"/>
          </a:xfrm>
          <a:ln>
            <a:solidFill>
              <a:schemeClr val="tx1"/>
            </a:solidFill>
          </a:ln>
        </p:spPr>
        <p:txBody>
          <a:bodyPr>
            <a:normAutofit fontScale="77500" lnSpcReduction="20000"/>
          </a:bodyPr>
          <a:lstStyle/>
          <a:p>
            <a:pPr marL="0" lvl="0" indent="0" algn="just">
              <a:spcBef>
                <a:spcPct val="0"/>
              </a:spcBef>
              <a:buNone/>
              <a:defRPr/>
            </a:pPr>
            <a:r>
              <a:rPr lang="pt-BR" sz="3100" b="1" dirty="0">
                <a:solidFill>
                  <a:srgbClr val="006600"/>
                </a:solidFill>
              </a:rPr>
              <a:t>III – O ABUSO DA LIBERDADE CRISTÃ </a:t>
            </a:r>
            <a:r>
              <a:rPr lang="pt-BR" sz="3100" b="1" dirty="0" smtClean="0">
                <a:solidFill>
                  <a:srgbClr val="006600"/>
                </a:solidFill>
              </a:rPr>
              <a:t>			</a:t>
            </a:r>
            <a:r>
              <a:rPr lang="pt-BR" sz="2300" b="1" dirty="0" smtClean="0">
                <a:solidFill>
                  <a:srgbClr val="006600"/>
                </a:solidFill>
              </a:rPr>
              <a:t>1</a:t>
            </a:r>
            <a:r>
              <a:rPr lang="pt-BR" sz="3100" b="1" dirty="0" smtClean="0">
                <a:solidFill>
                  <a:srgbClr val="006600"/>
                </a:solidFill>
              </a:rPr>
              <a:t> </a:t>
            </a:r>
          </a:p>
          <a:p>
            <a:pPr marL="0" lvl="0" indent="0" algn="just">
              <a:spcBef>
                <a:spcPct val="0"/>
              </a:spcBef>
              <a:buNone/>
              <a:defRPr/>
            </a:pPr>
            <a:r>
              <a:rPr lang="pt-BR" sz="1400" b="1" dirty="0">
                <a:solidFill>
                  <a:srgbClr val="006600"/>
                </a:solidFill>
              </a:rPr>
              <a:t>	</a:t>
            </a:r>
            <a:endParaRPr lang="pt-BR" sz="1400" b="1" dirty="0" smtClean="0">
              <a:solidFill>
                <a:srgbClr val="006600"/>
              </a:solidFill>
            </a:endParaRPr>
          </a:p>
          <a:p>
            <a:pPr marL="0" lvl="0" indent="0" algn="just">
              <a:spcBef>
                <a:spcPct val="0"/>
              </a:spcBef>
              <a:buNone/>
              <a:defRPr/>
            </a:pPr>
            <a:r>
              <a:rPr lang="pt-BR" sz="2800" b="1" dirty="0">
                <a:solidFill>
                  <a:srgbClr val="006600"/>
                </a:solidFill>
                <a:latin typeface="Arial" pitchFamily="34" charset="0"/>
                <a:cs typeface="Arial" pitchFamily="34" charset="0"/>
              </a:rPr>
              <a:t>	</a:t>
            </a:r>
            <a:r>
              <a:rPr lang="pt-BR" sz="3100" dirty="0">
                <a:latin typeface="Arial" pitchFamily="34" charset="0"/>
                <a:cs typeface="Arial" pitchFamily="34" charset="0"/>
              </a:rPr>
              <a:t>Embora pareça tratar de um novo assunto, Paulo prossegue descrevendo e aplicando a devida correção às injustiças que se cometiam entre os coríntios. Agora, ele se volta para a imoralidade ou impureza sexual, tratando-se de forma mais ampla e abrangente do que fez com o caso isolado no capítulo anterior. Primeiro, corrige a máxima: “</a:t>
            </a:r>
            <a:r>
              <a:rPr lang="pt-BR" sz="3100" dirty="0">
                <a:solidFill>
                  <a:srgbClr val="0000CC"/>
                </a:solidFill>
                <a:latin typeface="Arial" pitchFamily="34" charset="0"/>
                <a:cs typeface="Arial" pitchFamily="34" charset="0"/>
              </a:rPr>
              <a:t>Todas as coisas me são </a:t>
            </a:r>
            <a:r>
              <a:rPr lang="pt-BR" sz="3100" dirty="0" smtClean="0">
                <a:solidFill>
                  <a:srgbClr val="0000CC"/>
                </a:solidFill>
                <a:latin typeface="Arial" pitchFamily="34" charset="0"/>
                <a:cs typeface="Arial" pitchFamily="34" charset="0"/>
              </a:rPr>
              <a:t>lícitas</a:t>
            </a:r>
            <a:r>
              <a:rPr lang="pt-BR" sz="3100" dirty="0" smtClean="0">
                <a:latin typeface="Arial" pitchFamily="34" charset="0"/>
                <a:cs typeface="Arial" pitchFamily="34" charset="0"/>
              </a:rPr>
              <a:t>”, </a:t>
            </a:r>
            <a:r>
              <a:rPr lang="pt-BR" sz="3100" dirty="0">
                <a:latin typeface="Arial" pitchFamily="34" charset="0"/>
                <a:cs typeface="Arial" pitchFamily="34" charset="0"/>
              </a:rPr>
              <a:t>possivelmente usada entre os coríntios para justificar a distorção da liberdade cristã. É verdade que, em relação às velhas superstições deste mundo e as sombras e figuras da antiga dispensação, nos alimentos, dias e coisas que não podiam ser manuseadas, estamos livres e não somos mais constrangidos e guarda-las. Mas ainda há coisas que “</a:t>
            </a:r>
            <a:r>
              <a:rPr lang="pt-BR" sz="3100" dirty="0">
                <a:solidFill>
                  <a:srgbClr val="0000CC"/>
                </a:solidFill>
                <a:latin typeface="Arial" pitchFamily="34" charset="0"/>
                <a:cs typeface="Arial" pitchFamily="34" charset="0"/>
              </a:rPr>
              <a:t>não convém</a:t>
            </a:r>
            <a:r>
              <a:rPr lang="pt-BR" sz="3100" dirty="0">
                <a:latin typeface="Arial" pitchFamily="34" charset="0"/>
                <a:cs typeface="Arial" pitchFamily="34" charset="0"/>
              </a:rPr>
              <a:t>”, ou que podem dominar e escravizar aqueles que fazem mal-uso delas.</a:t>
            </a:r>
          </a:p>
        </p:txBody>
      </p:sp>
    </p:spTree>
    <p:extLst>
      <p:ext uri="{BB962C8B-B14F-4D97-AF65-F5344CB8AC3E}">
        <p14:creationId xmlns:p14="http://schemas.microsoft.com/office/powerpoint/2010/main" val="1386293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2060848"/>
            <a:ext cx="8229600" cy="2520280"/>
          </a:xfrm>
        </p:spPr>
        <p:txBody>
          <a:bodyPr>
            <a:noAutofit/>
          </a:bodyPr>
          <a:lstStyle/>
          <a:p>
            <a:pPr marL="0" indent="0">
              <a:buNone/>
            </a:pPr>
            <a:r>
              <a:rPr lang="pt-BR" dirty="0" err="1" smtClean="0">
                <a:solidFill>
                  <a:srgbClr val="0000CC"/>
                </a:solidFill>
              </a:rPr>
              <a:t>Ef</a:t>
            </a:r>
            <a:r>
              <a:rPr lang="pt-BR" dirty="0" smtClean="0">
                <a:solidFill>
                  <a:srgbClr val="0000CC"/>
                </a:solidFill>
              </a:rPr>
              <a:t>  4</a:t>
            </a:r>
            <a:r>
              <a:rPr lang="pt-BR" dirty="0">
                <a:solidFill>
                  <a:srgbClr val="0000CC"/>
                </a:solidFill>
              </a:rPr>
              <a:t>. 7  Mas a graça foi dada a cada um de nós segundo a medida do dom de Cristo.</a:t>
            </a:r>
          </a:p>
          <a:p>
            <a:pPr marL="514350" indent="-514350">
              <a:buAutoNum type="arabicPlain" startAt="8"/>
            </a:pPr>
            <a:r>
              <a:rPr lang="pt-BR" dirty="0" smtClean="0">
                <a:solidFill>
                  <a:srgbClr val="0000CC"/>
                </a:solidFill>
              </a:rPr>
              <a:t>Pelo </a:t>
            </a:r>
            <a:r>
              <a:rPr lang="pt-BR" dirty="0">
                <a:solidFill>
                  <a:srgbClr val="0000CC"/>
                </a:solidFill>
              </a:rPr>
              <a:t>que diz: Subindo ao alto, levou cativo o cativeiro e deu dons aos homens</a:t>
            </a:r>
            <a:r>
              <a:rPr lang="pt-BR" dirty="0" smtClean="0">
                <a:solidFill>
                  <a:srgbClr val="0000CC"/>
                </a:solidFill>
              </a:rPr>
              <a:t>.</a:t>
            </a:r>
          </a:p>
          <a:p>
            <a:pPr marL="514350" indent="-514350">
              <a:buAutoNum type="arabicPlain" startAt="8"/>
            </a:pPr>
            <a:endParaRPr lang="pt-BR" sz="2800" dirty="0" smtClean="0">
              <a:solidFill>
                <a:srgbClr val="0000CC"/>
              </a:solidFill>
            </a:endParaRPr>
          </a:p>
          <a:p>
            <a:pPr marL="0" indent="0">
              <a:buNone/>
            </a:pPr>
            <a:endParaRPr lang="pt-BR" sz="2800" dirty="0">
              <a:solidFill>
                <a:srgbClr val="0000CC"/>
              </a:solidFill>
            </a:endParaRPr>
          </a:p>
        </p:txBody>
      </p:sp>
    </p:spTree>
    <p:extLst>
      <p:ext uri="{BB962C8B-B14F-4D97-AF65-F5344CB8AC3E}">
        <p14:creationId xmlns:p14="http://schemas.microsoft.com/office/powerpoint/2010/main" val="4288586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ln>
            <a:solidFill>
              <a:schemeClr val="tx1"/>
            </a:solidFill>
          </a:ln>
        </p:spPr>
        <p:txBody>
          <a:bodyPr>
            <a:normAutofit fontScale="85000" lnSpcReduction="20000"/>
          </a:bodyPr>
          <a:lstStyle/>
          <a:p>
            <a:pPr marL="0" lvl="0" indent="0" algn="just">
              <a:spcBef>
                <a:spcPct val="0"/>
              </a:spcBef>
              <a:buNone/>
              <a:defRPr/>
            </a:pPr>
            <a:r>
              <a:rPr lang="pt-BR" sz="2800" b="1" dirty="0">
                <a:solidFill>
                  <a:srgbClr val="006600"/>
                </a:solidFill>
              </a:rPr>
              <a:t>III – O ABUSO DA LIBERDADE CRISTÃ </a:t>
            </a:r>
            <a:r>
              <a:rPr lang="pt-BR" sz="2400" b="1" dirty="0">
                <a:solidFill>
                  <a:srgbClr val="006600"/>
                </a:solidFill>
              </a:rPr>
              <a:t>			</a:t>
            </a:r>
            <a:r>
              <a:rPr lang="pt-BR" sz="2000" b="1" dirty="0" smtClean="0">
                <a:solidFill>
                  <a:srgbClr val="006600"/>
                </a:solidFill>
              </a:rPr>
              <a:t>2 </a:t>
            </a:r>
            <a:r>
              <a:rPr lang="pt-BR" sz="2400" b="1" dirty="0">
                <a:solidFill>
                  <a:srgbClr val="006600"/>
                </a:solidFill>
              </a:rPr>
              <a:t>	</a:t>
            </a:r>
            <a:endParaRPr lang="pt-BR" sz="2400" b="1" dirty="0" smtClean="0">
              <a:solidFill>
                <a:srgbClr val="006600"/>
              </a:solidFill>
            </a:endParaRPr>
          </a:p>
          <a:p>
            <a:pPr marL="0" lvl="0" indent="0" algn="just">
              <a:spcBef>
                <a:spcPct val="0"/>
              </a:spcBef>
              <a:buNone/>
              <a:defRPr/>
            </a:pPr>
            <a:r>
              <a:rPr lang="pt-BR" sz="2800" b="1" dirty="0">
                <a:solidFill>
                  <a:srgbClr val="006600"/>
                </a:solidFill>
                <a:latin typeface="Arial" pitchFamily="34" charset="0"/>
                <a:cs typeface="Arial" pitchFamily="34" charset="0"/>
              </a:rPr>
              <a:t>	</a:t>
            </a:r>
            <a:r>
              <a:rPr lang="pt-BR" sz="2800" dirty="0">
                <a:latin typeface="Arial" pitchFamily="34" charset="0"/>
                <a:cs typeface="Arial" pitchFamily="34" charset="0"/>
              </a:rPr>
              <a:t>Podemos notar como era baixo o nível moral dos tempos de Paulo pela maneira incisiva como os apóstolos precisaram tratar a questão no primeiro concílio da igreja, em </a:t>
            </a:r>
            <a:r>
              <a:rPr lang="pt-BR" sz="2800" dirty="0" smtClean="0">
                <a:latin typeface="Arial" pitchFamily="34" charset="0"/>
                <a:cs typeface="Arial" pitchFamily="34" charset="0"/>
              </a:rPr>
              <a:t>Jerusalém, </a:t>
            </a:r>
            <a:r>
              <a:rPr lang="pt-BR" sz="2800" dirty="0">
                <a:latin typeface="Arial" pitchFamily="34" charset="0"/>
                <a:cs typeface="Arial" pitchFamily="34" charset="0"/>
              </a:rPr>
              <a:t>onde foi expressamente proibida a “</a:t>
            </a:r>
            <a:r>
              <a:rPr lang="pt-BR" sz="2800" dirty="0">
                <a:solidFill>
                  <a:srgbClr val="0000CC"/>
                </a:solidFill>
                <a:latin typeface="Arial" pitchFamily="34" charset="0"/>
                <a:cs typeface="Arial" pitchFamily="34" charset="0"/>
              </a:rPr>
              <a:t>fornicação</a:t>
            </a:r>
            <a:r>
              <a:rPr lang="pt-BR" sz="2800" dirty="0">
                <a:latin typeface="Arial" pitchFamily="34" charset="0"/>
                <a:cs typeface="Arial" pitchFamily="34" charset="0"/>
              </a:rPr>
              <a:t>”, por ser prática indiferente para os gentios. Em Corinto, Paulo tem de lidar com o abuso da liberdade cristã, como se a fornicação fosse algo tão natural ao corpo como os alimentos ao </a:t>
            </a:r>
            <a:r>
              <a:rPr lang="pt-BR" sz="2800" dirty="0" smtClean="0">
                <a:latin typeface="Arial" pitchFamily="34" charset="0"/>
                <a:cs typeface="Arial" pitchFamily="34" charset="0"/>
              </a:rPr>
              <a:t>estômago. </a:t>
            </a:r>
            <a:r>
              <a:rPr lang="pt-BR" sz="2800" dirty="0">
                <a:latin typeface="Arial" pitchFamily="34" charset="0"/>
                <a:cs typeface="Arial" pitchFamily="34" charset="0"/>
              </a:rPr>
              <a:t>Por isso, em segundo lugar, o apóstolo considera a importância do nosso corpo, e do destino glorioso que Deus lhe reservou. O corpo é necessário em santificação agora, para a expressão da nossa comunhão e vida com Deus, “</a:t>
            </a:r>
            <a:r>
              <a:rPr lang="pt-BR" sz="2800" dirty="0">
                <a:solidFill>
                  <a:srgbClr val="0000CC"/>
                </a:solidFill>
                <a:latin typeface="Arial" pitchFamily="34" charset="0"/>
                <a:cs typeface="Arial" pitchFamily="34" charset="0"/>
              </a:rPr>
              <a:t>nosso corpo é o templo do Espírito </a:t>
            </a:r>
            <a:r>
              <a:rPr lang="pt-BR" sz="2800" dirty="0" smtClean="0">
                <a:solidFill>
                  <a:srgbClr val="0000CC"/>
                </a:solidFill>
                <a:latin typeface="Arial" pitchFamily="34" charset="0"/>
                <a:cs typeface="Arial" pitchFamily="34" charset="0"/>
              </a:rPr>
              <a:t>Santo</a:t>
            </a:r>
            <a:r>
              <a:rPr lang="pt-BR" sz="2800" dirty="0" smtClean="0">
                <a:latin typeface="Arial" pitchFamily="34" charset="0"/>
                <a:cs typeface="Arial" pitchFamily="34" charset="0"/>
              </a:rPr>
              <a:t>”.</a:t>
            </a:r>
            <a:endParaRPr lang="pt-BR" sz="2800" dirty="0">
              <a:latin typeface="Arial" pitchFamily="34" charset="0"/>
              <a:cs typeface="Arial" pitchFamily="34" charset="0"/>
            </a:endParaRPr>
          </a:p>
        </p:txBody>
      </p:sp>
    </p:spTree>
    <p:extLst>
      <p:ext uri="{BB962C8B-B14F-4D97-AF65-F5344CB8AC3E}">
        <p14:creationId xmlns:p14="http://schemas.microsoft.com/office/powerpoint/2010/main" val="2746263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720080"/>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57200" y="1268760"/>
            <a:ext cx="8229600" cy="5256584"/>
          </a:xfrm>
          <a:ln>
            <a:solidFill>
              <a:schemeClr val="tx1"/>
            </a:solidFill>
          </a:ln>
        </p:spPr>
        <p:txBody>
          <a:bodyPr>
            <a:normAutofit fontScale="55000" lnSpcReduction="20000"/>
          </a:bodyPr>
          <a:lstStyle/>
          <a:p>
            <a:pPr marL="0" lvl="0" indent="0">
              <a:spcBef>
                <a:spcPct val="0"/>
              </a:spcBef>
              <a:buNone/>
              <a:defRPr/>
            </a:pPr>
            <a:r>
              <a:rPr lang="pt-BR" sz="3400" b="1" dirty="0">
                <a:solidFill>
                  <a:srgbClr val="006600"/>
                </a:solidFill>
              </a:rPr>
              <a:t>III – O ABUSO DA LIBERDADE CRISTÃ </a:t>
            </a:r>
            <a:r>
              <a:rPr lang="pt-BR" sz="2400" b="1" dirty="0">
                <a:solidFill>
                  <a:srgbClr val="006600"/>
                </a:solidFill>
              </a:rPr>
              <a:t>			</a:t>
            </a:r>
            <a:r>
              <a:rPr lang="pt-BR" sz="2600" b="1" dirty="0" smtClean="0">
                <a:solidFill>
                  <a:srgbClr val="006600"/>
                </a:solidFill>
              </a:rPr>
              <a:t>3</a:t>
            </a:r>
          </a:p>
          <a:p>
            <a:pPr marL="0" lvl="0" indent="0">
              <a:spcBef>
                <a:spcPct val="0"/>
              </a:spcBef>
              <a:buNone/>
              <a:defRPr/>
            </a:pPr>
            <a:endParaRPr lang="pt-BR" sz="2000" b="1" dirty="0" smtClean="0">
              <a:solidFill>
                <a:srgbClr val="006600"/>
              </a:solidFill>
            </a:endParaRPr>
          </a:p>
          <a:p>
            <a:pPr marL="0" lvl="0" indent="0" algn="just">
              <a:spcBef>
                <a:spcPct val="0"/>
              </a:spcBef>
              <a:buNone/>
              <a:defRPr/>
            </a:pPr>
            <a:r>
              <a:rPr lang="pt-BR" sz="2800" b="1" dirty="0" smtClean="0">
                <a:solidFill>
                  <a:srgbClr val="006600"/>
                </a:solidFill>
              </a:rPr>
              <a:t>	</a:t>
            </a:r>
            <a:r>
              <a:rPr lang="pt-BR" sz="4400" dirty="0">
                <a:latin typeface="Arial" pitchFamily="34" charset="0"/>
                <a:cs typeface="Arial" pitchFamily="34" charset="0"/>
              </a:rPr>
              <a:t>O pecado da fornicação torna-se particularmente grave, pois é um atentado direto contra o corpo, que já não é mais nosso, mas de Cristo: “</a:t>
            </a:r>
            <a:r>
              <a:rPr lang="pt-BR" sz="4400" dirty="0">
                <a:solidFill>
                  <a:srgbClr val="0000CC"/>
                </a:solidFill>
                <a:latin typeface="Arial" pitchFamily="34" charset="0"/>
                <a:cs typeface="Arial" pitchFamily="34" charset="0"/>
              </a:rPr>
              <a:t>Tomarei, pois, os membros de Cristo, e os farei membros de uma meretriz? Não, por certo</a:t>
            </a:r>
            <a:r>
              <a:rPr lang="pt-BR" sz="4400" dirty="0" smtClean="0">
                <a:latin typeface="Arial" pitchFamily="34" charset="0"/>
                <a:cs typeface="Arial" pitchFamily="34" charset="0"/>
              </a:rPr>
              <a:t>”. </a:t>
            </a:r>
            <a:r>
              <a:rPr lang="pt-BR" sz="4400" dirty="0">
                <a:latin typeface="Arial" pitchFamily="34" charset="0"/>
                <a:cs typeface="Arial" pitchFamily="34" charset="0"/>
              </a:rPr>
              <a:t>Embora todo pecado seja cometido através do corpo, e muitos sejam prejudiciais para a própria integridade física (como a glutonaria, a embriaguez), a fornicação é um pecado no qual o corpo é entregue a outro, que não o Senhor: “</a:t>
            </a:r>
            <a:r>
              <a:rPr lang="pt-BR" sz="4400" dirty="0">
                <a:solidFill>
                  <a:srgbClr val="0000CC"/>
                </a:solidFill>
                <a:latin typeface="Arial" pitchFamily="34" charset="0"/>
                <a:cs typeface="Arial" pitchFamily="34" charset="0"/>
              </a:rPr>
              <a:t>Porque serão, disse, dois numa só </a:t>
            </a:r>
            <a:r>
              <a:rPr lang="pt-BR" sz="4400" dirty="0" smtClean="0">
                <a:solidFill>
                  <a:srgbClr val="0000CC"/>
                </a:solidFill>
                <a:latin typeface="Arial" pitchFamily="34" charset="0"/>
                <a:cs typeface="Arial" pitchFamily="34" charset="0"/>
              </a:rPr>
              <a:t>carne</a:t>
            </a:r>
            <a:r>
              <a:rPr lang="pt-BR" sz="4400" dirty="0" smtClean="0">
                <a:latin typeface="Arial" pitchFamily="34" charset="0"/>
                <a:cs typeface="Arial" pitchFamily="34" charset="0"/>
              </a:rPr>
              <a:t>”. </a:t>
            </a:r>
            <a:r>
              <a:rPr lang="pt-BR" sz="4400" dirty="0">
                <a:latin typeface="Arial" pitchFamily="34" charset="0"/>
                <a:cs typeface="Arial" pitchFamily="34" charset="0"/>
              </a:rPr>
              <a:t>E isto é uma afronta à comunhão e unidade que há entre o cristão, em seu espírito, e o Senhor. É tirar de Deus o que Lhe pertence, e pelo que Ele pagou “</a:t>
            </a:r>
            <a:r>
              <a:rPr lang="pt-BR" sz="4400" dirty="0">
                <a:solidFill>
                  <a:srgbClr val="0000CC"/>
                </a:solidFill>
                <a:latin typeface="Arial" pitchFamily="34" charset="0"/>
                <a:cs typeface="Arial" pitchFamily="34" charset="0"/>
              </a:rPr>
              <a:t>bom </a:t>
            </a:r>
            <a:r>
              <a:rPr lang="pt-BR" sz="4400" dirty="0" smtClean="0">
                <a:solidFill>
                  <a:srgbClr val="0000CC"/>
                </a:solidFill>
                <a:latin typeface="Arial" pitchFamily="34" charset="0"/>
                <a:cs typeface="Arial" pitchFamily="34" charset="0"/>
              </a:rPr>
              <a:t>preço</a:t>
            </a:r>
            <a:r>
              <a:rPr lang="pt-BR" sz="4400" dirty="0" smtClean="0">
                <a:latin typeface="Arial" pitchFamily="34" charset="0"/>
                <a:cs typeface="Arial" pitchFamily="34" charset="0"/>
              </a:rPr>
              <a:t>”, </a:t>
            </a:r>
            <a:r>
              <a:rPr lang="pt-BR" sz="4400" dirty="0">
                <a:latin typeface="Arial" pitchFamily="34" charset="0"/>
                <a:cs typeface="Arial" pitchFamily="34" charset="0"/>
              </a:rPr>
              <a:t>e entregar a outro. </a:t>
            </a:r>
            <a:r>
              <a:rPr lang="pt-BR" sz="4400" dirty="0" smtClean="0">
                <a:latin typeface="Arial" pitchFamily="34" charset="0"/>
                <a:cs typeface="Arial" pitchFamily="34" charset="0"/>
              </a:rPr>
              <a:t>Reforçando, </a:t>
            </a:r>
            <a:r>
              <a:rPr lang="pt-BR" sz="4400" dirty="0">
                <a:latin typeface="Arial" pitchFamily="34" charset="0"/>
                <a:cs typeface="Arial" pitchFamily="34" charset="0"/>
              </a:rPr>
              <a:t>ele usa a comparação já empregada anteriormente, </a:t>
            </a:r>
            <a:r>
              <a:rPr lang="pt-BR" sz="4400" dirty="0" smtClean="0">
                <a:latin typeface="Arial" pitchFamily="34" charset="0"/>
                <a:cs typeface="Arial" pitchFamily="34" charset="0"/>
              </a:rPr>
              <a:t>dizendo </a:t>
            </a:r>
            <a:r>
              <a:rPr lang="pt-BR" sz="4400" dirty="0">
                <a:latin typeface="Arial" pitchFamily="34" charset="0"/>
                <a:cs typeface="Arial" pitchFamily="34" charset="0"/>
              </a:rPr>
              <a:t>que não apenas a igreja, de um modo geral, mas cada um de nós, em nosso corpo, somos templo do Espírito Santo</a:t>
            </a:r>
            <a:r>
              <a:rPr lang="pt-BR" sz="4400" dirty="0" smtClean="0">
                <a:latin typeface="Arial" pitchFamily="34" charset="0"/>
                <a:cs typeface="Arial" pitchFamily="34" charset="0"/>
              </a:rPr>
              <a:t>.</a:t>
            </a:r>
            <a:endParaRPr lang="pt-BR" sz="4400" dirty="0">
              <a:latin typeface="Arial" pitchFamily="34" charset="0"/>
              <a:cs typeface="Arial" pitchFamily="34" charset="0"/>
            </a:endParaRPr>
          </a:p>
        </p:txBody>
      </p:sp>
    </p:spTree>
    <p:extLst>
      <p:ext uri="{BB962C8B-B14F-4D97-AF65-F5344CB8AC3E}">
        <p14:creationId xmlns:p14="http://schemas.microsoft.com/office/powerpoint/2010/main" val="1945928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24744"/>
            <a:ext cx="8229600" cy="5040560"/>
          </a:xfrm>
        </p:spPr>
        <p:txBody>
          <a:bodyPr>
            <a:noAutofit/>
          </a:bodyPr>
          <a:lstStyle/>
          <a:p>
            <a:pPr marL="0" indent="0">
              <a:buNone/>
            </a:pPr>
            <a:r>
              <a:rPr lang="pt-BR" sz="2800" dirty="0" err="1" smtClean="0">
                <a:solidFill>
                  <a:srgbClr val="0000CC"/>
                </a:solidFill>
              </a:rPr>
              <a:t>Rm</a:t>
            </a:r>
            <a:r>
              <a:rPr lang="pt-BR" sz="2800" dirty="0" smtClean="0">
                <a:solidFill>
                  <a:srgbClr val="0000CC"/>
                </a:solidFill>
              </a:rPr>
              <a:t>  6</a:t>
            </a:r>
            <a:r>
              <a:rPr lang="pt-BR" sz="2800" dirty="0">
                <a:solidFill>
                  <a:srgbClr val="0000CC"/>
                </a:solidFill>
              </a:rPr>
              <a:t>. 12  Não reine, portanto, o pecado em vosso corpo mortal, para lhe obedecerdes em suas concupiscências</a:t>
            </a:r>
            <a:r>
              <a:rPr lang="pt-BR" sz="2800" dirty="0" smtClean="0">
                <a:solidFill>
                  <a:srgbClr val="0000CC"/>
                </a:solidFill>
              </a:rPr>
              <a:t>;   13  </a:t>
            </a:r>
            <a:r>
              <a:rPr lang="pt-BR" sz="2800" dirty="0">
                <a:solidFill>
                  <a:srgbClr val="0000CC"/>
                </a:solidFill>
              </a:rPr>
              <a:t>nem tampouco apresenteis os vossos membros ao pecado por instrumentos de </a:t>
            </a:r>
            <a:r>
              <a:rPr lang="pt-BR" sz="2800" dirty="0" err="1">
                <a:solidFill>
                  <a:srgbClr val="0000CC"/>
                </a:solidFill>
              </a:rPr>
              <a:t>iniqüidade</a:t>
            </a:r>
            <a:r>
              <a:rPr lang="pt-BR" sz="2800" dirty="0">
                <a:solidFill>
                  <a:srgbClr val="0000CC"/>
                </a:solidFill>
              </a:rPr>
              <a:t>; mas apresentai-vos a Deus, como vivos dentre mortos, e os vossos membros a Deus, como instrumentos de justiça</a:t>
            </a:r>
            <a:r>
              <a:rPr lang="pt-BR" sz="2800" dirty="0" smtClean="0">
                <a:solidFill>
                  <a:srgbClr val="0000CC"/>
                </a:solidFill>
              </a:rPr>
              <a:t>.</a:t>
            </a:r>
            <a:endParaRPr lang="pt-BR" sz="2800" dirty="0">
              <a:solidFill>
                <a:srgbClr val="0000CC"/>
              </a:solidFill>
            </a:endParaRPr>
          </a:p>
          <a:p>
            <a:pPr marL="0" indent="0">
              <a:buNone/>
            </a:pPr>
            <a:r>
              <a:rPr lang="pt-BR" sz="2800" dirty="0">
                <a:solidFill>
                  <a:srgbClr val="0000CC"/>
                </a:solidFill>
              </a:rPr>
              <a:t>16  Não sabeis vós que a quem vos apresentardes por servos para lhe obedecer, sois servos daquele a quem obedeceis, ou do pecado para a morte, ou da obediência para a justiça?</a:t>
            </a:r>
          </a:p>
          <a:p>
            <a:pPr marL="0" indent="0">
              <a:buNone/>
            </a:pPr>
            <a:endParaRPr lang="pt-BR" sz="2800" dirty="0">
              <a:solidFill>
                <a:srgbClr val="0000CC"/>
              </a:solidFill>
            </a:endParaRPr>
          </a:p>
        </p:txBody>
      </p:sp>
    </p:spTree>
    <p:extLst>
      <p:ext uri="{BB962C8B-B14F-4D97-AF65-F5344CB8AC3E}">
        <p14:creationId xmlns:p14="http://schemas.microsoft.com/office/powerpoint/2010/main" val="2986120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006600"/>
                </a:solidFill>
              </a:rPr>
              <a:t>I – A INJUSTIÇA DE IRMÃOS CONTRA IRMÃOS</a:t>
            </a: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0066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006600"/>
                </a:solidFill>
              </a:rPr>
              <a:t>III – O ABUSO DA LIBERDADE CRISTÃ </a:t>
            </a:r>
            <a:endParaRPr lang="pt-BR" sz="3600" b="1" dirty="0" smtClean="0">
              <a:solidFill>
                <a:srgbClr val="0066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FF0000"/>
                </a:solidFill>
              </a:rPr>
              <a:t>- Conclusão</a:t>
            </a:r>
          </a:p>
        </p:txBody>
      </p:sp>
    </p:spTree>
    <p:extLst>
      <p:ext uri="{BB962C8B-B14F-4D97-AF65-F5344CB8AC3E}">
        <p14:creationId xmlns:p14="http://schemas.microsoft.com/office/powerpoint/2010/main" val="26652228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467544" y="1628800"/>
            <a:ext cx="8229600" cy="4752528"/>
          </a:xfrm>
          <a:ln>
            <a:solidFill>
              <a:schemeClr val="tx1"/>
            </a:solidFill>
          </a:ln>
        </p:spPr>
        <p:txBody>
          <a:bodyPr>
            <a:normAutofit fontScale="92500" lnSpcReduction="20000"/>
          </a:bodyPr>
          <a:lstStyle/>
          <a:p>
            <a:pPr marL="0" indent="0">
              <a:buNone/>
            </a:pPr>
            <a:r>
              <a:rPr lang="pt-BR" sz="4400" b="1" dirty="0" smtClean="0">
                <a:solidFill>
                  <a:srgbClr val="006600"/>
                </a:solidFill>
              </a:rPr>
              <a:t>   </a:t>
            </a:r>
            <a:r>
              <a:rPr lang="pt-BR" b="1" dirty="0" smtClean="0">
                <a:solidFill>
                  <a:srgbClr val="006600"/>
                </a:solidFill>
              </a:rPr>
              <a:t>Conclusão</a:t>
            </a:r>
            <a:endParaRPr lang="pt-BR" sz="1800" b="1" dirty="0" smtClean="0">
              <a:solidFill>
                <a:srgbClr val="006600"/>
              </a:solidFill>
            </a:endParaRPr>
          </a:p>
          <a:p>
            <a:pPr marL="0" indent="0">
              <a:buNone/>
            </a:pPr>
            <a:endParaRPr lang="pt-BR" sz="1000" b="1" dirty="0">
              <a:solidFill>
                <a:srgbClr val="006600"/>
              </a:solidFill>
              <a:latin typeface="Arial" pitchFamily="34" charset="0"/>
              <a:cs typeface="Arial" pitchFamily="34" charset="0"/>
            </a:endParaRPr>
          </a:p>
          <a:p>
            <a:pPr marL="0" indent="0" algn="just">
              <a:buNone/>
            </a:pPr>
            <a:r>
              <a:rPr lang="pt-BR" sz="2800" b="1" dirty="0" smtClean="0">
                <a:solidFill>
                  <a:srgbClr val="006600"/>
                </a:solidFill>
                <a:latin typeface="Arial" pitchFamily="34" charset="0"/>
                <a:cs typeface="Arial" pitchFamily="34" charset="0"/>
              </a:rPr>
              <a:t>	</a:t>
            </a:r>
            <a:r>
              <a:rPr lang="pt-BR" sz="2800" dirty="0">
                <a:latin typeface="Arial" pitchFamily="34" charset="0"/>
                <a:cs typeface="Arial" pitchFamily="34" charset="0"/>
              </a:rPr>
              <a:t>Deus nos chamou para a justiça e santificação. Pela graça de nosso Senhor Jesus, fomos purificados de todas as injustiças e impurezas que cometemos no passado para vivermos agora uma vida digna do Evangelho. Como alertou o apóstolo, não erremos, confundindo a liberdade que há em Cristo com a libertinagem em que muitos crentes têm incorrido. Quaisquer que sejam as desculpas e justificativas apresentadas para esses abusos, a lei evangélica permanece, de que os injustos </a:t>
            </a:r>
            <a:r>
              <a:rPr lang="pt-BR" sz="2800" dirty="0" smtClean="0">
                <a:latin typeface="Arial" pitchFamily="34" charset="0"/>
                <a:cs typeface="Arial" pitchFamily="34" charset="0"/>
              </a:rPr>
              <a:t>ou impuros não </a:t>
            </a:r>
            <a:r>
              <a:rPr lang="pt-BR" sz="2800" dirty="0">
                <a:latin typeface="Arial" pitchFamily="34" charset="0"/>
                <a:cs typeface="Arial" pitchFamily="34" charset="0"/>
              </a:rPr>
              <a:t>herdarão o reino de Deus.</a:t>
            </a:r>
            <a:endParaRPr lang="pt-BR" sz="4900" dirty="0">
              <a:cs typeface="Arial" pitchFamily="34" charset="0"/>
            </a:endParaRPr>
          </a:p>
        </p:txBody>
      </p:sp>
    </p:spTree>
    <p:extLst>
      <p:ext uri="{BB962C8B-B14F-4D97-AF65-F5344CB8AC3E}">
        <p14:creationId xmlns:p14="http://schemas.microsoft.com/office/powerpoint/2010/main" val="981638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006600"/>
                </a:solidFill>
              </a:rPr>
              <a:t>I – A INJUSTIÇA DE IRMÃOS CONTRA IRMÃOS</a:t>
            </a: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0066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006600"/>
                </a:solidFill>
              </a:rPr>
              <a:t>III – O ABUSO DA LIBERDADE CRISTÃ </a:t>
            </a:r>
            <a:endParaRPr lang="pt-BR" sz="3600" b="1" dirty="0" smtClean="0">
              <a:solidFill>
                <a:srgbClr val="0066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6652228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dirty="0"/>
          </a:p>
        </p:txBody>
      </p:sp>
      <p:sp>
        <p:nvSpPr>
          <p:cNvPr id="3" name="Espaço Reservado para Conteúdo 2"/>
          <p:cNvSpPr>
            <a:spLocks noGrp="1"/>
          </p:cNvSpPr>
          <p:nvPr>
            <p:ph idx="1"/>
          </p:nvPr>
        </p:nvSpPr>
        <p:spPr/>
        <p:txBody>
          <a:bodyPr>
            <a:normAutofit/>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effectLst/>
                <a:latin typeface="Times New Roman"/>
                <a:ea typeface="Calibri"/>
                <a:cs typeface="Calibri"/>
              </a:rPr>
              <a:t>“</a:t>
            </a:r>
            <a:r>
              <a:rPr lang="pt-BR" sz="3600" dirty="0" smtClean="0">
                <a:solidFill>
                  <a:srgbClr val="0000CC"/>
                </a:solidFill>
                <a:highlight>
                  <a:srgbClr val="FFFFFF"/>
                </a:highlight>
                <a:latin typeface="Arial" pitchFamily="34" charset="0"/>
                <a:ea typeface="Calibri"/>
                <a:cs typeface="Arial" pitchFamily="34" charset="0"/>
              </a:rPr>
              <a:t>Não </a:t>
            </a:r>
            <a:r>
              <a:rPr lang="pt-BR" sz="3600" dirty="0">
                <a:solidFill>
                  <a:srgbClr val="0000CC"/>
                </a:solidFill>
                <a:highlight>
                  <a:srgbClr val="FFFFFF"/>
                </a:highlight>
                <a:latin typeface="Arial" pitchFamily="34" charset="0"/>
                <a:ea typeface="Calibri"/>
                <a:cs typeface="Arial" pitchFamily="34" charset="0"/>
              </a:rPr>
              <a:t>sabeis que os injustos não hão de herdar o reino de Deus</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6.9</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943719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95536" y="4653136"/>
            <a:ext cx="8208912" cy="1296144"/>
          </a:xfrm>
        </p:spPr>
        <p:txBody>
          <a:bodyPr>
            <a:noAutofit/>
          </a:bodyPr>
          <a:lstStyle/>
          <a:p>
            <a:pPr marL="342900" lvl="0" indent="-342900" fontAlgn="base">
              <a:spcAft>
                <a:spcPct val="0"/>
              </a:spcAft>
              <a:defRPr/>
            </a:pPr>
            <a:r>
              <a:rPr lang="pt-BR" sz="4400" b="1" i="1" dirty="0">
                <a:solidFill>
                  <a:srgbClr val="00B050"/>
                </a:solidFill>
                <a:cs typeface="Arial" charset="0"/>
              </a:rPr>
              <a:t>LIÇÃO 5: INJUSTIÇA E ABUSO DA LIBERDADE CRISTÃ</a:t>
            </a:r>
            <a:endParaRPr lang="pt-BR" sz="4400" dirty="0"/>
          </a:p>
        </p:txBody>
      </p:sp>
      <p:sp>
        <p:nvSpPr>
          <p:cNvPr id="2" name="Retângulo 1"/>
          <p:cNvSpPr/>
          <p:nvPr/>
        </p:nvSpPr>
        <p:spPr>
          <a:xfrm>
            <a:off x="467544" y="548680"/>
            <a:ext cx="8064896" cy="707886"/>
          </a:xfrm>
          <a:prstGeom prst="rect">
            <a:avLst/>
          </a:prstGeom>
        </p:spPr>
        <p:txBody>
          <a:bodyPr wrap="square">
            <a:spAutoFit/>
          </a:bodyPr>
          <a:lstStyle/>
          <a:p>
            <a:pPr algn="ctr"/>
            <a:r>
              <a:rPr lang="pt-BR" sz="4000" dirty="0">
                <a:solidFill>
                  <a:srgbClr val="7030A0"/>
                </a:solidFill>
                <a:latin typeface="Arial Black" pitchFamily="34" charset="0"/>
              </a:rPr>
              <a:t>1ª CARTA  </a:t>
            </a:r>
            <a:r>
              <a:rPr lang="pt-BR" sz="3600" dirty="0">
                <a:solidFill>
                  <a:srgbClr val="7030A0"/>
                </a:solidFill>
                <a:latin typeface="Arial Black" pitchFamily="34" charset="0"/>
              </a:rPr>
              <a:t>AOS</a:t>
            </a:r>
            <a:r>
              <a:rPr lang="pt-BR" sz="4000" dirty="0">
                <a:solidFill>
                  <a:srgbClr val="7030A0"/>
                </a:solidFill>
                <a:latin typeface="Arial Black" pitchFamily="34" charset="0"/>
              </a:rPr>
              <a:t>  CORÍNTIOS</a:t>
            </a:r>
            <a:endParaRPr lang="pt-BR" sz="4000"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461045"/>
            <a:ext cx="4464496" cy="3015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954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a:t>
            </a:r>
            <a:r>
              <a:rPr lang="pt-BR" sz="3100" dirty="0" smtClean="0">
                <a:solidFill>
                  <a:srgbClr val="7030A0"/>
                </a:solidFill>
                <a:latin typeface="Arial Black" pitchFamily="34" charset="0"/>
              </a:rPr>
              <a:t>CORÍNTIOS</a:t>
            </a:r>
            <a:r>
              <a:rPr lang="pt-BR" sz="3600" dirty="0" smtClean="0">
                <a:solidFill>
                  <a:srgbClr val="00B0F0"/>
                </a:solidFill>
                <a:latin typeface="Arial Black" pitchFamily="34" charset="0"/>
              </a:rPr>
              <a:t/>
            </a:r>
            <a:br>
              <a:rPr lang="pt-BR" sz="3600" dirty="0" smtClean="0">
                <a:solidFill>
                  <a:srgbClr val="00B0F0"/>
                </a:solidFill>
                <a:latin typeface="Arial Black" pitchFamily="34" charset="0"/>
              </a:rPr>
            </a:br>
            <a:r>
              <a:rPr lang="pt-BR" sz="2900" b="1" i="1" dirty="0">
                <a:solidFill>
                  <a:srgbClr val="00B050"/>
                </a:solidFill>
                <a:ea typeface="+mn-ea"/>
                <a:cs typeface="Arial" charset="0"/>
              </a:rPr>
              <a:t>LIÇÃO 5: INJUSTIÇA E ABUSO DA LIBERDADE CRISTÃ</a:t>
            </a:r>
          </a:p>
        </p:txBody>
      </p:sp>
      <p:sp>
        <p:nvSpPr>
          <p:cNvPr id="3" name="Espaço Reservado para Conteúdo 2"/>
          <p:cNvSpPr>
            <a:spLocks noGrp="1"/>
          </p:cNvSpPr>
          <p:nvPr>
            <p:ph idx="1"/>
          </p:nvPr>
        </p:nvSpPr>
        <p:spPr/>
        <p:txBody>
          <a:bodyPr/>
          <a:lstStyle/>
          <a:p>
            <a:endParaRPr lang="pt-BR" dirty="0" smtClean="0"/>
          </a:p>
          <a:p>
            <a:endParaRPr lang="pt-BR" dirty="0"/>
          </a:p>
          <a:p>
            <a:pPr marL="0" indent="0" algn="ctr">
              <a:buNone/>
            </a:pPr>
            <a:r>
              <a:rPr lang="pt-BR" b="1" dirty="0" smtClean="0">
                <a:solidFill>
                  <a:srgbClr val="FF0000"/>
                </a:solidFill>
                <a:latin typeface="Arial" pitchFamily="34" charset="0"/>
                <a:cs typeface="Arial" pitchFamily="34" charset="0"/>
              </a:rPr>
              <a:t>Leitura Bíblica: </a:t>
            </a:r>
            <a:r>
              <a:rPr lang="pt-BR" sz="4800" dirty="0">
                <a:solidFill>
                  <a:srgbClr val="0000CC"/>
                </a:solidFill>
              </a:rPr>
              <a:t>1 </a:t>
            </a:r>
            <a:r>
              <a:rPr lang="pt-BR" sz="4800" dirty="0" smtClean="0">
                <a:solidFill>
                  <a:srgbClr val="0000CC"/>
                </a:solidFill>
              </a:rPr>
              <a:t>Coríntios </a:t>
            </a:r>
            <a:r>
              <a:rPr lang="pt-BR" sz="4800" dirty="0">
                <a:solidFill>
                  <a:srgbClr val="0000CC"/>
                </a:solidFill>
              </a:rPr>
              <a:t>6</a:t>
            </a:r>
            <a:r>
              <a:rPr lang="pt-BR" sz="4800" dirty="0" smtClean="0">
                <a:solidFill>
                  <a:srgbClr val="0000CC"/>
                </a:solidFill>
              </a:rPr>
              <a:t>. 9-12</a:t>
            </a:r>
            <a:endParaRPr lang="pt-BR" sz="48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880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404664"/>
            <a:ext cx="7848872" cy="6048672"/>
          </a:xfrm>
        </p:spPr>
        <p:txBody>
          <a:bodyPr>
            <a:noAutofit/>
          </a:bodyPr>
          <a:lstStyle/>
          <a:p>
            <a:pPr marL="0" indent="0">
              <a:buNone/>
            </a:pPr>
            <a:r>
              <a:rPr lang="pt-BR" sz="2700" dirty="0">
                <a:solidFill>
                  <a:srgbClr val="0000CC"/>
                </a:solidFill>
              </a:rPr>
              <a:t>1 </a:t>
            </a:r>
            <a:r>
              <a:rPr lang="pt-BR" sz="2700" dirty="0" err="1" smtClean="0">
                <a:solidFill>
                  <a:srgbClr val="0000CC"/>
                </a:solidFill>
              </a:rPr>
              <a:t>Co</a:t>
            </a:r>
            <a:r>
              <a:rPr lang="pt-BR" sz="2700" dirty="0" smtClean="0">
                <a:solidFill>
                  <a:srgbClr val="0000CC"/>
                </a:solidFill>
              </a:rPr>
              <a:t> </a:t>
            </a:r>
            <a:r>
              <a:rPr lang="pt-BR" sz="2700" dirty="0">
                <a:solidFill>
                  <a:srgbClr val="0000CC"/>
                </a:solidFill>
              </a:rPr>
              <a:t>6. </a:t>
            </a:r>
            <a:r>
              <a:rPr lang="pt-BR" sz="2700" dirty="0" smtClean="0">
                <a:solidFill>
                  <a:srgbClr val="0000CC"/>
                </a:solidFill>
              </a:rPr>
              <a:t>9  </a:t>
            </a:r>
            <a:r>
              <a:rPr lang="pt-BR" sz="2700" dirty="0">
                <a:solidFill>
                  <a:srgbClr val="0000CC"/>
                </a:solidFill>
              </a:rPr>
              <a:t>Não sabeis que os injustos não hão de herdar o Reino de Deus?</a:t>
            </a:r>
          </a:p>
          <a:p>
            <a:pPr marL="0" indent="0">
              <a:buNone/>
            </a:pPr>
            <a:r>
              <a:rPr lang="pt-BR" sz="2700" dirty="0">
                <a:solidFill>
                  <a:srgbClr val="0000CC"/>
                </a:solidFill>
              </a:rPr>
              <a:t>10  Não erreis: nem os devassos, nem os idólatras, nem os adúlteros, nem os efeminados, nem os sodomitas, nem os ladrões, nem os avarentos, nem os bêbados, nem os maldizentes, nem os roubadores herdarão o Reino de Deus.</a:t>
            </a:r>
          </a:p>
          <a:p>
            <a:pPr marL="0" indent="0">
              <a:buNone/>
            </a:pPr>
            <a:r>
              <a:rPr lang="pt-BR" sz="2700" dirty="0">
                <a:solidFill>
                  <a:srgbClr val="0000CC"/>
                </a:solidFill>
              </a:rPr>
              <a:t>11  E é o que alguns têm sido, mas haveis sido lavados, mas haveis sido santificados, mas haveis sido justificados em nome do Senhor Jesus e pelo Espírito do nosso Deus.</a:t>
            </a:r>
          </a:p>
          <a:p>
            <a:pPr marL="0" indent="0">
              <a:buNone/>
            </a:pPr>
            <a:r>
              <a:rPr lang="pt-BR" sz="2700" dirty="0">
                <a:solidFill>
                  <a:srgbClr val="0000CC"/>
                </a:solidFill>
              </a:rPr>
              <a:t>12 </a:t>
            </a:r>
            <a:r>
              <a:rPr lang="pt-BR" sz="2700" dirty="0" smtClean="0">
                <a:solidFill>
                  <a:srgbClr val="0000CC"/>
                </a:solidFill>
              </a:rPr>
              <a:t> </a:t>
            </a:r>
            <a:r>
              <a:rPr lang="pt-BR" sz="2700" dirty="0">
                <a:solidFill>
                  <a:srgbClr val="0000CC"/>
                </a:solidFill>
              </a:rPr>
              <a:t>Todas as coisas me são lícitas, mas nem todas as coisas convêm; todas as coisas me são lícitas, mas eu não me deixarei dominar por nenhuma</a:t>
            </a:r>
            <a:r>
              <a:rPr lang="pt-BR" sz="2700" dirty="0" smtClean="0">
                <a:solidFill>
                  <a:srgbClr val="0000CC"/>
                </a:solidFill>
              </a:rPr>
              <a:t>.</a:t>
            </a:r>
            <a:endParaRPr lang="pt-BR" sz="2700" dirty="0">
              <a:solidFill>
                <a:srgbClr val="0000CC"/>
              </a:solidFill>
            </a:endParaRPr>
          </a:p>
        </p:txBody>
      </p:sp>
    </p:spTree>
    <p:extLst>
      <p:ext uri="{BB962C8B-B14F-4D97-AF65-F5344CB8AC3E}">
        <p14:creationId xmlns:p14="http://schemas.microsoft.com/office/powerpoint/2010/main" val="655847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dirty="0"/>
          </a:p>
        </p:txBody>
      </p:sp>
      <p:sp>
        <p:nvSpPr>
          <p:cNvPr id="3" name="Espaço Reservado para Conteúdo 2"/>
          <p:cNvSpPr>
            <a:spLocks noGrp="1"/>
          </p:cNvSpPr>
          <p:nvPr>
            <p:ph idx="1"/>
          </p:nvPr>
        </p:nvSpPr>
        <p:spPr/>
        <p:txBody>
          <a:bodyPr>
            <a:normAutofit/>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effectLst/>
                <a:latin typeface="Times New Roman"/>
                <a:ea typeface="Calibri"/>
                <a:cs typeface="Calibri"/>
              </a:rPr>
              <a:t>“</a:t>
            </a:r>
            <a:r>
              <a:rPr lang="pt-BR" sz="3600" dirty="0" smtClean="0">
                <a:solidFill>
                  <a:srgbClr val="0000CC"/>
                </a:solidFill>
                <a:highlight>
                  <a:srgbClr val="FFFFFF"/>
                </a:highlight>
                <a:latin typeface="Arial" pitchFamily="34" charset="0"/>
                <a:ea typeface="Calibri"/>
                <a:cs typeface="Arial" pitchFamily="34" charset="0"/>
              </a:rPr>
              <a:t>Não </a:t>
            </a:r>
            <a:r>
              <a:rPr lang="pt-BR" sz="3600" dirty="0">
                <a:solidFill>
                  <a:srgbClr val="0000CC"/>
                </a:solidFill>
                <a:highlight>
                  <a:srgbClr val="FFFFFF"/>
                </a:highlight>
                <a:latin typeface="Arial" pitchFamily="34" charset="0"/>
                <a:ea typeface="Calibri"/>
                <a:cs typeface="Arial" pitchFamily="34" charset="0"/>
              </a:rPr>
              <a:t>sabeis que os injustos não hão de herdar o reino de Deus</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6.9</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678519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006600"/>
                </a:solidFill>
              </a:rPr>
              <a:t>I – A INJUSTIÇA DE IRMÃOS CONTRA IRMÃOS</a:t>
            </a: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0066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006600"/>
                </a:solidFill>
              </a:rPr>
              <a:t>III – O ABUSO DA LIBERDADE CRISTÃ </a:t>
            </a:r>
            <a:endParaRPr lang="pt-BR" sz="3600" b="1" dirty="0" smtClean="0">
              <a:solidFill>
                <a:srgbClr val="0066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70317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ln>
            <a:solidFill>
              <a:schemeClr val="tx1"/>
            </a:solidFill>
          </a:ln>
        </p:spPr>
        <p:txBody>
          <a:bodyPr>
            <a:normAutofit lnSpcReduction="10000"/>
          </a:bodyPr>
          <a:lstStyle/>
          <a:p>
            <a:pPr marL="0" lvl="0" indent="0" fontAlgn="base">
              <a:spcBef>
                <a:spcPct val="0"/>
              </a:spcBef>
              <a:spcAft>
                <a:spcPct val="0"/>
              </a:spcAft>
              <a:buNone/>
              <a:defRPr/>
            </a:pPr>
            <a:r>
              <a:rPr lang="pt-BR" sz="2400" b="1" dirty="0" smtClean="0">
                <a:solidFill>
                  <a:srgbClr val="EEECE1">
                    <a:lumMod val="25000"/>
                  </a:srgbClr>
                </a:solidFill>
                <a:latin typeface="Arial" pitchFamily="34" charset="0"/>
                <a:cs typeface="Arial" pitchFamily="34" charset="0"/>
              </a:rPr>
              <a:t>   </a:t>
            </a:r>
            <a:r>
              <a:rPr lang="pt-BR" sz="3500" b="1" dirty="0">
                <a:solidFill>
                  <a:srgbClr val="006600"/>
                </a:solidFill>
              </a:rPr>
              <a:t>Introdução</a:t>
            </a:r>
            <a:r>
              <a:rPr lang="pt-BR" sz="2400" b="1" dirty="0" smtClean="0">
                <a:solidFill>
                  <a:srgbClr val="EEECE1">
                    <a:lumMod val="25000"/>
                  </a:srgbClr>
                </a:solidFill>
                <a:latin typeface="Arial" pitchFamily="34" charset="0"/>
                <a:cs typeface="Arial" pitchFamily="34" charset="0"/>
              </a:rPr>
              <a:t>						</a:t>
            </a:r>
          </a:p>
          <a:p>
            <a:pPr lvl="0" fontAlgn="base">
              <a:spcBef>
                <a:spcPct val="0"/>
              </a:spcBef>
              <a:spcAft>
                <a:spcPct val="0"/>
              </a:spcAft>
              <a:buFontTx/>
              <a:buChar char="-"/>
              <a:defRPr/>
            </a:pPr>
            <a:endParaRPr lang="pt-BR" sz="1200" b="1" dirty="0">
              <a:ln w="12700" cmpd="sng">
                <a:solidFill>
                  <a:schemeClr val="tx1"/>
                </a:solidFill>
              </a:ln>
              <a:solidFill>
                <a:srgbClr val="EEECE1">
                  <a:lumMod val="25000"/>
                </a:srgbClr>
              </a:solidFill>
              <a:latin typeface="Arial" pitchFamily="34" charset="0"/>
              <a:cs typeface="Arial" pitchFamily="34" charset="0"/>
            </a:endParaRPr>
          </a:p>
          <a:p>
            <a:pPr marL="0" lvl="0" indent="0" algn="just" fontAlgn="base">
              <a:spcBef>
                <a:spcPct val="0"/>
              </a:spcBef>
              <a:spcAft>
                <a:spcPct val="0"/>
              </a:spcAft>
              <a:buNone/>
              <a:defRPr/>
            </a:pPr>
            <a:r>
              <a:rPr lang="pt-BR" sz="2400" dirty="0">
                <a:solidFill>
                  <a:prstClr val="black"/>
                </a:solidFill>
                <a:latin typeface="Arial" charset="0"/>
                <a:cs typeface="Arial" charset="0"/>
              </a:rPr>
              <a:t>	</a:t>
            </a:r>
            <a:r>
              <a:rPr lang="pt-BR" sz="2800" dirty="0">
                <a:solidFill>
                  <a:prstClr val="black"/>
                </a:solidFill>
                <a:latin typeface="Arial" charset="0"/>
                <a:cs typeface="Arial" charset="0"/>
              </a:rPr>
              <a:t>Na sequência da repreensão à falta dos coríntios em admitir na comunhão da igreja uma pessoa de conduta moral reprovável, o apóstolo Paulo passa à consideração de outros erros graves que se cometiam naquele meio. Em um senso de justiça egoísta e em nome de uma liberdade que nada mais era que servidão às paixões carnais, esses irmãos pecavam contra a verdadeira justiça e liberdade cristã.</a:t>
            </a:r>
          </a:p>
        </p:txBody>
      </p:sp>
    </p:spTree>
    <p:extLst>
      <p:ext uri="{BB962C8B-B14F-4D97-AF65-F5344CB8AC3E}">
        <p14:creationId xmlns:p14="http://schemas.microsoft.com/office/powerpoint/2010/main" val="270317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5: INJUSTIÇA E ABUSO DA LIBERDADE CRISTÃ</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b="1" dirty="0">
                <a:solidFill>
                  <a:srgbClr val="FF0000"/>
                </a:solidFill>
              </a:rPr>
              <a:t>I – A INJUSTIÇA DE IRMÃOS CONTRA IRMÃOS</a:t>
            </a:r>
            <a:r>
              <a:rPr lang="pt-BR" sz="3600" b="1" dirty="0">
                <a:solidFill>
                  <a:srgbClr val="FF0000"/>
                </a:solidFill>
              </a:rPr>
              <a:t> </a:t>
            </a:r>
            <a:r>
              <a:rPr lang="pt-BR" sz="3600" b="1" dirty="0" smtClean="0">
                <a:solidFill>
                  <a:srgbClr val="006600"/>
                </a:solidFill>
              </a:rPr>
              <a:t>						</a:t>
            </a:r>
            <a:r>
              <a:rPr lang="pt-BR" sz="3600" dirty="0" smtClean="0">
                <a:solidFill>
                  <a:srgbClr val="006600"/>
                </a:solidFill>
              </a:rPr>
              <a:t>(</a:t>
            </a:r>
            <a:r>
              <a:rPr lang="pt-BR" sz="3600" dirty="0" smtClean="0">
                <a:solidFill>
                  <a:srgbClr val="0000CC"/>
                </a:solidFill>
              </a:rPr>
              <a:t>vv. </a:t>
            </a:r>
            <a:r>
              <a:rPr lang="pt-BR" sz="3600" dirty="0">
                <a:solidFill>
                  <a:srgbClr val="0000CC"/>
                </a:solidFill>
              </a:rPr>
              <a:t>1-8</a:t>
            </a:r>
            <a:r>
              <a:rPr lang="pt-BR" sz="3600" dirty="0" smtClean="0">
                <a:solidFill>
                  <a:srgbClr val="006600"/>
                </a:solidFill>
              </a:rPr>
              <a:t>)</a:t>
            </a:r>
          </a:p>
          <a:p>
            <a:pPr marL="0" indent="0">
              <a:buNone/>
            </a:pPr>
            <a:r>
              <a:rPr lang="pt-BR" b="1" dirty="0">
                <a:solidFill>
                  <a:srgbClr val="006600"/>
                </a:solidFill>
              </a:rPr>
              <a:t>II – REPREENSÃO A TODA FORMA DE INJUSTIÇA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9-11</a:t>
            </a:r>
            <a:r>
              <a:rPr lang="pt-BR" sz="3600" dirty="0" smtClean="0">
                <a:solidFill>
                  <a:srgbClr val="006600"/>
                </a:solidFill>
              </a:rPr>
              <a:t>)</a:t>
            </a:r>
          </a:p>
          <a:p>
            <a:pPr marL="0" indent="0">
              <a:buNone/>
            </a:pPr>
            <a:r>
              <a:rPr lang="pt-BR" sz="3600" b="1" dirty="0">
                <a:solidFill>
                  <a:srgbClr val="006600"/>
                </a:solidFill>
              </a:rPr>
              <a:t>III – O ABUSO DA LIBERDADE CRISTÃ </a:t>
            </a:r>
            <a:endParaRPr lang="pt-BR" sz="3600" b="1" dirty="0" smtClean="0">
              <a:solidFill>
                <a:srgbClr val="006600"/>
              </a:solidFill>
            </a:endParaRPr>
          </a:p>
          <a:p>
            <a:pPr marL="0" indent="0">
              <a:buNone/>
            </a:pPr>
            <a:r>
              <a:rPr lang="pt-BR" sz="3600" b="1" dirty="0">
                <a:solidFill>
                  <a:srgbClr val="006600"/>
                </a:solidFill>
              </a:rPr>
              <a:t>	</a:t>
            </a:r>
            <a:r>
              <a:rPr lang="pt-BR" sz="3600" b="1" dirty="0" smtClean="0">
                <a:solidFill>
                  <a:srgbClr val="006600"/>
                </a:solidFill>
              </a:rPr>
              <a:t>				</a:t>
            </a:r>
            <a:r>
              <a:rPr lang="pt-BR" sz="3600" dirty="0" smtClean="0">
                <a:solidFill>
                  <a:srgbClr val="006600"/>
                </a:solidFill>
              </a:rPr>
              <a:t>(</a:t>
            </a:r>
            <a:r>
              <a:rPr lang="pt-BR" sz="3600" dirty="0">
                <a:solidFill>
                  <a:srgbClr val="0000CC"/>
                </a:solidFill>
              </a:rPr>
              <a:t>vv.</a:t>
            </a:r>
            <a:r>
              <a:rPr lang="pt-BR" sz="3600" dirty="0" smtClean="0">
                <a:solidFill>
                  <a:srgbClr val="0000CC"/>
                </a:solidFill>
              </a:rPr>
              <a:t> </a:t>
            </a:r>
            <a:r>
              <a:rPr lang="pt-BR" sz="3600" dirty="0">
                <a:solidFill>
                  <a:srgbClr val="0000CC"/>
                </a:solidFill>
              </a:rPr>
              <a:t>12-20</a:t>
            </a:r>
            <a:r>
              <a:rPr lang="pt-BR" sz="3600" dirty="0">
                <a:solidFill>
                  <a:srgbClr val="006600"/>
                </a:solidFill>
              </a:rPr>
              <a:t>)</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417348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1165</TotalTime>
  <Words>1176</Words>
  <Application>Microsoft Office PowerPoint</Application>
  <PresentationFormat>Apresentação na tela (4:3)</PresentationFormat>
  <Paragraphs>161</Paragraphs>
  <Slides>29</Slides>
  <Notes>13</Notes>
  <HiddenSlides>0</HiddenSlides>
  <MMClips>0</MMClips>
  <ScaleCrop>false</ScaleCrop>
  <HeadingPairs>
    <vt:vector size="4" baseType="variant">
      <vt:variant>
        <vt:lpstr>Tema</vt:lpstr>
      </vt:variant>
      <vt:variant>
        <vt:i4>2</vt:i4>
      </vt:variant>
      <vt:variant>
        <vt:lpstr>Títulos de slides</vt:lpstr>
      </vt:variant>
      <vt:variant>
        <vt:i4>29</vt:i4>
      </vt:variant>
    </vt:vector>
  </HeadingPairs>
  <TitlesOfParts>
    <vt:vector size="31" baseType="lpstr">
      <vt:lpstr>Tema do Office</vt:lpstr>
      <vt:lpstr>1_Tema do Office</vt:lpstr>
      <vt:lpstr>Apresentação do PowerPoint</vt:lpstr>
      <vt:lpstr>Apresentação do PowerPoint</vt:lpstr>
      <vt:lpstr>Apresentação do PowerPoint</vt:lpstr>
      <vt:lpstr>1ª CARTA  AOS  CORÍNTIOS LIÇÃO 5: INJUSTIÇA E ABUSO DA LIBERDADE CRISTÃ</vt:lpstr>
      <vt:lpstr>Apresentação do PowerPoint</vt:lpstr>
      <vt:lpstr>1ª CARTA  AOS  CORÍNTIOS LIÇÃO 5: INJUSTIÇA E ABUSO DA LIBERDADE CRISTÃ</vt:lpstr>
      <vt:lpstr>1ª CARTA  AOS  CORÍNTIOS LIÇÃO 5: INJUSTIÇA E ABUSO DA LIBERDADE CRISTÃ</vt:lpstr>
      <vt:lpstr>1ª CARTA  AOS  CORÍNTIOS LIÇÃO 5: INJUSTIÇA E ABUSO DA LIBERDADE CRISTÃ</vt:lpstr>
      <vt:lpstr>1ª CARTA  AOS  CORÍNTIOS LIÇÃO 5: INJUSTIÇA E ABUSO DA LIBERDADE CRISTÃ</vt:lpstr>
      <vt:lpstr>Apresentação do PowerPoint</vt:lpstr>
      <vt:lpstr>1ª CARTA  AOS  CORÍNTIOS LIÇÃO 5: INJUSTIÇA E ABUSO DA LIBERDADE CRISTÃ</vt:lpstr>
      <vt:lpstr>1ª CARTA  AOS  CORÍNTIOS LIÇÃO 5: INJUSTIÇA E ABUSO DA LIBERDADE CRISTÃ</vt:lpstr>
      <vt:lpstr>1ª CARTA  AOS  CORÍNTIOS LIÇÃO 5: INJUSTIÇA E ABUSO DA LIBERDADE CRISTÃ</vt:lpstr>
      <vt:lpstr>Apresentação do PowerPoint</vt:lpstr>
      <vt:lpstr>1ª CARTA  AOS  CORÍNTIOS LIÇÃO 5: INJUSTIÇA E ABUSO DA LIBERDADE CRISTÃ</vt:lpstr>
      <vt:lpstr>Apresentação do PowerPoint</vt:lpstr>
      <vt:lpstr>1ª CARTA  AOS  CORÍNTIOS LIÇÃO 5: INJUSTIÇA E ABUSO DA LIBERDADE CRISTÃ</vt:lpstr>
      <vt:lpstr>1ª CARTA  AOS  CORÍNTIOS LIÇÃO 5: INJUSTIÇA E ABUSO DA LIBERDADE CRISTÃ</vt:lpstr>
      <vt:lpstr>1ª CARTA  AOS  CORÍNTIOS LIÇÃO 5: INJUSTIÇA E ABUSO DA LIBERDADE CRISTÃ</vt:lpstr>
      <vt:lpstr>Apresentação do PowerPoint</vt:lpstr>
      <vt:lpstr>1ª CARTA  AOS  CORÍNTIOS LIÇÃO 5: INJUSTIÇA E ABUSO DA LIBERDADE CRISTÃ</vt:lpstr>
      <vt:lpstr>Apresentação do PowerPoint</vt:lpstr>
      <vt:lpstr>1ª CARTA  AOS  CORÍNTIOS LIÇÃO 5: INJUSTIÇA E ABUSO DA LIBERDADE CRISTÃ</vt:lpstr>
      <vt:lpstr>1ª CARTA  AOS  CORÍNTIOS LIÇÃO 5: INJUSTIÇA E ABUSO DA LIBERDADE CRISTÃ</vt:lpstr>
      <vt:lpstr>Apresentação do PowerPoint</vt:lpstr>
      <vt:lpstr>1ª CARTA  AOS  CORÍNTIOS LIÇÃO 5: INJUSTIÇA E ABUSO DA LIBERDADE CRISTÃ</vt:lpstr>
      <vt:lpstr>1ª CARTA  AOS  CORÍNTIOS LIÇÃO 5: INJUSTIÇA E ABUSO DA LIBERDADE CRISTÃ</vt:lpstr>
      <vt:lpstr>1ª CARTA  AOS  CORÍNTIOS LIÇÃO 5: INJUSTIÇA E ABUSO DA LIBERDADE CRISTÃ</vt:lpstr>
      <vt:lpstr>1ª CARTA  AOS  CORÍNTIOS LIÇÃO 5: INJUSTIÇA E ABUSO DA LIBERDADE CRISTÃ</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PARÁBOLAS</dc:title>
  <dc:creator>I.G.V</dc:creator>
  <cp:lastModifiedBy>I.G.V</cp:lastModifiedBy>
  <cp:revision>117</cp:revision>
  <dcterms:created xsi:type="dcterms:W3CDTF">2017-03-28T13:10:15Z</dcterms:created>
  <dcterms:modified xsi:type="dcterms:W3CDTF">2018-07-31T22:12:55Z</dcterms:modified>
</cp:coreProperties>
</file>