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6"/>
  </p:notesMasterIdLst>
  <p:sldIdLst>
    <p:sldId id="342" r:id="rId3"/>
    <p:sldId id="296" r:id="rId4"/>
    <p:sldId id="259" r:id="rId5"/>
    <p:sldId id="257" r:id="rId6"/>
    <p:sldId id="279" r:id="rId7"/>
    <p:sldId id="260" r:id="rId8"/>
    <p:sldId id="262" r:id="rId9"/>
    <p:sldId id="263" r:id="rId10"/>
    <p:sldId id="361" r:id="rId11"/>
    <p:sldId id="368" r:id="rId12"/>
    <p:sldId id="264" r:id="rId13"/>
    <p:sldId id="367" r:id="rId14"/>
    <p:sldId id="323" r:id="rId15"/>
    <p:sldId id="324" r:id="rId16"/>
    <p:sldId id="325" r:id="rId17"/>
    <p:sldId id="281" r:id="rId18"/>
    <p:sldId id="362" r:id="rId19"/>
    <p:sldId id="369" r:id="rId20"/>
    <p:sldId id="267" r:id="rId21"/>
    <p:sldId id="327" r:id="rId22"/>
    <p:sldId id="337" r:id="rId23"/>
    <p:sldId id="329" r:id="rId24"/>
    <p:sldId id="338" r:id="rId25"/>
    <p:sldId id="363" r:id="rId26"/>
    <p:sldId id="370" r:id="rId27"/>
    <p:sldId id="333" r:id="rId28"/>
    <p:sldId id="348" r:id="rId29"/>
    <p:sldId id="341" r:id="rId30"/>
    <p:sldId id="351" r:id="rId31"/>
    <p:sldId id="364" r:id="rId32"/>
    <p:sldId id="313" r:id="rId33"/>
    <p:sldId id="365" r:id="rId34"/>
    <p:sldId id="366" r:id="rId3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00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C9BF2-DC0F-4452-ABF8-F28AC5D4A9F9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A1916-7331-4A11-846C-A049D8C27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41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8869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 smtClean="0">
                <a:solidFill>
                  <a:srgbClr val="006600"/>
                </a:solidFill>
              </a:rPr>
              <a:t>nunca crucificariam ao Senhor da </a:t>
            </a:r>
            <a:r>
              <a:rPr lang="pt-BR" sz="1200" b="1" dirty="0" smtClean="0">
                <a:solidFill>
                  <a:srgbClr val="006600"/>
                </a:solidFill>
              </a:rPr>
              <a:t>glória</a:t>
            </a:r>
            <a:endParaRPr lang="pt-BR" sz="1200" b="1" dirty="0" smtClean="0">
              <a:solidFill>
                <a:srgbClr val="0066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10640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21  Visto como, na sabedoria de Deus, o mundo não conheceu a Deus pela sua sabedoria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9800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			</a:t>
            </a:r>
            <a:endParaRPr lang="pt-BR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1072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	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>
                <a:solidFill>
                  <a:prstClr val="black"/>
                </a:solidFill>
              </a:rPr>
              <a:pPr/>
              <a:t>27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0720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</a:t>
            </a:r>
            <a:endParaRPr lang="pt-BR" b="1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17420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>
                <a:solidFill>
                  <a:prstClr val="black"/>
                </a:solidFill>
              </a:rPr>
              <a:pPr/>
              <a:t>29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0720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/>
              <a:t>		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670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b="1" baseline="0" dirty="0" smtClean="0">
                <a:solidFill>
                  <a:srgbClr val="FF0000"/>
                </a:solidFill>
              </a:rPr>
              <a:t>17  Porque Cristo enviou-me não para batizar, mas para evangelizar; não em sabedoria de palavras, para que a cruz de Cristo se não faça vã.   18  Porque a palavra da cruz é loucura para os que perecem; mas para nós, que somos salvos, é o poder de Deus</a:t>
            </a:r>
            <a:endParaRPr lang="pt-BR" b="1" baseline="0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383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/>
              <a:t>Não sabemos as circunstâncias exatas desta condição, mas consideremos muito oportuna a aparição do Senhor para animá-lo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2786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 smtClean="0"/>
              <a:t>Não sabemos as circunstâncias exatas que o colocaram nessa condição, mas podemos considerar muito oportuna a aparição do Senhor para animá-lo (At 18.9-10).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742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</a:t>
            </a:r>
            <a:r>
              <a:rPr lang="pt-BR" dirty="0" smtClean="0"/>
              <a:t>salvação alcançável</a:t>
            </a:r>
            <a:r>
              <a:rPr lang="pt-BR" baseline="0" dirty="0" smtClean="0"/>
              <a:t> </a:t>
            </a:r>
            <a:r>
              <a:rPr lang="pt-BR" dirty="0" smtClean="0"/>
              <a:t>pela inteligência</a:t>
            </a:r>
            <a:r>
              <a:rPr lang="pt-BR" baseline="0" dirty="0" smtClean="0"/>
              <a:t> e obra humana    Cristo teria morrido sem necessidade. . .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2786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 smtClean="0"/>
              <a:t>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1742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					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2786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 smtClean="0"/>
              <a:t>	OBS.</a:t>
            </a:r>
            <a:r>
              <a:rPr lang="pt-BR" b="1" baseline="0" dirty="0" smtClean="0"/>
              <a:t> Sempre voltamos ao capítulo 1, mostrando que o texto atual argumenta o que anteriormente foi exposto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1742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Mt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11:25 ... Jesus, disse: Graças te dou, ó Pai, Senhor do céu e da terra, que ocultaste estas </a:t>
            </a:r>
            <a:r>
              <a:rPr lang="pt-BR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coisas</a:t>
            </a:r>
            <a:r>
              <a:rPr lang="pt-BR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aos sábios e instruídos e as revelaste aos </a:t>
            </a:r>
            <a:r>
              <a:rPr lang="pt-BR" sz="120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pequeninos.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A1916-7331-4A11-846C-A049D8C27565}" type="slidenum">
              <a:rPr lang="pt-BR" smtClean="0"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4047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572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47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54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54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942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BDED7-3619-4D72-B584-9996C867A486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F8220-65C2-40B5-818F-7CE44B36D01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926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58769-3F99-4291-9957-A71A6C5EC418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A8017-91A4-41EB-A819-8CB9212AA2E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081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1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D4148-DCF6-4FF5-AE02-DB3C6BB30AE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F22E-C6D1-4668-A34E-91C29206475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772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600206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F7693-816C-4DFD-988E-99602FEE40D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8E1B-DAF5-470E-8375-0A0BE55829AE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76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F1265-0B35-411B-92AE-F12DB610EE1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5C409-452C-43D6-AB42-50459BA2406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094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7FEAA-2753-4920-A698-717C29E4232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68E93-799C-42CE-8C23-4C942DB56B2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243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35DFF-A1CA-474C-BCEC-2CBC697FDCF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8CFC4-CE83-475D-84F6-EEEB1BB8A49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261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6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3591C-9A01-4CE3-8644-6F3EA16AA13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7BDE-7151-4C8C-825B-EB0047B370D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03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285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F679-3621-44C5-A6BB-C47A5A67D30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DC34D-F07D-4C62-850E-383568E6329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69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64A16-4713-467A-9482-0AC412C4A2DB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A2C30-781E-4513-B2F4-F0C218904AA8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561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56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56"/>
            <a:ext cx="80772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8FB7F-BC90-44DA-93F8-FD95B1F953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4B3DB-24F1-4DEE-9EB6-BB885BDCBF3F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00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459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080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262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00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6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52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158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47B21-5B4F-430E-8779-9B4706A37A3E}" type="datetimeFigureOut">
              <a:rPr lang="pt-BR" smtClean="0"/>
              <a:t>03/07/2018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6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14BD0-1789-40BB-A9F1-7EC088561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205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2B80EC-42B7-4717-A25D-98B72976DD0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6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005438-3D44-4C1C-AEA1-63DF5BC57F28}" type="slidenum">
              <a:rPr lang="pt-BR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9376" y="4514850"/>
            <a:ext cx="7755730" cy="2343150"/>
          </a:xfrm>
        </p:spPr>
        <p:txBody>
          <a:bodyPr/>
          <a:lstStyle/>
          <a:p>
            <a:pPr>
              <a:buClr>
                <a:srgbClr val="94B6D2"/>
              </a:buClr>
            </a:pPr>
            <a:r>
              <a:rPr lang="pt-BR" sz="3600" b="1" dirty="0" smtClean="0">
                <a:solidFill>
                  <a:srgbClr val="000000"/>
                </a:solidFill>
                <a:latin typeface="Book Antiqua" pitchFamily="18" charset="0"/>
              </a:rPr>
              <a:t>Classes de Jovens e Adultos da EBD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689380" y="569913"/>
            <a:ext cx="7755731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Book Antiqua" pitchFamily="18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449263" eaLnBrk="1" hangingPunct="1">
              <a:lnSpc>
                <a:spcPct val="93000"/>
              </a:lnSpc>
              <a:defRPr/>
            </a:pPr>
            <a:r>
              <a:rPr lang="en-GB" sz="4000" dirty="0" smtClean="0">
                <a:solidFill>
                  <a:srgbClr val="000099"/>
                </a:solidFill>
                <a:latin typeface="Arial"/>
                <a:cs typeface="Arial"/>
              </a:rPr>
              <a:t>ESCOLA BÍBLICA DOMINICAL</a:t>
            </a:r>
            <a:endParaRPr lang="en-GB" sz="4000" dirty="0">
              <a:solidFill>
                <a:srgbClr val="000099"/>
              </a:solidFill>
              <a:latin typeface="Arial"/>
              <a:cs typeface="Arial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971600" y="2200289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4B6D2"/>
              </a:buClr>
              <a:defRPr/>
            </a:pPr>
            <a:r>
              <a:rPr lang="pt-BR" sz="4800" b="1" dirty="0">
                <a:solidFill>
                  <a:srgbClr val="993300"/>
                </a:solidFill>
                <a:latin typeface="Book Antiqua"/>
                <a:cs typeface="Arial" charset="0"/>
              </a:rPr>
              <a:t>3° TRIMESTRE  DE  2018</a:t>
            </a:r>
          </a:p>
        </p:txBody>
      </p:sp>
    </p:spTree>
    <p:extLst>
      <p:ext uri="{BB962C8B-B14F-4D97-AF65-F5344CB8AC3E}">
        <p14:creationId xmlns:p14="http://schemas.microsoft.com/office/powerpoint/2010/main" val="102687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</a:t>
            </a:r>
            <a:r>
              <a:rPr lang="pt-BR" sz="3100" dirty="0" smtClean="0">
                <a:solidFill>
                  <a:srgbClr val="7030A0"/>
                </a:solidFill>
                <a:latin typeface="Arial Black" pitchFamily="34" charset="0"/>
              </a:rPr>
              <a:t>CORÍNTIOS</a:t>
            </a:r>
            <a: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ea typeface="+mn-ea"/>
                <a:cs typeface="Arial" charset="0"/>
              </a:rPr>
              <a:t>LIÇÃO 2: A NATUREZA DO EVANGELHO DE </a:t>
            </a:r>
            <a:r>
              <a:rPr lang="pt-BR" sz="2900" b="1" i="1" dirty="0" smtClean="0">
                <a:solidFill>
                  <a:srgbClr val="00B050"/>
                </a:solidFill>
                <a:ea typeface="+mn-ea"/>
                <a:cs typeface="Arial" charset="0"/>
              </a:rPr>
              <a:t>CRISTO</a:t>
            </a:r>
            <a:endParaRPr lang="pt-BR" sz="2900" b="1" i="1" dirty="0">
              <a:solidFill>
                <a:srgbClr val="00B050"/>
              </a:solidFill>
              <a:ea typeface="+mn-ea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63710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 Leitura </a:t>
            </a:r>
            <a:r>
              <a:rPr lang="pt-B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Bíblica</a:t>
            </a:r>
            <a:r>
              <a:rPr lang="pt-B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pt-BR" sz="3000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pt-BR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pt-BR" sz="26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pt-BR" sz="26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 1  E eu, irmãos, quando fui ter convosco, anunciando-vos o testemunho de Deus, não fui com sublimidade de palavras ou de sabedoria.  2  Porque nada me propus saber entre vós, senão a Jesus Cristo e este crucificado.   3  E eu estive convosco em fraqueza, e em temor, e em grande tremor.   4  A minha palavra e a minha pregação não consistiram em palavras persuasivas de sabedoria humana, mas em demonstração do Espírito e de poder,   5  para que a vossa fé não se apoiasse em sabedoria dos homens, mas no poder de </a:t>
            </a:r>
            <a:r>
              <a:rPr lang="pt-BR" sz="2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Deus</a:t>
            </a:r>
            <a:endParaRPr lang="pt-BR" sz="2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9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pt-BR" sz="2800" b="1" dirty="0">
                <a:solidFill>
                  <a:srgbClr val="006600"/>
                </a:solidFill>
              </a:rPr>
              <a:t>I - A SIMPLICIDADE E O PODER DO </a:t>
            </a:r>
            <a:r>
              <a:rPr lang="pt-BR" sz="2800" b="1" dirty="0" smtClean="0">
                <a:solidFill>
                  <a:srgbClr val="006600"/>
                </a:solidFill>
              </a:rPr>
              <a:t>EVANGELHO</a:t>
            </a:r>
            <a:r>
              <a:rPr lang="pt-BR" sz="28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    </a:t>
            </a:r>
            <a:r>
              <a:rPr lang="pt-BR" sz="18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1</a:t>
            </a:r>
          </a:p>
          <a:p>
            <a:pPr marL="0" lvl="0" indent="0">
              <a:buNone/>
            </a:pPr>
            <a:endParaRPr lang="pt-BR" sz="10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 algn="just">
              <a:buNone/>
            </a:pPr>
            <a:r>
              <a:rPr lang="pt-BR" sz="20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Nestes versos Paulo descreve a simplicidade e aparente fraqueza do evangelho. Sua mensagem aos coríntios se resumia em “</a:t>
            </a:r>
            <a:r>
              <a:rPr lang="pt-BR" sz="2600" dirty="0">
                <a:solidFill>
                  <a:srgbClr val="0000CC"/>
                </a:solidFill>
                <a:latin typeface="Arial" charset="0"/>
                <a:cs typeface="Arial" charset="0"/>
              </a:rPr>
              <a:t>Jesus Cristo, e este crucificado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” (</a:t>
            </a:r>
            <a:r>
              <a:rPr lang="pt-BR" sz="2600" dirty="0">
                <a:solidFill>
                  <a:srgbClr val="0000CC"/>
                </a:solidFill>
                <a:latin typeface="Arial" charset="0"/>
                <a:cs typeface="Arial" charset="0"/>
              </a:rPr>
              <a:t>v. 2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). Nada de palavras 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agradáveis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, nada de 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razões 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humanamente 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plausíveis e convincentes. 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Tudo o que o apóstolo tinha a dizer era que Deus enviou a Jesus Cristo para morrer na cruz pelos nossos pecados, e todo aquele que n’Ele crer será salvo da condenação. Acrescente-se a isto que a própria condição do apóstolo, enquanto esteve entre os coríntios, foi “</a:t>
            </a:r>
            <a:r>
              <a:rPr lang="pt-BR" sz="2600" dirty="0">
                <a:solidFill>
                  <a:srgbClr val="0000CC"/>
                </a:solidFill>
                <a:latin typeface="Arial" charset="0"/>
                <a:cs typeface="Arial" charset="0"/>
              </a:rPr>
              <a:t>em fraqueza, e em temor, e em grande tremor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” (</a:t>
            </a:r>
            <a:r>
              <a:rPr lang="pt-BR" sz="2600" dirty="0">
                <a:solidFill>
                  <a:srgbClr val="0000CC"/>
                </a:solidFill>
                <a:latin typeface="Arial" charset="0"/>
                <a:cs typeface="Arial" charset="0"/>
              </a:rPr>
              <a:t>v. </a:t>
            </a:r>
            <a:r>
              <a:rPr lang="pt-BR" sz="26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3</a:t>
            </a:r>
            <a:r>
              <a:rPr lang="pt-BR" sz="2600" dirty="0">
                <a:solidFill>
                  <a:srgbClr val="0000CC"/>
                </a:solidFill>
                <a:latin typeface="Arial" charset="0"/>
                <a:cs typeface="Arial" charset="0"/>
              </a:rPr>
              <a:t>; At 18.9-10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)</a:t>
            </a:r>
            <a:endParaRPr lang="pt-BR" sz="2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At 18. 9  E disse o Senhor, em visão, a Paulo: Não temas, mas fala e não te cales;</a:t>
            </a:r>
          </a:p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10  porque eu sou contigo, e ninguém lançará mão de ti para te fazer mal, pois tenho muito povo nesta cidade.</a:t>
            </a:r>
            <a:endParaRPr lang="pt-BR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425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pt-BR" sz="2800" b="1" dirty="0">
                <a:solidFill>
                  <a:srgbClr val="006600"/>
                </a:solidFill>
              </a:rPr>
              <a:t>I - A SIMPLICIDADE E O PODER DO EVANGELHO</a:t>
            </a:r>
            <a:r>
              <a:rPr lang="pt-BR" sz="28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    </a:t>
            </a:r>
            <a:r>
              <a:rPr lang="pt-BR" sz="18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2</a:t>
            </a:r>
            <a:endParaRPr lang="pt-BR" sz="18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>
              <a:buNone/>
            </a:pPr>
            <a:endParaRPr lang="pt-BR" sz="8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 algn="just">
              <a:buNone/>
            </a:pPr>
            <a:r>
              <a:rPr lang="pt-BR" sz="20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Contudo, Paulo tinha um propósito ao anunciar o evangelho na sua simplicidade e aparente fraqueza. Ele não queria que a palavra da cruz fosse confundida com qualquer forma de sabedoria humana, nem que os seus ouvintes fossem convencidos 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pelos 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encantos da inteligência filosófica ou da capacidade retórica, que tanto agradavam aos coríntios. Se fossem persuadidos pela “sabedoria humana” (</a:t>
            </a:r>
            <a:r>
              <a:rPr lang="pt-BR" sz="2600" dirty="0">
                <a:solidFill>
                  <a:srgbClr val="0000CC"/>
                </a:solidFill>
                <a:latin typeface="Arial" charset="0"/>
                <a:cs typeface="Arial" charset="0"/>
              </a:rPr>
              <a:t>v. 4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), por uma mensagem apoiada em argumentos e razões “aceitáveis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” e </a:t>
            </a:r>
            <a:r>
              <a:rPr lang="pt-BR" sz="2600" dirty="0">
                <a:solidFill>
                  <a:prstClr val="black"/>
                </a:solidFill>
                <a:latin typeface="Arial" charset="0"/>
                <a:cs typeface="Arial" charset="0"/>
              </a:rPr>
              <a:t>“embelezada” por linguagem refinada, a cruz de Cristo perderia sua razão de ser, tornando-se inútil, e a fé deles, vã (</a:t>
            </a:r>
            <a:r>
              <a:rPr lang="pt-BR" sz="26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1.17,24</a:t>
            </a:r>
            <a:r>
              <a:rPr lang="pt-BR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).</a:t>
            </a:r>
            <a:endParaRPr lang="pt-BR" sz="2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918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744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rgbClr val="0000CC"/>
                </a:solidFill>
              </a:rPr>
              <a:t>I </a:t>
            </a:r>
            <a:r>
              <a:rPr lang="pt-BR" dirty="0" err="1" smtClean="0">
                <a:solidFill>
                  <a:srgbClr val="0000CC"/>
                </a:solidFill>
              </a:rPr>
              <a:t>Co</a:t>
            </a:r>
            <a:r>
              <a:rPr lang="pt-BR" dirty="0" smtClean="0">
                <a:solidFill>
                  <a:srgbClr val="0000CC"/>
                </a:solidFill>
              </a:rPr>
              <a:t>  </a:t>
            </a:r>
            <a:r>
              <a:rPr lang="pt-BR" dirty="0">
                <a:solidFill>
                  <a:srgbClr val="0000CC"/>
                </a:solidFill>
              </a:rPr>
              <a:t>1. 17 </a:t>
            </a:r>
            <a:r>
              <a:rPr lang="pt-BR" dirty="0" smtClean="0">
                <a:solidFill>
                  <a:srgbClr val="0000CC"/>
                </a:solidFill>
              </a:rPr>
              <a:t> </a:t>
            </a:r>
            <a:r>
              <a:rPr lang="pt-BR" dirty="0">
                <a:solidFill>
                  <a:srgbClr val="0000CC"/>
                </a:solidFill>
              </a:rPr>
              <a:t>Porque Cristo enviou-me não para batizar, mas para evangelizar; não em sabedoria de palavras, para que a cruz de Cristo se não faça vã</a:t>
            </a:r>
            <a:r>
              <a:rPr lang="pt-BR" dirty="0" smtClean="0">
                <a:solidFill>
                  <a:srgbClr val="0000CC"/>
                </a:solidFill>
              </a:rPr>
              <a:t>.   </a:t>
            </a:r>
          </a:p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24  Mas, para os que são chamados, tanto judeus como gregos, lhes pregamos a Cristo, poder de Deus e sabedoria de Deus.</a:t>
            </a:r>
          </a:p>
          <a:p>
            <a:pPr marL="0" indent="0">
              <a:buNone/>
            </a:pP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000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pt-BR" sz="2800" b="1" dirty="0">
                <a:solidFill>
                  <a:srgbClr val="006600"/>
                </a:solidFill>
              </a:rPr>
              <a:t>I - A SIMPLICIDADE E O PODER DO EVANGELHO</a:t>
            </a:r>
            <a:r>
              <a:rPr lang="pt-BR" sz="28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	    </a:t>
            </a:r>
            <a:r>
              <a:rPr lang="pt-BR" sz="18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3</a:t>
            </a:r>
            <a:endParaRPr lang="pt-BR" sz="18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>
              <a:buNone/>
            </a:pPr>
            <a:endParaRPr lang="pt-BR" sz="10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0" lvl="0" indent="0" algn="just">
              <a:buNone/>
            </a:pPr>
            <a:r>
              <a:rPr lang="pt-BR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Por outro lado, o apóstolo contava com um poderoso e suficiente argumento para o seu ministério; sua palavra e pregação consistiam em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demonstração de Espírito e de poder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4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). Não apenas os milagres que acompanhavam o seu ministério – que certamente também não faltaram em Corinto – comprovavam a origem divina do Evangelho. Se os coríntios, contra toda a aversão gerada pelo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escândalo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”,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loucura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” e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fraqueza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” da cruz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1.23, 25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), haviam simplesmente crido, Paulo afirma que essa fé não estava apoiada em nada mais do que no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poder de Deus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5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– que era o que o apóstolo almejava. Só podia crer na cruz de Cristo aquele que fosse convencido da sua eficácia </a:t>
            </a:r>
            <a:r>
              <a:rPr lang="pt-BR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para 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salvar os homens dos seus pecados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1.18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 isto </a:t>
            </a:r>
            <a:r>
              <a:rPr lang="pt-BR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é 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obra de </a:t>
            </a:r>
            <a:r>
              <a:rPr lang="pt-BR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Deus, 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conforme </a:t>
            </a: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ele ainda </a:t>
            </a:r>
            <a:r>
              <a:rPr lang="pt-BR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explicará.</a:t>
            </a:r>
            <a:endParaRPr lang="pt-BR" sz="26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918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rgbClr val="0000CC"/>
                </a:solidFill>
              </a:rPr>
              <a:t>I </a:t>
            </a:r>
            <a:r>
              <a:rPr lang="pt-BR" dirty="0" err="1" smtClean="0">
                <a:solidFill>
                  <a:srgbClr val="0000CC"/>
                </a:solidFill>
              </a:rPr>
              <a:t>Co</a:t>
            </a:r>
            <a:r>
              <a:rPr lang="pt-BR" dirty="0">
                <a:solidFill>
                  <a:srgbClr val="0000CC"/>
                </a:solidFill>
              </a:rPr>
              <a:t>  1. 18  Porque a palavra da cruz é loucura para os que perecem; mas para nós, que somos salvos, é o poder de Deus.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0000CC"/>
                </a:solidFill>
              </a:rPr>
              <a:t>23  </a:t>
            </a:r>
            <a:r>
              <a:rPr lang="pt-BR" dirty="0">
                <a:solidFill>
                  <a:srgbClr val="0000CC"/>
                </a:solidFill>
              </a:rPr>
              <a:t>mas nós pregamos a Cristo crucificado, que é escândalo para os judeus e loucura para os gregos.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0000CC"/>
                </a:solidFill>
              </a:rPr>
              <a:t>25  </a:t>
            </a:r>
            <a:r>
              <a:rPr lang="pt-BR" dirty="0">
                <a:solidFill>
                  <a:srgbClr val="0000CC"/>
                </a:solidFill>
              </a:rPr>
              <a:t>Porque a loucura de Deus é mais sábia do que os homens; e a fraqueza de Deus é mais forte do que os homens.</a:t>
            </a:r>
          </a:p>
        </p:txBody>
      </p:sp>
    </p:spTree>
    <p:extLst>
      <p:ext uri="{BB962C8B-B14F-4D97-AF65-F5344CB8AC3E}">
        <p14:creationId xmlns:p14="http://schemas.microsoft.com/office/powerpoint/2010/main" val="2699443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  <a:br>
              <a:rPr lang="pt-BR" sz="2900" b="1" i="1" dirty="0">
                <a:solidFill>
                  <a:srgbClr val="00B050"/>
                </a:solidFill>
                <a:cs typeface="Arial" charset="0"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556797"/>
            <a:ext cx="8064896" cy="43819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 - A SIMPLICIDADE E O PODER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	</a:t>
            </a:r>
            <a:r>
              <a:rPr lang="pt-BR" sz="3000" b="1" dirty="0" smtClean="0">
                <a:solidFill>
                  <a:srgbClr val="006600"/>
                </a:solidFill>
              </a:rPr>
              <a:t>	(</a:t>
            </a:r>
            <a:r>
              <a:rPr lang="pt-BR" sz="3000" dirty="0" smtClean="0">
                <a:solidFill>
                  <a:srgbClr val="0000CC"/>
                </a:solidFill>
              </a:rPr>
              <a:t>vv. </a:t>
            </a:r>
            <a:r>
              <a:rPr lang="pt-BR" sz="3000" dirty="0">
                <a:solidFill>
                  <a:srgbClr val="0000CC"/>
                </a:solidFill>
              </a:rPr>
              <a:t>1-5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FF0000"/>
                </a:solidFill>
              </a:rPr>
              <a:t>II - A SABEDORIA DIVINA DO </a:t>
            </a:r>
            <a:r>
              <a:rPr lang="pt-BR" sz="3000" b="1" dirty="0" smtClean="0">
                <a:solidFill>
                  <a:srgbClr val="FF00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6-09</a:t>
            </a:r>
            <a:r>
              <a:rPr lang="pt-BR" sz="3000" b="1" dirty="0" smtClean="0">
                <a:solidFill>
                  <a:srgbClr val="006600"/>
                </a:solidFill>
              </a:rPr>
              <a:t>)</a:t>
            </a:r>
            <a:endParaRPr lang="pt-BR" sz="30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III - A ESPIRITUALIDADE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10-16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6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7396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</a:t>
            </a:r>
            <a:r>
              <a:rPr lang="pt-BR" sz="3100" dirty="0" smtClean="0">
                <a:solidFill>
                  <a:srgbClr val="7030A0"/>
                </a:solidFill>
                <a:latin typeface="Arial Black" pitchFamily="34" charset="0"/>
              </a:rPr>
              <a:t>CORÍNTIOS</a:t>
            </a:r>
            <a: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ea typeface="+mn-ea"/>
                <a:cs typeface="Arial" charset="0"/>
              </a:rPr>
              <a:t>LIÇÃO 2: A NATUREZA DO EVANGELHO DE </a:t>
            </a:r>
            <a:r>
              <a:rPr lang="pt-BR" sz="2900" b="1" i="1" dirty="0" smtClean="0">
                <a:solidFill>
                  <a:srgbClr val="00B050"/>
                </a:solidFill>
                <a:ea typeface="+mn-ea"/>
                <a:cs typeface="Arial" charset="0"/>
              </a:rPr>
              <a:t>CRISTO</a:t>
            </a:r>
            <a:endParaRPr lang="pt-BR" sz="2900" b="1" i="1" dirty="0">
              <a:solidFill>
                <a:srgbClr val="00B050"/>
              </a:solidFill>
              <a:ea typeface="+mn-ea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7525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 Leitura </a:t>
            </a:r>
            <a:r>
              <a:rPr lang="pt-B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Bíblica</a:t>
            </a:r>
            <a:r>
              <a:rPr lang="pt-B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pt-BR" sz="1400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pt-BR" sz="2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pt-BR" sz="25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pt-BR" sz="2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2. 1  </a:t>
            </a:r>
            <a:r>
              <a:rPr lang="pt-BR" sz="25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</a:t>
            </a:r>
            <a:r>
              <a:rPr lang="pt-BR" sz="25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Todavia, falamos sabedoria entre os perfeitos; não, porém, a sabedoria deste mundo, nem dos príncipes deste mundo, que se aniquilam;   7  mas falamos a sabedoria de Deus, oculta em mistério, a qual Deus ordenou antes dos séculos para nossa glória;   8  a qual nenhum dos príncipes deste mundo conheceu; porque, se a conhecessem, nunca crucificariam ao Senhor da glória.  9  Mas, como está escrito: As coisas que o olho não viu, e o ouvido não ouviu, e não subiram ao coração do homem são as que Deus preparou para os que o amam</a:t>
            </a:r>
            <a:r>
              <a:rPr lang="pt-BR" sz="25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5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9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61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800" b="1" dirty="0">
                <a:solidFill>
                  <a:srgbClr val="006600"/>
                </a:solidFill>
              </a:rPr>
              <a:t>II - A SABEDORIA DIVINA DO </a:t>
            </a:r>
            <a:r>
              <a:rPr lang="pt-BR" sz="2800" b="1" dirty="0" smtClean="0">
                <a:solidFill>
                  <a:srgbClr val="006600"/>
                </a:solidFill>
              </a:rPr>
              <a:t>EVANGELHO		</a:t>
            </a:r>
            <a:r>
              <a:rPr lang="pt-BR" sz="1800" b="1" dirty="0" smtClean="0">
                <a:solidFill>
                  <a:srgbClr val="006600"/>
                </a:solidFill>
              </a:rPr>
              <a:t>1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2800" b="1" dirty="0" smtClean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 smtClean="0">
                <a:solidFill>
                  <a:srgbClr val="006600"/>
                </a:solidFill>
              </a:rPr>
              <a:t>	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Apesar de todas as aparências em contrário, o evangelho é uma perfeita expressão da verdadeira sabedoria – a sabedoria de Deus. É claro que somente os que creem, os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perfeitos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6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), são capazes de perceber a maravilha e grandiosidade do que Deus realizou na cruz do Calvário. Nela foi desvendado o Seu eterno propósito, antes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oculto em mistério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7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), de salvar os homens dos seus pecados através do sacrifício de Jesus, e assim prover tudo o que era necessário para nossa redenção,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para nossa glória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”.</a:t>
            </a:r>
            <a:endParaRPr lang="pt-BR" sz="28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50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920" y="2564904"/>
            <a:ext cx="1619672" cy="2844316"/>
          </a:xfrm>
        </p:spPr>
        <p:txBody>
          <a:bodyPr>
            <a:normAutofit/>
          </a:bodyPr>
          <a:lstStyle/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9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EBD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9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3º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9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TRIM.</a:t>
            </a:r>
          </a:p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3900" b="1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2018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755577" y="518390"/>
            <a:ext cx="79563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solidFill>
                  <a:srgbClr val="7030A0"/>
                </a:solidFill>
                <a:latin typeface="Arial Black" pitchFamily="34" charset="0"/>
                <a:ea typeface="+mj-ea"/>
                <a:cs typeface="+mj-cs"/>
              </a:rPr>
              <a:t>1ª CARTA  AOS  CORÍNTIOS</a:t>
            </a:r>
            <a:endParaRPr lang="pt-BR" sz="4000" dirty="0"/>
          </a:p>
        </p:txBody>
      </p:sp>
      <p:pic>
        <p:nvPicPr>
          <p:cNvPr id="8" name="Imagem 7" descr="E:\Afonso2018\EBD2018\EBD2018Adultos_Jovens\Trim3EBD_Adul_Jov2018\corinto9Antiga2018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" t="3773" r="8849" b="7547"/>
          <a:stretch/>
        </p:blipFill>
        <p:spPr bwMode="auto">
          <a:xfrm>
            <a:off x="1835697" y="1484784"/>
            <a:ext cx="7308304" cy="53732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971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248472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800" b="1" dirty="0">
                <a:solidFill>
                  <a:srgbClr val="006600"/>
                </a:solidFill>
              </a:rPr>
              <a:t>II - A SABEDORIA DIVINA DO EVANGELHO		</a:t>
            </a:r>
            <a:r>
              <a:rPr lang="pt-BR" sz="1800" b="1" dirty="0" smtClean="0">
                <a:solidFill>
                  <a:srgbClr val="006600"/>
                </a:solidFill>
              </a:rPr>
              <a:t>2</a:t>
            </a:r>
            <a:endParaRPr lang="pt-BR" sz="18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300" b="1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 smtClean="0">
                <a:solidFill>
                  <a:srgbClr val="006600"/>
                </a:solidFill>
              </a:rPr>
              <a:t>	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Mas permanece o fato de que esta sublime sabedoria nada tem a ver com aquilo que o mundo reputa como sabedoria. As realizações do gênio e talento humanos, mesmo entre os mais sábios e poderosos – os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príncipes deste mundo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– nada têm produzido além de orgulho, vanglória, guerras e destruição. Além disso, aquilo que os homens reputam como sabedoria jamais os levou ao conhecimento do Deus verdadeiro, antes os tem levado a negligenciarem o testemunho da criação e da consciência (cf. </a:t>
            </a:r>
            <a:r>
              <a:rPr lang="pt-BR" sz="28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Rm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1.21-23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E, mesmo quando a sabedoria divina se manifestou na sua plenitude em Cristo Jesus, os líderes deste mundo unanimemente O rejeitaram, crucificando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 Senhor da glória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O próprio fato de que entre os crentes de Corinto não havia muitos grandes e importantes segundo o mundo já havia sido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citado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1.26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).</a:t>
            </a:r>
            <a:endParaRPr lang="pt-BR" sz="28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293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764704"/>
            <a:ext cx="7848872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800" dirty="0" err="1">
                <a:solidFill>
                  <a:srgbClr val="0000CC"/>
                </a:solidFill>
              </a:rPr>
              <a:t>Rm</a:t>
            </a:r>
            <a:r>
              <a:rPr lang="pt-BR" sz="2800" dirty="0">
                <a:solidFill>
                  <a:srgbClr val="0000CC"/>
                </a:solidFill>
              </a:rPr>
              <a:t> </a:t>
            </a:r>
            <a:r>
              <a:rPr lang="pt-BR" sz="2800" dirty="0" smtClean="0">
                <a:solidFill>
                  <a:srgbClr val="0000CC"/>
                </a:solidFill>
              </a:rPr>
              <a:t>1</a:t>
            </a:r>
            <a:r>
              <a:rPr lang="pt-BR" sz="2800" dirty="0">
                <a:solidFill>
                  <a:srgbClr val="0000CC"/>
                </a:solidFill>
              </a:rPr>
              <a:t>. 21  porquanto, tendo conhecido a Deus, não o glorificaram como Deus, nem lhe deram graças; antes, em seus discursos se desvaneceram, e o seu coração insensato se obscureceu</a:t>
            </a:r>
            <a:r>
              <a:rPr lang="pt-BR" sz="2800" dirty="0" smtClean="0">
                <a:solidFill>
                  <a:srgbClr val="0000CC"/>
                </a:solidFill>
              </a:rPr>
              <a:t>.    22  </a:t>
            </a:r>
            <a:r>
              <a:rPr lang="pt-BR" sz="2800" dirty="0">
                <a:solidFill>
                  <a:srgbClr val="0000CC"/>
                </a:solidFill>
              </a:rPr>
              <a:t>Dizendo-se sábios, tornaram-se loucos</a:t>
            </a:r>
            <a:r>
              <a:rPr lang="pt-BR" sz="2800" dirty="0" smtClean="0">
                <a:solidFill>
                  <a:srgbClr val="0000CC"/>
                </a:solidFill>
              </a:rPr>
              <a:t>.   23  E </a:t>
            </a:r>
            <a:r>
              <a:rPr lang="pt-BR" sz="2800" dirty="0">
                <a:solidFill>
                  <a:srgbClr val="0000CC"/>
                </a:solidFill>
              </a:rPr>
              <a:t>mudaram a glória do Deus incorruptível em semelhança da imagem de homem corruptível, e de aves, e de quadrúpedes, e de </a:t>
            </a:r>
            <a:r>
              <a:rPr lang="pt-BR" sz="2800" dirty="0" smtClean="0">
                <a:solidFill>
                  <a:srgbClr val="0000CC"/>
                </a:solidFill>
              </a:rPr>
              <a:t>répteis.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660066"/>
                </a:solidFill>
              </a:rPr>
              <a:t>I </a:t>
            </a:r>
            <a:r>
              <a:rPr lang="pt-BR" dirty="0" err="1" smtClean="0">
                <a:solidFill>
                  <a:srgbClr val="660066"/>
                </a:solidFill>
              </a:rPr>
              <a:t>Co</a:t>
            </a:r>
            <a:r>
              <a:rPr lang="pt-BR" dirty="0" smtClean="0">
                <a:solidFill>
                  <a:srgbClr val="660066"/>
                </a:solidFill>
              </a:rPr>
              <a:t> 1</a:t>
            </a:r>
            <a:r>
              <a:rPr lang="pt-BR" dirty="0">
                <a:solidFill>
                  <a:srgbClr val="660066"/>
                </a:solidFill>
              </a:rPr>
              <a:t>. 26  Porque vede, irmãos, a vossa vocação, que não são muitos os sábios segundo a carne, nem muitos os poderosos, nem muitos os nobres que são </a:t>
            </a:r>
            <a:r>
              <a:rPr lang="pt-BR" dirty="0" smtClean="0">
                <a:solidFill>
                  <a:srgbClr val="660066"/>
                </a:solidFill>
              </a:rPr>
              <a:t>chamados.    </a:t>
            </a:r>
            <a:endParaRPr lang="pt-BR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49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800" b="1" dirty="0">
                <a:solidFill>
                  <a:srgbClr val="006600"/>
                </a:solidFill>
              </a:rPr>
              <a:t>II - A SABEDORIA DIVINA DO EVANGELHO		</a:t>
            </a:r>
            <a:r>
              <a:rPr lang="pt-BR" sz="2800" b="1" dirty="0" smtClean="0">
                <a:solidFill>
                  <a:srgbClr val="006600"/>
                </a:solidFill>
              </a:rPr>
              <a:t>	</a:t>
            </a:r>
            <a:r>
              <a:rPr lang="pt-BR" sz="2100" b="1" dirty="0" smtClean="0">
                <a:solidFill>
                  <a:srgbClr val="006600"/>
                </a:solidFill>
              </a:rPr>
              <a:t>3</a:t>
            </a:r>
            <a:endParaRPr lang="pt-BR" sz="21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400" b="1" dirty="0" smtClean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 smtClean="0">
                <a:solidFill>
                  <a:srgbClr val="006600"/>
                </a:solidFill>
              </a:rPr>
              <a:t>	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Paulo ainda afirma que tudo isto aconteceu em cumprimento ao propósito de Deus,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como está escrito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9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). Para que ninguém se gloriasse contra Ele, apoiando-se em sua própria sabedoria, em seus próprios conhecimentos e capacidades, aprouve ao Senhor realizar a Sua grande obra de um modo completamente diferente daquilo que os homens poderiam esperar ou desejar. Ele escolheu um caminho em que as coisas seriam julgadas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loucas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”,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fracas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”,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vis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”,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desprezíveis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e como que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não são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1.27-29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). A cruz e todo o benefício que Deus fez se originar a partir dela é aquilo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que o olho não viu, e o ouvido não ouviu, e não subiu ao coração do homem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”, e que Ele preparou para os Seus.</a:t>
            </a:r>
            <a:endParaRPr lang="pt-BR" sz="28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2939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124744"/>
            <a:ext cx="7848872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1 </a:t>
            </a:r>
            <a:r>
              <a:rPr lang="pt-BR" dirty="0" err="1" smtClean="0">
                <a:solidFill>
                  <a:srgbClr val="0000CC"/>
                </a:solidFill>
              </a:rPr>
              <a:t>Co</a:t>
            </a:r>
            <a:r>
              <a:rPr lang="pt-BR" dirty="0">
                <a:solidFill>
                  <a:srgbClr val="0000CC"/>
                </a:solidFill>
              </a:rPr>
              <a:t>  1. 27  Mas Deus escolheu as coisas loucas deste mundo para confundir as sábias; e Deus escolheu as coisas fracas deste mundo para confundir as fortes</a:t>
            </a:r>
            <a:r>
              <a:rPr lang="pt-BR" dirty="0" smtClean="0">
                <a:solidFill>
                  <a:srgbClr val="0000CC"/>
                </a:solidFill>
              </a:rPr>
              <a:t>.   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0000CC"/>
                </a:solidFill>
              </a:rPr>
              <a:t>28  E Deus escolheu as coisas vis deste mundo, e as desprezíveis, e as que não são para aniquilar as que são;</a:t>
            </a:r>
          </a:p>
          <a:p>
            <a:pPr marL="0" indent="0">
              <a:buNone/>
            </a:pPr>
            <a:r>
              <a:rPr lang="pt-BR" dirty="0" smtClean="0">
                <a:solidFill>
                  <a:srgbClr val="0000CC"/>
                </a:solidFill>
              </a:rPr>
              <a:t>29  para que nenhuma carne se glorie perante ele.</a:t>
            </a: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49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  <a:br>
              <a:rPr lang="pt-BR" sz="2900" b="1" i="1" dirty="0">
                <a:solidFill>
                  <a:srgbClr val="00B050"/>
                </a:solidFill>
                <a:cs typeface="Arial" charset="0"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556797"/>
            <a:ext cx="8064896" cy="43819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 - A SIMPLICIDADE E O PODER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	</a:t>
            </a:r>
            <a:r>
              <a:rPr lang="pt-BR" sz="3000" b="1" dirty="0" smtClean="0">
                <a:solidFill>
                  <a:srgbClr val="006600"/>
                </a:solidFill>
              </a:rPr>
              <a:t>	(</a:t>
            </a:r>
            <a:r>
              <a:rPr lang="pt-BR" sz="3000" dirty="0" smtClean="0">
                <a:solidFill>
                  <a:srgbClr val="0000CC"/>
                </a:solidFill>
              </a:rPr>
              <a:t>vv. </a:t>
            </a:r>
            <a:r>
              <a:rPr lang="pt-BR" sz="3000" dirty="0">
                <a:solidFill>
                  <a:srgbClr val="0000CC"/>
                </a:solidFill>
              </a:rPr>
              <a:t>1-5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- A SABEDORIA DIVINA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6-09</a:t>
            </a:r>
            <a:r>
              <a:rPr lang="pt-BR" sz="3000" b="1" dirty="0" smtClean="0">
                <a:solidFill>
                  <a:srgbClr val="006600"/>
                </a:solidFill>
              </a:rPr>
              <a:t>)</a:t>
            </a:r>
            <a:endParaRPr lang="pt-BR" sz="30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FF0000"/>
                </a:solidFill>
              </a:rPr>
              <a:t>III - A ESPIRITUALIDADE DO </a:t>
            </a:r>
            <a:r>
              <a:rPr lang="pt-BR" sz="3000" b="1" dirty="0" smtClean="0">
                <a:solidFill>
                  <a:srgbClr val="FF00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10-16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6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7396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</a:t>
            </a:r>
            <a:r>
              <a:rPr lang="pt-BR" sz="3100" dirty="0" smtClean="0">
                <a:solidFill>
                  <a:srgbClr val="7030A0"/>
                </a:solidFill>
                <a:latin typeface="Arial Black" pitchFamily="34" charset="0"/>
              </a:rPr>
              <a:t>CORÍNTIOS</a:t>
            </a:r>
            <a: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ea typeface="+mn-ea"/>
                <a:cs typeface="Arial" charset="0"/>
              </a:rPr>
              <a:t>LIÇÃO 2: A NATUREZA DO EVANGELHO DE </a:t>
            </a:r>
            <a:r>
              <a:rPr lang="pt-BR" sz="2900" b="1" i="1" dirty="0" smtClean="0">
                <a:solidFill>
                  <a:srgbClr val="00B050"/>
                </a:solidFill>
                <a:ea typeface="+mn-ea"/>
                <a:cs typeface="Arial" charset="0"/>
              </a:rPr>
              <a:t>CRISTO</a:t>
            </a:r>
            <a:endParaRPr lang="pt-BR" sz="2900" b="1" i="1" dirty="0">
              <a:solidFill>
                <a:srgbClr val="00B050"/>
              </a:solidFill>
              <a:ea typeface="+mn-ea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658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pt-BR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 Texto Bíblico:</a:t>
            </a:r>
          </a:p>
          <a:p>
            <a:pPr marL="0" indent="0" algn="ctr">
              <a:buNone/>
            </a:pPr>
            <a:r>
              <a:rPr lang="pt-BR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sz="1400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pt-BR" sz="9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pt-BR" sz="92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pt-BR" sz="9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 10  Mas </a:t>
            </a:r>
            <a:r>
              <a:rPr lang="pt-BR" sz="9200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Deus </a:t>
            </a:r>
            <a:r>
              <a:rPr lang="pt-BR" sz="9200" u="sng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no-las</a:t>
            </a:r>
            <a:r>
              <a:rPr lang="pt-BR" sz="9200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revelou</a:t>
            </a:r>
            <a:r>
              <a:rPr lang="pt-BR" sz="9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pelo seu Espírito; porque o Espírito penetra todas as coisas, ainda as profundezas de </a:t>
            </a:r>
            <a:r>
              <a:rPr lang="pt-BR" sz="9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Deus  11 Porque </a:t>
            </a:r>
            <a:r>
              <a:rPr lang="pt-BR" sz="9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qual dos homens sabe as coisas do homem, senão o espírito do homem, que nele está? Assim também ninguém sabe as coisas de Deus, senão o Espírito de Deus.   12  Mas nós não </a:t>
            </a:r>
            <a:r>
              <a:rPr lang="pt-BR" sz="9200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recebemos</a:t>
            </a:r>
            <a:r>
              <a:rPr lang="pt-BR" sz="9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o espírito do mundo, mas </a:t>
            </a:r>
            <a:r>
              <a:rPr lang="pt-BR" sz="9200" u="sng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 Espírito que provém de Deus</a:t>
            </a:r>
            <a:r>
              <a:rPr lang="pt-BR" sz="9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para que pudéssemos conhecer o que nos é dado gratuitamente por Deus.   13  As quais também falamos, não com palavras de sabedoria humana, mas com as que o Espírito Santo ensina, comparando as coisas espirituais com as espirituais</a:t>
            </a:r>
            <a:r>
              <a:rPr lang="pt-BR" sz="9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  14  </a:t>
            </a:r>
            <a:r>
              <a:rPr lang="pt-BR" sz="9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Ora, o homem natural não compreende as coisas do Espírito de Deus, porque lhe parecem loucura; e não pode entendê-las, porque elas se discernem espiritualmente</a:t>
            </a:r>
            <a:r>
              <a:rPr lang="pt-BR" sz="9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  15  </a:t>
            </a:r>
            <a:r>
              <a:rPr lang="pt-BR" sz="9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Mas o que é espiritual discerne bem tudo, e ele de ninguém é discernido</a:t>
            </a:r>
            <a:r>
              <a:rPr lang="pt-BR" sz="92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  16  </a:t>
            </a:r>
            <a:r>
              <a:rPr lang="pt-BR" sz="92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Porque quem conheceu a mente do Senhor, para que possa instruí-lo? Mas nós temos a mente de Cristo.</a:t>
            </a:r>
            <a:endParaRPr lang="pt-BR" sz="9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9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900" b="1" dirty="0">
                <a:solidFill>
                  <a:srgbClr val="006600"/>
                </a:solidFill>
              </a:rPr>
              <a:t>III - A ESPIRITUALIDADE DO </a:t>
            </a:r>
            <a:r>
              <a:rPr lang="pt-BR" sz="2900" b="1" dirty="0" smtClean="0">
                <a:solidFill>
                  <a:srgbClr val="006600"/>
                </a:solidFill>
              </a:rPr>
              <a:t>EVANGELHO			</a:t>
            </a:r>
            <a:r>
              <a:rPr lang="pt-BR" sz="2900" b="1" dirty="0" smtClean="0">
                <a:solidFill>
                  <a:srgbClr val="006600"/>
                </a:solidFill>
              </a:rPr>
              <a:t>	1 </a:t>
            </a: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>
                <a:solidFill>
                  <a:srgbClr val="006600"/>
                </a:solidFill>
              </a:rPr>
              <a:t>	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Chegamos então ao ponto em que Paulo explica como alguém chega ao conhecimento de que a cruz de Cristo é o poder de Deus para salvação. Embora estas coisas pertençam à sabedoria de Deus, à Sua mente e vontade insondáveis, “</a:t>
            </a:r>
            <a:r>
              <a:rPr lang="pt-BR" sz="3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Deus </a:t>
            </a:r>
            <a:r>
              <a:rPr lang="pt-BR" sz="34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no-las</a:t>
            </a:r>
            <a:r>
              <a:rPr lang="pt-BR" sz="3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revelou pelo seu Espírito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3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10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). Ou seja, esse conhecimento precisa ser revelado aos homens pelo Espírito de Deus. Assim como somente o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homem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 conhece a si mesmo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no mais íntimo e oculto do seu ser – em seus pensamentos, intenções e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vontades;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do mesmo modo somente o Espírito Santo conhece a mente e a vontade de Deus. Ora, se recebemos “</a:t>
            </a:r>
            <a:r>
              <a:rPr lang="pt-BR" sz="3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 Espírito que provém de Deus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3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12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), logo, é porque Ele quis nos comunicar os Seus pensamentos, intenções e vontades quanto “</a:t>
            </a:r>
            <a:r>
              <a:rPr lang="pt-BR" sz="3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ao que nos é dado gratuitamente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34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13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) na cruz.</a:t>
            </a:r>
            <a:endParaRPr lang="pt-BR" sz="3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293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>CRISTO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400" b="1" dirty="0">
                <a:solidFill>
                  <a:srgbClr val="006600"/>
                </a:solidFill>
              </a:rPr>
              <a:t>III - A ESPIRITUALIDADE DO EVANGELHO			</a:t>
            </a:r>
            <a:r>
              <a:rPr lang="pt-BR" sz="2400" b="1" dirty="0" smtClean="0">
                <a:solidFill>
                  <a:srgbClr val="006600"/>
                </a:solidFill>
              </a:rPr>
              <a:t>2 </a:t>
            </a:r>
            <a:endParaRPr lang="pt-BR" sz="2400" b="1" dirty="0" smtClean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pt-BR" sz="1300" b="1" dirty="0">
              <a:solidFill>
                <a:srgbClr val="006600"/>
              </a:solidFill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2800" b="1" dirty="0">
                <a:solidFill>
                  <a:srgbClr val="006600"/>
                </a:solidFill>
              </a:rPr>
              <a:t>	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A seguir, o apóstolo esclarece que as coisas da sabedoria divina foram reveladas aos crentes pelo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Espírito Santo,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mas que elas precisam ser comunicadas em uma linguagem correspondente, espiritual, sem adornos ou disfarces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próprios da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sabedoria humana. A palavra da cruz não pode ser entendida nem explicada melhor do que pelo evangelho, no qual as coisas espirituais são comparadas às espirituais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13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). Por esta razão ele exorta Timóteo, em outro lugar, a conservar o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modelo das sãs palavras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que dele havia ouvido, guardando o “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bom depósito do Espírito Santo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pt-BR" sz="2800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Tm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1.13-14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).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2638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2736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2 </a:t>
            </a:r>
            <a:r>
              <a:rPr lang="pt-BR" dirty="0" err="1">
                <a:solidFill>
                  <a:srgbClr val="0000CC"/>
                </a:solidFill>
              </a:rPr>
              <a:t>Tm</a:t>
            </a:r>
            <a:r>
              <a:rPr lang="pt-BR" dirty="0">
                <a:solidFill>
                  <a:srgbClr val="0000CC"/>
                </a:solidFill>
              </a:rPr>
              <a:t> 1. 13  Conserva o modelo das sãs palavras que de mim tens ouvido, na fé e na caridade que há em Cristo Jesus.</a:t>
            </a:r>
          </a:p>
          <a:p>
            <a:pPr marL="0" indent="0">
              <a:buNone/>
            </a:pPr>
            <a:r>
              <a:rPr lang="pt-BR" dirty="0">
                <a:solidFill>
                  <a:srgbClr val="0000CC"/>
                </a:solidFill>
              </a:rPr>
              <a:t>14  Guarda o bom depósito pelo Espírito Santo que habita em nós.</a:t>
            </a:r>
            <a:endParaRPr lang="pt-B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0423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464496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2600" b="1" dirty="0">
                <a:solidFill>
                  <a:srgbClr val="006600"/>
                </a:solidFill>
              </a:rPr>
              <a:t>III - A ESPIRITUALIDADE DO EVANGELHO			</a:t>
            </a:r>
            <a:r>
              <a:rPr lang="pt-BR" sz="2600" b="1" dirty="0" smtClean="0">
                <a:solidFill>
                  <a:srgbClr val="006600"/>
                </a:solidFill>
              </a:rPr>
              <a:t>3 	</a:t>
            </a:r>
            <a:endParaRPr lang="pt-BR" sz="2600" b="1" dirty="0" smtClean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15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	</a:t>
            </a:r>
            <a:endParaRPr lang="pt-BR" sz="1500" b="1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sz="15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Esta </a:t>
            </a:r>
            <a:r>
              <a:rPr lang="pt-BR" dirty="0">
                <a:latin typeface="Arial" pitchFamily="34" charset="0"/>
                <a:cs typeface="Arial" pitchFamily="34" charset="0"/>
              </a:rPr>
              <a:t>passagem se encerra com uma consideração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sobre </a:t>
            </a:r>
            <a:r>
              <a:rPr lang="pt-BR" dirty="0">
                <a:latin typeface="Arial" pitchFamily="34" charset="0"/>
                <a:cs typeface="Arial" pitchFamily="34" charset="0"/>
              </a:rPr>
              <a:t>a diferença entre o homem espiritual (o crente) e o homem natural (o incrédulo). O homem espiritual discerne bem tudo – tanto as coisas naturais como as espirituais – porque tem o Espírito de Deus; ao passo que o natural não entende as coisas espirituais, nem discerne os que são espirituais. Quem pode instruir os espirituais? Os filósofos, os retóricos, os sábios segundo o mundo? Somente aqueles que têm a mente de Cristo – como o apóstolo e os demais ministros do evangelho: “</a:t>
            </a:r>
            <a:r>
              <a:rPr lang="pt-BR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Mas nós temos a mente de Cristo</a:t>
            </a:r>
            <a:r>
              <a:rPr lang="pt-BR" dirty="0">
                <a:latin typeface="Arial" pitchFamily="34" charset="0"/>
                <a:cs typeface="Arial" pitchFamily="34" charset="0"/>
              </a:rPr>
              <a:t>” (</a:t>
            </a:r>
            <a:r>
              <a:rPr lang="pt-BR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v. 16</a:t>
            </a:r>
            <a:r>
              <a:rPr lang="pt-BR" dirty="0">
                <a:latin typeface="Arial" pitchFamily="34" charset="0"/>
                <a:cs typeface="Arial" pitchFamily="34" charset="0"/>
              </a:rPr>
              <a:t>). Esta declaração levará ao assunto do capítulo seguinte, que estudaremos na próxima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lição.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928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4653136"/>
            <a:ext cx="8208912" cy="1296144"/>
          </a:xfrm>
        </p:spPr>
        <p:txBody>
          <a:bodyPr>
            <a:noAutofit/>
          </a:bodyPr>
          <a:lstStyle/>
          <a:p>
            <a:pPr marL="342900" lvl="0" indent="-342900" fontAlgn="base">
              <a:spcAft>
                <a:spcPct val="0"/>
              </a:spcAft>
              <a:defRPr/>
            </a:pPr>
            <a:r>
              <a:rPr lang="pt-BR" sz="4400" b="1" i="1" dirty="0">
                <a:solidFill>
                  <a:srgbClr val="00B050"/>
                </a:solidFill>
                <a:cs typeface="Arial" charset="0"/>
              </a:rPr>
              <a:t>LIÇÃO 2: </a:t>
            </a:r>
            <a:r>
              <a:rPr lang="pt-BR" sz="4400" b="1" i="1" dirty="0" smtClean="0">
                <a:solidFill>
                  <a:srgbClr val="00B050"/>
                </a:solidFill>
                <a:cs typeface="Arial" charset="0"/>
              </a:rPr>
              <a:t> A </a:t>
            </a:r>
            <a:r>
              <a:rPr lang="pt-BR" sz="4400" b="1" i="1" dirty="0">
                <a:solidFill>
                  <a:srgbClr val="00B050"/>
                </a:solidFill>
                <a:cs typeface="Arial" charset="0"/>
              </a:rPr>
              <a:t>NATUREZA DO EVANGELHO DE CRISTO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467544" y="548680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solidFill>
                  <a:srgbClr val="7030A0"/>
                </a:solidFill>
                <a:latin typeface="Arial Black" pitchFamily="34" charset="0"/>
              </a:rPr>
              <a:t>1ª CARTA  </a:t>
            </a:r>
            <a:r>
              <a:rPr lang="pt-BR" sz="3600" dirty="0">
                <a:solidFill>
                  <a:srgbClr val="7030A0"/>
                </a:solidFill>
                <a:latin typeface="Arial Black" pitchFamily="34" charset="0"/>
              </a:rPr>
              <a:t>AOS</a:t>
            </a:r>
            <a:r>
              <a:rPr lang="pt-BR" sz="4000" dirty="0">
                <a:solidFill>
                  <a:srgbClr val="7030A0"/>
                </a:solidFill>
                <a:latin typeface="Arial Black" pitchFamily="34" charset="0"/>
              </a:rPr>
              <a:t>  CORÍNTIOS</a:t>
            </a:r>
            <a:endParaRPr lang="pt-BR" sz="40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61045"/>
            <a:ext cx="4464496" cy="3015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95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  <a:br>
              <a:rPr lang="pt-BR" sz="2900" b="1" i="1" dirty="0">
                <a:solidFill>
                  <a:srgbClr val="00B050"/>
                </a:solidFill>
                <a:cs typeface="Arial" charset="0"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556797"/>
            <a:ext cx="8064896" cy="43819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 - A SIMPLICIDADE E O PODER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	</a:t>
            </a:r>
            <a:r>
              <a:rPr lang="pt-BR" sz="3000" b="1" dirty="0" smtClean="0">
                <a:solidFill>
                  <a:srgbClr val="006600"/>
                </a:solidFill>
              </a:rPr>
              <a:t>	(</a:t>
            </a:r>
            <a:r>
              <a:rPr lang="pt-BR" sz="3000" dirty="0" smtClean="0">
                <a:solidFill>
                  <a:srgbClr val="0000CC"/>
                </a:solidFill>
              </a:rPr>
              <a:t>vv. </a:t>
            </a:r>
            <a:r>
              <a:rPr lang="pt-BR" sz="3000" dirty="0">
                <a:solidFill>
                  <a:srgbClr val="0000CC"/>
                </a:solidFill>
              </a:rPr>
              <a:t>1-5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- A SABEDORIA DIVINA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6-09</a:t>
            </a:r>
            <a:r>
              <a:rPr lang="pt-BR" sz="3000" b="1" dirty="0" smtClean="0">
                <a:solidFill>
                  <a:srgbClr val="006600"/>
                </a:solidFill>
              </a:rPr>
              <a:t>)</a:t>
            </a:r>
            <a:endParaRPr lang="pt-BR" sz="30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III - A ESPIRITUALIDADE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10-16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6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</a:t>
            </a:r>
            <a:r>
              <a:rPr lang="pt-BR" sz="5800" b="1" dirty="0">
                <a:solidFill>
                  <a:srgbClr val="FF0000"/>
                </a:solidFill>
              </a:rPr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7396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>CRISTO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0480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4400" b="1" dirty="0" smtClean="0">
                <a:solidFill>
                  <a:srgbClr val="006600"/>
                </a:solidFill>
              </a:rPr>
              <a:t>   </a:t>
            </a:r>
            <a:r>
              <a:rPr lang="pt-BR" b="1" dirty="0" smtClean="0">
                <a:solidFill>
                  <a:srgbClr val="006600"/>
                </a:solidFill>
              </a:rPr>
              <a:t>Conclusão</a:t>
            </a:r>
            <a:endParaRPr lang="pt-BR" sz="1800" b="1" dirty="0" smtClean="0">
              <a:solidFill>
                <a:srgbClr val="006600"/>
              </a:solidFill>
            </a:endParaRPr>
          </a:p>
          <a:p>
            <a:pPr marL="0" indent="0">
              <a:buNone/>
            </a:pPr>
            <a:endParaRPr lang="pt-BR" sz="10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pt-BR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O evangelho, a palavra da cruz, é uma mensagem simples e poderosa, completamente eficaz para salvar a todos os que crerem. Não precisa dos artifícios da oratória e inteligência humanas para auxiliá-lo nesta obra. O poder de Deus se manifesta precisamente quando a sabedoria dos homens é posta de lado, e a cruz de Cristo recebe toda a centralidade na pregação, seja para confusão de alguns, levando-os à incredulidade; seja para conversão e fé de outros, levando-os a se gloriarem na sabedoria de Deus revelada em Cristo Jesus.</a:t>
            </a:r>
            <a:endParaRPr lang="pt-BR" sz="49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6386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  <a:br>
              <a:rPr lang="pt-BR" sz="2900" b="1" i="1" dirty="0">
                <a:solidFill>
                  <a:srgbClr val="00B050"/>
                </a:solidFill>
                <a:cs typeface="Arial" charset="0"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556797"/>
            <a:ext cx="8064896" cy="43819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 - A SIMPLICIDADE E O PODER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	</a:t>
            </a:r>
            <a:r>
              <a:rPr lang="pt-BR" sz="3000" b="1" dirty="0" smtClean="0">
                <a:solidFill>
                  <a:srgbClr val="006600"/>
                </a:solidFill>
              </a:rPr>
              <a:t>	(</a:t>
            </a:r>
            <a:r>
              <a:rPr lang="pt-BR" sz="3000" dirty="0" smtClean="0">
                <a:solidFill>
                  <a:srgbClr val="0000CC"/>
                </a:solidFill>
              </a:rPr>
              <a:t>vv. </a:t>
            </a:r>
            <a:r>
              <a:rPr lang="pt-BR" sz="3000" dirty="0">
                <a:solidFill>
                  <a:srgbClr val="0000CC"/>
                </a:solidFill>
              </a:rPr>
              <a:t>1-5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- A SABEDORIA DIVINA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6-09</a:t>
            </a:r>
            <a:r>
              <a:rPr lang="pt-BR" sz="3000" b="1" dirty="0" smtClean="0">
                <a:solidFill>
                  <a:srgbClr val="006600"/>
                </a:solidFill>
              </a:rPr>
              <a:t>)</a:t>
            </a:r>
            <a:endParaRPr lang="pt-BR" sz="30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III - A ESPIRITUALIDADE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10-16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6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7396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>CRISTO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sz="11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alt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Texto </a:t>
            </a:r>
            <a:r>
              <a:rPr lang="pt-BR" alt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Áureo: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10668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dirty="0">
                <a:solidFill>
                  <a:prstClr val="black"/>
                </a:solidFill>
                <a:latin typeface="Arial" charset="0"/>
                <a:cs typeface="Arial" charset="0"/>
              </a:rPr>
              <a:t> 	</a:t>
            </a:r>
            <a:r>
              <a:rPr lang="pt-BR" sz="3600" dirty="0" smtClean="0">
                <a:solidFill>
                  <a:srgbClr val="00000A"/>
                </a:solidFill>
                <a:effectLst/>
                <a:latin typeface="Times New Roman"/>
                <a:ea typeface="Calibri"/>
                <a:cs typeface="Calibri"/>
              </a:rPr>
              <a:t>“</a:t>
            </a:r>
            <a:r>
              <a:rPr lang="pt-BR" sz="3600" dirty="0" smtClean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Mas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, como está escrito: As coisas que o olho não viu, e o ouvido não ouviu, e não subiram ao coração do homem são as que Deus preparou para os que o amam. </a:t>
            </a:r>
            <a:r>
              <a:rPr lang="pt-BR" sz="3600" dirty="0" smtClean="0">
                <a:highlight>
                  <a:srgbClr val="FFFFFF"/>
                </a:highlight>
                <a:latin typeface="Times New Roman"/>
                <a:ea typeface="Calibri"/>
                <a:cs typeface="Arial" pitchFamily="34" charset="0"/>
              </a:rPr>
              <a:t>”</a:t>
            </a:r>
            <a:endParaRPr lang="pt-BR" sz="3600" dirty="0">
              <a:solidFill>
                <a:srgbClr val="00000A"/>
              </a:solidFill>
              <a:ea typeface="Calibri"/>
              <a:cs typeface="Calibri"/>
            </a:endParaRPr>
          </a:p>
          <a:p>
            <a:pPr marL="114300" lvl="0" indent="0" algn="just" fontAlgn="base">
              <a:spcBef>
                <a:spcPct val="0"/>
              </a:spcBef>
              <a:spcAft>
                <a:spcPct val="0"/>
              </a:spcAft>
              <a:buClr>
                <a:srgbClr val="DBD7CB"/>
              </a:buClr>
              <a:buNone/>
              <a:defRPr/>
            </a:pPr>
            <a:r>
              <a:rPr lang="pt-BR" sz="40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					</a:t>
            </a:r>
            <a:r>
              <a:rPr lang="pt-BR" sz="4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(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1 CO 2</a:t>
            </a:r>
            <a:r>
              <a:rPr lang="pt-BR" sz="3600" dirty="0" smtClean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. 9</a:t>
            </a:r>
            <a:r>
              <a:rPr lang="pt-BR" sz="4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BR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456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</a:t>
            </a:r>
            <a:r>
              <a:rPr lang="pt-BR" sz="3100" dirty="0" smtClean="0">
                <a:solidFill>
                  <a:srgbClr val="7030A0"/>
                </a:solidFill>
                <a:latin typeface="Arial Black" pitchFamily="34" charset="0"/>
              </a:rPr>
              <a:t>CORÍNTIOS</a:t>
            </a:r>
            <a: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ea typeface="+mn-ea"/>
                <a:cs typeface="Arial" charset="0"/>
              </a:rPr>
              <a:t>LIÇÃO 2: A NATUREZA DO EVANGELHO DE </a:t>
            </a:r>
            <a:r>
              <a:rPr lang="pt-BR" sz="2900" b="1" i="1" dirty="0" smtClean="0">
                <a:solidFill>
                  <a:srgbClr val="00B050"/>
                </a:solidFill>
                <a:ea typeface="+mn-ea"/>
                <a:cs typeface="Arial" charset="0"/>
              </a:rPr>
              <a:t>CRISTO</a:t>
            </a:r>
            <a:endParaRPr lang="pt-BR" sz="2900" b="1" i="1" dirty="0">
              <a:solidFill>
                <a:srgbClr val="00B050"/>
              </a:solidFill>
              <a:ea typeface="+mn-ea"/>
              <a:cs typeface="Arial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  <a:p>
            <a:pPr marL="0" indent="0" algn="ctr">
              <a:buNone/>
            </a:pP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 Leitura </a:t>
            </a:r>
            <a:r>
              <a:rPr lang="pt-B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Bíblica: </a:t>
            </a:r>
            <a:r>
              <a:rPr lang="pt-BR" sz="4800" dirty="0">
                <a:solidFill>
                  <a:srgbClr val="0000CC"/>
                </a:solidFill>
              </a:rPr>
              <a:t>1 CO </a:t>
            </a:r>
            <a:r>
              <a:rPr lang="pt-BR" sz="4800" dirty="0" smtClean="0">
                <a:solidFill>
                  <a:srgbClr val="0000CC"/>
                </a:solidFill>
              </a:rPr>
              <a:t>2. 1-13</a:t>
            </a:r>
          </a:p>
          <a:p>
            <a:pPr marL="0" indent="0" algn="ctr">
              <a:buNone/>
            </a:pPr>
            <a:endParaRPr lang="pt-BR" sz="4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5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9" y="404664"/>
            <a:ext cx="7848872" cy="6048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800" dirty="0" smtClean="0">
                <a:solidFill>
                  <a:srgbClr val="0000CC"/>
                </a:solidFill>
              </a:rPr>
              <a:t>I </a:t>
            </a:r>
            <a:r>
              <a:rPr lang="pt-BR" sz="1800" dirty="0" err="1" smtClean="0">
                <a:solidFill>
                  <a:srgbClr val="0000CC"/>
                </a:solidFill>
              </a:rPr>
              <a:t>Co</a:t>
            </a:r>
            <a:r>
              <a:rPr lang="pt-BR" sz="1800" dirty="0" smtClean="0">
                <a:solidFill>
                  <a:srgbClr val="0000CC"/>
                </a:solidFill>
              </a:rPr>
              <a:t> 2</a:t>
            </a:r>
            <a:r>
              <a:rPr lang="pt-BR" sz="1800" dirty="0">
                <a:solidFill>
                  <a:srgbClr val="0000CC"/>
                </a:solidFill>
              </a:rPr>
              <a:t>. 1 </a:t>
            </a:r>
            <a:r>
              <a:rPr lang="pt-BR" sz="1800" dirty="0" smtClean="0">
                <a:solidFill>
                  <a:srgbClr val="0000CC"/>
                </a:solidFill>
              </a:rPr>
              <a:t> </a:t>
            </a:r>
            <a:r>
              <a:rPr lang="pt-BR" sz="1800" dirty="0">
                <a:solidFill>
                  <a:srgbClr val="0000CC"/>
                </a:solidFill>
              </a:rPr>
              <a:t>E eu, irmãos, quando fui ter convosco, anunciando-vos o testemunho de Deus, não fui com sublimidade de palavras ou de sabedoria</a:t>
            </a:r>
            <a:r>
              <a:rPr lang="pt-BR" sz="1800" dirty="0" smtClean="0">
                <a:solidFill>
                  <a:srgbClr val="0000CC"/>
                </a:solidFill>
              </a:rPr>
              <a:t>.  2  </a:t>
            </a:r>
            <a:r>
              <a:rPr lang="pt-BR" sz="1800" dirty="0">
                <a:solidFill>
                  <a:srgbClr val="0000CC"/>
                </a:solidFill>
              </a:rPr>
              <a:t>Porque nada me propus saber entre vós, senão a Jesus Cristo e este crucificado</a:t>
            </a:r>
            <a:r>
              <a:rPr lang="pt-BR" sz="1800" dirty="0" smtClean="0">
                <a:solidFill>
                  <a:srgbClr val="0000CC"/>
                </a:solidFill>
              </a:rPr>
              <a:t>.   3  </a:t>
            </a:r>
            <a:r>
              <a:rPr lang="pt-BR" sz="1800" dirty="0">
                <a:solidFill>
                  <a:srgbClr val="0000CC"/>
                </a:solidFill>
              </a:rPr>
              <a:t>E eu estive convosco em fraqueza, e em temor, e em grande tremor</a:t>
            </a:r>
            <a:r>
              <a:rPr lang="pt-BR" sz="1800" dirty="0" smtClean="0">
                <a:solidFill>
                  <a:srgbClr val="0000CC"/>
                </a:solidFill>
              </a:rPr>
              <a:t>.   4  </a:t>
            </a:r>
            <a:r>
              <a:rPr lang="pt-BR" sz="1800" dirty="0">
                <a:solidFill>
                  <a:srgbClr val="0000CC"/>
                </a:solidFill>
              </a:rPr>
              <a:t>A minha palavra e a minha pregação não consistiram em palavras persuasivas de sabedoria humana, mas em demonstração do Espírito e de poder</a:t>
            </a:r>
            <a:r>
              <a:rPr lang="pt-BR" sz="1800" dirty="0" smtClean="0">
                <a:solidFill>
                  <a:srgbClr val="0000CC"/>
                </a:solidFill>
              </a:rPr>
              <a:t>,   5  </a:t>
            </a:r>
            <a:r>
              <a:rPr lang="pt-BR" sz="1800" dirty="0">
                <a:solidFill>
                  <a:srgbClr val="0000CC"/>
                </a:solidFill>
              </a:rPr>
              <a:t>para que a vossa fé não se apoiasse em sabedoria dos homens, mas no poder de Deus</a:t>
            </a:r>
            <a:r>
              <a:rPr lang="pt-BR" sz="1800" dirty="0" smtClean="0">
                <a:solidFill>
                  <a:srgbClr val="0000CC"/>
                </a:solidFill>
              </a:rPr>
              <a:t>.   6  </a:t>
            </a:r>
            <a:r>
              <a:rPr lang="pt-BR" sz="1800" dirty="0">
                <a:solidFill>
                  <a:srgbClr val="0000CC"/>
                </a:solidFill>
              </a:rPr>
              <a:t>Todavia, falamos sabedoria entre os perfeitos; não, porém, a sabedoria deste mundo, nem dos príncipes deste mundo, que se aniquilam</a:t>
            </a:r>
            <a:r>
              <a:rPr lang="pt-BR" sz="1800" dirty="0" smtClean="0">
                <a:solidFill>
                  <a:srgbClr val="0000CC"/>
                </a:solidFill>
              </a:rPr>
              <a:t>;   7  </a:t>
            </a:r>
            <a:r>
              <a:rPr lang="pt-BR" sz="1800" dirty="0">
                <a:solidFill>
                  <a:srgbClr val="0000CC"/>
                </a:solidFill>
              </a:rPr>
              <a:t>mas falamos a sabedoria de Deus, oculta em mistério, a qual Deus ordenou antes dos séculos para nossa glória</a:t>
            </a:r>
            <a:r>
              <a:rPr lang="pt-BR" sz="1800" dirty="0" smtClean="0">
                <a:solidFill>
                  <a:srgbClr val="0000CC"/>
                </a:solidFill>
              </a:rPr>
              <a:t>;   8  </a:t>
            </a:r>
            <a:r>
              <a:rPr lang="pt-BR" sz="1800" dirty="0">
                <a:solidFill>
                  <a:srgbClr val="0000CC"/>
                </a:solidFill>
              </a:rPr>
              <a:t>a qual nenhum dos príncipes deste mundo conheceu; porque, se a conhecessem, nunca crucificariam ao Senhor da glória</a:t>
            </a:r>
            <a:r>
              <a:rPr lang="pt-BR" sz="1800" dirty="0" smtClean="0">
                <a:solidFill>
                  <a:srgbClr val="0000CC"/>
                </a:solidFill>
              </a:rPr>
              <a:t>.  9  </a:t>
            </a:r>
            <a:r>
              <a:rPr lang="pt-BR" sz="1800" dirty="0">
                <a:solidFill>
                  <a:srgbClr val="0000CC"/>
                </a:solidFill>
              </a:rPr>
              <a:t>Mas, como está escrito: As coisas que o olho não viu, e o ouvido não ouviu, e não subiram ao coração do homem são as que Deus preparou para os que o amam</a:t>
            </a:r>
            <a:r>
              <a:rPr lang="pt-BR" sz="1800" dirty="0" smtClean="0">
                <a:solidFill>
                  <a:srgbClr val="0000CC"/>
                </a:solidFill>
              </a:rPr>
              <a:t>.   10  </a:t>
            </a:r>
            <a:r>
              <a:rPr lang="pt-BR" sz="1800" dirty="0">
                <a:solidFill>
                  <a:srgbClr val="0000CC"/>
                </a:solidFill>
              </a:rPr>
              <a:t>Mas Deus </a:t>
            </a:r>
            <a:r>
              <a:rPr lang="pt-BR" sz="1800" dirty="0" err="1">
                <a:solidFill>
                  <a:srgbClr val="0000CC"/>
                </a:solidFill>
              </a:rPr>
              <a:t>no-las</a:t>
            </a:r>
            <a:r>
              <a:rPr lang="pt-BR" sz="1800" dirty="0">
                <a:solidFill>
                  <a:srgbClr val="0000CC"/>
                </a:solidFill>
              </a:rPr>
              <a:t> revelou pelo seu Espírito; porque o Espírito penetra todas as coisas, ainda as profundezas de Deus</a:t>
            </a:r>
            <a:r>
              <a:rPr lang="pt-BR" sz="1800" dirty="0" smtClean="0">
                <a:solidFill>
                  <a:srgbClr val="0000CC"/>
                </a:solidFill>
              </a:rPr>
              <a:t>.   11  </a:t>
            </a:r>
            <a:r>
              <a:rPr lang="pt-BR" sz="1800" dirty="0">
                <a:solidFill>
                  <a:srgbClr val="0000CC"/>
                </a:solidFill>
              </a:rPr>
              <a:t>Porque qual dos homens sabe as coisas do homem, senão o espírito do homem, que nele está? Assim também ninguém sabe as coisas de Deus, senão o Espírito de Deus</a:t>
            </a:r>
            <a:r>
              <a:rPr lang="pt-BR" sz="1800" dirty="0" smtClean="0">
                <a:solidFill>
                  <a:srgbClr val="0000CC"/>
                </a:solidFill>
              </a:rPr>
              <a:t>.   12  </a:t>
            </a:r>
            <a:r>
              <a:rPr lang="pt-BR" sz="1800" dirty="0">
                <a:solidFill>
                  <a:srgbClr val="0000CC"/>
                </a:solidFill>
              </a:rPr>
              <a:t>Mas nós não recebemos o espírito do mundo, mas o Espírito que provém de Deus, para que pudéssemos conhecer o que nos é dado gratuitamente por Deus</a:t>
            </a:r>
            <a:r>
              <a:rPr lang="pt-BR" sz="1800" dirty="0" smtClean="0">
                <a:solidFill>
                  <a:srgbClr val="0000CC"/>
                </a:solidFill>
              </a:rPr>
              <a:t>.   13  </a:t>
            </a:r>
            <a:r>
              <a:rPr lang="pt-BR" sz="1800" dirty="0">
                <a:solidFill>
                  <a:srgbClr val="0000CC"/>
                </a:solidFill>
              </a:rPr>
              <a:t>As quais também falamos, não com palavras de sabedoria humana, mas com as que o Espírito Santo ensina, comparando as coisas espirituais com as espirituais.</a:t>
            </a:r>
          </a:p>
        </p:txBody>
      </p:sp>
    </p:spTree>
    <p:extLst>
      <p:ext uri="{BB962C8B-B14F-4D97-AF65-F5344CB8AC3E}">
        <p14:creationId xmlns:p14="http://schemas.microsoft.com/office/powerpoint/2010/main" val="65584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</a:t>
            </a:r>
            <a:r>
              <a:rPr lang="pt-BR" sz="2900" b="1" i="1" dirty="0" smtClean="0">
                <a:solidFill>
                  <a:srgbClr val="00B050"/>
                </a:solidFill>
                <a:cs typeface="Arial" charset="0"/>
              </a:rPr>
              <a:t>CRISTO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sz="11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pt-BR" altLang="pt-BR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pt-BR" alt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Texto </a:t>
            </a:r>
            <a:r>
              <a:rPr lang="pt-BR" alt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Áureo: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10668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dirty="0">
                <a:solidFill>
                  <a:prstClr val="black"/>
                </a:solidFill>
                <a:latin typeface="Arial" charset="0"/>
                <a:cs typeface="Arial" charset="0"/>
              </a:rPr>
              <a:t> 	</a:t>
            </a:r>
            <a:r>
              <a:rPr lang="pt-BR" sz="3600" dirty="0" smtClean="0">
                <a:solidFill>
                  <a:srgbClr val="00000A"/>
                </a:solidFill>
                <a:effectLst/>
                <a:latin typeface="Times New Roman"/>
                <a:ea typeface="Calibri"/>
                <a:cs typeface="Calibri"/>
              </a:rPr>
              <a:t>“</a:t>
            </a:r>
            <a:r>
              <a:rPr lang="pt-BR" sz="3600" dirty="0" smtClean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Mas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, como está escrito: As coisas que o olho não viu, e o ouvido não ouviu, e não subiram ao coração do homem são as que Deus preparou para os que o amam. </a:t>
            </a:r>
            <a:r>
              <a:rPr lang="pt-BR" sz="3600" dirty="0" smtClean="0">
                <a:highlight>
                  <a:srgbClr val="FFFFFF"/>
                </a:highlight>
                <a:latin typeface="Times New Roman"/>
                <a:ea typeface="Calibri"/>
                <a:cs typeface="Arial" pitchFamily="34" charset="0"/>
              </a:rPr>
              <a:t>”</a:t>
            </a:r>
            <a:endParaRPr lang="pt-BR" sz="3600" dirty="0">
              <a:solidFill>
                <a:srgbClr val="00000A"/>
              </a:solidFill>
              <a:ea typeface="Calibri"/>
              <a:cs typeface="Calibri"/>
            </a:endParaRPr>
          </a:p>
          <a:p>
            <a:pPr marL="114300" lvl="0" indent="0" algn="just" fontAlgn="base">
              <a:spcBef>
                <a:spcPct val="0"/>
              </a:spcBef>
              <a:spcAft>
                <a:spcPct val="0"/>
              </a:spcAft>
              <a:buClr>
                <a:srgbClr val="DBD7CB"/>
              </a:buClr>
              <a:buNone/>
              <a:defRPr/>
            </a:pPr>
            <a:r>
              <a:rPr lang="pt-BR" sz="40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					</a:t>
            </a:r>
            <a:r>
              <a:rPr lang="pt-BR" sz="4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(</a:t>
            </a:r>
            <a:r>
              <a:rPr lang="pt-BR" sz="3600" dirty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1 CO 2</a:t>
            </a:r>
            <a:r>
              <a:rPr lang="pt-BR" sz="3600" dirty="0" smtClean="0">
                <a:solidFill>
                  <a:srgbClr val="0000CC"/>
                </a:solidFill>
                <a:highlight>
                  <a:srgbClr val="FFFFFF"/>
                </a:highlight>
                <a:latin typeface="Arial" pitchFamily="34" charset="0"/>
                <a:ea typeface="Calibri"/>
                <a:cs typeface="Arial" pitchFamily="34" charset="0"/>
              </a:rPr>
              <a:t>. 9</a:t>
            </a:r>
            <a:r>
              <a:rPr lang="pt-BR" sz="4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)</a:t>
            </a:r>
            <a:endParaRPr lang="pt-BR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85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  <a:br>
              <a:rPr lang="pt-BR" sz="2900" b="1" i="1" dirty="0">
                <a:solidFill>
                  <a:srgbClr val="00B050"/>
                </a:solidFill>
                <a:cs typeface="Arial" charset="0"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556797"/>
            <a:ext cx="8064896" cy="43819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I - A SIMPLICIDADE E O PODER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	</a:t>
            </a:r>
            <a:r>
              <a:rPr lang="pt-BR" sz="3000" b="1" dirty="0" smtClean="0">
                <a:solidFill>
                  <a:srgbClr val="006600"/>
                </a:solidFill>
              </a:rPr>
              <a:t>	(</a:t>
            </a:r>
            <a:r>
              <a:rPr lang="pt-BR" sz="3000" dirty="0" smtClean="0">
                <a:solidFill>
                  <a:srgbClr val="0000CC"/>
                </a:solidFill>
              </a:rPr>
              <a:t>vv. </a:t>
            </a:r>
            <a:r>
              <a:rPr lang="pt-BR" sz="3000" dirty="0">
                <a:solidFill>
                  <a:srgbClr val="0000CC"/>
                </a:solidFill>
              </a:rPr>
              <a:t>1-5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- A SABEDORIA DIVINA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</a:t>
            </a:r>
            <a:r>
              <a:rPr lang="pt-BR" sz="3500" b="1" dirty="0" smtClean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6-09</a:t>
            </a:r>
            <a:r>
              <a:rPr lang="pt-BR" sz="3000" b="1" dirty="0" smtClean="0">
                <a:solidFill>
                  <a:srgbClr val="006600"/>
                </a:solidFill>
              </a:rPr>
              <a:t>)</a:t>
            </a:r>
            <a:endParaRPr lang="pt-BR" sz="30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III - A ESPIRITUALIDADE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</a:t>
            </a:r>
            <a:r>
              <a:rPr lang="pt-BR" sz="3500" b="1" dirty="0" smtClean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10-16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6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pt-BR" sz="2400" b="1" dirty="0" smtClean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pt-BR" sz="3500" b="1" dirty="0">
                <a:solidFill>
                  <a:srgbClr val="006600"/>
                </a:solidFill>
              </a:rPr>
              <a:t>Introdução</a:t>
            </a:r>
            <a:r>
              <a:rPr lang="pt-BR" sz="2400" b="1" dirty="0" smtClean="0">
                <a:solidFill>
                  <a:srgbClr val="EEECE1">
                    <a:lumMod val="25000"/>
                  </a:srgbClr>
                </a:solidFill>
                <a:latin typeface="Arial" pitchFamily="34" charset="0"/>
                <a:cs typeface="Arial" pitchFamily="34" charset="0"/>
              </a:rPr>
              <a:t>					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pt-BR" sz="1200" b="1" dirty="0">
              <a:ln w="12700" cmpd="sng">
                <a:solidFill>
                  <a:schemeClr val="tx1"/>
                </a:solidFill>
              </a:ln>
              <a:solidFill>
                <a:srgbClr val="EEECE1">
                  <a:lumMod val="2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pt-BR" sz="2400" dirty="0">
                <a:solidFill>
                  <a:prstClr val="black"/>
                </a:solidFill>
                <a:latin typeface="Arial" charset="0"/>
                <a:cs typeface="Arial" charset="0"/>
              </a:rPr>
              <a:t>	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A fim de tratar o problema das dissensões na igreja de Corinto, o apóstolo Paulo começou por lembra-los de que o evangelho pregado por ele falava da cruz de Cristo. E nisto não havia motivo para vanglória carnal, nem para o sentimento </a:t>
            </a:r>
            <a:r>
              <a:rPr lang="pt-B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faccioso. </a:t>
            </a:r>
            <a:r>
              <a:rPr lang="pt-BR" sz="2800" dirty="0">
                <a:solidFill>
                  <a:prstClr val="black"/>
                </a:solidFill>
                <a:latin typeface="Arial" charset="0"/>
                <a:cs typeface="Arial" charset="0"/>
              </a:rPr>
              <a:t>Em confirmação ao seu argumento, o apóstolo considera, no presente texto, as características peculiares do evangelho de Cristo e do seu anúncio entre os homens.</a:t>
            </a:r>
          </a:p>
        </p:txBody>
      </p:sp>
    </p:spTree>
    <p:extLst>
      <p:ext uri="{BB962C8B-B14F-4D97-AF65-F5344CB8AC3E}">
        <p14:creationId xmlns:p14="http://schemas.microsoft.com/office/powerpoint/2010/main" val="2703177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100" dirty="0">
                <a:solidFill>
                  <a:srgbClr val="7030A0"/>
                </a:solidFill>
                <a:latin typeface="Arial Black" pitchFamily="34" charset="0"/>
              </a:rPr>
              <a:t>1ª CARTA  AOS  CORÍNTIOS</a:t>
            </a:r>
            <a:r>
              <a:rPr lang="pt-BR" sz="3600" dirty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pt-BR" sz="2900" b="1" i="1" dirty="0">
                <a:solidFill>
                  <a:srgbClr val="00B050"/>
                </a:solidFill>
                <a:cs typeface="Arial" charset="0"/>
              </a:rPr>
              <a:t>LIÇÃO 2: A NATUREZA DO EVANGELHO DE CRISTO</a:t>
            </a:r>
            <a:br>
              <a:rPr lang="pt-BR" sz="2900" b="1" i="1" dirty="0">
                <a:solidFill>
                  <a:srgbClr val="00B050"/>
                </a:solidFill>
                <a:cs typeface="Arial" charset="0"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556797"/>
            <a:ext cx="8064896" cy="43819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sz="2000" dirty="0"/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4000" b="1" dirty="0">
                <a:solidFill>
                  <a:srgbClr val="006600"/>
                </a:solidFill>
              </a:rPr>
              <a:t>- Introdução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pt-BR" sz="1700" b="1" dirty="0">
              <a:solidFill>
                <a:srgbClr val="0066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pt-BR" sz="3000" b="1" dirty="0">
                <a:solidFill>
                  <a:srgbClr val="FF0000"/>
                </a:solidFill>
              </a:rPr>
              <a:t>I - A SIMPLICIDADE E O PODER DO </a:t>
            </a:r>
            <a:r>
              <a:rPr lang="pt-BR" sz="3000" b="1" dirty="0" smtClean="0">
                <a:solidFill>
                  <a:srgbClr val="FF0000"/>
                </a:solidFill>
              </a:rPr>
              <a:t>EVANGELHO</a:t>
            </a:r>
          </a:p>
          <a:p>
            <a:pPr marL="0" indent="0">
              <a:buNone/>
            </a:pPr>
            <a:r>
              <a:rPr lang="pt-BR" sz="3000" b="1" dirty="0">
                <a:solidFill>
                  <a:srgbClr val="006600"/>
                </a:solidFill>
              </a:rPr>
              <a:t>		</a:t>
            </a:r>
            <a:r>
              <a:rPr lang="pt-BR" sz="3000" b="1" dirty="0" smtClean="0">
                <a:solidFill>
                  <a:srgbClr val="006600"/>
                </a:solidFill>
              </a:rPr>
              <a:t>	(</a:t>
            </a:r>
            <a:r>
              <a:rPr lang="pt-BR" sz="3000" dirty="0" smtClean="0">
                <a:solidFill>
                  <a:srgbClr val="0000CC"/>
                </a:solidFill>
              </a:rPr>
              <a:t>vv. </a:t>
            </a:r>
            <a:r>
              <a:rPr lang="pt-BR" sz="3000" dirty="0">
                <a:solidFill>
                  <a:srgbClr val="0000CC"/>
                </a:solidFill>
              </a:rPr>
              <a:t>1-5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 - A SABEDORIA DIVINA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6-09</a:t>
            </a:r>
            <a:r>
              <a:rPr lang="pt-BR" sz="3000" b="1" dirty="0" smtClean="0">
                <a:solidFill>
                  <a:srgbClr val="006600"/>
                </a:solidFill>
              </a:rPr>
              <a:t>)</a:t>
            </a:r>
            <a:endParaRPr lang="pt-BR" sz="3000" b="1" dirty="0">
              <a:solidFill>
                <a:srgbClr val="006600"/>
              </a:solidFill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III - A ESPIRITUALIDADE DO </a:t>
            </a:r>
            <a:r>
              <a:rPr lang="pt-BR" sz="3000" b="1" dirty="0" smtClean="0">
                <a:solidFill>
                  <a:srgbClr val="006600"/>
                </a:solidFill>
              </a:rPr>
              <a:t>EVANGELHO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000" b="1" dirty="0">
                <a:solidFill>
                  <a:srgbClr val="006600"/>
                </a:solidFill>
              </a:rPr>
              <a:t>	</a:t>
            </a:r>
            <a:r>
              <a:rPr lang="pt-BR" sz="3000" b="1" dirty="0" smtClean="0">
                <a:solidFill>
                  <a:srgbClr val="006600"/>
                </a:solidFill>
              </a:rPr>
              <a:t>		(</a:t>
            </a:r>
            <a:r>
              <a:rPr lang="pt-BR" sz="3000" dirty="0">
                <a:solidFill>
                  <a:srgbClr val="0000CC"/>
                </a:solidFill>
              </a:rPr>
              <a:t>vv</a:t>
            </a:r>
            <a:r>
              <a:rPr lang="pt-BR" sz="3000" dirty="0" smtClean="0">
                <a:solidFill>
                  <a:srgbClr val="0000CC"/>
                </a:solidFill>
              </a:rPr>
              <a:t>. </a:t>
            </a:r>
            <a:r>
              <a:rPr lang="pt-BR" sz="3000" dirty="0" smtClean="0">
                <a:solidFill>
                  <a:srgbClr val="0000CC"/>
                </a:solidFill>
              </a:rPr>
              <a:t>10-16</a:t>
            </a:r>
            <a:r>
              <a:rPr lang="pt-BR" sz="3000" b="1" dirty="0">
                <a:solidFill>
                  <a:srgbClr val="006600"/>
                </a:solidFill>
              </a:rPr>
              <a:t>)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3600" b="1" dirty="0">
                <a:solidFill>
                  <a:srgbClr val="006600"/>
                </a:solidFill>
              </a:rPr>
              <a:t>	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pt-BR" sz="4300" dirty="0">
                <a:solidFill>
                  <a:srgbClr val="006600"/>
                </a:solidFill>
                <a:cs typeface="Arial" pitchFamily="34" charset="0"/>
              </a:rPr>
              <a:t>	</a:t>
            </a:r>
            <a:r>
              <a:rPr lang="pt-BR" sz="4300" b="1" dirty="0">
                <a:solidFill>
                  <a:srgbClr val="006600"/>
                </a:solidFill>
              </a:rPr>
              <a:t>- Conclusão</a:t>
            </a:r>
          </a:p>
        </p:txBody>
      </p:sp>
    </p:spTree>
    <p:extLst>
      <p:ext uri="{BB962C8B-B14F-4D97-AF65-F5344CB8AC3E}">
        <p14:creationId xmlns:p14="http://schemas.microsoft.com/office/powerpoint/2010/main" val="7396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1552</Words>
  <Application>Microsoft Office PowerPoint</Application>
  <PresentationFormat>Apresentação na tela (4:3)</PresentationFormat>
  <Paragraphs>199</Paragraphs>
  <Slides>33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33</vt:i4>
      </vt:variant>
    </vt:vector>
  </HeadingPairs>
  <TitlesOfParts>
    <vt:vector size="35" baseType="lpstr">
      <vt:lpstr>Tema do Office</vt:lpstr>
      <vt:lpstr>1_Tema do Office</vt:lpstr>
      <vt:lpstr>Apresentação do PowerPoint</vt:lpstr>
      <vt:lpstr>Apresentação do PowerPoint</vt:lpstr>
      <vt:lpstr>Apresentação do PowerPoint</vt:lpstr>
      <vt:lpstr>1ª CARTA  AOS  CORÍNTIOS LIÇÃO 2: A NATUREZA DO EVANGELHO DE CRISTO</vt:lpstr>
      <vt:lpstr>Apresentação do PowerPoint</vt:lpstr>
      <vt:lpstr>1ª CARTA  AOS  CORÍNTIOS LIÇÃO 2: A NATUREZA DO EVANGELHO DE CRISTO</vt:lpstr>
      <vt:lpstr>1ª CARTA  AOS  CORÍNTIOS LIÇÃO 2: A NATUREZA DO EVANGELHO DE CRISTO </vt:lpstr>
      <vt:lpstr>1ª CARTA  AOS  CORÍNTIOS LIÇÃO 2: A NATUREZA DO EVANGELHO DE CRISTO</vt:lpstr>
      <vt:lpstr>1ª CARTA  AOS  CORÍNTIOS LIÇÃO 2: A NATUREZA DO EVANGELHO DE CRISTO </vt:lpstr>
      <vt:lpstr>1ª CARTA  AOS  CORÍNTIOS LIÇÃO 2: A NATUREZA DO EVANGELHO DE CRISTO</vt:lpstr>
      <vt:lpstr>1ª CARTA  AOS  CORÍNTIOS LIÇÃO 2: A NATUREZA DO EVANGELHO DE CRISTO</vt:lpstr>
      <vt:lpstr>Apresentação do PowerPoint</vt:lpstr>
      <vt:lpstr>1ª CARTA  AOS  CORÍNTIOS LIÇÃO 2: A NATUREZA DO EVANGELHO DE CRISTO</vt:lpstr>
      <vt:lpstr>Apresentação do PowerPoint</vt:lpstr>
      <vt:lpstr>1ª CARTA  AOS  CORÍNTIOS LIÇÃO 2: A NATUREZA DO EVANGELHO DE CRISTO</vt:lpstr>
      <vt:lpstr>Apresentação do PowerPoint</vt:lpstr>
      <vt:lpstr>1ª CARTA  AOS  CORÍNTIOS LIÇÃO 2: A NATUREZA DO EVANGELHO DE CRISTO </vt:lpstr>
      <vt:lpstr>1ª CARTA  AOS  CORÍNTIOS LIÇÃO 2: A NATUREZA DO EVANGELHO DE CRISTO</vt:lpstr>
      <vt:lpstr>1ª CARTA  AOS  CORÍNTIOS LIÇÃO 2: A NATUREZA DO EVANGELHO DE CRISTO</vt:lpstr>
      <vt:lpstr>1ª CARTA  AOS  CORÍNTIOS LIÇÃO 2: A NATUREZA DO EVANGELHO DE CRISTO</vt:lpstr>
      <vt:lpstr>Apresentação do PowerPoint</vt:lpstr>
      <vt:lpstr>1ª CARTA  AOS  CORÍNTIOS LIÇÃO 2: A NATUREZA DO EVANGELHO DE CRISTO</vt:lpstr>
      <vt:lpstr>Apresentação do PowerPoint</vt:lpstr>
      <vt:lpstr>1ª CARTA  AOS  CORÍNTIOS LIÇÃO 2: A NATUREZA DO EVANGELHO DE CRISTO </vt:lpstr>
      <vt:lpstr>1ª CARTA  AOS  CORÍNTIOS LIÇÃO 2: A NATUREZA DO EVANGELHO DE CRISTO</vt:lpstr>
      <vt:lpstr>1ª CARTA  AOS  CORÍNTIOS LIÇÃO 2: A NATUREZA DO EVANGELHO DE CRISTO</vt:lpstr>
      <vt:lpstr>1ª CARTA  AOS  CORÍNTIOS LIÇÃO 2: A NATUREZA DO EVANGELHO DE CRISTO</vt:lpstr>
      <vt:lpstr>Apresentação do PowerPoint</vt:lpstr>
      <vt:lpstr>1ª CARTA  AOS  CORÍNTIOS LIÇÃO 2: A NATUREZA DO EVANGELHO DE CRISTO</vt:lpstr>
      <vt:lpstr>1ª CARTA  AOS  CORÍNTIOS LIÇÃO 2: A NATUREZA DO EVANGELHO DE CRISTO </vt:lpstr>
      <vt:lpstr>1ª CARTA  AOS  CORÍNTIOS LIÇÃO 2: A NATUREZA DO EVANGELHO DE CRISTO</vt:lpstr>
      <vt:lpstr>1ª CARTA  AOS  CORÍNTIOS LIÇÃO 2: A NATUREZA DO EVANGELHO DE CRISTO </vt:lpstr>
      <vt:lpstr>1ª CARTA  AOS  CORÍNTIOS LIÇÃO 2: A NATUREZA DO EVANGELHO DE CRISTO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PARÁBOLAS</dc:title>
  <dc:creator>I.G.V</dc:creator>
  <cp:lastModifiedBy>I.G.V</cp:lastModifiedBy>
  <cp:revision>125</cp:revision>
  <dcterms:created xsi:type="dcterms:W3CDTF">2017-03-28T13:10:15Z</dcterms:created>
  <dcterms:modified xsi:type="dcterms:W3CDTF">2018-07-03T22:23:33Z</dcterms:modified>
</cp:coreProperties>
</file>