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342" r:id="rId3"/>
    <p:sldId id="296" r:id="rId4"/>
    <p:sldId id="259" r:id="rId5"/>
    <p:sldId id="257" r:id="rId6"/>
    <p:sldId id="279" r:id="rId7"/>
    <p:sldId id="260" r:id="rId8"/>
    <p:sldId id="262" r:id="rId9"/>
    <p:sldId id="263" r:id="rId10"/>
    <p:sldId id="361" r:id="rId11"/>
    <p:sldId id="368" r:id="rId12"/>
    <p:sldId id="264" r:id="rId13"/>
    <p:sldId id="323" r:id="rId14"/>
    <p:sldId id="324" r:id="rId15"/>
    <p:sldId id="371" r:id="rId16"/>
    <p:sldId id="325" r:id="rId17"/>
    <p:sldId id="362" r:id="rId18"/>
    <p:sldId id="369" r:id="rId19"/>
    <p:sldId id="267" r:id="rId20"/>
    <p:sldId id="327" r:id="rId21"/>
    <p:sldId id="329" r:id="rId22"/>
    <p:sldId id="365" r:id="rId23"/>
    <p:sldId id="370" r:id="rId24"/>
    <p:sldId id="333" r:id="rId25"/>
    <p:sldId id="367" r:id="rId26"/>
    <p:sldId id="348" r:id="rId27"/>
    <p:sldId id="341" r:id="rId28"/>
    <p:sldId id="351" r:id="rId29"/>
    <p:sldId id="363" r:id="rId30"/>
    <p:sldId id="313" r:id="rId31"/>
    <p:sldId id="364" r:id="rId32"/>
    <p:sldId id="366"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00C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C9BF2-DC0F-4452-ABF8-F28AC5D4A9F9}" type="datetimeFigureOut">
              <a:rPr lang="pt-BR" smtClean="0"/>
              <a:t>17/07/2018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A1916-7331-4A11-846C-A049D8C27565}" type="slidenum">
              <a:rPr lang="pt-BR" smtClean="0"/>
              <a:t>‹nº›</a:t>
            </a:fld>
            <a:endParaRPr lang="pt-BR"/>
          </a:p>
        </p:txBody>
      </p:sp>
    </p:spTree>
    <p:extLst>
      <p:ext uri="{BB962C8B-B14F-4D97-AF65-F5344CB8AC3E}">
        <p14:creationId xmlns:p14="http://schemas.microsoft.com/office/powerpoint/2010/main" val="3617418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defRPr/>
            </a:pPr>
            <a:endParaRPr lang="pt-BR" b="1" baseline="0" dirty="0">
              <a:solidFill>
                <a:srgbClr val="FF00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8</a:t>
            </a:fld>
            <a:endParaRPr lang="pt-BR"/>
          </a:p>
        </p:txBody>
      </p:sp>
    </p:spTree>
    <p:extLst>
      <p:ext uri="{BB962C8B-B14F-4D97-AF65-F5344CB8AC3E}">
        <p14:creationId xmlns:p14="http://schemas.microsoft.com/office/powerpoint/2010/main" val="2142383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24</a:t>
            </a:fld>
            <a:endParaRPr lang="pt-BR"/>
          </a:p>
        </p:txBody>
      </p:sp>
    </p:spTree>
    <p:extLst>
      <p:ext uri="{BB962C8B-B14F-4D97-AF65-F5344CB8AC3E}">
        <p14:creationId xmlns:p14="http://schemas.microsoft.com/office/powerpoint/2010/main" val="861742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25</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26</a:t>
            </a:fld>
            <a:endParaRPr lang="pt-BR"/>
          </a:p>
        </p:txBody>
      </p:sp>
    </p:spTree>
    <p:extLst>
      <p:ext uri="{BB962C8B-B14F-4D97-AF65-F5344CB8AC3E}">
        <p14:creationId xmlns:p14="http://schemas.microsoft.com/office/powerpoint/2010/main" val="861742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27</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29</a:t>
            </a:fld>
            <a:endParaRPr lang="pt-BR"/>
          </a:p>
        </p:txBody>
      </p:sp>
    </p:spTree>
    <p:extLst>
      <p:ext uri="{BB962C8B-B14F-4D97-AF65-F5344CB8AC3E}">
        <p14:creationId xmlns:p14="http://schemas.microsoft.com/office/powerpoint/2010/main" val="2816670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11</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r>
              <a:rPr lang="pt-BR" sz="1200" dirty="0" smtClean="0">
                <a:solidFill>
                  <a:prstClr val="black"/>
                </a:solidFill>
                <a:latin typeface="Arial" charset="0"/>
                <a:cs typeface="Arial" charset="0"/>
              </a:rPr>
              <a:t>sem dúvida da mesma natureza que a repreensão de Pedro a Ananias e Safira (</a:t>
            </a:r>
            <a:r>
              <a:rPr lang="pt-BR" sz="1200" dirty="0" smtClean="0">
                <a:solidFill>
                  <a:srgbClr val="0000CC"/>
                </a:solidFill>
                <a:latin typeface="Arial" charset="0"/>
                <a:cs typeface="Arial" charset="0"/>
              </a:rPr>
              <a:t>At 5.1-11</a:t>
            </a:r>
            <a:r>
              <a:rPr lang="pt-BR" sz="1200" dirty="0" smtClean="0">
                <a:solidFill>
                  <a:prstClr val="black"/>
                </a:solidFill>
                <a:latin typeface="Arial" charset="0"/>
                <a:cs typeface="Arial" charset="0"/>
              </a:rPr>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12</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13</a:t>
            </a:fld>
            <a:endParaRPr lang="pt-BR" dirty="0"/>
          </a:p>
        </p:txBody>
      </p:sp>
    </p:spTree>
    <p:extLst>
      <p:ext uri="{BB962C8B-B14F-4D97-AF65-F5344CB8AC3E}">
        <p14:creationId xmlns:p14="http://schemas.microsoft.com/office/powerpoint/2010/main" val="861742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14</a:t>
            </a:fld>
            <a:endParaRPr lang="pt-BR" dirty="0"/>
          </a:p>
        </p:txBody>
      </p:sp>
    </p:spTree>
    <p:extLst>
      <p:ext uri="{BB962C8B-B14F-4D97-AF65-F5344CB8AC3E}">
        <p14:creationId xmlns:p14="http://schemas.microsoft.com/office/powerpoint/2010/main" val="861742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15</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18</a:t>
            </a:fld>
            <a:endParaRPr lang="pt-BR" dirty="0"/>
          </a:p>
        </p:txBody>
      </p:sp>
    </p:spTree>
    <p:extLst>
      <p:ext uri="{BB962C8B-B14F-4D97-AF65-F5344CB8AC3E}">
        <p14:creationId xmlns:p14="http://schemas.microsoft.com/office/powerpoint/2010/main" val="3784047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b="1" dirty="0" smtClean="0">
              <a:solidFill>
                <a:srgbClr val="0066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19</a:t>
            </a:fld>
            <a:endParaRPr lang="pt-BR" dirty="0"/>
          </a:p>
        </p:txBody>
      </p:sp>
    </p:spTree>
    <p:extLst>
      <p:ext uri="{BB962C8B-B14F-4D97-AF65-F5344CB8AC3E}">
        <p14:creationId xmlns:p14="http://schemas.microsoft.com/office/powerpoint/2010/main" val="1901064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b="1" dirty="0" smtClean="0"/>
          </a:p>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23</a:t>
            </a:fld>
            <a:endParaRPr lang="pt-BR"/>
          </a:p>
        </p:txBody>
      </p:sp>
    </p:spTree>
    <p:extLst>
      <p:ext uri="{BB962C8B-B14F-4D97-AF65-F5344CB8AC3E}">
        <p14:creationId xmlns:p14="http://schemas.microsoft.com/office/powerpoint/2010/main" val="881072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1"/>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17/07/2018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5757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17/07/2018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9447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54"/>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54"/>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17/07/2018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7494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3"/>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555BDED7-3619-4D72-B584-9996C867A486}" type="datetimeFigureOut">
              <a:rPr lang="pt-BR">
                <a:solidFill>
                  <a:prstClr val="black">
                    <a:tint val="75000"/>
                  </a:prstClr>
                </a:solidFill>
              </a:rPr>
              <a:pPr>
                <a:defRPr/>
              </a:pPr>
              <a:t>17/07/2018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674F8220-65C2-40B5-818F-7CE44B36D01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25492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D458769-3F99-4291-9957-A71A6C5EC418}" type="datetimeFigureOut">
              <a:rPr lang="pt-BR">
                <a:solidFill>
                  <a:prstClr val="black">
                    <a:tint val="75000"/>
                  </a:prstClr>
                </a:solidFill>
              </a:rPr>
              <a:pPr>
                <a:defRPr/>
              </a:pPr>
              <a:t>17/07/2018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3A8017-91A4-41EB-A819-8CB9212AA2E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877081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8"/>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644D4148-DCF6-4FF5-AE02-DB3C6BB30AEE}" type="datetimeFigureOut">
              <a:rPr lang="pt-BR">
                <a:solidFill>
                  <a:prstClr val="black">
                    <a:tint val="75000"/>
                  </a:prstClr>
                </a:solidFill>
              </a:rPr>
              <a:pPr>
                <a:defRPr/>
              </a:pPr>
              <a:t>17/07/2018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7DAEF22E-C6D1-4668-A34E-91C29206475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24777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730F7693-816C-4DFD-988E-99602FEE40DD}" type="datetimeFigureOut">
              <a:rPr lang="pt-BR">
                <a:solidFill>
                  <a:prstClr val="black">
                    <a:tint val="75000"/>
                  </a:prstClr>
                </a:solidFill>
              </a:rPr>
              <a:pPr>
                <a:defRPr/>
              </a:pPr>
              <a:t>17/07/2018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E888E1B-DAF5-470E-8375-0A0BE55829AE}"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128776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2BEF1265-0B35-411B-92AE-F12DB610EE10}" type="datetimeFigureOut">
              <a:rPr lang="pt-BR">
                <a:solidFill>
                  <a:prstClr val="black">
                    <a:tint val="75000"/>
                  </a:prstClr>
                </a:solidFill>
              </a:rPr>
              <a:pPr>
                <a:defRPr/>
              </a:pPr>
              <a:t>17/07/2018</a:t>
            </a:fld>
            <a:endParaRPr lang="pt-BR">
              <a:solidFill>
                <a:prstClr val="black">
                  <a:tint val="75000"/>
                </a:prstClr>
              </a:solidFill>
            </a:endParaRPr>
          </a:p>
        </p:txBody>
      </p:sp>
      <p:sp>
        <p:nvSpPr>
          <p:cNvPr id="8"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9" name="Espaço Reservado para Número de Slide 5"/>
          <p:cNvSpPr>
            <a:spLocks noGrp="1"/>
          </p:cNvSpPr>
          <p:nvPr>
            <p:ph type="sldNum" sz="quarter" idx="12"/>
          </p:nvPr>
        </p:nvSpPr>
        <p:spPr/>
        <p:txBody>
          <a:bodyPr/>
          <a:lstStyle>
            <a:lvl1pPr>
              <a:defRPr/>
            </a:lvl1pPr>
          </a:lstStyle>
          <a:p>
            <a:pPr>
              <a:defRPr/>
            </a:pPr>
            <a:fld id="{CBD5C409-452C-43D6-AB42-50459BA2406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984094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2B57FEAA-2753-4920-A698-717C29E4232D}" type="datetimeFigureOut">
              <a:rPr lang="pt-BR">
                <a:solidFill>
                  <a:prstClr val="black">
                    <a:tint val="75000"/>
                  </a:prstClr>
                </a:solidFill>
              </a:rPr>
              <a:pPr>
                <a:defRPr/>
              </a:pPr>
              <a:t>17/07/2018</a:t>
            </a:fld>
            <a:endParaRPr lang="pt-BR">
              <a:solidFill>
                <a:prstClr val="black">
                  <a:tint val="75000"/>
                </a:prstClr>
              </a:solidFill>
            </a:endParaRPr>
          </a:p>
        </p:txBody>
      </p:sp>
      <p:sp>
        <p:nvSpPr>
          <p:cNvPr id="4"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5" name="Espaço Reservado para Número de Slide 5"/>
          <p:cNvSpPr>
            <a:spLocks noGrp="1"/>
          </p:cNvSpPr>
          <p:nvPr>
            <p:ph type="sldNum" sz="quarter" idx="12"/>
          </p:nvPr>
        </p:nvSpPr>
        <p:spPr/>
        <p:txBody>
          <a:bodyPr/>
          <a:lstStyle>
            <a:lvl1pPr>
              <a:defRPr/>
            </a:lvl1pPr>
          </a:lstStyle>
          <a:p>
            <a:pPr>
              <a:defRPr/>
            </a:pPr>
            <a:fld id="{6DC68E93-799C-42CE-8C23-4C942DB56B2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530243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A3035DFF-A1CA-474C-BCEC-2CBC697FDCF0}" type="datetimeFigureOut">
              <a:rPr lang="pt-BR">
                <a:solidFill>
                  <a:prstClr val="black">
                    <a:tint val="75000"/>
                  </a:prstClr>
                </a:solidFill>
              </a:rPr>
              <a:pPr>
                <a:defRPr/>
              </a:pPr>
              <a:t>17/07/2018</a:t>
            </a:fld>
            <a:endParaRPr lang="pt-BR">
              <a:solidFill>
                <a:prstClr val="black">
                  <a:tint val="75000"/>
                </a:prstClr>
              </a:solidFill>
            </a:endParaRPr>
          </a:p>
        </p:txBody>
      </p:sp>
      <p:sp>
        <p:nvSpPr>
          <p:cNvPr id="3"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4" name="Espaço Reservado para Número de Slide 5"/>
          <p:cNvSpPr>
            <a:spLocks noGrp="1"/>
          </p:cNvSpPr>
          <p:nvPr>
            <p:ph type="sldNum" sz="quarter" idx="12"/>
          </p:nvPr>
        </p:nvSpPr>
        <p:spPr/>
        <p:txBody>
          <a:bodyPr/>
          <a:lstStyle>
            <a:lvl1pPr>
              <a:defRPr/>
            </a:lvl1pPr>
          </a:lstStyle>
          <a:p>
            <a:pPr>
              <a:defRPr/>
            </a:pPr>
            <a:fld id="{92F8CFC4-CE83-475D-84F6-EEEB1BB8A49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13261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1E3591C-9A01-4CE3-8644-6F3EA16AA13C}" type="datetimeFigureOut">
              <a:rPr lang="pt-BR">
                <a:solidFill>
                  <a:prstClr val="black">
                    <a:tint val="75000"/>
                  </a:prstClr>
                </a:solidFill>
              </a:rPr>
              <a:pPr>
                <a:defRPr/>
              </a:pPr>
              <a:t>17/07/2018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B1F37BDE-7151-4C8C-825B-EB0047B370DA}"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85303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17/07/2018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010285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507F679-3621-44C5-A6BB-C47A5A67D30F}" type="datetimeFigureOut">
              <a:rPr lang="pt-BR">
                <a:solidFill>
                  <a:prstClr val="black">
                    <a:tint val="75000"/>
                  </a:prstClr>
                </a:solidFill>
              </a:rPr>
              <a:pPr>
                <a:defRPr/>
              </a:pPr>
              <a:t>17/07/2018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49DC34D-F07D-4C62-850E-383568E6329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86069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DA964A16-4713-467A-9482-0AC412C4A2DB}" type="datetimeFigureOut">
              <a:rPr lang="pt-BR">
                <a:solidFill>
                  <a:prstClr val="black">
                    <a:tint val="75000"/>
                  </a:prstClr>
                </a:solidFill>
              </a:rPr>
              <a:pPr>
                <a:defRPr/>
              </a:pPr>
              <a:t>17/07/2018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DEAA2C30-781E-4513-B2F4-F0C218904AA8}"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363561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56"/>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56"/>
            <a:ext cx="80772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D78FB7F-BC90-44DA-93F8-FD95B1F95301}" type="datetimeFigureOut">
              <a:rPr lang="pt-BR">
                <a:solidFill>
                  <a:prstClr val="black">
                    <a:tint val="75000"/>
                  </a:prstClr>
                </a:solidFill>
              </a:rPr>
              <a:pPr>
                <a:defRPr/>
              </a:pPr>
              <a:t>17/07/2018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C4B3DB-24F1-4DEE-9EB6-BB885BDCBF3F}"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0000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6"/>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4947B21-5B4F-430E-8779-9B4706A37A3E}" type="datetimeFigureOut">
              <a:rPr lang="pt-BR" smtClean="0"/>
              <a:t>17/07/2018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402459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4947B21-5B4F-430E-8779-9B4706A37A3E}" type="datetimeFigureOut">
              <a:rPr lang="pt-BR" smtClean="0"/>
              <a:t>17/07/2018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92080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4947B21-5B4F-430E-8779-9B4706A37A3E}" type="datetimeFigureOut">
              <a:rPr lang="pt-BR" smtClean="0"/>
              <a:t>17/07/2018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176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4947B21-5B4F-430E-8779-9B4706A37A3E}" type="datetimeFigureOut">
              <a:rPr lang="pt-BR" smtClean="0"/>
              <a:t>17/07/2018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85026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4947B21-5B4F-430E-8779-9B4706A37A3E}" type="datetimeFigureOut">
              <a:rPr lang="pt-BR" smtClean="0"/>
              <a:t>17/07/2018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93100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17/07/2018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14352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17/07/2018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38158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47B21-5B4F-430E-8779-9B4706A37A3E}" type="datetimeFigureOut">
              <a:rPr lang="pt-BR" smtClean="0"/>
              <a:t>17/07/2018</a:t>
            </a:fld>
            <a:endParaRPr lang="pt-BR"/>
          </a:p>
        </p:txBody>
      </p:sp>
      <p:sp>
        <p:nvSpPr>
          <p:cNvPr id="5" name="Espaço Reservado para Rodapé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14BD0-1789-40BB-A9F1-7EC088561D07}" type="slidenum">
              <a:rPr lang="pt-BR" smtClean="0"/>
              <a:t>‹nº›</a:t>
            </a:fld>
            <a:endParaRPr lang="pt-BR"/>
          </a:p>
        </p:txBody>
      </p:sp>
    </p:spTree>
    <p:extLst>
      <p:ext uri="{BB962C8B-B14F-4D97-AF65-F5344CB8AC3E}">
        <p14:creationId xmlns:p14="http://schemas.microsoft.com/office/powerpoint/2010/main" val="394205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57200" y="6356363"/>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fontAlgn="base">
              <a:spcBef>
                <a:spcPct val="0"/>
              </a:spcBef>
              <a:spcAft>
                <a:spcPct val="0"/>
              </a:spcAft>
              <a:defRPr/>
            </a:pPr>
            <a:fld id="{362B80EC-42B7-4717-A25D-98B72976DD0D}" type="datetimeFigureOut">
              <a:rPr lang="pt-BR">
                <a:solidFill>
                  <a:prstClr val="black">
                    <a:tint val="75000"/>
                  </a:prstClr>
                </a:solidFill>
              </a:rPr>
              <a:pPr fontAlgn="base">
                <a:spcBef>
                  <a:spcPct val="0"/>
                </a:spcBef>
                <a:spcAft>
                  <a:spcPct val="0"/>
                </a:spcAft>
                <a:defRPr/>
              </a:pPr>
              <a:t>17/07/2018</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63"/>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fontAlgn="base">
              <a:spcBef>
                <a:spcPct val="0"/>
              </a:spcBef>
              <a:spcAft>
                <a:spcPct val="0"/>
              </a:spcAft>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63"/>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fontAlgn="base">
              <a:spcBef>
                <a:spcPct val="0"/>
              </a:spcBef>
              <a:spcAft>
                <a:spcPct val="0"/>
              </a:spcAft>
              <a:defRPr/>
            </a:pPr>
            <a:fld id="{5B005438-3D44-4C1C-AEA1-63DF5BC57F28}" type="slidenum">
              <a:rPr lang="pt-BR">
                <a:solidFill>
                  <a:prstClr val="black">
                    <a:tint val="75000"/>
                  </a:prstClr>
                </a:solidFill>
              </a:rPr>
              <a:pPr fontAlgn="base">
                <a:spcBef>
                  <a:spcPct val="0"/>
                </a:spcBef>
                <a:spcAft>
                  <a:spcPct val="0"/>
                </a:spcAft>
                <a:defRPr/>
              </a:pPr>
              <a:t>‹nº›</a:t>
            </a:fld>
            <a:endParaRPr lang="pt-BR">
              <a:solidFill>
                <a:prstClr val="black">
                  <a:tint val="75000"/>
                </a:prstClr>
              </a:solidFill>
            </a:endParaRPr>
          </a:p>
        </p:txBody>
      </p:sp>
    </p:spTree>
    <p:extLst>
      <p:ext uri="{BB962C8B-B14F-4D97-AF65-F5344CB8AC3E}">
        <p14:creationId xmlns:p14="http://schemas.microsoft.com/office/powerpoint/2010/main" val="148062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689376" y="4514850"/>
            <a:ext cx="7755730" cy="2343150"/>
          </a:xfrm>
        </p:spPr>
        <p:txBody>
          <a:bodyPr/>
          <a:lstStyle/>
          <a:p>
            <a:pPr>
              <a:buClr>
                <a:srgbClr val="94B6D2"/>
              </a:buClr>
            </a:pPr>
            <a:r>
              <a:rPr lang="pt-BR" sz="3600" b="1" dirty="0" smtClean="0">
                <a:solidFill>
                  <a:srgbClr val="000000"/>
                </a:solidFill>
                <a:latin typeface="Book Antiqua" pitchFamily="18" charset="0"/>
              </a:rPr>
              <a:t>Classes de Jovens e Adultos da EBD</a:t>
            </a:r>
          </a:p>
        </p:txBody>
      </p:sp>
      <p:sp>
        <p:nvSpPr>
          <p:cNvPr id="4" name="Título 2"/>
          <p:cNvSpPr txBox="1">
            <a:spLocks/>
          </p:cNvSpPr>
          <p:nvPr/>
        </p:nvSpPr>
        <p:spPr bwMode="auto">
          <a:xfrm>
            <a:off x="689380" y="569913"/>
            <a:ext cx="7755731"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49263" eaLnBrk="1" hangingPunct="1">
              <a:lnSpc>
                <a:spcPct val="93000"/>
              </a:lnSpc>
              <a:defRPr/>
            </a:pPr>
            <a:r>
              <a:rPr lang="en-GB" sz="4000" dirty="0" smtClean="0">
                <a:solidFill>
                  <a:srgbClr val="000099"/>
                </a:solidFill>
                <a:latin typeface="Arial"/>
                <a:cs typeface="Arial"/>
              </a:rPr>
              <a:t>ESCOLA BÍBLICA DOMINICAL</a:t>
            </a:r>
            <a:endParaRPr lang="en-GB" sz="4000" dirty="0">
              <a:solidFill>
                <a:srgbClr val="000099"/>
              </a:solidFill>
              <a:latin typeface="Arial"/>
              <a:cs typeface="Arial"/>
            </a:endParaRPr>
          </a:p>
        </p:txBody>
      </p:sp>
      <p:sp>
        <p:nvSpPr>
          <p:cNvPr id="2" name="Retângulo 1"/>
          <p:cNvSpPr/>
          <p:nvPr/>
        </p:nvSpPr>
        <p:spPr>
          <a:xfrm>
            <a:off x="971600" y="2200289"/>
            <a:ext cx="7344816" cy="830997"/>
          </a:xfrm>
          <a:prstGeom prst="rect">
            <a:avLst/>
          </a:prstGeom>
        </p:spPr>
        <p:txBody>
          <a:bodyPr wrap="square">
            <a:spAutoFit/>
          </a:bodyPr>
          <a:lstStyle/>
          <a:p>
            <a:pPr algn="ctr" eaLnBrk="0" fontAlgn="base" hangingPunct="0">
              <a:spcBef>
                <a:spcPct val="20000"/>
              </a:spcBef>
              <a:spcAft>
                <a:spcPct val="0"/>
              </a:spcAft>
              <a:buClr>
                <a:srgbClr val="94B6D2"/>
              </a:buClr>
              <a:defRPr/>
            </a:pPr>
            <a:r>
              <a:rPr lang="pt-BR" sz="4800" b="1" dirty="0">
                <a:solidFill>
                  <a:srgbClr val="993300"/>
                </a:solidFill>
                <a:latin typeface="Book Antiqua"/>
                <a:cs typeface="Arial" charset="0"/>
              </a:rPr>
              <a:t>3° TRIMESTRE  DE  2018</a:t>
            </a:r>
          </a:p>
        </p:txBody>
      </p:sp>
    </p:spTree>
    <p:extLst>
      <p:ext uri="{BB962C8B-B14F-4D97-AF65-F5344CB8AC3E}">
        <p14:creationId xmlns:p14="http://schemas.microsoft.com/office/powerpoint/2010/main" val="1026873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6" y="404664"/>
            <a:ext cx="7560840" cy="6048672"/>
          </a:xfrm>
        </p:spPr>
        <p:txBody>
          <a:bodyPr>
            <a:noAutofit/>
          </a:bodyPr>
          <a:lstStyle/>
          <a:p>
            <a:pPr marL="0" lvl="0" indent="0" algn="ctr">
              <a:buNone/>
            </a:pPr>
            <a:r>
              <a:rPr lang="pt-BR" sz="2200" b="1" dirty="0">
                <a:solidFill>
                  <a:srgbClr val="FF0000"/>
                </a:solidFill>
                <a:latin typeface="Arial" pitchFamily="34" charset="0"/>
                <a:cs typeface="Arial" pitchFamily="34" charset="0"/>
              </a:rPr>
              <a:t>Da Leitura Bíblica:</a:t>
            </a:r>
          </a:p>
          <a:p>
            <a:pPr marL="0" indent="0">
              <a:buNone/>
            </a:pPr>
            <a:r>
              <a:rPr lang="pt-BR" sz="2800" dirty="0" smtClean="0">
                <a:solidFill>
                  <a:srgbClr val="0000CC"/>
                </a:solidFill>
              </a:rPr>
              <a:t>1 </a:t>
            </a:r>
            <a:r>
              <a:rPr lang="pt-BR" sz="2800" dirty="0" err="1" smtClean="0">
                <a:solidFill>
                  <a:srgbClr val="0000CC"/>
                </a:solidFill>
              </a:rPr>
              <a:t>Co</a:t>
            </a:r>
            <a:r>
              <a:rPr lang="pt-BR" sz="2800" dirty="0" smtClean="0">
                <a:solidFill>
                  <a:srgbClr val="0000CC"/>
                </a:solidFill>
              </a:rPr>
              <a:t> </a:t>
            </a:r>
            <a:r>
              <a:rPr lang="pt-BR" sz="2800" dirty="0">
                <a:solidFill>
                  <a:srgbClr val="0000CC"/>
                </a:solidFill>
              </a:rPr>
              <a:t>5. 1 </a:t>
            </a:r>
            <a:r>
              <a:rPr lang="pt-BR" sz="2800" dirty="0" smtClean="0">
                <a:solidFill>
                  <a:srgbClr val="0000CC"/>
                </a:solidFill>
              </a:rPr>
              <a:t> </a:t>
            </a:r>
            <a:r>
              <a:rPr lang="pt-BR" sz="2800" dirty="0">
                <a:solidFill>
                  <a:srgbClr val="0000CC"/>
                </a:solidFill>
              </a:rPr>
              <a:t>Geralmente, se ouve que há entre vós fornicação e fornicação tal, qual nem ainda entre os gentios, como é haver quem abuse da mulher de seu pai</a:t>
            </a:r>
            <a:r>
              <a:rPr lang="pt-BR" sz="2800" dirty="0" smtClean="0">
                <a:solidFill>
                  <a:srgbClr val="0000CC"/>
                </a:solidFill>
              </a:rPr>
              <a:t>.   2  </a:t>
            </a:r>
            <a:r>
              <a:rPr lang="pt-BR" sz="2800" dirty="0">
                <a:solidFill>
                  <a:srgbClr val="0000CC"/>
                </a:solidFill>
              </a:rPr>
              <a:t>Estais inchados e nem ao menos vos entristecestes, por não ter sido dentre vós tirado quem cometeu tal ação</a:t>
            </a:r>
            <a:r>
              <a:rPr lang="pt-BR" sz="2800" dirty="0" smtClean="0">
                <a:solidFill>
                  <a:srgbClr val="0000CC"/>
                </a:solidFill>
              </a:rPr>
              <a:t>.   3  </a:t>
            </a:r>
            <a:r>
              <a:rPr lang="pt-BR" sz="2800" dirty="0">
                <a:solidFill>
                  <a:srgbClr val="0000CC"/>
                </a:solidFill>
              </a:rPr>
              <a:t>Eu, na verdade, ainda que ausente no corpo, mas presente no espírito, já determinei, como se estivesse presente, que o que tal ato praticou</a:t>
            </a:r>
            <a:r>
              <a:rPr lang="pt-BR" sz="2800" dirty="0" smtClean="0">
                <a:solidFill>
                  <a:srgbClr val="0000CC"/>
                </a:solidFill>
              </a:rPr>
              <a:t>,   4  </a:t>
            </a:r>
            <a:r>
              <a:rPr lang="pt-BR" sz="2800" dirty="0">
                <a:solidFill>
                  <a:srgbClr val="0000CC"/>
                </a:solidFill>
              </a:rPr>
              <a:t>em nome de nosso Senhor Jesus Cristo, juntos vós e o meu espírito, pelo poder de nosso Senhor Jesus Cristo</a:t>
            </a:r>
            <a:r>
              <a:rPr lang="pt-BR" sz="2800" dirty="0" smtClean="0">
                <a:solidFill>
                  <a:srgbClr val="0000CC"/>
                </a:solidFill>
              </a:rPr>
              <a:t>,   5  </a:t>
            </a:r>
            <a:r>
              <a:rPr lang="pt-BR" sz="2800" dirty="0">
                <a:solidFill>
                  <a:srgbClr val="0000CC"/>
                </a:solidFill>
              </a:rPr>
              <a:t>seja entregue a Satanás para destruição da carne, para que o espírito seja salvo no Dia do Senhor Jesus</a:t>
            </a:r>
            <a:r>
              <a:rPr lang="pt-BR" sz="2800" dirty="0" smtClean="0">
                <a:solidFill>
                  <a:srgbClr val="0000CC"/>
                </a:solidFill>
              </a:rPr>
              <a:t>.   </a:t>
            </a:r>
            <a:endParaRPr lang="pt-BR" sz="2800" dirty="0">
              <a:solidFill>
                <a:srgbClr val="0000CC"/>
              </a:solidFill>
            </a:endParaRP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a:bodyPr>
          <a:lstStyle/>
          <a:p>
            <a:pPr marL="0" lvl="0" indent="0">
              <a:buNone/>
            </a:pPr>
            <a:r>
              <a:rPr lang="pt-BR" sz="2400" b="1" dirty="0">
                <a:solidFill>
                  <a:srgbClr val="006600"/>
                </a:solidFill>
              </a:rPr>
              <a:t>I – A INDULGÊNCIA DOS CORÍNTIOS E O RIGOR </a:t>
            </a:r>
            <a:r>
              <a:rPr lang="pt-BR" sz="2400" b="1" dirty="0" smtClean="0">
                <a:solidFill>
                  <a:srgbClr val="006600"/>
                </a:solidFill>
              </a:rPr>
              <a:t>DE PAULO </a:t>
            </a:r>
            <a:r>
              <a:rPr lang="pt-BR" sz="2400" dirty="0" smtClean="0">
                <a:solidFill>
                  <a:prstClr val="black"/>
                </a:solidFill>
                <a:latin typeface="Calibri" pitchFamily="34" charset="0"/>
                <a:cs typeface="Arial" charset="0"/>
              </a:rPr>
              <a:t>        </a:t>
            </a:r>
            <a:r>
              <a:rPr lang="pt-BR" sz="1800" dirty="0" smtClean="0">
                <a:solidFill>
                  <a:prstClr val="black"/>
                </a:solidFill>
                <a:latin typeface="Calibri" pitchFamily="34" charset="0"/>
                <a:cs typeface="Arial" charset="0"/>
              </a:rPr>
              <a:t>1</a:t>
            </a: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600" dirty="0">
                <a:solidFill>
                  <a:prstClr val="black"/>
                </a:solidFill>
                <a:latin typeface="Arial" charset="0"/>
                <a:cs typeface="Arial" charset="0"/>
              </a:rPr>
              <a:t>De acordo com o que havia chegado ao conhecimento de Paulo, na igreja em Corinto havia um caso notório de imoralidade, ou fornicação que, mesmo no ambiente depravado daquela cidade, seria censurado pelos gentios. Tratava-se de um escandaloso incesto. E o pior era que os coríntios, embora se vangloriassem na sua sabedoria e </a:t>
            </a:r>
            <a:r>
              <a:rPr lang="pt-BR" sz="2600" dirty="0" smtClean="0">
                <a:solidFill>
                  <a:prstClr val="black"/>
                </a:solidFill>
                <a:latin typeface="Arial" charset="0"/>
                <a:cs typeface="Arial" charset="0"/>
              </a:rPr>
              <a:t>auto suficiência </a:t>
            </a:r>
            <a:r>
              <a:rPr lang="pt-BR" sz="2600" dirty="0">
                <a:solidFill>
                  <a:prstClr val="black"/>
                </a:solidFill>
                <a:latin typeface="Arial" charset="0"/>
                <a:cs typeface="Arial" charset="0"/>
              </a:rPr>
              <a:t>espiritual, não eram capazes de perceber a gravidade do caso, tampouco de se entristecer e expulsar esse iníquo da comunhão da igreja.</a:t>
            </a:r>
          </a:p>
        </p:txBody>
      </p:sp>
    </p:spTree>
    <p:extLst>
      <p:ext uri="{BB962C8B-B14F-4D97-AF65-F5344CB8AC3E}">
        <p14:creationId xmlns:p14="http://schemas.microsoft.com/office/powerpoint/2010/main" val="270317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xfrm>
            <a:off x="467544" y="1340768"/>
            <a:ext cx="8229600" cy="5112568"/>
          </a:xfrm>
          <a:ln>
            <a:solidFill>
              <a:schemeClr val="tx1"/>
            </a:solidFill>
          </a:ln>
        </p:spPr>
        <p:txBody>
          <a:bodyPr>
            <a:normAutofit fontScale="85000" lnSpcReduction="20000"/>
          </a:bodyPr>
          <a:lstStyle/>
          <a:p>
            <a:pPr marL="0" lvl="0" indent="0">
              <a:buNone/>
            </a:pPr>
            <a:r>
              <a:rPr lang="pt-BR" sz="2800" b="1" dirty="0">
                <a:solidFill>
                  <a:srgbClr val="006600"/>
                </a:solidFill>
              </a:rPr>
              <a:t>I – A INDULGÊNCIA DOS CORÍNTIOS E O RIGOR DE PAULO </a:t>
            </a:r>
            <a:r>
              <a:rPr lang="pt-BR" sz="2800" dirty="0">
                <a:solidFill>
                  <a:prstClr val="black"/>
                </a:solidFill>
                <a:latin typeface="Calibri" pitchFamily="34" charset="0"/>
                <a:cs typeface="Arial" charset="0"/>
              </a:rPr>
              <a:t>        </a:t>
            </a:r>
            <a:r>
              <a:rPr lang="pt-BR" sz="2400" dirty="0" smtClean="0">
                <a:solidFill>
                  <a:prstClr val="black"/>
                </a:solidFill>
                <a:latin typeface="Calibri" pitchFamily="34" charset="0"/>
                <a:cs typeface="Arial" charset="0"/>
              </a:rPr>
              <a:t>2</a:t>
            </a:r>
            <a:endParaRPr lang="pt-BR" sz="24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700" dirty="0">
                <a:solidFill>
                  <a:prstClr val="black"/>
                </a:solidFill>
                <a:latin typeface="Arial" charset="0"/>
                <a:cs typeface="Arial" charset="0"/>
              </a:rPr>
              <a:t>Mas </a:t>
            </a:r>
            <a:r>
              <a:rPr lang="pt-BR" sz="2700" dirty="0" smtClean="0">
                <a:solidFill>
                  <a:prstClr val="black"/>
                </a:solidFill>
                <a:latin typeface="Arial" charset="0"/>
                <a:cs typeface="Arial" charset="0"/>
              </a:rPr>
              <a:t>Paulo toma </a:t>
            </a:r>
            <a:r>
              <a:rPr lang="pt-BR" sz="2700" dirty="0">
                <a:solidFill>
                  <a:prstClr val="black"/>
                </a:solidFill>
                <a:latin typeface="Arial" charset="0"/>
                <a:cs typeface="Arial" charset="0"/>
              </a:rPr>
              <a:t>a frente da </a:t>
            </a:r>
            <a:r>
              <a:rPr lang="pt-BR" sz="2700" dirty="0" smtClean="0">
                <a:solidFill>
                  <a:prstClr val="black"/>
                </a:solidFill>
                <a:latin typeface="Arial" charset="0"/>
                <a:cs typeface="Arial" charset="0"/>
              </a:rPr>
              <a:t>situação, – tal </a:t>
            </a:r>
            <a:r>
              <a:rPr lang="pt-BR" sz="2700" dirty="0">
                <a:solidFill>
                  <a:prstClr val="black"/>
                </a:solidFill>
                <a:latin typeface="Arial" charset="0"/>
                <a:cs typeface="Arial" charset="0"/>
              </a:rPr>
              <a:t>como convinha à sua autoridade apostólica – e fizesse aquilo que a igreja deveria ter feito: aplicar a disciplina da excomunhão, afastando o pecador da comunhão com os fiéis. Observemos, em primeiro lugar, que se trata de uma determinação do apóstolo, </a:t>
            </a:r>
            <a:r>
              <a:rPr lang="pt-BR" sz="2700" dirty="0" smtClean="0">
                <a:solidFill>
                  <a:prstClr val="black"/>
                </a:solidFill>
                <a:latin typeface="Arial" charset="0"/>
                <a:cs typeface="Arial" charset="0"/>
              </a:rPr>
              <a:t>envolvendo </a:t>
            </a:r>
            <a:r>
              <a:rPr lang="pt-BR" sz="2700" dirty="0">
                <a:solidFill>
                  <a:prstClr val="black"/>
                </a:solidFill>
                <a:latin typeface="Arial" charset="0"/>
                <a:cs typeface="Arial" charset="0"/>
              </a:rPr>
              <a:t>um castigo físico: “</a:t>
            </a:r>
            <a:r>
              <a:rPr lang="pt-BR" sz="2700" dirty="0">
                <a:solidFill>
                  <a:srgbClr val="0000CC"/>
                </a:solidFill>
                <a:latin typeface="Arial" charset="0"/>
                <a:cs typeface="Arial" charset="0"/>
              </a:rPr>
              <a:t>seja entregue a Satanás para destruição da </a:t>
            </a:r>
            <a:r>
              <a:rPr lang="pt-BR" sz="2700" dirty="0" smtClean="0">
                <a:solidFill>
                  <a:srgbClr val="0000CC"/>
                </a:solidFill>
                <a:latin typeface="Arial" charset="0"/>
                <a:cs typeface="Arial" charset="0"/>
              </a:rPr>
              <a:t>carne</a:t>
            </a:r>
            <a:r>
              <a:rPr lang="pt-BR" sz="2700" dirty="0" smtClean="0">
                <a:solidFill>
                  <a:prstClr val="black"/>
                </a:solidFill>
                <a:latin typeface="Arial" charset="0"/>
                <a:cs typeface="Arial" charset="0"/>
              </a:rPr>
              <a:t>”. </a:t>
            </a:r>
            <a:r>
              <a:rPr lang="pt-BR" sz="2700" dirty="0">
                <a:solidFill>
                  <a:prstClr val="black"/>
                </a:solidFill>
                <a:latin typeface="Arial" charset="0"/>
                <a:cs typeface="Arial" charset="0"/>
              </a:rPr>
              <a:t>Outros exemplos desse tipo extremo de disciplina foram aplicados pelo mesmo Paulo, como no caso de Himeneu e </a:t>
            </a:r>
            <a:r>
              <a:rPr lang="pt-BR" sz="2700" dirty="0" smtClean="0">
                <a:solidFill>
                  <a:prstClr val="black"/>
                </a:solidFill>
                <a:latin typeface="Arial" charset="0"/>
                <a:cs typeface="Arial" charset="0"/>
              </a:rPr>
              <a:t>Alexandre, </a:t>
            </a:r>
            <a:r>
              <a:rPr lang="pt-BR" sz="2700" dirty="0">
                <a:solidFill>
                  <a:prstClr val="black"/>
                </a:solidFill>
                <a:latin typeface="Arial" charset="0"/>
                <a:cs typeface="Arial" charset="0"/>
              </a:rPr>
              <a:t>e de Alexandre, o </a:t>
            </a:r>
            <a:r>
              <a:rPr lang="pt-BR" sz="2700" dirty="0" smtClean="0">
                <a:solidFill>
                  <a:prstClr val="black"/>
                </a:solidFill>
                <a:latin typeface="Arial" charset="0"/>
                <a:cs typeface="Arial" charset="0"/>
              </a:rPr>
              <a:t>latoeiro. </a:t>
            </a:r>
            <a:r>
              <a:rPr lang="pt-BR" sz="2700" dirty="0">
                <a:solidFill>
                  <a:prstClr val="black"/>
                </a:solidFill>
                <a:latin typeface="Arial" charset="0"/>
                <a:cs typeface="Arial" charset="0"/>
              </a:rPr>
              <a:t>Ao mesmo tempo, Paulo invoca a concordância da igreja na aplicação dessa repreensão, pois envolvia a excomunhão de alguém que eles consideravam irmão. A igreja precisava estar consciente da gravidade do pecado e da justiça da disciplina, para que assim a decisão apostólica expressasse um acordo entre os fiéis que tivesse respaldo no </a:t>
            </a:r>
            <a:r>
              <a:rPr lang="pt-BR" sz="2700" dirty="0" smtClean="0">
                <a:solidFill>
                  <a:prstClr val="black"/>
                </a:solidFill>
                <a:latin typeface="Arial" charset="0"/>
                <a:cs typeface="Arial" charset="0"/>
              </a:rPr>
              <a:t>céu.</a:t>
            </a:r>
            <a:r>
              <a:rPr lang="pt-BR" sz="2600" dirty="0" smtClean="0">
                <a:solidFill>
                  <a:prstClr val="black"/>
                </a:solidFill>
                <a:latin typeface="Arial" charset="0"/>
                <a:cs typeface="Arial" charset="0"/>
              </a:rPr>
              <a:t> </a:t>
            </a:r>
            <a:r>
              <a:rPr lang="pt-BR" sz="2600" dirty="0" smtClean="0">
                <a:solidFill>
                  <a:prstClr val="black"/>
                </a:solidFill>
                <a:latin typeface="Arial" charset="0"/>
                <a:cs typeface="Arial" charset="0"/>
              </a:rPr>
              <a:t> </a:t>
            </a:r>
            <a:r>
              <a:rPr lang="pt-BR" sz="1400" dirty="0" smtClean="0">
                <a:solidFill>
                  <a:prstClr val="black"/>
                </a:solidFill>
                <a:latin typeface="Arial" charset="0"/>
                <a:cs typeface="Arial" charset="0"/>
              </a:rPr>
              <a:t>(</a:t>
            </a:r>
            <a:r>
              <a:rPr lang="pt-BR" sz="1400" dirty="0">
                <a:solidFill>
                  <a:srgbClr val="0000CC"/>
                </a:solidFill>
                <a:latin typeface="Arial" charset="0"/>
                <a:cs typeface="Arial" charset="0"/>
              </a:rPr>
              <a:t>1 </a:t>
            </a:r>
            <a:r>
              <a:rPr lang="pt-BR" sz="1400" dirty="0" err="1">
                <a:solidFill>
                  <a:srgbClr val="0000CC"/>
                </a:solidFill>
                <a:latin typeface="Arial" charset="0"/>
                <a:cs typeface="Arial" charset="0"/>
              </a:rPr>
              <a:t>Tm</a:t>
            </a:r>
            <a:r>
              <a:rPr lang="pt-BR" sz="1400" dirty="0">
                <a:solidFill>
                  <a:srgbClr val="0000CC"/>
                </a:solidFill>
                <a:latin typeface="Arial" charset="0"/>
                <a:cs typeface="Arial" charset="0"/>
              </a:rPr>
              <a:t> </a:t>
            </a:r>
            <a:r>
              <a:rPr lang="pt-BR" sz="1400" dirty="0" smtClean="0">
                <a:solidFill>
                  <a:srgbClr val="0000CC"/>
                </a:solidFill>
                <a:latin typeface="Arial" charset="0"/>
                <a:cs typeface="Arial" charset="0"/>
              </a:rPr>
              <a:t>1.20; 2 </a:t>
            </a:r>
            <a:r>
              <a:rPr lang="pt-BR" sz="1400" dirty="0" err="1">
                <a:solidFill>
                  <a:srgbClr val="0000CC"/>
                </a:solidFill>
                <a:latin typeface="Arial" charset="0"/>
                <a:cs typeface="Arial" charset="0"/>
              </a:rPr>
              <a:t>Tm</a:t>
            </a:r>
            <a:r>
              <a:rPr lang="pt-BR" sz="1400" dirty="0">
                <a:solidFill>
                  <a:srgbClr val="0000CC"/>
                </a:solidFill>
                <a:latin typeface="Arial" charset="0"/>
                <a:cs typeface="Arial" charset="0"/>
              </a:rPr>
              <a:t> </a:t>
            </a:r>
            <a:r>
              <a:rPr lang="pt-BR" sz="1400" dirty="0" smtClean="0">
                <a:solidFill>
                  <a:srgbClr val="0000CC"/>
                </a:solidFill>
                <a:latin typeface="Arial" charset="0"/>
                <a:cs typeface="Arial" charset="0"/>
              </a:rPr>
              <a:t>4.14; </a:t>
            </a:r>
            <a:r>
              <a:rPr lang="pt-BR" sz="1400" dirty="0" err="1">
                <a:solidFill>
                  <a:srgbClr val="0000CC"/>
                </a:solidFill>
                <a:latin typeface="Arial" charset="0"/>
                <a:cs typeface="Arial" charset="0"/>
              </a:rPr>
              <a:t>Mt</a:t>
            </a:r>
            <a:r>
              <a:rPr lang="pt-BR" sz="1400" dirty="0">
                <a:solidFill>
                  <a:srgbClr val="0000CC"/>
                </a:solidFill>
                <a:latin typeface="Arial" charset="0"/>
                <a:cs typeface="Arial" charset="0"/>
              </a:rPr>
              <a:t> 18.15-18</a:t>
            </a:r>
            <a:r>
              <a:rPr lang="pt-BR" sz="1400" dirty="0" smtClean="0">
                <a:solidFill>
                  <a:prstClr val="black"/>
                </a:solidFill>
                <a:latin typeface="Arial" charset="0"/>
                <a:cs typeface="Arial" charset="0"/>
              </a:rPr>
              <a:t>)</a:t>
            </a:r>
            <a:endParaRPr lang="pt-BR" sz="1400" dirty="0">
              <a:solidFill>
                <a:prstClr val="black"/>
              </a:solidFill>
              <a:latin typeface="Arial" charset="0"/>
              <a:cs typeface="Arial" charset="0"/>
            </a:endParaRPr>
          </a:p>
        </p:txBody>
      </p:sp>
    </p:spTree>
    <p:extLst>
      <p:ext uri="{BB962C8B-B14F-4D97-AF65-F5344CB8AC3E}">
        <p14:creationId xmlns:p14="http://schemas.microsoft.com/office/powerpoint/2010/main" val="2194918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5832648"/>
          </a:xfrm>
        </p:spPr>
        <p:txBody>
          <a:bodyPr>
            <a:noAutofit/>
          </a:bodyPr>
          <a:lstStyle/>
          <a:p>
            <a:pPr marL="0" indent="0">
              <a:buNone/>
            </a:pPr>
            <a:r>
              <a:rPr lang="pt-BR" sz="2500" dirty="0" smtClean="0">
                <a:solidFill>
                  <a:srgbClr val="0000CC"/>
                </a:solidFill>
              </a:rPr>
              <a:t>1 </a:t>
            </a:r>
            <a:r>
              <a:rPr lang="pt-BR" sz="2500" dirty="0" err="1">
                <a:solidFill>
                  <a:srgbClr val="0000CC"/>
                </a:solidFill>
              </a:rPr>
              <a:t>Tm</a:t>
            </a:r>
            <a:r>
              <a:rPr lang="pt-BR" sz="2500" dirty="0">
                <a:solidFill>
                  <a:srgbClr val="0000CC"/>
                </a:solidFill>
              </a:rPr>
              <a:t> </a:t>
            </a:r>
            <a:r>
              <a:rPr lang="pt-BR" sz="2500" dirty="0" smtClean="0">
                <a:solidFill>
                  <a:srgbClr val="0000CC"/>
                </a:solidFill>
              </a:rPr>
              <a:t>1</a:t>
            </a:r>
            <a:r>
              <a:rPr lang="pt-BR" sz="2500" dirty="0">
                <a:solidFill>
                  <a:srgbClr val="0000CC"/>
                </a:solidFill>
              </a:rPr>
              <a:t>. 20  E entre esses foram Himeneu e Alexandre, os quais entreguei a Satanás, para que aprendam a não blasfemar.</a:t>
            </a:r>
          </a:p>
          <a:p>
            <a:pPr marL="0" indent="0">
              <a:buNone/>
            </a:pPr>
            <a:r>
              <a:rPr lang="pt-BR" sz="2800" dirty="0" smtClean="0">
                <a:solidFill>
                  <a:srgbClr val="660066"/>
                </a:solidFill>
              </a:rPr>
              <a:t>2 </a:t>
            </a:r>
            <a:r>
              <a:rPr lang="pt-BR" sz="2800" dirty="0" err="1">
                <a:solidFill>
                  <a:srgbClr val="660066"/>
                </a:solidFill>
              </a:rPr>
              <a:t>Tm</a:t>
            </a:r>
            <a:r>
              <a:rPr lang="pt-BR" sz="2800" dirty="0">
                <a:solidFill>
                  <a:srgbClr val="660066"/>
                </a:solidFill>
              </a:rPr>
              <a:t> </a:t>
            </a:r>
            <a:r>
              <a:rPr lang="pt-BR" sz="2800" dirty="0" smtClean="0">
                <a:solidFill>
                  <a:srgbClr val="660066"/>
                </a:solidFill>
              </a:rPr>
              <a:t>4</a:t>
            </a:r>
            <a:r>
              <a:rPr lang="pt-BR" sz="2800" dirty="0">
                <a:solidFill>
                  <a:srgbClr val="660066"/>
                </a:solidFill>
              </a:rPr>
              <a:t>. 14  Alexandre, o latoeiro, causou-me muitos males; o Senhor lhe pague segundo as suas obras</a:t>
            </a:r>
            <a:r>
              <a:rPr lang="pt-BR" sz="2800" dirty="0" smtClean="0">
                <a:solidFill>
                  <a:srgbClr val="660066"/>
                </a:solidFill>
              </a:rPr>
              <a:t>.</a:t>
            </a:r>
          </a:p>
          <a:p>
            <a:pPr marL="0" indent="0">
              <a:buNone/>
            </a:pPr>
            <a:r>
              <a:rPr lang="pt-BR" sz="2600" dirty="0" err="1" smtClean="0">
                <a:solidFill>
                  <a:srgbClr val="0000CC"/>
                </a:solidFill>
              </a:rPr>
              <a:t>Mt</a:t>
            </a:r>
            <a:r>
              <a:rPr lang="pt-BR" sz="2600" dirty="0" smtClean="0">
                <a:solidFill>
                  <a:srgbClr val="0000CC"/>
                </a:solidFill>
              </a:rPr>
              <a:t> 18</a:t>
            </a:r>
            <a:r>
              <a:rPr lang="pt-BR" sz="2600" dirty="0">
                <a:solidFill>
                  <a:srgbClr val="0000CC"/>
                </a:solidFill>
              </a:rPr>
              <a:t>. 15 </a:t>
            </a:r>
            <a:r>
              <a:rPr lang="pt-BR" sz="2600" dirty="0" smtClean="0">
                <a:solidFill>
                  <a:srgbClr val="0000CC"/>
                </a:solidFill>
              </a:rPr>
              <a:t> </a:t>
            </a:r>
            <a:r>
              <a:rPr lang="pt-BR" sz="2600" dirty="0">
                <a:solidFill>
                  <a:srgbClr val="0000CC"/>
                </a:solidFill>
              </a:rPr>
              <a:t>Ora, se teu irmão pecar contra ti, vai e repreende-o entre ti e ele só; se te ouvir, ganhaste a teu irmão</a:t>
            </a:r>
            <a:r>
              <a:rPr lang="pt-BR" sz="2600" dirty="0" smtClean="0">
                <a:solidFill>
                  <a:srgbClr val="0000CC"/>
                </a:solidFill>
              </a:rPr>
              <a:t>.   16  </a:t>
            </a:r>
            <a:r>
              <a:rPr lang="pt-BR" sz="2600" dirty="0">
                <a:solidFill>
                  <a:srgbClr val="0000CC"/>
                </a:solidFill>
              </a:rPr>
              <a:t>Mas, se não te ouvir, leva ainda contigo um ou dois, para que, pela boca de duas ou três testemunhas, toda palavra seja confirmada</a:t>
            </a:r>
            <a:r>
              <a:rPr lang="pt-BR" sz="2600" dirty="0" smtClean="0">
                <a:solidFill>
                  <a:srgbClr val="0000CC"/>
                </a:solidFill>
              </a:rPr>
              <a:t>.   17  </a:t>
            </a:r>
            <a:r>
              <a:rPr lang="pt-BR" sz="2600" dirty="0">
                <a:solidFill>
                  <a:srgbClr val="0000CC"/>
                </a:solidFill>
              </a:rPr>
              <a:t>E, se não as escutar, dize-o à igreja; e, se também não escutar a igreja, considera-o como um gentio e publicano</a:t>
            </a:r>
            <a:r>
              <a:rPr lang="pt-BR" sz="2600" dirty="0" smtClean="0">
                <a:solidFill>
                  <a:srgbClr val="0000CC"/>
                </a:solidFill>
              </a:rPr>
              <a:t>.   18  </a:t>
            </a:r>
            <a:r>
              <a:rPr lang="pt-BR" sz="2600" dirty="0">
                <a:solidFill>
                  <a:srgbClr val="0000CC"/>
                </a:solidFill>
              </a:rPr>
              <a:t>Em verdade vos digo que tudo o que ligardes na terra será ligado no céu, e tudo o que desligardes na terra será desligado no céu.</a:t>
            </a:r>
            <a:endParaRPr lang="pt-BR" sz="2800" dirty="0">
              <a:solidFill>
                <a:srgbClr val="660066"/>
              </a:solidFill>
            </a:endParaRPr>
          </a:p>
        </p:txBody>
      </p:sp>
    </p:spTree>
    <p:extLst>
      <p:ext uri="{BB962C8B-B14F-4D97-AF65-F5344CB8AC3E}">
        <p14:creationId xmlns:p14="http://schemas.microsoft.com/office/powerpoint/2010/main" val="2340000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692696"/>
            <a:ext cx="8229600" cy="5544616"/>
          </a:xfrm>
        </p:spPr>
        <p:txBody>
          <a:bodyPr>
            <a:noAutofit/>
          </a:bodyPr>
          <a:lstStyle/>
          <a:p>
            <a:pPr marL="0" indent="0">
              <a:buNone/>
            </a:pPr>
            <a:r>
              <a:rPr lang="pt-BR" sz="2500" dirty="0">
                <a:solidFill>
                  <a:srgbClr val="0000CC"/>
                </a:solidFill>
              </a:rPr>
              <a:t>At 5. </a:t>
            </a:r>
            <a:r>
              <a:rPr lang="pt-BR" sz="2500" dirty="0" smtClean="0">
                <a:solidFill>
                  <a:srgbClr val="0000CC"/>
                </a:solidFill>
              </a:rPr>
              <a:t>3  </a:t>
            </a:r>
            <a:r>
              <a:rPr lang="pt-BR" sz="2500" dirty="0">
                <a:solidFill>
                  <a:srgbClr val="0000CC"/>
                </a:solidFill>
              </a:rPr>
              <a:t>Disse, então, Pedro: Ananias, por que encheu Satanás o teu coração, para que mentisses ao Espírito Santo e retivesses parte do preço da herdade</a:t>
            </a:r>
            <a:r>
              <a:rPr lang="pt-BR" sz="2500" dirty="0" smtClean="0">
                <a:solidFill>
                  <a:srgbClr val="0000CC"/>
                </a:solidFill>
              </a:rPr>
              <a:t>?   4  </a:t>
            </a:r>
            <a:r>
              <a:rPr lang="pt-BR" sz="2500" dirty="0">
                <a:solidFill>
                  <a:srgbClr val="0000CC"/>
                </a:solidFill>
              </a:rPr>
              <a:t>Guardando-a, não ficava para ti? E, vendida, não estava em teu poder? Por que formaste este desígnio em teu coração? Não mentiste aos homens, mas a Deus</a:t>
            </a:r>
            <a:r>
              <a:rPr lang="pt-BR" sz="2500" dirty="0" smtClean="0">
                <a:solidFill>
                  <a:srgbClr val="0000CC"/>
                </a:solidFill>
              </a:rPr>
              <a:t>.   5  </a:t>
            </a:r>
            <a:r>
              <a:rPr lang="pt-BR" sz="2500" dirty="0">
                <a:solidFill>
                  <a:srgbClr val="0000CC"/>
                </a:solidFill>
              </a:rPr>
              <a:t>E Ananias, ouvindo estas palavras, caiu e expirou. E um grande temor veio sobre todos os que isto ouviram.</a:t>
            </a:r>
          </a:p>
          <a:p>
            <a:pPr marL="0" indent="0">
              <a:buNone/>
            </a:pPr>
            <a:r>
              <a:rPr lang="pt-BR" sz="2500" dirty="0" smtClean="0">
                <a:solidFill>
                  <a:srgbClr val="0000CC"/>
                </a:solidFill>
              </a:rPr>
              <a:t>7  </a:t>
            </a:r>
            <a:r>
              <a:rPr lang="pt-BR" sz="2500" dirty="0">
                <a:solidFill>
                  <a:srgbClr val="0000CC"/>
                </a:solidFill>
              </a:rPr>
              <a:t>E, passando um espaço quase de três horas, entrou também sua mulher, não sabendo o que havia acontecido.</a:t>
            </a:r>
          </a:p>
          <a:p>
            <a:pPr marL="0" indent="0">
              <a:buNone/>
            </a:pPr>
            <a:r>
              <a:rPr lang="pt-BR" sz="2500" dirty="0" smtClean="0">
                <a:solidFill>
                  <a:srgbClr val="0000CC"/>
                </a:solidFill>
              </a:rPr>
              <a:t>9  </a:t>
            </a:r>
            <a:r>
              <a:rPr lang="pt-BR" sz="2500" dirty="0">
                <a:solidFill>
                  <a:srgbClr val="0000CC"/>
                </a:solidFill>
              </a:rPr>
              <a:t>Então, Pedro lhe disse: Por que é que entre vós vos concertastes para tentar o Espírito do Senhor? Eis aí à porta os pés dos que sepultaram o teu marido, e também te levarão a ti</a:t>
            </a:r>
            <a:r>
              <a:rPr lang="pt-BR" sz="2500" dirty="0" smtClean="0">
                <a:solidFill>
                  <a:srgbClr val="0000CC"/>
                </a:solidFill>
              </a:rPr>
              <a:t>.    10  </a:t>
            </a:r>
            <a:r>
              <a:rPr lang="pt-BR" sz="2500" dirty="0">
                <a:solidFill>
                  <a:srgbClr val="0000CC"/>
                </a:solidFill>
              </a:rPr>
              <a:t>E logo caiu aos seus pés e expirou. </a:t>
            </a:r>
            <a:r>
              <a:rPr lang="pt-BR" sz="2500" dirty="0" smtClean="0">
                <a:solidFill>
                  <a:srgbClr val="0000CC"/>
                </a:solidFill>
              </a:rPr>
              <a:t>. . . .</a:t>
            </a:r>
            <a:endParaRPr lang="pt-BR" sz="2800" dirty="0">
              <a:solidFill>
                <a:srgbClr val="660066"/>
              </a:solidFill>
            </a:endParaRPr>
          </a:p>
        </p:txBody>
      </p:sp>
    </p:spTree>
    <p:extLst>
      <p:ext uri="{BB962C8B-B14F-4D97-AF65-F5344CB8AC3E}">
        <p14:creationId xmlns:p14="http://schemas.microsoft.com/office/powerpoint/2010/main" val="1101391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lnSpcReduction="10000"/>
          </a:bodyPr>
          <a:lstStyle/>
          <a:p>
            <a:pPr marL="0" lvl="0" indent="0">
              <a:buNone/>
            </a:pPr>
            <a:r>
              <a:rPr lang="pt-BR" sz="2400" b="1" dirty="0">
                <a:solidFill>
                  <a:srgbClr val="006600"/>
                </a:solidFill>
              </a:rPr>
              <a:t>I – A INDULGÊNCIA DOS CORÍNTIOS E O RIGOR DE PAULO </a:t>
            </a:r>
            <a:r>
              <a:rPr lang="pt-BR" sz="2400" dirty="0">
                <a:solidFill>
                  <a:prstClr val="black"/>
                </a:solidFill>
                <a:latin typeface="Calibri" pitchFamily="34" charset="0"/>
                <a:cs typeface="Arial" charset="0"/>
              </a:rPr>
              <a:t>        </a:t>
            </a:r>
            <a:r>
              <a:rPr lang="pt-BR" sz="1800" dirty="0" smtClean="0">
                <a:solidFill>
                  <a:prstClr val="black"/>
                </a:solidFill>
                <a:latin typeface="Calibri" pitchFamily="34" charset="0"/>
                <a:cs typeface="Arial" charset="0"/>
              </a:rPr>
              <a:t>3</a:t>
            </a:r>
            <a:endParaRPr lang="pt-BR" sz="18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800" dirty="0" smtClean="0">
                <a:solidFill>
                  <a:prstClr val="black"/>
                </a:solidFill>
                <a:latin typeface="Arial" pitchFamily="34" charset="0"/>
                <a:cs typeface="Arial" pitchFamily="34" charset="0"/>
              </a:rPr>
              <a:t>	</a:t>
            </a:r>
            <a:r>
              <a:rPr lang="pt-BR" sz="2800" dirty="0">
                <a:solidFill>
                  <a:prstClr val="black"/>
                </a:solidFill>
                <a:latin typeface="Arial" pitchFamily="34" charset="0"/>
                <a:cs typeface="Arial" pitchFamily="34" charset="0"/>
              </a:rPr>
              <a:t>Mas, independentemente da natureza da repreensão, o apóstolo Paulo tem em vista dois objetivos, que ainda devem ser considerados na aplicação da disciplina cristã: primeiro, a salvação da alma: “</a:t>
            </a:r>
            <a:r>
              <a:rPr lang="pt-BR" sz="2800" dirty="0">
                <a:solidFill>
                  <a:srgbClr val="0000CC"/>
                </a:solidFill>
                <a:latin typeface="Arial" pitchFamily="34" charset="0"/>
                <a:cs typeface="Arial" pitchFamily="34" charset="0"/>
              </a:rPr>
              <a:t>para que o espírito seja salvo no dia do Senhor Jesus</a:t>
            </a:r>
            <a:r>
              <a:rPr lang="pt-BR" sz="2800" dirty="0">
                <a:solidFill>
                  <a:prstClr val="black"/>
                </a:solidFill>
                <a:latin typeface="Arial" pitchFamily="34" charset="0"/>
                <a:cs typeface="Arial" pitchFamily="34" charset="0"/>
              </a:rPr>
              <a:t>”. Por mais severa que fosse a repreensão, devido à gravidade e escândalo do pecado, tal alma ainda poderia ser salva, arrependendo-se do seu pecado e voltando-se verdadeiramente para Cristo, </a:t>
            </a:r>
            <a:r>
              <a:rPr lang="pt-BR" sz="2800" dirty="0" smtClean="0">
                <a:solidFill>
                  <a:prstClr val="black"/>
                </a:solidFill>
                <a:latin typeface="Arial" pitchFamily="34" charset="0"/>
                <a:cs typeface="Arial" pitchFamily="34" charset="0"/>
              </a:rPr>
              <a:t>em algum momento de </a:t>
            </a:r>
            <a:r>
              <a:rPr lang="pt-BR" sz="2800" dirty="0">
                <a:solidFill>
                  <a:prstClr val="black"/>
                </a:solidFill>
                <a:latin typeface="Arial" pitchFamily="34" charset="0"/>
                <a:cs typeface="Arial" pitchFamily="34" charset="0"/>
              </a:rPr>
              <a:t>sua vida.</a:t>
            </a:r>
            <a:endParaRPr lang="pt-BR" sz="2600" dirty="0">
              <a:solidFill>
                <a:srgbClr val="006600"/>
              </a:solidFill>
              <a:latin typeface="Arial" pitchFamily="34" charset="0"/>
              <a:cs typeface="Arial" pitchFamily="34" charset="0"/>
            </a:endParaRPr>
          </a:p>
        </p:txBody>
      </p:sp>
    </p:spTree>
    <p:extLst>
      <p:ext uri="{BB962C8B-B14F-4D97-AF65-F5344CB8AC3E}">
        <p14:creationId xmlns:p14="http://schemas.microsoft.com/office/powerpoint/2010/main" val="2194918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498178"/>
          </a:xfrm>
        </p:spPr>
        <p:txBody>
          <a:bodyPr>
            <a:normAutofit/>
          </a:bodyPr>
          <a:lstStyle/>
          <a:p>
            <a:pPr marL="342900" lvl="0" indent="-342900" fontAlgn="base">
              <a:spcBef>
                <a:spcPct val="20000"/>
              </a:spcBef>
              <a:spcAft>
                <a:spcPct val="0"/>
              </a:spcAft>
              <a:defRPr/>
            </a:pPr>
            <a:r>
              <a:rPr lang="pt-BR" sz="2800" dirty="0">
                <a:solidFill>
                  <a:srgbClr val="7030A0"/>
                </a:solidFill>
                <a:latin typeface="Arial Black" pitchFamily="34" charset="0"/>
              </a:rPr>
              <a:t>1ª CARTA  AOS  CORÍNTIOS</a:t>
            </a:r>
            <a:r>
              <a:rPr lang="pt-BR" sz="3200" dirty="0">
                <a:solidFill>
                  <a:srgbClr val="00B0F0"/>
                </a:solidFill>
                <a:latin typeface="Arial Black" pitchFamily="34" charset="0"/>
              </a:rPr>
              <a:t/>
            </a:r>
            <a:br>
              <a:rPr lang="pt-BR" sz="3200" dirty="0">
                <a:solidFill>
                  <a:srgbClr val="00B0F0"/>
                </a:solidFill>
                <a:latin typeface="Arial Black" pitchFamily="34" charset="0"/>
              </a:rPr>
            </a:br>
            <a:r>
              <a:rPr lang="pt-BR" sz="2600" b="1" i="1" dirty="0">
                <a:solidFill>
                  <a:srgbClr val="00B050"/>
                </a:solidFill>
                <a:cs typeface="Arial" charset="0"/>
              </a:rPr>
              <a:t>LIÇÃO 4: REPREENSÃO À IMORALIDADE</a:t>
            </a:r>
            <a:br>
              <a:rPr lang="pt-BR" sz="2600" b="1" i="1" dirty="0">
                <a:solidFill>
                  <a:srgbClr val="00B050"/>
                </a:solidFill>
                <a:cs typeface="Arial" charset="0"/>
              </a:rPr>
            </a:br>
            <a:r>
              <a:rPr lang="pt-BR" sz="2900" b="1" dirty="0">
                <a:solidFill>
                  <a:srgbClr val="7030A0"/>
                </a:solidFill>
              </a:rPr>
              <a:t>ESBOÇO</a:t>
            </a:r>
            <a:endParaRPr lang="pt-BR" sz="3200" dirty="0"/>
          </a:p>
        </p:txBody>
      </p:sp>
      <p:sp>
        <p:nvSpPr>
          <p:cNvPr id="3" name="Espaço Reservado para Conteúdo 2"/>
          <p:cNvSpPr>
            <a:spLocks noGrp="1"/>
          </p:cNvSpPr>
          <p:nvPr>
            <p:ph idx="1"/>
          </p:nvPr>
        </p:nvSpPr>
        <p:spPr>
          <a:xfrm>
            <a:off x="611560" y="2060848"/>
            <a:ext cx="8064896" cy="4381947"/>
          </a:xfrm>
        </p:spPr>
        <p:txBody>
          <a:bodyPr>
            <a:normAutofit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INDULGÊNCIA DOS CORÍNTIOS E O RIGOR </a:t>
            </a:r>
            <a:r>
              <a:rPr lang="pt-BR" sz="3000" b="1" dirty="0" smtClean="0">
                <a:solidFill>
                  <a:srgbClr val="006600"/>
                </a:solidFill>
              </a:rPr>
              <a:t>DE</a:t>
            </a:r>
          </a:p>
          <a:p>
            <a:pPr marL="0" indent="0">
              <a:buNone/>
            </a:pPr>
            <a:r>
              <a:rPr lang="pt-BR" sz="3000" b="1" dirty="0">
                <a:solidFill>
                  <a:srgbClr val="006600"/>
                </a:solidFill>
              </a:rPr>
              <a:t>	</a:t>
            </a:r>
            <a:r>
              <a:rPr lang="pt-BR" sz="3000" b="1" dirty="0" smtClean="0">
                <a:solidFill>
                  <a:srgbClr val="006600"/>
                </a:solidFill>
              </a:rPr>
              <a:t> </a:t>
            </a:r>
            <a:r>
              <a:rPr lang="pt-BR" sz="3000" b="1" dirty="0">
                <a:solidFill>
                  <a:srgbClr val="006600"/>
                </a:solidFill>
              </a:rPr>
              <a:t>PAULO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a:t>
            </a:r>
            <a:r>
              <a:rPr lang="pt-BR" sz="3000" dirty="0">
                <a:solidFill>
                  <a:srgbClr val="0000CC"/>
                </a:solidFill>
              </a:rPr>
              <a:t>1-5</a:t>
            </a:r>
            <a:r>
              <a:rPr lang="pt-BR" sz="3000" dirty="0" smtClean="0">
                <a:solidFill>
                  <a:srgbClr val="006600"/>
                </a:solidFill>
              </a:rPr>
              <a:t>)</a:t>
            </a:r>
          </a:p>
          <a:p>
            <a:pPr marL="0" indent="0">
              <a:buNone/>
            </a:pPr>
            <a:r>
              <a:rPr lang="pt-BR" b="1" dirty="0">
                <a:solidFill>
                  <a:srgbClr val="FF0000"/>
                </a:solidFill>
              </a:rPr>
              <a:t>II – EXORTAÇÃO À PUREZA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6-8</a:t>
            </a:r>
            <a:r>
              <a:rPr lang="pt-BR" sz="3000" dirty="0" smtClean="0">
                <a:solidFill>
                  <a:srgbClr val="006600"/>
                </a:solidFill>
              </a:rPr>
              <a:t>)</a:t>
            </a:r>
          </a:p>
          <a:p>
            <a:pPr marL="0" indent="0">
              <a:buNone/>
            </a:pPr>
            <a:r>
              <a:rPr lang="pt-BR" sz="3000" b="1" dirty="0">
                <a:solidFill>
                  <a:srgbClr val="006600"/>
                </a:solidFill>
              </a:rPr>
              <a:t>III – A SANTIDADE DA COMUNHÃO DOS CRENTES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9-13</a:t>
            </a:r>
            <a:r>
              <a:rPr lang="pt-BR" sz="3000" dirty="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3874575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848872" cy="6048672"/>
          </a:xfrm>
        </p:spPr>
        <p:txBody>
          <a:bodyPr>
            <a:noAutofit/>
          </a:bodyPr>
          <a:lstStyle/>
          <a:p>
            <a:pPr marL="0" lvl="0" indent="0" algn="ctr">
              <a:buNone/>
            </a:pPr>
            <a:r>
              <a:rPr lang="pt-BR" sz="2200" b="1" dirty="0">
                <a:solidFill>
                  <a:srgbClr val="FF0000"/>
                </a:solidFill>
                <a:latin typeface="Arial" pitchFamily="34" charset="0"/>
                <a:cs typeface="Arial" pitchFamily="34" charset="0"/>
              </a:rPr>
              <a:t>Da Leitura Bíblica:</a:t>
            </a:r>
          </a:p>
          <a:p>
            <a:pPr marL="0" indent="0">
              <a:buNone/>
            </a:pPr>
            <a:endParaRPr lang="pt-BR" sz="2300" dirty="0">
              <a:solidFill>
                <a:srgbClr val="0000CC"/>
              </a:solidFill>
            </a:endParaRPr>
          </a:p>
          <a:p>
            <a:pPr marL="0" indent="0">
              <a:buNone/>
            </a:pPr>
            <a:r>
              <a:rPr lang="pt-BR" dirty="0" smtClean="0">
                <a:solidFill>
                  <a:srgbClr val="0000CC"/>
                </a:solidFill>
              </a:rPr>
              <a:t>1 </a:t>
            </a:r>
            <a:r>
              <a:rPr lang="pt-BR" dirty="0" err="1" smtClean="0">
                <a:solidFill>
                  <a:srgbClr val="0000CC"/>
                </a:solidFill>
              </a:rPr>
              <a:t>Co</a:t>
            </a:r>
            <a:r>
              <a:rPr lang="pt-BR" dirty="0" smtClean="0">
                <a:solidFill>
                  <a:srgbClr val="0000CC"/>
                </a:solidFill>
              </a:rPr>
              <a:t> </a:t>
            </a:r>
            <a:r>
              <a:rPr lang="pt-BR" dirty="0">
                <a:solidFill>
                  <a:srgbClr val="0000CC"/>
                </a:solidFill>
              </a:rPr>
              <a:t>5. </a:t>
            </a:r>
            <a:r>
              <a:rPr lang="pt-BR" dirty="0" smtClean="0">
                <a:solidFill>
                  <a:srgbClr val="0000CC"/>
                </a:solidFill>
              </a:rPr>
              <a:t>  6  </a:t>
            </a:r>
            <a:r>
              <a:rPr lang="pt-BR" dirty="0">
                <a:solidFill>
                  <a:srgbClr val="0000CC"/>
                </a:solidFill>
              </a:rPr>
              <a:t>Não é boa a vossa jactância. Não sabeis que um pouco de fermento faz levedar toda a massa</a:t>
            </a:r>
            <a:r>
              <a:rPr lang="pt-BR" dirty="0" smtClean="0">
                <a:solidFill>
                  <a:srgbClr val="0000CC"/>
                </a:solidFill>
              </a:rPr>
              <a:t>?   7  </a:t>
            </a:r>
            <a:r>
              <a:rPr lang="pt-BR" dirty="0">
                <a:solidFill>
                  <a:srgbClr val="0000CC"/>
                </a:solidFill>
              </a:rPr>
              <a:t>Alimpai-vos, pois, do fermento velho, para que sejais uma nova massa, assim como estais sem fermento. Porque Cristo, nossa páscoa, foi sacrificado por nós</a:t>
            </a:r>
            <a:r>
              <a:rPr lang="pt-BR" dirty="0" smtClean="0">
                <a:solidFill>
                  <a:srgbClr val="0000CC"/>
                </a:solidFill>
              </a:rPr>
              <a:t>.   8  </a:t>
            </a:r>
            <a:r>
              <a:rPr lang="pt-BR" dirty="0">
                <a:solidFill>
                  <a:srgbClr val="0000CC"/>
                </a:solidFill>
              </a:rPr>
              <a:t>Pelo que façamos festa, não com o fermento velho, nem com o fermento da maldade e da malícia, mas com os </a:t>
            </a:r>
            <a:r>
              <a:rPr lang="pt-BR" dirty="0" err="1">
                <a:solidFill>
                  <a:srgbClr val="0000CC"/>
                </a:solidFill>
              </a:rPr>
              <a:t>asmos</a:t>
            </a:r>
            <a:r>
              <a:rPr lang="pt-BR" dirty="0">
                <a:solidFill>
                  <a:srgbClr val="0000CC"/>
                </a:solidFill>
              </a:rPr>
              <a:t> da sinceridade e da verdade</a:t>
            </a:r>
            <a:r>
              <a:rPr lang="pt-BR" sz="2300" dirty="0">
                <a:solidFill>
                  <a:srgbClr val="0000CC"/>
                </a:solidFill>
              </a:rPr>
              <a:t>.</a:t>
            </a: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ln>
            <a:solidFill>
              <a:schemeClr val="tx1"/>
            </a:solidFill>
          </a:ln>
        </p:spPr>
        <p:txBody>
          <a:bodyPr>
            <a:normAutofit fontScale="92500" lnSpcReduction="10000"/>
          </a:bodyPr>
          <a:lstStyle/>
          <a:p>
            <a:pPr marL="0" lvl="0" indent="0">
              <a:spcBef>
                <a:spcPct val="0"/>
              </a:spcBef>
              <a:buNone/>
              <a:defRPr/>
            </a:pPr>
            <a:r>
              <a:rPr lang="pt-BR" sz="2800" b="1" dirty="0">
                <a:solidFill>
                  <a:srgbClr val="006600"/>
                </a:solidFill>
              </a:rPr>
              <a:t>II – EXORTAÇÃO À PUREZA </a:t>
            </a:r>
            <a:r>
              <a:rPr lang="pt-BR" sz="2800" b="1" dirty="0" smtClean="0">
                <a:solidFill>
                  <a:srgbClr val="006600"/>
                </a:solidFill>
              </a:rPr>
              <a:t>				</a:t>
            </a:r>
            <a:r>
              <a:rPr lang="pt-BR" sz="1800" b="1" dirty="0" smtClean="0">
                <a:solidFill>
                  <a:srgbClr val="006600"/>
                </a:solidFill>
              </a:rPr>
              <a:t>1</a:t>
            </a:r>
          </a:p>
          <a:p>
            <a:pPr marL="0" lvl="0" indent="0">
              <a:spcBef>
                <a:spcPct val="0"/>
              </a:spcBef>
              <a:buNone/>
              <a:defRPr/>
            </a:pPr>
            <a:endParaRPr lang="pt-BR" sz="2800" b="1" dirty="0" smtClean="0">
              <a:solidFill>
                <a:srgbClr val="006600"/>
              </a:solidFill>
            </a:endParaRPr>
          </a:p>
          <a:p>
            <a:pPr marL="0" lvl="0" indent="0" algn="just">
              <a:spcBef>
                <a:spcPct val="0"/>
              </a:spcBef>
              <a:buNone/>
              <a:defRPr/>
            </a:pPr>
            <a:r>
              <a:rPr lang="pt-BR" sz="2800" b="1" dirty="0" smtClean="0">
                <a:solidFill>
                  <a:srgbClr val="006600"/>
                </a:solidFill>
              </a:rPr>
              <a:t>	</a:t>
            </a:r>
            <a:r>
              <a:rPr lang="pt-BR" sz="2800" dirty="0">
                <a:latin typeface="Arial" pitchFamily="34" charset="0"/>
                <a:cs typeface="Arial" pitchFamily="34" charset="0"/>
              </a:rPr>
              <a:t>O segundo objetivo de Paulo ao aplicar a disciplina ao que havia pecado é explicado nos versos em destaque: o mau exemplo de um certamente corromperia os demais. Ele usa de uma comparação, onde o pecado de um só é como fermento que contamina toda a massa dos fiéis, pois no corpo da igreja uns aos outros se influenciam, seja para bem, ou, neste caso, para mal. E, seguindo a mesma ilustração, ele exorta os coríntios à pureza, através da remoção daquilo que os contaminava.</a:t>
            </a:r>
            <a:endParaRPr lang="pt-BR" sz="2800" b="1" dirty="0">
              <a:solidFill>
                <a:srgbClr val="006600"/>
              </a:solidFill>
            </a:endParaRPr>
          </a:p>
        </p:txBody>
      </p:sp>
    </p:spTree>
    <p:extLst>
      <p:ext uri="{BB962C8B-B14F-4D97-AF65-F5344CB8AC3E}">
        <p14:creationId xmlns:p14="http://schemas.microsoft.com/office/powerpoint/2010/main" val="2279505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ln>
            <a:solidFill>
              <a:schemeClr val="tx1"/>
            </a:solidFill>
          </a:ln>
        </p:spPr>
        <p:txBody>
          <a:bodyPr>
            <a:normAutofit lnSpcReduction="10000"/>
          </a:bodyPr>
          <a:lstStyle/>
          <a:p>
            <a:pPr marL="0" lvl="0" indent="0">
              <a:spcBef>
                <a:spcPct val="0"/>
              </a:spcBef>
              <a:buNone/>
              <a:defRPr/>
            </a:pPr>
            <a:r>
              <a:rPr lang="pt-BR" sz="2800" b="1" dirty="0">
                <a:solidFill>
                  <a:srgbClr val="006600"/>
                </a:solidFill>
              </a:rPr>
              <a:t>II – EXORTAÇÃO À PUREZA 				</a:t>
            </a:r>
            <a:r>
              <a:rPr lang="pt-BR" sz="2000" b="1" dirty="0" smtClean="0">
                <a:solidFill>
                  <a:srgbClr val="006600"/>
                </a:solidFill>
              </a:rPr>
              <a:t>2</a:t>
            </a:r>
            <a:endParaRPr lang="pt-BR" sz="2000" b="1" dirty="0">
              <a:solidFill>
                <a:srgbClr val="006600"/>
              </a:solidFill>
            </a:endParaRPr>
          </a:p>
          <a:p>
            <a:pPr marL="0" lvl="0" indent="0">
              <a:spcBef>
                <a:spcPct val="0"/>
              </a:spcBef>
              <a:buNone/>
              <a:defRPr/>
            </a:pPr>
            <a:endParaRPr lang="pt-BR" sz="1300" b="1" dirty="0">
              <a:solidFill>
                <a:srgbClr val="006600"/>
              </a:solidFill>
            </a:endParaRPr>
          </a:p>
          <a:p>
            <a:pPr marL="0" lvl="0" indent="0" algn="just">
              <a:spcBef>
                <a:spcPct val="0"/>
              </a:spcBef>
              <a:buNone/>
              <a:defRPr/>
            </a:pPr>
            <a:r>
              <a:rPr lang="pt-BR" sz="2800" b="1" dirty="0" smtClean="0">
                <a:solidFill>
                  <a:srgbClr val="006600"/>
                </a:solidFill>
              </a:rPr>
              <a:t>	</a:t>
            </a:r>
            <a:r>
              <a:rPr lang="pt-BR" sz="2800" dirty="0">
                <a:latin typeface="Arial" pitchFamily="34" charset="0"/>
                <a:cs typeface="Arial" pitchFamily="34" charset="0"/>
              </a:rPr>
              <a:t>A ordem é: “</a:t>
            </a:r>
            <a:r>
              <a:rPr lang="pt-BR" sz="2800" dirty="0">
                <a:solidFill>
                  <a:srgbClr val="0000CC"/>
                </a:solidFill>
                <a:latin typeface="Arial" pitchFamily="34" charset="0"/>
                <a:cs typeface="Arial" pitchFamily="34" charset="0"/>
              </a:rPr>
              <a:t>Alimpai-vos do fermento </a:t>
            </a:r>
            <a:r>
              <a:rPr lang="pt-BR" sz="2800" dirty="0" smtClean="0">
                <a:solidFill>
                  <a:srgbClr val="0000CC"/>
                </a:solidFill>
                <a:latin typeface="Arial" pitchFamily="34" charset="0"/>
                <a:cs typeface="Arial" pitchFamily="34" charset="0"/>
              </a:rPr>
              <a:t>velho</a:t>
            </a:r>
            <a:r>
              <a:rPr lang="pt-BR" sz="2800" dirty="0" smtClean="0">
                <a:latin typeface="Arial" pitchFamily="34" charset="0"/>
                <a:cs typeface="Arial" pitchFamily="34" charset="0"/>
              </a:rPr>
              <a:t>”. </a:t>
            </a:r>
            <a:r>
              <a:rPr lang="pt-BR" sz="2800" dirty="0">
                <a:latin typeface="Arial" pitchFamily="34" charset="0"/>
                <a:cs typeface="Arial" pitchFamily="34" charset="0"/>
              </a:rPr>
              <a:t>Isto se refere tanto ao pecador, ao “</a:t>
            </a:r>
            <a:r>
              <a:rPr lang="pt-BR" sz="2800" dirty="0" smtClean="0">
                <a:solidFill>
                  <a:srgbClr val="0000CC"/>
                </a:solidFill>
                <a:latin typeface="Arial" pitchFamily="34" charset="0"/>
                <a:cs typeface="Arial" pitchFamily="34" charset="0"/>
              </a:rPr>
              <a:t>iníquo</a:t>
            </a:r>
            <a:r>
              <a:rPr lang="pt-BR" sz="2800" dirty="0" smtClean="0">
                <a:latin typeface="Arial" pitchFamily="34" charset="0"/>
                <a:cs typeface="Arial" pitchFamily="34" charset="0"/>
              </a:rPr>
              <a:t>”, </a:t>
            </a:r>
            <a:r>
              <a:rPr lang="pt-BR" sz="2800" dirty="0">
                <a:latin typeface="Arial" pitchFamily="34" charset="0"/>
                <a:cs typeface="Arial" pitchFamily="34" charset="0"/>
              </a:rPr>
              <a:t>como também ao pecado que ronda a vida, o coração de cada crente, particularmente a “</a:t>
            </a:r>
            <a:r>
              <a:rPr lang="pt-BR" sz="2800" dirty="0">
                <a:solidFill>
                  <a:srgbClr val="0000CC"/>
                </a:solidFill>
                <a:latin typeface="Arial" pitchFamily="34" charset="0"/>
                <a:cs typeface="Arial" pitchFamily="34" charset="0"/>
              </a:rPr>
              <a:t>maldade e a </a:t>
            </a:r>
            <a:r>
              <a:rPr lang="pt-BR" sz="2800" dirty="0" smtClean="0">
                <a:solidFill>
                  <a:srgbClr val="0000CC"/>
                </a:solidFill>
                <a:latin typeface="Arial" pitchFamily="34" charset="0"/>
                <a:cs typeface="Arial" pitchFamily="34" charset="0"/>
              </a:rPr>
              <a:t>malícia</a:t>
            </a:r>
            <a:r>
              <a:rPr lang="pt-BR" sz="2800" dirty="0" smtClean="0">
                <a:latin typeface="Arial" pitchFamily="34" charset="0"/>
                <a:cs typeface="Arial" pitchFamily="34" charset="0"/>
              </a:rPr>
              <a:t>”, </a:t>
            </a:r>
            <a:r>
              <a:rPr lang="pt-BR" sz="2800" dirty="0">
                <a:latin typeface="Arial" pitchFamily="34" charset="0"/>
                <a:cs typeface="Arial" pitchFamily="34" charset="0"/>
              </a:rPr>
              <a:t>contra as quais devemos estar sempre vigilantes, mortificando essas paixões e cultivando a “</a:t>
            </a:r>
            <a:r>
              <a:rPr lang="pt-BR" sz="2800" dirty="0">
                <a:solidFill>
                  <a:srgbClr val="0000CC"/>
                </a:solidFill>
                <a:latin typeface="Arial" pitchFamily="34" charset="0"/>
                <a:cs typeface="Arial" pitchFamily="34" charset="0"/>
              </a:rPr>
              <a:t>sinceridade e verdade</a:t>
            </a:r>
            <a:r>
              <a:rPr lang="pt-BR" sz="2800" dirty="0">
                <a:latin typeface="Arial" pitchFamily="34" charset="0"/>
                <a:cs typeface="Arial" pitchFamily="34" charset="0"/>
              </a:rPr>
              <a:t>”. Nesse proceder de santificação, nos mantemos puros como pães ázimos – como uma massa sem fermento.</a:t>
            </a:r>
            <a:endParaRPr lang="pt-BR" sz="28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920" y="2564904"/>
            <a:ext cx="1619672" cy="2844316"/>
          </a:xfrm>
        </p:spPr>
        <p:txBody>
          <a:bodyPr>
            <a:normAutofit/>
          </a:bodyPr>
          <a:lstStyle/>
          <a:p>
            <a:pPr marL="342900" lvl="0" indent="-342900" fontAlgn="base">
              <a:spcAft>
                <a:spcPct val="0"/>
              </a:spcAft>
              <a:defRPr/>
            </a:pPr>
            <a:r>
              <a:rPr lang="pt-BR" sz="3900" b="1" i="1" dirty="0" smtClean="0">
                <a:solidFill>
                  <a:schemeClr val="accent6">
                    <a:lumMod val="50000"/>
                  </a:schemeClr>
                </a:solidFill>
                <a:cs typeface="Arial" charset="0"/>
              </a:rPr>
              <a:t>EBD</a:t>
            </a:r>
          </a:p>
          <a:p>
            <a:pPr marL="342900" lvl="0" indent="-342900" fontAlgn="base">
              <a:spcAft>
                <a:spcPct val="0"/>
              </a:spcAft>
              <a:defRPr/>
            </a:pPr>
            <a:r>
              <a:rPr lang="pt-BR" sz="3900" b="1" i="1" dirty="0" smtClean="0">
                <a:solidFill>
                  <a:schemeClr val="accent6">
                    <a:lumMod val="50000"/>
                  </a:schemeClr>
                </a:solidFill>
                <a:cs typeface="Arial" charset="0"/>
              </a:rPr>
              <a:t>3º</a:t>
            </a:r>
          </a:p>
          <a:p>
            <a:pPr marL="342900" lvl="0" indent="-342900" fontAlgn="base">
              <a:spcAft>
                <a:spcPct val="0"/>
              </a:spcAft>
              <a:defRPr/>
            </a:pPr>
            <a:r>
              <a:rPr lang="pt-BR" sz="3900" b="1" i="1" dirty="0" smtClean="0">
                <a:solidFill>
                  <a:schemeClr val="accent6">
                    <a:lumMod val="50000"/>
                  </a:schemeClr>
                </a:solidFill>
                <a:cs typeface="Arial" charset="0"/>
              </a:rPr>
              <a:t>TRIM.</a:t>
            </a:r>
          </a:p>
          <a:p>
            <a:pPr marL="342900" lvl="0" indent="-342900" fontAlgn="base">
              <a:spcAft>
                <a:spcPct val="0"/>
              </a:spcAft>
              <a:defRPr/>
            </a:pPr>
            <a:r>
              <a:rPr lang="pt-BR" sz="3900" b="1" i="1" dirty="0" smtClean="0">
                <a:solidFill>
                  <a:schemeClr val="accent6">
                    <a:lumMod val="50000"/>
                  </a:schemeClr>
                </a:solidFill>
                <a:cs typeface="Arial" charset="0"/>
              </a:rPr>
              <a:t>2018</a:t>
            </a:r>
            <a:endParaRPr lang="pt-BR" dirty="0"/>
          </a:p>
        </p:txBody>
      </p:sp>
      <p:sp>
        <p:nvSpPr>
          <p:cNvPr id="7" name="Retângulo 6"/>
          <p:cNvSpPr/>
          <p:nvPr/>
        </p:nvSpPr>
        <p:spPr>
          <a:xfrm>
            <a:off x="755577" y="518390"/>
            <a:ext cx="7956376" cy="707886"/>
          </a:xfrm>
          <a:prstGeom prst="rect">
            <a:avLst/>
          </a:prstGeom>
        </p:spPr>
        <p:txBody>
          <a:bodyPr wrap="square">
            <a:spAutoFit/>
          </a:bodyPr>
          <a:lstStyle/>
          <a:p>
            <a:pPr algn="ctr"/>
            <a:r>
              <a:rPr lang="pt-BR" sz="4000" dirty="0" smtClean="0">
                <a:solidFill>
                  <a:srgbClr val="7030A0"/>
                </a:solidFill>
                <a:latin typeface="Arial Black" pitchFamily="34" charset="0"/>
                <a:ea typeface="+mj-ea"/>
                <a:cs typeface="+mj-cs"/>
              </a:rPr>
              <a:t>1ª CARTA  AOS  CORÍNTIOS</a:t>
            </a:r>
            <a:endParaRPr lang="pt-BR" sz="4000" dirty="0"/>
          </a:p>
        </p:txBody>
      </p:sp>
      <p:pic>
        <p:nvPicPr>
          <p:cNvPr id="8" name="Imagem 7" descr="E:\Afonso2018\EBD2018\EBD2018Adultos_Jovens\Trim3EBD_Adul_Jov2018\corinto9Antiga2018.jpg"/>
          <p:cNvPicPr/>
          <p:nvPr/>
        </p:nvPicPr>
        <p:blipFill rotWithShape="1">
          <a:blip r:embed="rId2">
            <a:extLst>
              <a:ext uri="{28A0092B-C50C-407E-A947-70E740481C1C}">
                <a14:useLocalDpi xmlns:a14="http://schemas.microsoft.com/office/drawing/2010/main" val="0"/>
              </a:ext>
            </a:extLst>
          </a:blip>
          <a:srcRect l="1270" t="3773" r="8849" b="7547"/>
          <a:stretch/>
        </p:blipFill>
        <p:spPr bwMode="auto">
          <a:xfrm>
            <a:off x="1835697" y="1484784"/>
            <a:ext cx="7308304" cy="53732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718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ln>
            <a:solidFill>
              <a:schemeClr val="tx1"/>
            </a:solidFill>
          </a:ln>
        </p:spPr>
        <p:txBody>
          <a:bodyPr>
            <a:normAutofit fontScale="85000" lnSpcReduction="20000"/>
          </a:bodyPr>
          <a:lstStyle/>
          <a:p>
            <a:pPr marL="0" lvl="0" indent="0">
              <a:spcBef>
                <a:spcPct val="0"/>
              </a:spcBef>
              <a:buNone/>
              <a:defRPr/>
            </a:pPr>
            <a:r>
              <a:rPr lang="pt-BR" sz="2800" b="1" dirty="0">
                <a:solidFill>
                  <a:srgbClr val="006600"/>
                </a:solidFill>
              </a:rPr>
              <a:t>II – EXORTAÇÃO À PUREZA 				</a:t>
            </a:r>
            <a:r>
              <a:rPr lang="pt-BR" sz="1800" b="1" dirty="0" smtClean="0">
                <a:solidFill>
                  <a:srgbClr val="006600"/>
                </a:solidFill>
              </a:rPr>
              <a:t>3</a:t>
            </a:r>
            <a:endParaRPr lang="pt-BR" sz="1800" b="1" dirty="0">
              <a:solidFill>
                <a:srgbClr val="006600"/>
              </a:solidFill>
            </a:endParaRPr>
          </a:p>
          <a:p>
            <a:pPr marL="0" lvl="0" indent="0">
              <a:spcBef>
                <a:spcPct val="0"/>
              </a:spcBef>
              <a:buNone/>
              <a:defRPr/>
            </a:pPr>
            <a:endParaRPr lang="pt-BR" sz="1400" b="1" dirty="0" smtClean="0">
              <a:solidFill>
                <a:srgbClr val="006600"/>
              </a:solidFill>
            </a:endParaRPr>
          </a:p>
          <a:p>
            <a:pPr marL="0" lvl="0" indent="0" algn="just">
              <a:spcBef>
                <a:spcPct val="0"/>
              </a:spcBef>
              <a:buNone/>
              <a:defRPr/>
            </a:pPr>
            <a:r>
              <a:rPr lang="pt-BR" sz="2800" b="1" dirty="0" smtClean="0">
                <a:solidFill>
                  <a:srgbClr val="006600"/>
                </a:solidFill>
              </a:rPr>
              <a:t>	</a:t>
            </a:r>
            <a:r>
              <a:rPr lang="pt-BR" sz="2800" dirty="0">
                <a:latin typeface="Arial" pitchFamily="34" charset="0"/>
                <a:cs typeface="Arial" pitchFamily="34" charset="0"/>
              </a:rPr>
              <a:t>Neste ponto, o apóstolo traz para dentro da comparação a simbologia da festa da Páscoa e dos Ázimos, onde ele indica a razão pela qual devemos cultivar a pureza tal como a remoção de todo o fermento da massa. Assim como após a tarde da Páscoa, em que o cordeiro era imolado, seguiam-se sete dias de festa em que os israelitas deviam comer pães ázimos; do mesmo modo Cristo, o cordeiro de Deus, morreu por nós, para nos remir e nos salvar dos nossos pecados. Temos motivo, portanto, para festejar nossa salvação, não mais vivendo no pecado, mas numa vida de santificação, justiça e verdade, nos moldes da Palavra de Deus, que é o instrumento de Deus para a nossa santificação.</a:t>
            </a:r>
            <a:endParaRPr lang="pt-BR" sz="28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498178"/>
          </a:xfrm>
        </p:spPr>
        <p:txBody>
          <a:bodyPr>
            <a:normAutofit/>
          </a:bodyPr>
          <a:lstStyle/>
          <a:p>
            <a:pPr marL="342900" lvl="0" indent="-342900" fontAlgn="base">
              <a:spcBef>
                <a:spcPct val="20000"/>
              </a:spcBef>
              <a:spcAft>
                <a:spcPct val="0"/>
              </a:spcAft>
              <a:defRPr/>
            </a:pPr>
            <a:r>
              <a:rPr lang="pt-BR" sz="2800" dirty="0">
                <a:solidFill>
                  <a:srgbClr val="7030A0"/>
                </a:solidFill>
                <a:latin typeface="Arial Black" pitchFamily="34" charset="0"/>
              </a:rPr>
              <a:t>1ª CARTA  AOS  CORÍNTIOS</a:t>
            </a:r>
            <a:r>
              <a:rPr lang="pt-BR" sz="3200" dirty="0">
                <a:solidFill>
                  <a:srgbClr val="00B0F0"/>
                </a:solidFill>
                <a:latin typeface="Arial Black" pitchFamily="34" charset="0"/>
              </a:rPr>
              <a:t/>
            </a:r>
            <a:br>
              <a:rPr lang="pt-BR" sz="3200" dirty="0">
                <a:solidFill>
                  <a:srgbClr val="00B0F0"/>
                </a:solidFill>
                <a:latin typeface="Arial Black" pitchFamily="34" charset="0"/>
              </a:rPr>
            </a:br>
            <a:r>
              <a:rPr lang="pt-BR" sz="2600" b="1" i="1" dirty="0">
                <a:solidFill>
                  <a:srgbClr val="00B050"/>
                </a:solidFill>
                <a:cs typeface="Arial" charset="0"/>
              </a:rPr>
              <a:t>LIÇÃO 4: REPREENSÃO À IMORALIDADE</a:t>
            </a:r>
            <a:br>
              <a:rPr lang="pt-BR" sz="2600" b="1" i="1" dirty="0">
                <a:solidFill>
                  <a:srgbClr val="00B050"/>
                </a:solidFill>
                <a:cs typeface="Arial" charset="0"/>
              </a:rPr>
            </a:br>
            <a:r>
              <a:rPr lang="pt-BR" sz="2900" b="1" dirty="0">
                <a:solidFill>
                  <a:srgbClr val="7030A0"/>
                </a:solidFill>
              </a:rPr>
              <a:t>ESBOÇO</a:t>
            </a:r>
            <a:endParaRPr lang="pt-BR" sz="3200" dirty="0"/>
          </a:p>
        </p:txBody>
      </p:sp>
      <p:sp>
        <p:nvSpPr>
          <p:cNvPr id="3" name="Espaço Reservado para Conteúdo 2"/>
          <p:cNvSpPr>
            <a:spLocks noGrp="1"/>
          </p:cNvSpPr>
          <p:nvPr>
            <p:ph idx="1"/>
          </p:nvPr>
        </p:nvSpPr>
        <p:spPr>
          <a:xfrm>
            <a:off x="611560" y="1988840"/>
            <a:ext cx="8064896" cy="4381947"/>
          </a:xfrm>
        </p:spPr>
        <p:txBody>
          <a:bodyPr>
            <a:normAutofit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INDULGÊNCIA DOS CORÍNTIOS E O RIGOR </a:t>
            </a:r>
            <a:r>
              <a:rPr lang="pt-BR" sz="3000" b="1" dirty="0" smtClean="0">
                <a:solidFill>
                  <a:srgbClr val="006600"/>
                </a:solidFill>
              </a:rPr>
              <a:t>DE</a:t>
            </a:r>
          </a:p>
          <a:p>
            <a:pPr marL="0" indent="0">
              <a:buNone/>
            </a:pPr>
            <a:r>
              <a:rPr lang="pt-BR" sz="3000" b="1" dirty="0">
                <a:solidFill>
                  <a:srgbClr val="006600"/>
                </a:solidFill>
              </a:rPr>
              <a:t>	</a:t>
            </a:r>
            <a:r>
              <a:rPr lang="pt-BR" sz="3000" b="1" dirty="0" smtClean="0">
                <a:solidFill>
                  <a:srgbClr val="006600"/>
                </a:solidFill>
              </a:rPr>
              <a:t> </a:t>
            </a:r>
            <a:r>
              <a:rPr lang="pt-BR" sz="3000" b="1" dirty="0">
                <a:solidFill>
                  <a:srgbClr val="006600"/>
                </a:solidFill>
              </a:rPr>
              <a:t>PAULO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a:t>
            </a:r>
            <a:r>
              <a:rPr lang="pt-BR" sz="3000" dirty="0">
                <a:solidFill>
                  <a:srgbClr val="0000CC"/>
                </a:solidFill>
              </a:rPr>
              <a:t>1-5</a:t>
            </a:r>
            <a:r>
              <a:rPr lang="pt-BR" sz="3000" dirty="0" smtClean="0">
                <a:solidFill>
                  <a:srgbClr val="006600"/>
                </a:solidFill>
              </a:rPr>
              <a:t>)</a:t>
            </a:r>
          </a:p>
          <a:p>
            <a:pPr marL="0" indent="0">
              <a:buNone/>
            </a:pPr>
            <a:r>
              <a:rPr lang="pt-BR" sz="3000" b="1" dirty="0">
                <a:solidFill>
                  <a:srgbClr val="006600"/>
                </a:solidFill>
              </a:rPr>
              <a:t>II – EXORTAÇÃO À PUREZA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6-8</a:t>
            </a:r>
            <a:r>
              <a:rPr lang="pt-BR" sz="3000" dirty="0" smtClean="0">
                <a:solidFill>
                  <a:srgbClr val="006600"/>
                </a:solidFill>
              </a:rPr>
              <a:t>)</a:t>
            </a:r>
          </a:p>
          <a:p>
            <a:pPr marL="0" indent="0">
              <a:buNone/>
            </a:pPr>
            <a:r>
              <a:rPr lang="pt-BR" sz="3000" b="1" dirty="0">
                <a:solidFill>
                  <a:srgbClr val="FF0000"/>
                </a:solidFill>
              </a:rPr>
              <a:t>III – A SANTIDADE DA COMUNHÃO DOS CRENTES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9-13</a:t>
            </a:r>
            <a:r>
              <a:rPr lang="pt-BR" sz="3000" dirty="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2731437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5" y="404664"/>
            <a:ext cx="7776865" cy="6048672"/>
          </a:xfrm>
        </p:spPr>
        <p:txBody>
          <a:bodyPr>
            <a:noAutofit/>
          </a:bodyPr>
          <a:lstStyle/>
          <a:p>
            <a:pPr marL="0" lvl="0" indent="0" algn="ctr">
              <a:buNone/>
            </a:pPr>
            <a:r>
              <a:rPr lang="pt-BR" sz="2200" b="1" dirty="0" smtClean="0">
                <a:solidFill>
                  <a:srgbClr val="FF0000"/>
                </a:solidFill>
                <a:latin typeface="Arial" pitchFamily="34" charset="0"/>
                <a:cs typeface="Arial" pitchFamily="34" charset="0"/>
              </a:rPr>
              <a:t>Do Texto Bíblico:</a:t>
            </a:r>
            <a:endParaRPr lang="pt-BR" sz="2200" b="1" dirty="0">
              <a:solidFill>
                <a:srgbClr val="FF0000"/>
              </a:solidFill>
              <a:latin typeface="Arial" pitchFamily="34" charset="0"/>
              <a:cs typeface="Arial" pitchFamily="34" charset="0"/>
            </a:endParaRPr>
          </a:p>
          <a:p>
            <a:pPr marL="0" indent="0">
              <a:buNone/>
            </a:pPr>
            <a:endParaRPr lang="pt-BR" sz="1200" dirty="0">
              <a:solidFill>
                <a:srgbClr val="0000CC"/>
              </a:solidFill>
            </a:endParaRPr>
          </a:p>
          <a:p>
            <a:pPr marL="0" indent="0">
              <a:buNone/>
            </a:pPr>
            <a:r>
              <a:rPr lang="pt-BR" sz="2700" dirty="0" smtClean="0">
                <a:solidFill>
                  <a:srgbClr val="0000CC"/>
                </a:solidFill>
              </a:rPr>
              <a:t>1 </a:t>
            </a:r>
            <a:r>
              <a:rPr lang="pt-BR" sz="2700" dirty="0" err="1" smtClean="0">
                <a:solidFill>
                  <a:srgbClr val="0000CC"/>
                </a:solidFill>
              </a:rPr>
              <a:t>Co</a:t>
            </a:r>
            <a:r>
              <a:rPr lang="pt-BR" sz="2700" dirty="0" smtClean="0">
                <a:solidFill>
                  <a:srgbClr val="0000CC"/>
                </a:solidFill>
              </a:rPr>
              <a:t> </a:t>
            </a:r>
            <a:r>
              <a:rPr lang="pt-BR" sz="2700" dirty="0">
                <a:solidFill>
                  <a:srgbClr val="0000CC"/>
                </a:solidFill>
              </a:rPr>
              <a:t>5. 9 </a:t>
            </a:r>
            <a:r>
              <a:rPr lang="pt-BR" sz="2700" dirty="0" smtClean="0">
                <a:solidFill>
                  <a:srgbClr val="0000CC"/>
                </a:solidFill>
              </a:rPr>
              <a:t> </a:t>
            </a:r>
            <a:r>
              <a:rPr lang="pt-BR" sz="2700" dirty="0">
                <a:solidFill>
                  <a:srgbClr val="0000CC"/>
                </a:solidFill>
              </a:rPr>
              <a:t>Já por carta vos tenho escrito que não vos associeis com os que se prostituem</a:t>
            </a:r>
            <a:r>
              <a:rPr lang="pt-BR" sz="2700" dirty="0" smtClean="0">
                <a:solidFill>
                  <a:srgbClr val="0000CC"/>
                </a:solidFill>
              </a:rPr>
              <a:t>;   10  </a:t>
            </a:r>
            <a:r>
              <a:rPr lang="pt-BR" sz="2700" dirty="0">
                <a:solidFill>
                  <a:srgbClr val="0000CC"/>
                </a:solidFill>
              </a:rPr>
              <a:t>isso não quer dizer absolutamente com os devassos deste mundo, ou com os avarentos, ou com os roubadores, ou com os idólatras; porque então vos seria necessário sair do mundo</a:t>
            </a:r>
            <a:r>
              <a:rPr lang="pt-BR" sz="2700" dirty="0" smtClean="0">
                <a:solidFill>
                  <a:srgbClr val="0000CC"/>
                </a:solidFill>
              </a:rPr>
              <a:t>.   11  </a:t>
            </a:r>
            <a:r>
              <a:rPr lang="pt-BR" sz="2700" dirty="0">
                <a:solidFill>
                  <a:srgbClr val="0000CC"/>
                </a:solidFill>
              </a:rPr>
              <a:t>Mas, agora, escrevi que não vos associeis com aquele que, dizendo-se irmão, for devasso, ou avarento, ou idólatra, ou maldizente, ou beberrão, ou roubador; com o tal nem ainda comais</a:t>
            </a:r>
            <a:r>
              <a:rPr lang="pt-BR" sz="2700" dirty="0" smtClean="0">
                <a:solidFill>
                  <a:srgbClr val="0000CC"/>
                </a:solidFill>
              </a:rPr>
              <a:t>.   12  </a:t>
            </a:r>
            <a:r>
              <a:rPr lang="pt-BR" sz="2700" dirty="0">
                <a:solidFill>
                  <a:srgbClr val="0000CC"/>
                </a:solidFill>
              </a:rPr>
              <a:t>Porque que tenho eu em julgar também os que estão de fora? Não julgais vós os que estão dentro</a:t>
            </a:r>
            <a:r>
              <a:rPr lang="pt-BR" sz="2700" dirty="0" smtClean="0">
                <a:solidFill>
                  <a:srgbClr val="0000CC"/>
                </a:solidFill>
              </a:rPr>
              <a:t>?   13  </a:t>
            </a:r>
            <a:r>
              <a:rPr lang="pt-BR" sz="2700" dirty="0">
                <a:solidFill>
                  <a:srgbClr val="0000CC"/>
                </a:solidFill>
              </a:rPr>
              <a:t>Mas Deus julga os que estão de fora. Tirai, pois, dentre vós a esse iníquo.</a:t>
            </a:r>
          </a:p>
        </p:txBody>
      </p:sp>
    </p:spTree>
    <p:extLst>
      <p:ext uri="{BB962C8B-B14F-4D97-AF65-F5344CB8AC3E}">
        <p14:creationId xmlns:p14="http://schemas.microsoft.com/office/powerpoint/2010/main" val="3014322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ln>
            <a:solidFill>
              <a:schemeClr val="tx1"/>
            </a:solidFill>
          </a:ln>
        </p:spPr>
        <p:txBody>
          <a:bodyPr>
            <a:normAutofit fontScale="85000" lnSpcReduction="10000"/>
          </a:bodyPr>
          <a:lstStyle/>
          <a:p>
            <a:pPr marL="0" lvl="0" indent="0" algn="just">
              <a:spcBef>
                <a:spcPct val="0"/>
              </a:spcBef>
              <a:buNone/>
              <a:defRPr/>
            </a:pPr>
            <a:r>
              <a:rPr lang="pt-BR" sz="2400" b="1" dirty="0">
                <a:solidFill>
                  <a:srgbClr val="006600"/>
                </a:solidFill>
              </a:rPr>
              <a:t>III – A SANTIDADE DA COMUNHÃO DOS CRENTES </a:t>
            </a:r>
            <a:r>
              <a:rPr lang="pt-BR" sz="2400" b="1" dirty="0" smtClean="0">
                <a:solidFill>
                  <a:srgbClr val="006600"/>
                </a:solidFill>
              </a:rPr>
              <a:t>          	   1 </a:t>
            </a:r>
            <a:r>
              <a:rPr lang="pt-BR" sz="2800" b="1" dirty="0">
                <a:solidFill>
                  <a:srgbClr val="006600"/>
                </a:solidFill>
              </a:rPr>
              <a:t>	</a:t>
            </a:r>
            <a:endParaRPr lang="pt-BR" sz="2800" b="1" dirty="0" smtClean="0">
              <a:solidFill>
                <a:srgbClr val="006600"/>
              </a:solidFill>
            </a:endParaRPr>
          </a:p>
          <a:p>
            <a:pPr marL="0" lvl="0" indent="0" algn="just">
              <a:spcBef>
                <a:spcPct val="0"/>
              </a:spcBef>
              <a:buNone/>
              <a:defRPr/>
            </a:pPr>
            <a:r>
              <a:rPr lang="pt-BR" sz="2800" b="1" dirty="0">
                <a:solidFill>
                  <a:srgbClr val="006600"/>
                </a:solidFill>
                <a:latin typeface="Arial" pitchFamily="34" charset="0"/>
                <a:cs typeface="Arial" pitchFamily="34" charset="0"/>
              </a:rPr>
              <a:t>	</a:t>
            </a:r>
            <a:r>
              <a:rPr lang="pt-BR" sz="2600" dirty="0">
                <a:latin typeface="Arial" pitchFamily="34" charset="0"/>
                <a:cs typeface="Arial" pitchFamily="34" charset="0"/>
              </a:rPr>
              <a:t>Paulo orienta agora como deviam proceder os coríntios, a partir da exortação feita nos versos anteriores. Se a presença de um iníquo entre os fiéis põe em risco a pureza de toda a igreja, logo, o tal deve ser evitado: “</a:t>
            </a:r>
            <a:r>
              <a:rPr lang="pt-BR" sz="2600" dirty="0">
                <a:solidFill>
                  <a:srgbClr val="0000CC"/>
                </a:solidFill>
                <a:latin typeface="Arial" pitchFamily="34" charset="0"/>
                <a:cs typeface="Arial" pitchFamily="34" charset="0"/>
              </a:rPr>
              <a:t>não vos associeis</a:t>
            </a:r>
            <a:r>
              <a:rPr lang="pt-BR" sz="2600" dirty="0">
                <a:latin typeface="Arial" pitchFamily="34" charset="0"/>
                <a:cs typeface="Arial" pitchFamily="34" charset="0"/>
              </a:rPr>
              <a:t>”, ou seja, não tenham qualquer relacionamento que teriam com um irmão em Cristo, nem qualquer contato que faça parecer indiferença ou aprovação de suas práticas pecaminosas. “</a:t>
            </a:r>
            <a:r>
              <a:rPr lang="pt-BR" sz="2600" dirty="0">
                <a:solidFill>
                  <a:srgbClr val="0000CC"/>
                </a:solidFill>
                <a:latin typeface="Arial" pitchFamily="34" charset="0"/>
                <a:cs typeface="Arial" pitchFamily="34" charset="0"/>
              </a:rPr>
              <a:t>Com o tal nem ainda comais</a:t>
            </a:r>
            <a:r>
              <a:rPr lang="pt-BR" sz="2600" dirty="0" smtClean="0">
                <a:latin typeface="Arial" pitchFamily="34" charset="0"/>
                <a:cs typeface="Arial" pitchFamily="34" charset="0"/>
              </a:rPr>
              <a:t>”. </a:t>
            </a:r>
            <a:r>
              <a:rPr lang="pt-BR" sz="2600" dirty="0">
                <a:latin typeface="Arial" pitchFamily="34" charset="0"/>
                <a:cs typeface="Arial" pitchFamily="34" charset="0"/>
              </a:rPr>
              <a:t>Mesmo João, com toda a sua terna expressão sobre </a:t>
            </a:r>
            <a:r>
              <a:rPr lang="pt-BR" sz="2600" dirty="0" smtClean="0">
                <a:latin typeface="Arial" pitchFamily="34" charset="0"/>
                <a:cs typeface="Arial" pitchFamily="34" charset="0"/>
              </a:rPr>
              <a:t>o </a:t>
            </a:r>
            <a:r>
              <a:rPr lang="pt-BR" sz="2600" dirty="0">
                <a:latin typeface="Arial" pitchFamily="34" charset="0"/>
                <a:cs typeface="Arial" pitchFamily="34" charset="0"/>
              </a:rPr>
              <a:t>amor de Deus, não é menos rigoroso nesta questão: “</a:t>
            </a:r>
            <a:r>
              <a:rPr lang="pt-BR" sz="2600" dirty="0">
                <a:solidFill>
                  <a:srgbClr val="0000CC"/>
                </a:solidFill>
                <a:latin typeface="Arial" pitchFamily="34" charset="0"/>
                <a:cs typeface="Arial" pitchFamily="34" charset="0"/>
              </a:rPr>
              <a:t>Não o recebais em casa, nem tampouco o saudeis. Porque quem o saúda tem parte nas suas más obras</a:t>
            </a:r>
            <a:r>
              <a:rPr lang="pt-BR" sz="2600" dirty="0" smtClean="0">
                <a:latin typeface="Arial" pitchFamily="34" charset="0"/>
                <a:cs typeface="Arial" pitchFamily="34" charset="0"/>
              </a:rPr>
              <a:t>”. </a:t>
            </a:r>
            <a:r>
              <a:rPr lang="pt-BR" sz="2600" dirty="0">
                <a:latin typeface="Arial" pitchFamily="34" charset="0"/>
                <a:cs typeface="Arial" pitchFamily="34" charset="0"/>
              </a:rPr>
              <a:t>Somente com esta atitude radical a igreja pode evitar o contágio do pecado e a corrupção dos bons </a:t>
            </a:r>
            <a:r>
              <a:rPr lang="pt-BR" sz="2600" dirty="0" smtClean="0">
                <a:latin typeface="Arial" pitchFamily="34" charset="0"/>
                <a:cs typeface="Arial" pitchFamily="34" charset="0"/>
              </a:rPr>
              <a:t>costumes</a:t>
            </a:r>
            <a:r>
              <a:rPr lang="pt-BR" sz="2600" dirty="0">
                <a:latin typeface="Arial" pitchFamily="34" charset="0"/>
                <a:cs typeface="Arial" pitchFamily="34" charset="0"/>
              </a:rPr>
              <a:t>. </a:t>
            </a:r>
            <a:r>
              <a:rPr lang="pt-BR" sz="1400" dirty="0">
                <a:latin typeface="Arial" pitchFamily="34" charset="0"/>
                <a:cs typeface="Arial" pitchFamily="34" charset="0"/>
              </a:rPr>
              <a:t>(</a:t>
            </a:r>
            <a:r>
              <a:rPr lang="pt-BR" sz="1400" dirty="0">
                <a:solidFill>
                  <a:srgbClr val="0000CC"/>
                </a:solidFill>
                <a:latin typeface="Arial" pitchFamily="34" charset="0"/>
                <a:cs typeface="Arial" pitchFamily="34" charset="0"/>
              </a:rPr>
              <a:t>2 </a:t>
            </a:r>
            <a:r>
              <a:rPr lang="pt-BR" sz="1400" dirty="0" err="1">
                <a:solidFill>
                  <a:srgbClr val="0000CC"/>
                </a:solidFill>
                <a:latin typeface="Arial" pitchFamily="34" charset="0"/>
                <a:cs typeface="Arial" pitchFamily="34" charset="0"/>
              </a:rPr>
              <a:t>Jo</a:t>
            </a:r>
            <a:r>
              <a:rPr lang="pt-BR" sz="1400" dirty="0">
                <a:solidFill>
                  <a:srgbClr val="0000CC"/>
                </a:solidFill>
                <a:latin typeface="Arial" pitchFamily="34" charset="0"/>
                <a:cs typeface="Arial" pitchFamily="34" charset="0"/>
              </a:rPr>
              <a:t> 1. 10-11</a:t>
            </a:r>
            <a:r>
              <a:rPr lang="pt-BR" sz="1400" dirty="0">
                <a:latin typeface="Arial" pitchFamily="34" charset="0"/>
                <a:cs typeface="Arial" pitchFamily="34" charset="0"/>
              </a:rPr>
              <a:t>)</a:t>
            </a:r>
          </a:p>
        </p:txBody>
      </p:sp>
    </p:spTree>
    <p:extLst>
      <p:ext uri="{BB962C8B-B14F-4D97-AF65-F5344CB8AC3E}">
        <p14:creationId xmlns:p14="http://schemas.microsoft.com/office/powerpoint/2010/main" val="1386293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2132856"/>
            <a:ext cx="8229600" cy="2808312"/>
          </a:xfrm>
        </p:spPr>
        <p:txBody>
          <a:bodyPr>
            <a:noAutofit/>
          </a:bodyPr>
          <a:lstStyle/>
          <a:p>
            <a:pPr marL="0" indent="0">
              <a:buNone/>
            </a:pPr>
            <a:r>
              <a:rPr lang="pt-BR" dirty="0" smtClean="0">
                <a:solidFill>
                  <a:srgbClr val="0000CC"/>
                </a:solidFill>
              </a:rPr>
              <a:t>2 </a:t>
            </a:r>
            <a:r>
              <a:rPr lang="pt-BR" dirty="0" err="1">
                <a:solidFill>
                  <a:srgbClr val="0000CC"/>
                </a:solidFill>
              </a:rPr>
              <a:t>Jo</a:t>
            </a:r>
            <a:r>
              <a:rPr lang="pt-BR" dirty="0">
                <a:solidFill>
                  <a:srgbClr val="0000CC"/>
                </a:solidFill>
              </a:rPr>
              <a:t> </a:t>
            </a:r>
            <a:r>
              <a:rPr lang="pt-BR" dirty="0" smtClean="0">
                <a:solidFill>
                  <a:srgbClr val="0000CC"/>
                </a:solidFill>
              </a:rPr>
              <a:t> 1</a:t>
            </a:r>
            <a:r>
              <a:rPr lang="pt-BR" dirty="0">
                <a:solidFill>
                  <a:srgbClr val="0000CC"/>
                </a:solidFill>
              </a:rPr>
              <a:t>. 10 </a:t>
            </a:r>
            <a:r>
              <a:rPr lang="pt-BR" dirty="0" smtClean="0">
                <a:solidFill>
                  <a:srgbClr val="0000CC"/>
                </a:solidFill>
              </a:rPr>
              <a:t>Se </a:t>
            </a:r>
            <a:r>
              <a:rPr lang="pt-BR" dirty="0">
                <a:solidFill>
                  <a:srgbClr val="0000CC"/>
                </a:solidFill>
              </a:rPr>
              <a:t>alguém vem ter convosco e não traz esta doutrina, não o recebais em casa, nem tampouco o saudeis.</a:t>
            </a:r>
          </a:p>
          <a:p>
            <a:pPr marL="0" indent="0">
              <a:buNone/>
            </a:pPr>
            <a:r>
              <a:rPr lang="pt-BR" dirty="0">
                <a:solidFill>
                  <a:srgbClr val="0000CC"/>
                </a:solidFill>
              </a:rPr>
              <a:t>11  Porque quem o saúda tem parte nas suas más obras.</a:t>
            </a:r>
          </a:p>
          <a:p>
            <a:pPr marL="0" indent="0">
              <a:buNone/>
            </a:pPr>
            <a:endParaRPr lang="pt-BR" sz="2800" dirty="0">
              <a:solidFill>
                <a:srgbClr val="0000CC"/>
              </a:solidFill>
            </a:endParaRPr>
          </a:p>
        </p:txBody>
      </p:sp>
    </p:spTree>
    <p:extLst>
      <p:ext uri="{BB962C8B-B14F-4D97-AF65-F5344CB8AC3E}">
        <p14:creationId xmlns:p14="http://schemas.microsoft.com/office/powerpoint/2010/main" val="1943898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ln>
            <a:solidFill>
              <a:schemeClr val="tx1"/>
            </a:solidFill>
          </a:ln>
        </p:spPr>
        <p:txBody>
          <a:bodyPr>
            <a:normAutofit fontScale="85000" lnSpcReduction="20000"/>
          </a:bodyPr>
          <a:lstStyle/>
          <a:p>
            <a:pPr marL="0" lvl="0" indent="0" algn="just">
              <a:spcBef>
                <a:spcPct val="0"/>
              </a:spcBef>
              <a:buNone/>
              <a:defRPr/>
            </a:pPr>
            <a:r>
              <a:rPr lang="pt-BR" sz="2400" b="1" dirty="0">
                <a:solidFill>
                  <a:srgbClr val="006600"/>
                </a:solidFill>
              </a:rPr>
              <a:t>III – A SANTIDADE DA COMUNHÃO DOS CRENTES           	   </a:t>
            </a:r>
            <a:r>
              <a:rPr lang="pt-BR" sz="2400" b="1" dirty="0" smtClean="0">
                <a:solidFill>
                  <a:srgbClr val="006600"/>
                </a:solidFill>
              </a:rPr>
              <a:t>2</a:t>
            </a:r>
          </a:p>
          <a:p>
            <a:pPr marL="0" lvl="0" indent="0" algn="just">
              <a:spcBef>
                <a:spcPct val="0"/>
              </a:spcBef>
              <a:buNone/>
              <a:defRPr/>
            </a:pPr>
            <a:endParaRPr lang="pt-BR" sz="2400" b="1" dirty="0">
              <a:solidFill>
                <a:srgbClr val="006600"/>
              </a:solidFill>
            </a:endParaRPr>
          </a:p>
          <a:p>
            <a:pPr marL="0" lvl="0" indent="0" algn="just">
              <a:spcBef>
                <a:spcPct val="0"/>
              </a:spcBef>
              <a:buNone/>
              <a:defRPr/>
            </a:pPr>
            <a:r>
              <a:rPr lang="pt-BR" sz="2400" b="1" dirty="0" smtClean="0">
                <a:solidFill>
                  <a:srgbClr val="006600"/>
                </a:solidFill>
              </a:rPr>
              <a:t> </a:t>
            </a:r>
            <a:r>
              <a:rPr lang="pt-BR" sz="2800" b="1" dirty="0">
                <a:solidFill>
                  <a:srgbClr val="006600"/>
                </a:solidFill>
              </a:rPr>
              <a:t>	</a:t>
            </a:r>
            <a:r>
              <a:rPr lang="pt-BR" sz="2800" dirty="0">
                <a:latin typeface="Arial" pitchFamily="34" charset="0"/>
                <a:cs typeface="Arial" pitchFamily="34" charset="0"/>
              </a:rPr>
              <a:t>Consideremos também que a separação não é apenas necessária em casos extremos como este – em que alguém, dizendo-se irmão, trazia grande escândalo e vergonha à igreja com </a:t>
            </a:r>
            <a:r>
              <a:rPr lang="pt-BR" sz="2800" dirty="0" smtClean="0">
                <a:latin typeface="Arial" pitchFamily="34" charset="0"/>
                <a:cs typeface="Arial" pitchFamily="34" charset="0"/>
              </a:rPr>
              <a:t>sua prática imoral. </a:t>
            </a:r>
            <a:r>
              <a:rPr lang="pt-BR" sz="2800" dirty="0">
                <a:latin typeface="Arial" pitchFamily="34" charset="0"/>
                <a:cs typeface="Arial" pitchFamily="34" charset="0"/>
              </a:rPr>
              <a:t>Mas mesmo quando se deve aplicar a disciplina a pecados menos escandalosos, a separação é importante para levar os crentes sob correção ao arrependimento e à valorização da comunhão da </a:t>
            </a:r>
            <a:r>
              <a:rPr lang="pt-BR" sz="2800" dirty="0" smtClean="0">
                <a:latin typeface="Arial" pitchFamily="34" charset="0"/>
                <a:cs typeface="Arial" pitchFamily="34" charset="0"/>
              </a:rPr>
              <a:t>igreja. </a:t>
            </a:r>
            <a:r>
              <a:rPr lang="pt-BR" sz="2800" dirty="0">
                <a:latin typeface="Arial" pitchFamily="34" charset="0"/>
                <a:cs typeface="Arial" pitchFamily="34" charset="0"/>
              </a:rPr>
              <a:t>Lembremos que estar fora da comunhão é ser “</a:t>
            </a:r>
            <a:r>
              <a:rPr lang="pt-BR" sz="2800" dirty="0">
                <a:solidFill>
                  <a:srgbClr val="0000CC"/>
                </a:solidFill>
                <a:latin typeface="Arial" pitchFamily="34" charset="0"/>
                <a:cs typeface="Arial" pitchFamily="34" charset="0"/>
              </a:rPr>
              <a:t>entregue a Satanás</a:t>
            </a:r>
            <a:r>
              <a:rPr lang="pt-BR" sz="2800" dirty="0">
                <a:latin typeface="Arial" pitchFamily="34" charset="0"/>
                <a:cs typeface="Arial" pitchFamily="34" charset="0"/>
              </a:rPr>
              <a:t>” – o mundo é o domínio do diabo, onde Deus não aplica sua boa e paternal disciplina, mas permite que os homens sejam entregues à “</a:t>
            </a:r>
            <a:r>
              <a:rPr lang="pt-BR" sz="2800" dirty="0">
                <a:solidFill>
                  <a:srgbClr val="0000CC"/>
                </a:solidFill>
                <a:latin typeface="Arial" pitchFamily="34" charset="0"/>
                <a:cs typeface="Arial" pitchFamily="34" charset="0"/>
              </a:rPr>
              <a:t>destruição da carne</a:t>
            </a:r>
            <a:r>
              <a:rPr lang="pt-BR" sz="2800" dirty="0">
                <a:latin typeface="Arial" pitchFamily="34" charset="0"/>
                <a:cs typeface="Arial" pitchFamily="34" charset="0"/>
              </a:rPr>
              <a:t>”, e colham as mazelas das suas paixões pecaminosas. </a:t>
            </a:r>
            <a:r>
              <a:rPr lang="pt-BR" sz="1400" dirty="0">
                <a:latin typeface="Arial" pitchFamily="34" charset="0"/>
                <a:cs typeface="Arial" pitchFamily="34" charset="0"/>
              </a:rPr>
              <a:t>(</a:t>
            </a:r>
            <a:r>
              <a:rPr lang="pt-BR" sz="1400" dirty="0">
                <a:solidFill>
                  <a:srgbClr val="0000CC"/>
                </a:solidFill>
                <a:latin typeface="Arial" pitchFamily="34" charset="0"/>
                <a:cs typeface="Arial" pitchFamily="34" charset="0"/>
              </a:rPr>
              <a:t>2 </a:t>
            </a:r>
            <a:r>
              <a:rPr lang="pt-BR" sz="1400" dirty="0" err="1">
                <a:solidFill>
                  <a:srgbClr val="0000CC"/>
                </a:solidFill>
                <a:latin typeface="Arial" pitchFamily="34" charset="0"/>
                <a:cs typeface="Arial" pitchFamily="34" charset="0"/>
              </a:rPr>
              <a:t>Ts</a:t>
            </a:r>
            <a:r>
              <a:rPr lang="pt-BR" sz="1400" dirty="0">
                <a:solidFill>
                  <a:srgbClr val="0000CC"/>
                </a:solidFill>
                <a:latin typeface="Arial" pitchFamily="34" charset="0"/>
                <a:cs typeface="Arial" pitchFamily="34" charset="0"/>
              </a:rPr>
              <a:t> 3.14-15</a:t>
            </a:r>
            <a:r>
              <a:rPr lang="pt-BR" sz="1400" dirty="0">
                <a:latin typeface="Arial" pitchFamily="34" charset="0"/>
                <a:cs typeface="Arial" pitchFamily="34" charset="0"/>
              </a:rPr>
              <a:t>)</a:t>
            </a:r>
          </a:p>
        </p:txBody>
      </p:sp>
    </p:spTree>
    <p:extLst>
      <p:ext uri="{BB962C8B-B14F-4D97-AF65-F5344CB8AC3E}">
        <p14:creationId xmlns:p14="http://schemas.microsoft.com/office/powerpoint/2010/main" val="2746263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2060848"/>
            <a:ext cx="8229600" cy="2952328"/>
          </a:xfrm>
        </p:spPr>
        <p:txBody>
          <a:bodyPr>
            <a:noAutofit/>
          </a:bodyPr>
          <a:lstStyle/>
          <a:p>
            <a:pPr marL="0" indent="0">
              <a:buNone/>
            </a:pPr>
            <a:r>
              <a:rPr lang="pt-BR" dirty="0">
                <a:solidFill>
                  <a:srgbClr val="0000CC"/>
                </a:solidFill>
              </a:rPr>
              <a:t>2 </a:t>
            </a:r>
            <a:r>
              <a:rPr lang="pt-BR" dirty="0" err="1">
                <a:solidFill>
                  <a:srgbClr val="0000CC"/>
                </a:solidFill>
              </a:rPr>
              <a:t>Ts</a:t>
            </a:r>
            <a:r>
              <a:rPr lang="pt-BR" dirty="0">
                <a:solidFill>
                  <a:srgbClr val="0000CC"/>
                </a:solidFill>
              </a:rPr>
              <a:t> 3. 14  Mas, se alguém não obedecer à nossa palavra por esta carta, notai o tal e não vos mistureis com ele, para que se envergonhe.</a:t>
            </a:r>
          </a:p>
          <a:p>
            <a:pPr marL="0" indent="0">
              <a:buNone/>
            </a:pPr>
            <a:r>
              <a:rPr lang="pt-BR" dirty="0">
                <a:solidFill>
                  <a:srgbClr val="0000CC"/>
                </a:solidFill>
              </a:rPr>
              <a:t>15  Todavia, não o tenhais como inimigo, mas admoestai-o como irmão.</a:t>
            </a:r>
          </a:p>
        </p:txBody>
      </p:sp>
    </p:spTree>
    <p:extLst>
      <p:ext uri="{BB962C8B-B14F-4D97-AF65-F5344CB8AC3E}">
        <p14:creationId xmlns:p14="http://schemas.microsoft.com/office/powerpoint/2010/main" val="803042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ln>
            <a:solidFill>
              <a:schemeClr val="tx1"/>
            </a:solidFill>
          </a:ln>
        </p:spPr>
        <p:txBody>
          <a:bodyPr>
            <a:normAutofit fontScale="85000" lnSpcReduction="10000"/>
          </a:bodyPr>
          <a:lstStyle/>
          <a:p>
            <a:pPr marL="0" lvl="0" indent="0">
              <a:spcBef>
                <a:spcPct val="0"/>
              </a:spcBef>
              <a:buNone/>
              <a:defRPr/>
            </a:pPr>
            <a:r>
              <a:rPr lang="pt-BR" sz="2400" b="1" dirty="0">
                <a:solidFill>
                  <a:srgbClr val="006600"/>
                </a:solidFill>
              </a:rPr>
              <a:t>III – A SANTIDADE DA COMUNHÃO DOS CRENTES           	   </a:t>
            </a:r>
            <a:r>
              <a:rPr lang="pt-BR" sz="2400" b="1" dirty="0" smtClean="0">
                <a:solidFill>
                  <a:srgbClr val="006600"/>
                </a:solidFill>
              </a:rPr>
              <a:t>3</a:t>
            </a:r>
            <a:r>
              <a:rPr lang="pt-BR" sz="2800" b="1" dirty="0" smtClean="0">
                <a:solidFill>
                  <a:srgbClr val="006600"/>
                </a:solidFill>
              </a:rPr>
              <a:t> </a:t>
            </a:r>
          </a:p>
          <a:p>
            <a:pPr marL="0" lvl="0" indent="0" algn="just">
              <a:spcBef>
                <a:spcPct val="0"/>
              </a:spcBef>
              <a:buNone/>
              <a:defRPr/>
            </a:pPr>
            <a:r>
              <a:rPr lang="pt-BR" sz="2800" b="1" dirty="0" smtClean="0">
                <a:solidFill>
                  <a:srgbClr val="006600"/>
                </a:solidFill>
              </a:rPr>
              <a:t>	</a:t>
            </a:r>
          </a:p>
          <a:p>
            <a:pPr marL="0" lvl="0" indent="0" algn="just">
              <a:spcBef>
                <a:spcPct val="0"/>
              </a:spcBef>
              <a:buNone/>
              <a:defRPr/>
            </a:pPr>
            <a:r>
              <a:rPr lang="pt-BR" sz="2800" b="1" dirty="0">
                <a:solidFill>
                  <a:srgbClr val="006600"/>
                </a:solidFill>
                <a:latin typeface="Arial" pitchFamily="34" charset="0"/>
                <a:cs typeface="Arial" pitchFamily="34" charset="0"/>
              </a:rPr>
              <a:t>	</a:t>
            </a:r>
            <a:r>
              <a:rPr lang="pt-BR" sz="2800" dirty="0">
                <a:latin typeface="Arial" pitchFamily="34" charset="0"/>
                <a:cs typeface="Arial" pitchFamily="34" charset="0"/>
              </a:rPr>
              <a:t>O apóstolo ainda considera que a separação cristã não equivale a cortar todo tipo de relacionamento com aqueles que não sejam fiéis. Seria impossível viver no mundo onde, desde os nossos familiares até todas as esferas da vida social comum (vizinhança, escola, comércio, trabalho, etc.), temos de lidar com pessoas que não confessam a fé em Cristo. O que nos aproxima dessas pessoas são </a:t>
            </a:r>
            <a:r>
              <a:rPr lang="pt-BR" sz="2800" dirty="0" smtClean="0">
                <a:latin typeface="Arial" pitchFamily="34" charset="0"/>
                <a:cs typeface="Arial" pitchFamily="34" charset="0"/>
              </a:rPr>
              <a:t>os dias comuns e a vida natural </a:t>
            </a:r>
            <a:r>
              <a:rPr lang="pt-BR" sz="2800" dirty="0">
                <a:latin typeface="Arial" pitchFamily="34" charset="0"/>
                <a:cs typeface="Arial" pitchFamily="34" charset="0"/>
              </a:rPr>
              <a:t>nesses aspectos seculares ou mundanos. Mas o problema está em comungar com a suposta fé de alguém cuja conduta depõe contra essa fé.</a:t>
            </a:r>
          </a:p>
        </p:txBody>
      </p:sp>
    </p:spTree>
    <p:extLst>
      <p:ext uri="{BB962C8B-B14F-4D97-AF65-F5344CB8AC3E}">
        <p14:creationId xmlns:p14="http://schemas.microsoft.com/office/powerpoint/2010/main" val="1945928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426170"/>
          </a:xfrm>
        </p:spPr>
        <p:txBody>
          <a:bodyPr>
            <a:normAutofit/>
          </a:bodyPr>
          <a:lstStyle/>
          <a:p>
            <a:pPr marL="342900" lvl="0" indent="-342900" fontAlgn="base">
              <a:spcBef>
                <a:spcPct val="20000"/>
              </a:spcBef>
              <a:spcAft>
                <a:spcPct val="0"/>
              </a:spcAft>
              <a:defRPr/>
            </a:pPr>
            <a:r>
              <a:rPr lang="pt-BR" sz="2800" dirty="0">
                <a:solidFill>
                  <a:srgbClr val="7030A0"/>
                </a:solidFill>
                <a:latin typeface="Arial Black" pitchFamily="34" charset="0"/>
              </a:rPr>
              <a:t>1ª CARTA  AOS  CORÍNTIOS</a:t>
            </a:r>
            <a:r>
              <a:rPr lang="pt-BR" sz="3200" dirty="0">
                <a:solidFill>
                  <a:srgbClr val="00B0F0"/>
                </a:solidFill>
                <a:latin typeface="Arial Black" pitchFamily="34" charset="0"/>
              </a:rPr>
              <a:t/>
            </a:r>
            <a:br>
              <a:rPr lang="pt-BR" sz="3200" dirty="0">
                <a:solidFill>
                  <a:srgbClr val="00B0F0"/>
                </a:solidFill>
                <a:latin typeface="Arial Black" pitchFamily="34" charset="0"/>
              </a:rPr>
            </a:br>
            <a:r>
              <a:rPr lang="pt-BR" sz="2600" b="1" i="1" dirty="0">
                <a:solidFill>
                  <a:srgbClr val="00B050"/>
                </a:solidFill>
                <a:cs typeface="Arial" charset="0"/>
              </a:rPr>
              <a:t>LIÇÃO 4: REPREENSÃO À IMORALIDADE</a:t>
            </a:r>
            <a:br>
              <a:rPr lang="pt-BR" sz="2600" b="1" i="1" dirty="0">
                <a:solidFill>
                  <a:srgbClr val="00B050"/>
                </a:solidFill>
                <a:cs typeface="Arial" charset="0"/>
              </a:rPr>
            </a:br>
            <a:r>
              <a:rPr lang="pt-BR" sz="2900" b="1" dirty="0">
                <a:solidFill>
                  <a:srgbClr val="7030A0"/>
                </a:solidFill>
              </a:rPr>
              <a:t>ESBOÇO</a:t>
            </a:r>
            <a:endParaRPr lang="pt-BR" sz="3200" dirty="0"/>
          </a:p>
        </p:txBody>
      </p:sp>
      <p:sp>
        <p:nvSpPr>
          <p:cNvPr id="3" name="Espaço Reservado para Conteúdo 2"/>
          <p:cNvSpPr>
            <a:spLocks noGrp="1"/>
          </p:cNvSpPr>
          <p:nvPr>
            <p:ph idx="1"/>
          </p:nvPr>
        </p:nvSpPr>
        <p:spPr>
          <a:xfrm>
            <a:off x="611560" y="1916832"/>
            <a:ext cx="8064896" cy="4381947"/>
          </a:xfrm>
        </p:spPr>
        <p:txBody>
          <a:bodyPr>
            <a:normAutofit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INDULGÊNCIA DOS CORÍNTIOS E O RIGOR </a:t>
            </a:r>
            <a:r>
              <a:rPr lang="pt-BR" sz="3000" b="1" dirty="0" smtClean="0">
                <a:solidFill>
                  <a:srgbClr val="006600"/>
                </a:solidFill>
              </a:rPr>
              <a:t>DE</a:t>
            </a:r>
          </a:p>
          <a:p>
            <a:pPr marL="0" indent="0">
              <a:buNone/>
            </a:pPr>
            <a:r>
              <a:rPr lang="pt-BR" sz="3000" b="1" dirty="0">
                <a:solidFill>
                  <a:srgbClr val="006600"/>
                </a:solidFill>
              </a:rPr>
              <a:t>	</a:t>
            </a:r>
            <a:r>
              <a:rPr lang="pt-BR" sz="3000" b="1" dirty="0" smtClean="0">
                <a:solidFill>
                  <a:srgbClr val="006600"/>
                </a:solidFill>
              </a:rPr>
              <a:t> </a:t>
            </a:r>
            <a:r>
              <a:rPr lang="pt-BR" sz="3000" b="1" dirty="0">
                <a:solidFill>
                  <a:srgbClr val="006600"/>
                </a:solidFill>
              </a:rPr>
              <a:t>PAULO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a:t>
            </a:r>
            <a:r>
              <a:rPr lang="pt-BR" sz="3000" dirty="0">
                <a:solidFill>
                  <a:srgbClr val="0000CC"/>
                </a:solidFill>
              </a:rPr>
              <a:t>1-5</a:t>
            </a:r>
            <a:r>
              <a:rPr lang="pt-BR" sz="3000" dirty="0" smtClean="0">
                <a:solidFill>
                  <a:srgbClr val="006600"/>
                </a:solidFill>
              </a:rPr>
              <a:t>)</a:t>
            </a:r>
          </a:p>
          <a:p>
            <a:pPr marL="0" indent="0">
              <a:buNone/>
            </a:pPr>
            <a:r>
              <a:rPr lang="pt-BR" sz="3000" b="1" dirty="0">
                <a:solidFill>
                  <a:srgbClr val="006600"/>
                </a:solidFill>
              </a:rPr>
              <a:t>II – EXORTAÇÃO À PUREZA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6-8</a:t>
            </a:r>
            <a:r>
              <a:rPr lang="pt-BR" sz="3000" dirty="0" smtClean="0">
                <a:solidFill>
                  <a:srgbClr val="006600"/>
                </a:solidFill>
              </a:rPr>
              <a:t>)</a:t>
            </a:r>
          </a:p>
          <a:p>
            <a:pPr marL="0" indent="0">
              <a:buNone/>
            </a:pPr>
            <a:r>
              <a:rPr lang="pt-BR" sz="3000" b="1" dirty="0">
                <a:solidFill>
                  <a:srgbClr val="006600"/>
                </a:solidFill>
              </a:rPr>
              <a:t>III – A SANTIDADE DA COMUNHÃO DOS CRENTES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9-13</a:t>
            </a:r>
            <a:r>
              <a:rPr lang="pt-BR" sz="3000" dirty="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800" b="1" dirty="0">
                <a:solidFill>
                  <a:srgbClr val="FF0000"/>
                </a:solidFill>
              </a:rPr>
              <a:t>- Conclusão</a:t>
            </a:r>
          </a:p>
        </p:txBody>
      </p:sp>
    </p:spTree>
    <p:extLst>
      <p:ext uri="{BB962C8B-B14F-4D97-AF65-F5344CB8AC3E}">
        <p14:creationId xmlns:p14="http://schemas.microsoft.com/office/powerpoint/2010/main" val="38745755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xfrm>
            <a:off x="467544" y="1628800"/>
            <a:ext cx="8229600" cy="4752528"/>
          </a:xfrm>
          <a:ln>
            <a:solidFill>
              <a:schemeClr val="tx1"/>
            </a:solidFill>
          </a:ln>
        </p:spPr>
        <p:txBody>
          <a:bodyPr>
            <a:normAutofit fontScale="92500" lnSpcReduction="20000"/>
          </a:bodyPr>
          <a:lstStyle/>
          <a:p>
            <a:pPr marL="0" indent="0">
              <a:buNone/>
            </a:pPr>
            <a:r>
              <a:rPr lang="pt-BR" sz="4400" b="1" dirty="0" smtClean="0">
                <a:solidFill>
                  <a:srgbClr val="006600"/>
                </a:solidFill>
              </a:rPr>
              <a:t>   </a:t>
            </a:r>
            <a:r>
              <a:rPr lang="pt-BR" b="1" dirty="0" smtClean="0">
                <a:solidFill>
                  <a:srgbClr val="006600"/>
                </a:solidFill>
              </a:rPr>
              <a:t>Conclusão</a:t>
            </a:r>
            <a:endParaRPr lang="pt-BR" sz="1800" b="1" dirty="0" smtClean="0">
              <a:solidFill>
                <a:srgbClr val="006600"/>
              </a:solidFill>
            </a:endParaRPr>
          </a:p>
          <a:p>
            <a:pPr marL="0" indent="0">
              <a:buNone/>
            </a:pPr>
            <a:endParaRPr lang="pt-BR" sz="1000" b="1" dirty="0">
              <a:solidFill>
                <a:srgbClr val="006600"/>
              </a:solidFill>
              <a:latin typeface="Arial" pitchFamily="34" charset="0"/>
              <a:cs typeface="Arial" pitchFamily="34" charset="0"/>
            </a:endParaRPr>
          </a:p>
          <a:p>
            <a:pPr marL="0" indent="0" algn="just">
              <a:buNone/>
            </a:pPr>
            <a:r>
              <a:rPr lang="pt-BR" sz="2800" b="1" dirty="0" smtClean="0">
                <a:solidFill>
                  <a:srgbClr val="006600"/>
                </a:solidFill>
                <a:latin typeface="Arial" pitchFamily="34" charset="0"/>
                <a:cs typeface="Arial" pitchFamily="34" charset="0"/>
              </a:rPr>
              <a:t>	</a:t>
            </a:r>
            <a:r>
              <a:rPr lang="pt-BR" sz="2800" dirty="0">
                <a:latin typeface="Arial" pitchFamily="34" charset="0"/>
                <a:cs typeface="Arial" pitchFamily="34" charset="0"/>
              </a:rPr>
              <a:t>Aqueles dentre nós que sejam surpreendidos em pecado devem ser repreendidos, e não tratados com indiferença, como se o pecado fosse compatível com sua confissão. O cristão não pode participar de tamanha hipocrisia. A disciplina precisa ser aplicada, quando necessária. Mas não nos esqueçamos de que o propósito de toda a correção é salvar, e não destruir, e que mesmo a separação do pecador visa um dia trazê-lo de volta à comunhão, em condições de contribuir para a santificação da igreja e para a glória de Deus.</a:t>
            </a:r>
            <a:endParaRPr lang="pt-BR" sz="4900" dirty="0">
              <a:cs typeface="Arial" pitchFamily="34" charset="0"/>
            </a:endParaRPr>
          </a:p>
        </p:txBody>
      </p:sp>
    </p:spTree>
    <p:extLst>
      <p:ext uri="{BB962C8B-B14F-4D97-AF65-F5344CB8AC3E}">
        <p14:creationId xmlns:p14="http://schemas.microsoft.com/office/powerpoint/2010/main" val="98163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653136"/>
            <a:ext cx="8208912" cy="1296144"/>
          </a:xfrm>
        </p:spPr>
        <p:txBody>
          <a:bodyPr>
            <a:noAutofit/>
          </a:bodyPr>
          <a:lstStyle/>
          <a:p>
            <a:pPr marL="342900" lvl="0" indent="-342900" fontAlgn="base">
              <a:spcAft>
                <a:spcPct val="0"/>
              </a:spcAft>
              <a:defRPr/>
            </a:pPr>
            <a:r>
              <a:rPr lang="pt-BR" sz="4400" b="1" i="1" dirty="0">
                <a:solidFill>
                  <a:srgbClr val="00B050"/>
                </a:solidFill>
                <a:cs typeface="Arial" charset="0"/>
              </a:rPr>
              <a:t>LIÇÃO 4: REPREENSÃO À IMORALIDADE</a:t>
            </a:r>
            <a:endParaRPr lang="pt-BR" sz="4400" dirty="0"/>
          </a:p>
        </p:txBody>
      </p:sp>
      <p:sp>
        <p:nvSpPr>
          <p:cNvPr id="2" name="Retângulo 1"/>
          <p:cNvSpPr/>
          <p:nvPr/>
        </p:nvSpPr>
        <p:spPr>
          <a:xfrm>
            <a:off x="467544" y="548680"/>
            <a:ext cx="8064896" cy="707886"/>
          </a:xfrm>
          <a:prstGeom prst="rect">
            <a:avLst/>
          </a:prstGeom>
        </p:spPr>
        <p:txBody>
          <a:bodyPr wrap="square">
            <a:spAutoFit/>
          </a:bodyPr>
          <a:lstStyle/>
          <a:p>
            <a:pPr algn="ctr"/>
            <a:r>
              <a:rPr lang="pt-BR" sz="4000" dirty="0">
                <a:solidFill>
                  <a:srgbClr val="7030A0"/>
                </a:solidFill>
                <a:latin typeface="Arial Black" pitchFamily="34" charset="0"/>
              </a:rPr>
              <a:t>1ª CARTA  </a:t>
            </a:r>
            <a:r>
              <a:rPr lang="pt-BR" sz="3600" dirty="0">
                <a:solidFill>
                  <a:srgbClr val="7030A0"/>
                </a:solidFill>
                <a:latin typeface="Arial Black" pitchFamily="34" charset="0"/>
              </a:rPr>
              <a:t>AOS</a:t>
            </a:r>
            <a:r>
              <a:rPr lang="pt-BR" sz="4000" dirty="0">
                <a:solidFill>
                  <a:srgbClr val="7030A0"/>
                </a:solidFill>
                <a:latin typeface="Arial Black" pitchFamily="34" charset="0"/>
              </a:rPr>
              <a:t>  CORÍNTIOS</a:t>
            </a:r>
            <a:endParaRPr lang="pt-BR" sz="4000"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461045"/>
            <a:ext cx="4464496" cy="3015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954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426170"/>
          </a:xfrm>
        </p:spPr>
        <p:txBody>
          <a:bodyPr>
            <a:normAutofit/>
          </a:bodyPr>
          <a:lstStyle/>
          <a:p>
            <a:pPr marL="342900" lvl="0" indent="-342900" fontAlgn="base">
              <a:spcBef>
                <a:spcPct val="20000"/>
              </a:spcBef>
              <a:spcAft>
                <a:spcPct val="0"/>
              </a:spcAft>
              <a:defRPr/>
            </a:pPr>
            <a:r>
              <a:rPr lang="pt-BR" sz="2800" dirty="0">
                <a:solidFill>
                  <a:srgbClr val="7030A0"/>
                </a:solidFill>
                <a:latin typeface="Arial Black" pitchFamily="34" charset="0"/>
              </a:rPr>
              <a:t>1ª CARTA  AOS  CORÍNTIOS</a:t>
            </a:r>
            <a:r>
              <a:rPr lang="pt-BR" sz="3200" dirty="0">
                <a:solidFill>
                  <a:srgbClr val="00B0F0"/>
                </a:solidFill>
                <a:latin typeface="Arial Black" pitchFamily="34" charset="0"/>
              </a:rPr>
              <a:t/>
            </a:r>
            <a:br>
              <a:rPr lang="pt-BR" sz="3200" dirty="0">
                <a:solidFill>
                  <a:srgbClr val="00B0F0"/>
                </a:solidFill>
                <a:latin typeface="Arial Black" pitchFamily="34" charset="0"/>
              </a:rPr>
            </a:br>
            <a:r>
              <a:rPr lang="pt-BR" sz="2600" b="1" i="1" dirty="0">
                <a:solidFill>
                  <a:srgbClr val="00B050"/>
                </a:solidFill>
                <a:cs typeface="Arial" charset="0"/>
              </a:rPr>
              <a:t>LIÇÃO 4: REPREENSÃO À IMORALIDADE</a:t>
            </a:r>
            <a:br>
              <a:rPr lang="pt-BR" sz="2600" b="1" i="1" dirty="0">
                <a:solidFill>
                  <a:srgbClr val="00B050"/>
                </a:solidFill>
                <a:cs typeface="Arial" charset="0"/>
              </a:rPr>
            </a:br>
            <a:r>
              <a:rPr lang="pt-BR" sz="2900" b="1" dirty="0">
                <a:solidFill>
                  <a:srgbClr val="7030A0"/>
                </a:solidFill>
              </a:rPr>
              <a:t>ESBOÇO</a:t>
            </a:r>
            <a:endParaRPr lang="pt-BR" sz="3200" dirty="0"/>
          </a:p>
        </p:txBody>
      </p:sp>
      <p:sp>
        <p:nvSpPr>
          <p:cNvPr id="3" name="Espaço Reservado para Conteúdo 2"/>
          <p:cNvSpPr>
            <a:spLocks noGrp="1"/>
          </p:cNvSpPr>
          <p:nvPr>
            <p:ph idx="1"/>
          </p:nvPr>
        </p:nvSpPr>
        <p:spPr>
          <a:xfrm>
            <a:off x="611560" y="1916832"/>
            <a:ext cx="8064896" cy="4381947"/>
          </a:xfrm>
        </p:spPr>
        <p:txBody>
          <a:bodyPr>
            <a:normAutofit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INDULGÊNCIA DOS CORÍNTIOS E O RIGOR </a:t>
            </a:r>
            <a:r>
              <a:rPr lang="pt-BR" sz="3000" b="1" dirty="0" smtClean="0">
                <a:solidFill>
                  <a:srgbClr val="006600"/>
                </a:solidFill>
              </a:rPr>
              <a:t>DE</a:t>
            </a:r>
          </a:p>
          <a:p>
            <a:pPr marL="0" indent="0">
              <a:buNone/>
            </a:pPr>
            <a:r>
              <a:rPr lang="pt-BR" sz="3000" b="1" dirty="0">
                <a:solidFill>
                  <a:srgbClr val="006600"/>
                </a:solidFill>
              </a:rPr>
              <a:t>	</a:t>
            </a:r>
            <a:r>
              <a:rPr lang="pt-BR" sz="3000" b="1" dirty="0" smtClean="0">
                <a:solidFill>
                  <a:srgbClr val="006600"/>
                </a:solidFill>
              </a:rPr>
              <a:t> </a:t>
            </a:r>
            <a:r>
              <a:rPr lang="pt-BR" sz="3000" b="1" dirty="0">
                <a:solidFill>
                  <a:srgbClr val="006600"/>
                </a:solidFill>
              </a:rPr>
              <a:t>PAULO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a:t>
            </a:r>
            <a:r>
              <a:rPr lang="pt-BR" sz="3000" dirty="0">
                <a:solidFill>
                  <a:srgbClr val="0000CC"/>
                </a:solidFill>
              </a:rPr>
              <a:t>1-5</a:t>
            </a:r>
            <a:r>
              <a:rPr lang="pt-BR" sz="3000" dirty="0" smtClean="0">
                <a:solidFill>
                  <a:srgbClr val="006600"/>
                </a:solidFill>
              </a:rPr>
              <a:t>)</a:t>
            </a:r>
          </a:p>
          <a:p>
            <a:pPr marL="0" indent="0">
              <a:buNone/>
            </a:pPr>
            <a:r>
              <a:rPr lang="pt-BR" sz="3000" b="1" dirty="0">
                <a:solidFill>
                  <a:srgbClr val="006600"/>
                </a:solidFill>
              </a:rPr>
              <a:t>II – EXORTAÇÃO À PUREZA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6-8</a:t>
            </a:r>
            <a:r>
              <a:rPr lang="pt-BR" sz="3000" dirty="0" smtClean="0">
                <a:solidFill>
                  <a:srgbClr val="006600"/>
                </a:solidFill>
              </a:rPr>
              <a:t>)</a:t>
            </a:r>
          </a:p>
          <a:p>
            <a:pPr marL="0" indent="0">
              <a:buNone/>
            </a:pPr>
            <a:r>
              <a:rPr lang="pt-BR" sz="3000" b="1" dirty="0">
                <a:solidFill>
                  <a:srgbClr val="006600"/>
                </a:solidFill>
              </a:rPr>
              <a:t>III – A SANTIDADE DA COMUNHÃO DOS CRENTES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9-13</a:t>
            </a:r>
            <a:r>
              <a:rPr lang="pt-BR" sz="3000" dirty="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38745755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dirty="0"/>
          </a:p>
        </p:txBody>
      </p:sp>
      <p:sp>
        <p:nvSpPr>
          <p:cNvPr id="3" name="Espaço Reservado para Conteúdo 2"/>
          <p:cNvSpPr>
            <a:spLocks noGrp="1"/>
          </p:cNvSpPr>
          <p:nvPr>
            <p:ph idx="1"/>
          </p:nvPr>
        </p:nvSpPr>
        <p:spPr/>
        <p:txBody>
          <a:bodyPr>
            <a:normAutofit fontScale="925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Alimpai-vos, pois, do fermento velho, para que sejais uma nova massa, assim como estais sem fermento. Porque Cristo, nossa páscoa, foi sacrificado por </a:t>
            </a:r>
            <a:r>
              <a:rPr lang="pt-BR" sz="3600" dirty="0" smtClean="0">
                <a:solidFill>
                  <a:srgbClr val="0000CC"/>
                </a:solidFill>
                <a:highlight>
                  <a:srgbClr val="FFFFFF"/>
                </a:highlight>
                <a:latin typeface="Arial" pitchFamily="34" charset="0"/>
                <a:ea typeface="Calibri"/>
                <a:cs typeface="Arial" pitchFamily="34" charset="0"/>
              </a:rPr>
              <a:t>nós.</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5.7</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1640310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4: REPREENSÃO À IMORALIDADE</a:t>
            </a:r>
          </a:p>
        </p:txBody>
      </p:sp>
      <p:sp>
        <p:nvSpPr>
          <p:cNvPr id="3" name="Espaço Reservado para Conteúdo 2"/>
          <p:cNvSpPr>
            <a:spLocks noGrp="1"/>
          </p:cNvSpPr>
          <p:nvPr>
            <p:ph idx="1"/>
          </p:nvPr>
        </p:nvSpPr>
        <p:spPr/>
        <p:txBody>
          <a:bodyPr/>
          <a:lstStyle/>
          <a:p>
            <a:endParaRPr lang="pt-BR" dirty="0" smtClean="0"/>
          </a:p>
          <a:p>
            <a:endParaRPr lang="pt-BR" dirty="0"/>
          </a:p>
          <a:p>
            <a:pPr marL="0" indent="0" algn="ctr">
              <a:buNone/>
            </a:pPr>
            <a:r>
              <a:rPr lang="pt-BR" b="1" dirty="0" smtClean="0">
                <a:solidFill>
                  <a:srgbClr val="FF0000"/>
                </a:solidFill>
                <a:latin typeface="Arial" pitchFamily="34" charset="0"/>
                <a:cs typeface="Arial" pitchFamily="34" charset="0"/>
              </a:rPr>
              <a:t>Leitura Bíblica</a:t>
            </a:r>
            <a:r>
              <a:rPr lang="pt-BR" b="1" dirty="0" smtClean="0">
                <a:solidFill>
                  <a:srgbClr val="FF0000"/>
                </a:solidFill>
                <a:latin typeface="Arial" pitchFamily="34" charset="0"/>
                <a:cs typeface="Arial" pitchFamily="34" charset="0"/>
              </a:rPr>
              <a:t>:   </a:t>
            </a:r>
            <a:r>
              <a:rPr lang="pt-BR" sz="4000" dirty="0">
                <a:solidFill>
                  <a:srgbClr val="0000CC"/>
                </a:solidFill>
              </a:rPr>
              <a:t>1 </a:t>
            </a:r>
            <a:r>
              <a:rPr lang="pt-BR" sz="4000" dirty="0" smtClean="0">
                <a:solidFill>
                  <a:srgbClr val="0000CC"/>
                </a:solidFill>
              </a:rPr>
              <a:t>Coríntios </a:t>
            </a:r>
            <a:r>
              <a:rPr lang="pt-BR" sz="4000" dirty="0">
                <a:solidFill>
                  <a:srgbClr val="0000CC"/>
                </a:solidFill>
              </a:rPr>
              <a:t>5.1-8</a:t>
            </a:r>
            <a:endParaRPr lang="pt-BR" sz="40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8805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848872" cy="6048672"/>
          </a:xfrm>
        </p:spPr>
        <p:txBody>
          <a:bodyPr>
            <a:noAutofit/>
          </a:bodyPr>
          <a:lstStyle/>
          <a:p>
            <a:pPr marL="0" indent="0">
              <a:buNone/>
            </a:pPr>
            <a:r>
              <a:rPr lang="pt-BR" sz="2300" dirty="0">
                <a:solidFill>
                  <a:srgbClr val="0000CC"/>
                </a:solidFill>
              </a:rPr>
              <a:t>1 </a:t>
            </a:r>
            <a:r>
              <a:rPr lang="pt-BR" sz="2300" dirty="0" err="1" smtClean="0">
                <a:solidFill>
                  <a:srgbClr val="0000CC"/>
                </a:solidFill>
              </a:rPr>
              <a:t>Co</a:t>
            </a:r>
            <a:r>
              <a:rPr lang="pt-BR" sz="2300" dirty="0" smtClean="0">
                <a:solidFill>
                  <a:srgbClr val="0000CC"/>
                </a:solidFill>
              </a:rPr>
              <a:t> </a:t>
            </a:r>
            <a:r>
              <a:rPr lang="pt-BR" sz="2300" dirty="0">
                <a:solidFill>
                  <a:srgbClr val="0000CC"/>
                </a:solidFill>
              </a:rPr>
              <a:t>5. 1 </a:t>
            </a:r>
            <a:r>
              <a:rPr lang="pt-BR" sz="2300" dirty="0" smtClean="0">
                <a:solidFill>
                  <a:srgbClr val="0000CC"/>
                </a:solidFill>
              </a:rPr>
              <a:t> </a:t>
            </a:r>
            <a:r>
              <a:rPr lang="pt-BR" sz="2300" dirty="0">
                <a:solidFill>
                  <a:srgbClr val="0000CC"/>
                </a:solidFill>
              </a:rPr>
              <a:t>Geralmente, se ouve que há entre vós fornicação e fornicação tal, qual nem ainda entre os gentios, como é haver quem abuse da mulher de seu pai</a:t>
            </a:r>
            <a:r>
              <a:rPr lang="pt-BR" sz="2300" dirty="0" smtClean="0">
                <a:solidFill>
                  <a:srgbClr val="0000CC"/>
                </a:solidFill>
              </a:rPr>
              <a:t>.   2  </a:t>
            </a:r>
            <a:r>
              <a:rPr lang="pt-BR" sz="2300" dirty="0">
                <a:solidFill>
                  <a:srgbClr val="0000CC"/>
                </a:solidFill>
              </a:rPr>
              <a:t>Estais inchados e nem ao menos vos entristecestes, por não ter sido dentre vós tirado quem cometeu tal ação</a:t>
            </a:r>
            <a:r>
              <a:rPr lang="pt-BR" sz="2300" dirty="0" smtClean="0">
                <a:solidFill>
                  <a:srgbClr val="0000CC"/>
                </a:solidFill>
              </a:rPr>
              <a:t>.   3  </a:t>
            </a:r>
            <a:r>
              <a:rPr lang="pt-BR" sz="2300" dirty="0">
                <a:solidFill>
                  <a:srgbClr val="0000CC"/>
                </a:solidFill>
              </a:rPr>
              <a:t>Eu, na verdade, ainda que ausente no corpo, mas presente no espírito, já determinei, como se estivesse presente, que o que tal ato praticou</a:t>
            </a:r>
            <a:r>
              <a:rPr lang="pt-BR" sz="2300" dirty="0" smtClean="0">
                <a:solidFill>
                  <a:srgbClr val="0000CC"/>
                </a:solidFill>
              </a:rPr>
              <a:t>,   4  </a:t>
            </a:r>
            <a:r>
              <a:rPr lang="pt-BR" sz="2300" dirty="0">
                <a:solidFill>
                  <a:srgbClr val="0000CC"/>
                </a:solidFill>
              </a:rPr>
              <a:t>em nome de nosso Senhor Jesus Cristo, juntos vós e o meu espírito, pelo poder de nosso Senhor Jesus Cristo</a:t>
            </a:r>
            <a:r>
              <a:rPr lang="pt-BR" sz="2300" dirty="0" smtClean="0">
                <a:solidFill>
                  <a:srgbClr val="0000CC"/>
                </a:solidFill>
              </a:rPr>
              <a:t>,   5  </a:t>
            </a:r>
            <a:r>
              <a:rPr lang="pt-BR" sz="2300" dirty="0">
                <a:solidFill>
                  <a:srgbClr val="0000CC"/>
                </a:solidFill>
              </a:rPr>
              <a:t>seja entregue a Satanás para destruição da carne, para que o espírito seja salvo no Dia do Senhor Jesus</a:t>
            </a:r>
            <a:r>
              <a:rPr lang="pt-BR" sz="2300" dirty="0" smtClean="0">
                <a:solidFill>
                  <a:srgbClr val="0000CC"/>
                </a:solidFill>
              </a:rPr>
              <a:t>.   6  </a:t>
            </a:r>
            <a:r>
              <a:rPr lang="pt-BR" sz="2300" dirty="0">
                <a:solidFill>
                  <a:srgbClr val="0000CC"/>
                </a:solidFill>
              </a:rPr>
              <a:t>Não é boa a vossa jactância. Não sabeis que um pouco de fermento faz levedar toda a massa</a:t>
            </a:r>
            <a:r>
              <a:rPr lang="pt-BR" sz="2300" dirty="0" smtClean="0">
                <a:solidFill>
                  <a:srgbClr val="0000CC"/>
                </a:solidFill>
              </a:rPr>
              <a:t>?   7  </a:t>
            </a:r>
            <a:r>
              <a:rPr lang="pt-BR" sz="2300" dirty="0">
                <a:solidFill>
                  <a:srgbClr val="0000CC"/>
                </a:solidFill>
              </a:rPr>
              <a:t>Alimpai-vos, pois, do fermento velho, para que sejais uma nova massa, assim como estais sem fermento. Porque Cristo, nossa páscoa, foi sacrificado por nós</a:t>
            </a:r>
            <a:r>
              <a:rPr lang="pt-BR" sz="2300" dirty="0" smtClean="0">
                <a:solidFill>
                  <a:srgbClr val="0000CC"/>
                </a:solidFill>
              </a:rPr>
              <a:t>.   8  </a:t>
            </a:r>
            <a:r>
              <a:rPr lang="pt-BR" sz="2300" dirty="0">
                <a:solidFill>
                  <a:srgbClr val="0000CC"/>
                </a:solidFill>
              </a:rPr>
              <a:t>Pelo que façamos festa, não com o fermento velho, nem com o fermento da maldade e da malícia, mas com os </a:t>
            </a:r>
            <a:r>
              <a:rPr lang="pt-BR" sz="2300" dirty="0" err="1">
                <a:solidFill>
                  <a:srgbClr val="0000CC"/>
                </a:solidFill>
              </a:rPr>
              <a:t>asmos</a:t>
            </a:r>
            <a:r>
              <a:rPr lang="pt-BR" sz="2300" dirty="0">
                <a:solidFill>
                  <a:srgbClr val="0000CC"/>
                </a:solidFill>
              </a:rPr>
              <a:t> da sinceridade e da verdade.</a:t>
            </a:r>
          </a:p>
        </p:txBody>
      </p:sp>
    </p:spTree>
    <p:extLst>
      <p:ext uri="{BB962C8B-B14F-4D97-AF65-F5344CB8AC3E}">
        <p14:creationId xmlns:p14="http://schemas.microsoft.com/office/powerpoint/2010/main" val="65584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dirty="0"/>
          </a:p>
        </p:txBody>
      </p:sp>
      <p:sp>
        <p:nvSpPr>
          <p:cNvPr id="3" name="Espaço Reservado para Conteúdo 2"/>
          <p:cNvSpPr>
            <a:spLocks noGrp="1"/>
          </p:cNvSpPr>
          <p:nvPr>
            <p:ph idx="1"/>
          </p:nvPr>
        </p:nvSpPr>
        <p:spPr/>
        <p:txBody>
          <a:bodyPr>
            <a:normAutofit fontScale="925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Alimpai-vos, pois, do fermento velho, para que sejais uma nova massa, assim como estais sem fermento. Porque Cristo, nossa páscoa, foi sacrificado por </a:t>
            </a:r>
            <a:r>
              <a:rPr lang="pt-BR" sz="3600" dirty="0" smtClean="0">
                <a:solidFill>
                  <a:srgbClr val="0000CC"/>
                </a:solidFill>
                <a:highlight>
                  <a:srgbClr val="FFFFFF"/>
                </a:highlight>
                <a:latin typeface="Arial" pitchFamily="34" charset="0"/>
                <a:ea typeface="Calibri"/>
                <a:cs typeface="Arial" pitchFamily="34" charset="0"/>
              </a:rPr>
              <a:t>nós.</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5.7</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3678519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a:t>
            </a:r>
            <a:r>
              <a:rPr lang="pt-BR" sz="2900" b="1" i="1" dirty="0" smtClean="0">
                <a:solidFill>
                  <a:srgbClr val="00B050"/>
                </a:solidFill>
                <a:cs typeface="Arial" charset="0"/>
              </a:rPr>
              <a:t>IMORALIDADE</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INDULGÊNCIA DOS CORÍNTIOS E O RIGOR </a:t>
            </a:r>
            <a:r>
              <a:rPr lang="pt-BR" sz="3000" b="1" dirty="0" smtClean="0">
                <a:solidFill>
                  <a:srgbClr val="006600"/>
                </a:solidFill>
              </a:rPr>
              <a:t>DE</a:t>
            </a:r>
          </a:p>
          <a:p>
            <a:pPr marL="0" indent="0">
              <a:buNone/>
            </a:pPr>
            <a:r>
              <a:rPr lang="pt-BR" sz="3000" b="1" dirty="0">
                <a:solidFill>
                  <a:srgbClr val="006600"/>
                </a:solidFill>
              </a:rPr>
              <a:t>	</a:t>
            </a:r>
            <a:r>
              <a:rPr lang="pt-BR" sz="3000" b="1" dirty="0" smtClean="0">
                <a:solidFill>
                  <a:srgbClr val="006600"/>
                </a:solidFill>
              </a:rPr>
              <a:t> </a:t>
            </a:r>
            <a:r>
              <a:rPr lang="pt-BR" sz="3000" b="1" dirty="0">
                <a:solidFill>
                  <a:srgbClr val="006600"/>
                </a:solidFill>
              </a:rPr>
              <a:t>PAULO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a:t>
            </a:r>
            <a:r>
              <a:rPr lang="pt-BR" sz="3000" dirty="0">
                <a:solidFill>
                  <a:srgbClr val="0000CC"/>
                </a:solidFill>
              </a:rPr>
              <a:t>1-5</a:t>
            </a:r>
            <a:r>
              <a:rPr lang="pt-BR" sz="3000" dirty="0" smtClean="0">
                <a:solidFill>
                  <a:srgbClr val="006600"/>
                </a:solidFill>
              </a:rPr>
              <a:t>)</a:t>
            </a:r>
          </a:p>
          <a:p>
            <a:pPr marL="0" indent="0">
              <a:buNone/>
            </a:pPr>
            <a:r>
              <a:rPr lang="pt-BR" sz="3000" b="1" dirty="0">
                <a:solidFill>
                  <a:srgbClr val="006600"/>
                </a:solidFill>
              </a:rPr>
              <a:t>II – EXORTAÇÃO À PUREZA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6-8</a:t>
            </a:r>
            <a:r>
              <a:rPr lang="pt-BR" sz="3000" dirty="0" smtClean="0">
                <a:solidFill>
                  <a:srgbClr val="006600"/>
                </a:solidFill>
              </a:rPr>
              <a:t>)</a:t>
            </a:r>
          </a:p>
          <a:p>
            <a:pPr marL="0" indent="0">
              <a:buNone/>
            </a:pPr>
            <a:r>
              <a:rPr lang="pt-BR" sz="3000" b="1" dirty="0">
                <a:solidFill>
                  <a:srgbClr val="006600"/>
                </a:solidFill>
              </a:rPr>
              <a:t>III – A SANTIDADE DA COMUNHÃO DOS CRENTES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9-13</a:t>
            </a:r>
            <a:r>
              <a:rPr lang="pt-BR" sz="3000" dirty="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2703177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4: REPREENSÃO À IMORALIDADE</a:t>
            </a:r>
            <a:endParaRPr lang="pt-BR" sz="3200" dirty="0"/>
          </a:p>
        </p:txBody>
      </p:sp>
      <p:sp>
        <p:nvSpPr>
          <p:cNvPr id="3" name="Espaço Reservado para Conteúdo 2"/>
          <p:cNvSpPr>
            <a:spLocks noGrp="1"/>
          </p:cNvSpPr>
          <p:nvPr>
            <p:ph idx="1"/>
          </p:nvPr>
        </p:nvSpPr>
        <p:spPr>
          <a:ln>
            <a:solidFill>
              <a:schemeClr val="tx1"/>
            </a:solidFill>
          </a:ln>
        </p:spPr>
        <p:txBody>
          <a:bodyPr>
            <a:normAutofit lnSpcReduction="10000"/>
          </a:bodyPr>
          <a:lstStyle/>
          <a:p>
            <a:pPr marL="0" lvl="0" indent="0" fontAlgn="base">
              <a:spcBef>
                <a:spcPct val="0"/>
              </a:spcBef>
              <a:spcAft>
                <a:spcPct val="0"/>
              </a:spcAft>
              <a:buNone/>
              <a:defRPr/>
            </a:pPr>
            <a:r>
              <a:rPr lang="pt-BR" sz="2400" b="1" dirty="0" smtClean="0">
                <a:solidFill>
                  <a:srgbClr val="EEECE1">
                    <a:lumMod val="25000"/>
                  </a:srgbClr>
                </a:solidFill>
                <a:latin typeface="Arial" pitchFamily="34" charset="0"/>
                <a:cs typeface="Arial" pitchFamily="34" charset="0"/>
              </a:rPr>
              <a:t>   </a:t>
            </a:r>
            <a:r>
              <a:rPr lang="pt-BR" sz="3500" b="1" dirty="0">
                <a:solidFill>
                  <a:srgbClr val="006600"/>
                </a:solidFill>
              </a:rPr>
              <a:t>Introdução</a:t>
            </a:r>
            <a:r>
              <a:rPr lang="pt-BR" sz="2400" b="1" dirty="0" smtClean="0">
                <a:solidFill>
                  <a:srgbClr val="EEECE1">
                    <a:lumMod val="25000"/>
                  </a:srgbClr>
                </a:solidFill>
                <a:latin typeface="Arial" pitchFamily="34" charset="0"/>
                <a:cs typeface="Arial" pitchFamily="34" charset="0"/>
              </a:rPr>
              <a:t>						</a:t>
            </a:r>
          </a:p>
          <a:p>
            <a:pPr lvl="0" fontAlgn="base">
              <a:spcBef>
                <a:spcPct val="0"/>
              </a:spcBef>
              <a:spcAft>
                <a:spcPct val="0"/>
              </a:spcAft>
              <a:buFontTx/>
              <a:buChar char="-"/>
              <a:defRPr/>
            </a:pPr>
            <a:endParaRPr lang="pt-BR" sz="1200" b="1" dirty="0">
              <a:ln w="12700" cmpd="sng">
                <a:solidFill>
                  <a:schemeClr val="tx1"/>
                </a:solidFill>
              </a:ln>
              <a:solidFill>
                <a:srgbClr val="EEECE1">
                  <a:lumMod val="25000"/>
                </a:srgbClr>
              </a:solidFill>
              <a:latin typeface="Arial" pitchFamily="34" charset="0"/>
              <a:cs typeface="Arial" pitchFamily="34" charset="0"/>
            </a:endParaRPr>
          </a:p>
          <a:p>
            <a:pPr marL="0" lvl="0" indent="0" algn="just" fontAlgn="base">
              <a:spcBef>
                <a:spcPct val="0"/>
              </a:spcBef>
              <a:spcAft>
                <a:spcPct val="0"/>
              </a:spcAft>
              <a:buNone/>
              <a:defRPr/>
            </a:pPr>
            <a:r>
              <a:rPr lang="pt-BR" sz="2400" dirty="0">
                <a:solidFill>
                  <a:prstClr val="black"/>
                </a:solidFill>
                <a:latin typeface="Arial" charset="0"/>
                <a:cs typeface="Arial" charset="0"/>
              </a:rPr>
              <a:t>	</a:t>
            </a:r>
            <a:r>
              <a:rPr lang="pt-BR" sz="2800" dirty="0">
                <a:solidFill>
                  <a:prstClr val="black"/>
                </a:solidFill>
                <a:latin typeface="Arial" charset="0"/>
                <a:cs typeface="Arial" charset="0"/>
              </a:rPr>
              <a:t>No capítulo a ser estudado nesta lição, consideraremos outro pecado dos coríntios com que Paulo teve de lidar: a vida imoral de um de seus membros, e a indiferença dos demais </a:t>
            </a:r>
            <a:r>
              <a:rPr lang="pt-BR" sz="2800" dirty="0" smtClean="0">
                <a:solidFill>
                  <a:prstClr val="black"/>
                </a:solidFill>
                <a:latin typeface="Arial" charset="0"/>
                <a:cs typeface="Arial" charset="0"/>
              </a:rPr>
              <a:t>que </a:t>
            </a:r>
            <a:r>
              <a:rPr lang="pt-BR" sz="2800" dirty="0">
                <a:solidFill>
                  <a:prstClr val="black"/>
                </a:solidFill>
                <a:latin typeface="Arial" charset="0"/>
                <a:cs typeface="Arial" charset="0"/>
              </a:rPr>
              <a:t>não percebiam a gravidade da situação. Para mostrar o grande mal que a igreja poderia sofrer com esse </a:t>
            </a:r>
            <a:r>
              <a:rPr lang="pt-BR" sz="2800" dirty="0" smtClean="0">
                <a:solidFill>
                  <a:prstClr val="black"/>
                </a:solidFill>
                <a:latin typeface="Arial" charset="0"/>
                <a:cs typeface="Arial" charset="0"/>
              </a:rPr>
              <a:t>pecado, </a:t>
            </a:r>
            <a:r>
              <a:rPr lang="pt-BR" sz="2800" dirty="0">
                <a:solidFill>
                  <a:prstClr val="black"/>
                </a:solidFill>
                <a:latin typeface="Arial" charset="0"/>
                <a:cs typeface="Arial" charset="0"/>
              </a:rPr>
              <a:t>o apóstolo vai tratar o problema usando a mais severa forma de disciplina que a sua autoridade lhe permitia.</a:t>
            </a:r>
          </a:p>
        </p:txBody>
      </p:sp>
    </p:spTree>
    <p:extLst>
      <p:ext uri="{BB962C8B-B14F-4D97-AF65-F5344CB8AC3E}">
        <p14:creationId xmlns:p14="http://schemas.microsoft.com/office/powerpoint/2010/main" val="270317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426170"/>
          </a:xfrm>
        </p:spPr>
        <p:txBody>
          <a:bodyPr>
            <a:normAutofit/>
          </a:bodyPr>
          <a:lstStyle/>
          <a:p>
            <a:pPr marL="342900" lvl="0" indent="-342900" fontAlgn="base">
              <a:spcBef>
                <a:spcPct val="20000"/>
              </a:spcBef>
              <a:spcAft>
                <a:spcPct val="0"/>
              </a:spcAft>
              <a:defRPr/>
            </a:pPr>
            <a:r>
              <a:rPr lang="pt-BR" sz="2800" dirty="0">
                <a:solidFill>
                  <a:srgbClr val="7030A0"/>
                </a:solidFill>
                <a:latin typeface="Arial Black" pitchFamily="34" charset="0"/>
              </a:rPr>
              <a:t>1ª CARTA  AOS  CORÍNTIOS</a:t>
            </a:r>
            <a:r>
              <a:rPr lang="pt-BR" sz="3200" dirty="0">
                <a:solidFill>
                  <a:srgbClr val="00B0F0"/>
                </a:solidFill>
                <a:latin typeface="Arial Black" pitchFamily="34" charset="0"/>
              </a:rPr>
              <a:t/>
            </a:r>
            <a:br>
              <a:rPr lang="pt-BR" sz="3200" dirty="0">
                <a:solidFill>
                  <a:srgbClr val="00B0F0"/>
                </a:solidFill>
                <a:latin typeface="Arial Black" pitchFamily="34" charset="0"/>
              </a:rPr>
            </a:br>
            <a:r>
              <a:rPr lang="pt-BR" sz="2600" b="1" i="1" dirty="0">
                <a:solidFill>
                  <a:srgbClr val="00B050"/>
                </a:solidFill>
                <a:cs typeface="Arial" charset="0"/>
              </a:rPr>
              <a:t>LIÇÃO 4: REPREENSÃO À IMORALIDADE</a:t>
            </a:r>
            <a:br>
              <a:rPr lang="pt-BR" sz="2600" b="1" i="1" dirty="0">
                <a:solidFill>
                  <a:srgbClr val="00B050"/>
                </a:solidFill>
                <a:cs typeface="Arial" charset="0"/>
              </a:rPr>
            </a:br>
            <a:r>
              <a:rPr lang="pt-BR" sz="2900" b="1" dirty="0">
                <a:solidFill>
                  <a:srgbClr val="7030A0"/>
                </a:solidFill>
              </a:rPr>
              <a:t>ESBOÇO</a:t>
            </a:r>
            <a:endParaRPr lang="pt-BR" sz="3200" dirty="0"/>
          </a:p>
        </p:txBody>
      </p:sp>
      <p:sp>
        <p:nvSpPr>
          <p:cNvPr id="3" name="Espaço Reservado para Conteúdo 2"/>
          <p:cNvSpPr>
            <a:spLocks noGrp="1"/>
          </p:cNvSpPr>
          <p:nvPr>
            <p:ph idx="1"/>
          </p:nvPr>
        </p:nvSpPr>
        <p:spPr>
          <a:xfrm>
            <a:off x="611560" y="1916832"/>
            <a:ext cx="8064896" cy="4176464"/>
          </a:xfrm>
        </p:spPr>
        <p:txBody>
          <a:bodyPr>
            <a:normAutofit fontScale="92500" lnSpcReduction="1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FF0000"/>
                </a:solidFill>
              </a:rPr>
              <a:t>I – A INDULGÊNCIA DOS CORÍNTIOS E O RIGOR </a:t>
            </a:r>
            <a:r>
              <a:rPr lang="pt-BR" sz="3000" b="1" dirty="0" smtClean="0">
                <a:solidFill>
                  <a:srgbClr val="FF0000"/>
                </a:solidFill>
              </a:rPr>
              <a:t>DE</a:t>
            </a:r>
          </a:p>
          <a:p>
            <a:pPr marL="0" indent="0">
              <a:buNone/>
            </a:pPr>
            <a:r>
              <a:rPr lang="pt-BR" sz="3000" b="1" dirty="0">
                <a:solidFill>
                  <a:srgbClr val="FF0000"/>
                </a:solidFill>
              </a:rPr>
              <a:t>	</a:t>
            </a:r>
            <a:r>
              <a:rPr lang="pt-BR" sz="3000" b="1" dirty="0" smtClean="0">
                <a:solidFill>
                  <a:srgbClr val="FF0000"/>
                </a:solidFill>
              </a:rPr>
              <a:t> </a:t>
            </a:r>
            <a:r>
              <a:rPr lang="pt-BR" sz="3000" b="1" dirty="0">
                <a:solidFill>
                  <a:srgbClr val="FF0000"/>
                </a:solidFill>
              </a:rPr>
              <a:t>PAULO </a:t>
            </a:r>
            <a:r>
              <a:rPr lang="pt-BR" sz="3000" b="1" dirty="0" smtClean="0">
                <a:solidFill>
                  <a:srgbClr val="006600"/>
                </a:solidFill>
              </a:rPr>
              <a:t>			</a:t>
            </a:r>
            <a:r>
              <a:rPr lang="pt-BR" sz="3000" dirty="0" smtClean="0">
                <a:solidFill>
                  <a:srgbClr val="006600"/>
                </a:solidFill>
              </a:rPr>
              <a:t>(</a:t>
            </a:r>
            <a:r>
              <a:rPr lang="pt-BR" sz="3000" dirty="0" smtClean="0">
                <a:solidFill>
                  <a:srgbClr val="0000CC"/>
                </a:solidFill>
              </a:rPr>
              <a:t>vv. </a:t>
            </a:r>
            <a:r>
              <a:rPr lang="pt-BR" sz="3000" dirty="0">
                <a:solidFill>
                  <a:srgbClr val="0000CC"/>
                </a:solidFill>
              </a:rPr>
              <a:t>1-5</a:t>
            </a:r>
            <a:r>
              <a:rPr lang="pt-BR" sz="3000" dirty="0" smtClean="0">
                <a:solidFill>
                  <a:srgbClr val="006600"/>
                </a:solidFill>
              </a:rPr>
              <a:t>)</a:t>
            </a:r>
          </a:p>
          <a:p>
            <a:pPr marL="0" indent="0">
              <a:buNone/>
            </a:pPr>
            <a:r>
              <a:rPr lang="pt-BR" sz="3000" b="1" dirty="0">
                <a:solidFill>
                  <a:srgbClr val="006600"/>
                </a:solidFill>
              </a:rPr>
              <a:t>II – EXORTAÇÃO À PUREZA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6-8</a:t>
            </a:r>
            <a:r>
              <a:rPr lang="pt-BR" sz="3000" dirty="0" smtClean="0">
                <a:solidFill>
                  <a:srgbClr val="006600"/>
                </a:solidFill>
              </a:rPr>
              <a:t>)</a:t>
            </a:r>
          </a:p>
          <a:p>
            <a:pPr marL="0" indent="0">
              <a:buNone/>
            </a:pPr>
            <a:r>
              <a:rPr lang="pt-BR" sz="3000" b="1" dirty="0">
                <a:solidFill>
                  <a:srgbClr val="006600"/>
                </a:solidFill>
              </a:rPr>
              <a:t>III – A SANTIDADE DA COMUNHÃO DOS CRENTES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vv</a:t>
            </a:r>
            <a:r>
              <a:rPr lang="pt-BR" sz="3000" dirty="0" smtClean="0">
                <a:solidFill>
                  <a:srgbClr val="0000CC"/>
                </a:solidFill>
              </a:rPr>
              <a:t>. </a:t>
            </a:r>
            <a:r>
              <a:rPr lang="pt-BR" sz="3000" dirty="0">
                <a:solidFill>
                  <a:srgbClr val="0000CC"/>
                </a:solidFill>
              </a:rPr>
              <a:t>9-13</a:t>
            </a:r>
            <a:r>
              <a:rPr lang="pt-BR" sz="3000" dirty="0">
                <a:solidFill>
                  <a:srgbClr val="006600"/>
                </a:solidFill>
              </a:rPr>
              <a:t>)</a:t>
            </a:r>
            <a:r>
              <a:rPr lang="pt-BR" sz="3000" b="1" dirty="0">
                <a:solidFill>
                  <a:srgbClr val="006600"/>
                </a:solidFill>
              </a:rPr>
              <a:t>	</a:t>
            </a:r>
          </a:p>
          <a:p>
            <a:pPr marL="0" lvl="0" indent="0">
              <a:spcBef>
                <a:spcPct val="0"/>
              </a:spcBef>
              <a:buNone/>
              <a:defRPr/>
            </a:pPr>
            <a:r>
              <a:rPr lang="pt-BR" sz="4300" dirty="0">
                <a:solidFill>
                  <a:srgbClr val="006600"/>
                </a:solidFill>
                <a:cs typeface="Arial" pitchFamily="34" charset="0"/>
              </a:rPr>
              <a:t>	</a:t>
            </a:r>
            <a:r>
              <a:rPr lang="pt-BR" sz="4300" b="1" dirty="0">
                <a:solidFill>
                  <a:srgbClr val="006600"/>
                </a:solidFill>
              </a:rPr>
              <a:t>- Conclusão</a:t>
            </a:r>
          </a:p>
        </p:txBody>
      </p:sp>
    </p:spTree>
    <p:extLst>
      <p:ext uri="{BB962C8B-B14F-4D97-AF65-F5344CB8AC3E}">
        <p14:creationId xmlns:p14="http://schemas.microsoft.com/office/powerpoint/2010/main" val="701118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1254</TotalTime>
  <Words>1247</Words>
  <Application>Microsoft Office PowerPoint</Application>
  <PresentationFormat>Apresentação na tela (4:3)</PresentationFormat>
  <Paragraphs>169</Paragraphs>
  <Slides>31</Slides>
  <Notes>14</Notes>
  <HiddenSlides>0</HiddenSlides>
  <MMClips>0</MMClips>
  <ScaleCrop>false</ScaleCrop>
  <HeadingPairs>
    <vt:vector size="4" baseType="variant">
      <vt:variant>
        <vt:lpstr>Tema</vt:lpstr>
      </vt:variant>
      <vt:variant>
        <vt:i4>2</vt:i4>
      </vt:variant>
      <vt:variant>
        <vt:lpstr>Títulos de slides</vt:lpstr>
      </vt:variant>
      <vt:variant>
        <vt:i4>31</vt:i4>
      </vt:variant>
    </vt:vector>
  </HeadingPairs>
  <TitlesOfParts>
    <vt:vector size="33" baseType="lpstr">
      <vt:lpstr>Tema do Office</vt:lpstr>
      <vt:lpstr>1_Tema do Office</vt:lpstr>
      <vt:lpstr>Apresentação do PowerPoint</vt:lpstr>
      <vt:lpstr>Apresentação do PowerPoint</vt:lpstr>
      <vt:lpstr>Apresentação do PowerPoint</vt:lpstr>
      <vt:lpstr>1ª CARTA  AOS  CORÍNTIOS LIÇÃO 4: REPREENSÃO À IMORALIDADE</vt:lpstr>
      <vt:lpstr>Apresentação do PowerPoint</vt:lpstr>
      <vt:lpstr>1ª CARTA  AOS  CORÍNTIOS LIÇÃO 4: REPREENSÃO À IMORALIDADE</vt:lpstr>
      <vt:lpstr>1ª CARTA  AOS  CORÍNTIOS LIÇÃO 4: REPREENSÃO À IMORALIDADE ESBOÇO</vt:lpstr>
      <vt:lpstr>1ª CARTA  AOS  CORÍNTIOS LIÇÃO 4: REPREENSÃO À IMORALIDADE</vt:lpstr>
      <vt:lpstr>1ª CARTA  AOS  CORÍNTIOS LIÇÃO 4: REPREENSÃO À IMORALIDADE ESBOÇO</vt:lpstr>
      <vt:lpstr>Apresentação do PowerPoint</vt:lpstr>
      <vt:lpstr>1ª CARTA  AOS  CORÍNTIOS LIÇÃO 4: REPREENSÃO À IMORALIDADE</vt:lpstr>
      <vt:lpstr>1ª CARTA  AOS  CORÍNTIOS LIÇÃO 4: REPREENSÃO À IMORALIDADE</vt:lpstr>
      <vt:lpstr>Apresentação do PowerPoint</vt:lpstr>
      <vt:lpstr>Apresentação do PowerPoint</vt:lpstr>
      <vt:lpstr>1ª CARTA  AOS  CORÍNTIOS LIÇÃO 4: REPREENSÃO À IMORALIDADE</vt:lpstr>
      <vt:lpstr>1ª CARTA  AOS  CORÍNTIOS LIÇÃO 4: REPREENSÃO À IMORALIDADE ESBOÇO</vt:lpstr>
      <vt:lpstr>Apresentação do PowerPoint</vt:lpstr>
      <vt:lpstr>1ª CARTA  AOS  CORÍNTIOS LIÇÃO 4: REPREENSÃO À IMORALIDADE</vt:lpstr>
      <vt:lpstr>1ª CARTA  AOS  CORÍNTIOS LIÇÃO 4: REPREENSÃO À IMORALIDADE</vt:lpstr>
      <vt:lpstr>1ª CARTA  AOS  CORÍNTIOS LIÇÃO 4: REPREENSÃO À IMORALIDADE</vt:lpstr>
      <vt:lpstr>1ª CARTA  AOS  CORÍNTIOS LIÇÃO 4: REPREENSÃO À IMORALIDADE ESBOÇO</vt:lpstr>
      <vt:lpstr>Apresentação do PowerPoint</vt:lpstr>
      <vt:lpstr>1ª CARTA  AOS  CORÍNTIOS LIÇÃO 4: REPREENSÃO À IMORALIDADE</vt:lpstr>
      <vt:lpstr>Apresentação do PowerPoint</vt:lpstr>
      <vt:lpstr>1ª CARTA  AOS  CORÍNTIOS LIÇÃO 4: REPREENSÃO À IMORALIDADE</vt:lpstr>
      <vt:lpstr>Apresentação do PowerPoint</vt:lpstr>
      <vt:lpstr>1ª CARTA  AOS  CORÍNTIOS LIÇÃO 4: REPREENSÃO À IMORALIDADE</vt:lpstr>
      <vt:lpstr>1ª CARTA  AOS  CORÍNTIOS LIÇÃO 4: REPREENSÃO À IMORALIDADE ESBOÇO</vt:lpstr>
      <vt:lpstr>1ª CARTA  AOS  CORÍNTIOS LIÇÃO 4: REPREENSÃO À IMORALIDADE</vt:lpstr>
      <vt:lpstr>1ª CARTA  AOS  CORÍNTIOS LIÇÃO 4: REPREENSÃO À IMORALIDADE ESBOÇO</vt:lpstr>
      <vt:lpstr>1ª CARTA  AOS  CORÍNTIOS LIÇÃO 4: REPREENSÃO À IMORALIDADE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PARÁBOLAS</dc:title>
  <dc:creator>I.G.V</dc:creator>
  <cp:lastModifiedBy>I.G.V</cp:lastModifiedBy>
  <cp:revision>116</cp:revision>
  <dcterms:created xsi:type="dcterms:W3CDTF">2017-03-28T13:10:15Z</dcterms:created>
  <dcterms:modified xsi:type="dcterms:W3CDTF">2018-07-18T00:40:04Z</dcterms:modified>
</cp:coreProperties>
</file>