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7"/>
  </p:notesMasterIdLst>
  <p:sldIdLst>
    <p:sldId id="342" r:id="rId3"/>
    <p:sldId id="296" r:id="rId4"/>
    <p:sldId id="259" r:id="rId5"/>
    <p:sldId id="257" r:id="rId6"/>
    <p:sldId id="279" r:id="rId7"/>
    <p:sldId id="260" r:id="rId8"/>
    <p:sldId id="262" r:id="rId9"/>
    <p:sldId id="263" r:id="rId10"/>
    <p:sldId id="361" r:id="rId11"/>
    <p:sldId id="372" r:id="rId12"/>
    <p:sldId id="264" r:id="rId13"/>
    <p:sldId id="369" r:id="rId14"/>
    <p:sldId id="323" r:id="rId15"/>
    <p:sldId id="324" r:id="rId16"/>
    <p:sldId id="325" r:id="rId17"/>
    <p:sldId id="370" r:id="rId18"/>
    <p:sldId id="362" r:id="rId19"/>
    <p:sldId id="367" r:id="rId20"/>
    <p:sldId id="267" r:id="rId21"/>
    <p:sldId id="373" r:id="rId22"/>
    <p:sldId id="327" r:id="rId23"/>
    <p:sldId id="374" r:id="rId24"/>
    <p:sldId id="363" r:id="rId25"/>
    <p:sldId id="368" r:id="rId26"/>
    <p:sldId id="333" r:id="rId27"/>
    <p:sldId id="375" r:id="rId28"/>
    <p:sldId id="348" r:id="rId29"/>
    <p:sldId id="376" r:id="rId30"/>
    <p:sldId id="351" r:id="rId31"/>
    <p:sldId id="377" r:id="rId32"/>
    <p:sldId id="364" r:id="rId33"/>
    <p:sldId id="313" r:id="rId34"/>
    <p:sldId id="365" r:id="rId35"/>
    <p:sldId id="366" r:id="rId36"/>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660066"/>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0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BC9BF2-DC0F-4452-ABF8-F28AC5D4A9F9}" type="datetimeFigureOut">
              <a:rPr lang="pt-BR" smtClean="0"/>
              <a:t>10/07/2018</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6A1916-7331-4A11-846C-A049D8C27565}" type="slidenum">
              <a:rPr lang="pt-BR" smtClean="0"/>
              <a:t>‹nº›</a:t>
            </a:fld>
            <a:endParaRPr lang="pt-BR"/>
          </a:p>
        </p:txBody>
      </p:sp>
    </p:spTree>
    <p:extLst>
      <p:ext uri="{BB962C8B-B14F-4D97-AF65-F5344CB8AC3E}">
        <p14:creationId xmlns:p14="http://schemas.microsoft.com/office/powerpoint/2010/main" val="3617418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defRPr/>
            </a:pPr>
            <a:r>
              <a:rPr kumimoji="0" lang="pt-BR" sz="2600" b="0" i="0" u="none" strike="noStrike" kern="1200" cap="none" spc="0" normalizeH="0" baseline="0" noProof="0" dirty="0" smtClean="0">
                <a:ln>
                  <a:noFill/>
                </a:ln>
                <a:solidFill>
                  <a:srgbClr val="FF0000"/>
                </a:solidFill>
                <a:effectLst/>
                <a:uLnTx/>
                <a:uFillTx/>
                <a:latin typeface="Arial" charset="0"/>
                <a:ea typeface="+mn-ea"/>
                <a:cs typeface="Arial" charset="0"/>
              </a:rPr>
              <a:t>uma DEFESA DO PRÓPRIO MINISTÉRIO DE PAULO, ..... </a:t>
            </a:r>
            <a:r>
              <a:rPr kumimoji="0" lang="pt-BR" sz="2600" b="0" i="0" u="none" strike="noStrike" kern="1200" cap="none" spc="0" normalizeH="0" baseline="0" noProof="0" dirty="0" smtClean="0">
                <a:ln>
                  <a:noFill/>
                </a:ln>
                <a:solidFill>
                  <a:srgbClr val="FF0000"/>
                </a:solidFill>
                <a:effectLst/>
                <a:uLnTx/>
                <a:uFillTx/>
                <a:latin typeface="Arial" charset="0"/>
                <a:ea typeface="+mn-ea"/>
                <a:cs typeface="Arial" charset="0"/>
              </a:rPr>
              <a:t>lembra aos coríntios a </a:t>
            </a:r>
            <a:r>
              <a:rPr kumimoji="0" lang="pt-BR" sz="2600" b="0" i="0" u="none" strike="noStrike" kern="1200" cap="none" spc="0" normalizeH="0" baseline="0" noProof="0" dirty="0" smtClean="0">
                <a:ln>
                  <a:noFill/>
                </a:ln>
                <a:solidFill>
                  <a:srgbClr val="FF0000"/>
                </a:solidFill>
                <a:effectLst/>
                <a:uLnTx/>
                <a:uFillTx/>
                <a:latin typeface="Arial" charset="0"/>
                <a:ea typeface="+mn-ea"/>
                <a:cs typeface="Arial" charset="0"/>
              </a:rPr>
              <a:t>SUA DEVOÇÃO A CRISTO E SEU EMPENHO pelo </a:t>
            </a:r>
            <a:r>
              <a:rPr kumimoji="0" lang="pt-BR" sz="2600" b="0" i="0" u="none" strike="noStrike" kern="1200" cap="none" spc="0" normalizeH="0" baseline="0" noProof="0" dirty="0" smtClean="0">
                <a:ln>
                  <a:noFill/>
                </a:ln>
                <a:solidFill>
                  <a:srgbClr val="FF0000"/>
                </a:solidFill>
                <a:effectLst/>
                <a:uLnTx/>
                <a:uFillTx/>
                <a:latin typeface="Arial" charset="0"/>
                <a:ea typeface="+mn-ea"/>
                <a:cs typeface="Arial" charset="0"/>
              </a:rPr>
              <a:t>evangelho.</a:t>
            </a:r>
            <a:endParaRPr kumimoji="0" lang="pt-BR" sz="2600" b="0" i="0" u="none" strike="noStrike" kern="1200" cap="none" spc="0" normalizeH="0" baseline="0" noProof="0" dirty="0">
              <a:ln>
                <a:noFill/>
              </a:ln>
              <a:solidFill>
                <a:srgbClr val="FF0000"/>
              </a:solidFill>
              <a:effectLst/>
              <a:uLnTx/>
              <a:uFillTx/>
              <a:latin typeface="Arial" charset="0"/>
              <a:ea typeface="+mn-ea"/>
              <a:cs typeface="Arial" charset="0"/>
            </a:endParaRPr>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8</a:t>
            </a:fld>
            <a:endParaRPr lang="pt-BR"/>
          </a:p>
        </p:txBody>
      </p:sp>
    </p:spTree>
    <p:extLst>
      <p:ext uri="{BB962C8B-B14F-4D97-AF65-F5344CB8AC3E}">
        <p14:creationId xmlns:p14="http://schemas.microsoft.com/office/powerpoint/2010/main" val="21423835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			</a:t>
            </a:r>
            <a:endParaRPr lang="pt-BR" b="1" dirty="0" smtClean="0"/>
          </a:p>
          <a:p>
            <a:endParaRPr lang="pt-BR"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25</a:t>
            </a:fld>
            <a:endParaRPr lang="pt-BR"/>
          </a:p>
        </p:txBody>
      </p:sp>
    </p:spTree>
    <p:extLst>
      <p:ext uri="{BB962C8B-B14F-4D97-AF65-F5344CB8AC3E}">
        <p14:creationId xmlns:p14="http://schemas.microsoft.com/office/powerpoint/2010/main" val="8810720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	</a:t>
            </a:r>
            <a:endParaRPr lang="pt-BR"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solidFill>
                  <a:prstClr val="black"/>
                </a:solidFill>
              </a:rPr>
              <a:pPr/>
              <a:t>27</a:t>
            </a:fld>
            <a:endParaRPr lang="pt-BR">
              <a:solidFill>
                <a:prstClr val="black"/>
              </a:solidFill>
            </a:endParaRPr>
          </a:p>
        </p:txBody>
      </p:sp>
    </p:spTree>
    <p:extLst>
      <p:ext uri="{BB962C8B-B14F-4D97-AF65-F5344CB8AC3E}">
        <p14:creationId xmlns:p14="http://schemas.microsoft.com/office/powerpoint/2010/main" val="8810720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sz="4800" b="1" dirty="0" smtClean="0"/>
              <a:t>Rom 12. </a:t>
            </a:r>
            <a:r>
              <a:rPr lang="pt-BR" sz="4800" b="1" kern="1200" dirty="0" smtClean="0">
                <a:solidFill>
                  <a:schemeClr val="tx1"/>
                </a:solidFill>
                <a:latin typeface="+mn-lt"/>
                <a:ea typeface="+mn-ea"/>
                <a:cs typeface="+mn-cs"/>
              </a:rPr>
              <a:t>6  </a:t>
            </a:r>
            <a:r>
              <a:rPr lang="pt-BR" sz="1200" kern="1200" dirty="0" smtClean="0">
                <a:solidFill>
                  <a:schemeClr val="tx1"/>
                </a:solidFill>
                <a:latin typeface="+mn-lt"/>
                <a:ea typeface="+mn-ea"/>
                <a:cs typeface="+mn-cs"/>
              </a:rPr>
              <a:t>De modo que, tendo diferentes dons, segundo a graça que nos é dada: se é profecia, seja ela segundo a medida da fé;</a:t>
            </a:r>
          </a:p>
          <a:p>
            <a:r>
              <a:rPr lang="pt-BR" sz="1200" kern="1200" dirty="0" smtClean="0">
                <a:solidFill>
                  <a:schemeClr val="tx1"/>
                </a:solidFill>
                <a:latin typeface="+mn-lt"/>
                <a:ea typeface="+mn-ea"/>
                <a:cs typeface="+mn-cs"/>
              </a:rPr>
              <a:t>7  se é ministério, seja em ministrar; se é ensinar, haja </a:t>
            </a:r>
            <a:r>
              <a:rPr lang="pt-BR" sz="1200" i="1" kern="1200" dirty="0" smtClean="0">
                <a:solidFill>
                  <a:schemeClr val="tx1"/>
                </a:solidFill>
                <a:latin typeface="+mn-lt"/>
                <a:ea typeface="+mn-ea"/>
                <a:cs typeface="+mn-cs"/>
              </a:rPr>
              <a:t>dedicação</a:t>
            </a:r>
            <a:r>
              <a:rPr lang="pt-BR" sz="1200" i="0" kern="1200" dirty="0" smtClean="0">
                <a:solidFill>
                  <a:schemeClr val="tx1"/>
                </a:solidFill>
                <a:latin typeface="+mn-lt"/>
                <a:ea typeface="+mn-ea"/>
                <a:cs typeface="+mn-cs"/>
              </a:rPr>
              <a:t> ao ensino;</a:t>
            </a:r>
          </a:p>
          <a:p>
            <a:r>
              <a:rPr lang="pt-BR" sz="1200" i="0" kern="1200" dirty="0" smtClean="0">
                <a:solidFill>
                  <a:schemeClr val="tx1"/>
                </a:solidFill>
                <a:latin typeface="+mn-lt"/>
                <a:ea typeface="+mn-ea"/>
                <a:cs typeface="+mn-cs"/>
              </a:rPr>
              <a:t>8  ou o que exorta, </a:t>
            </a:r>
            <a:r>
              <a:rPr lang="pt-BR" sz="1200" i="1" kern="1200" dirty="0" smtClean="0">
                <a:solidFill>
                  <a:schemeClr val="tx1"/>
                </a:solidFill>
                <a:latin typeface="+mn-lt"/>
                <a:ea typeface="+mn-ea"/>
                <a:cs typeface="+mn-cs"/>
              </a:rPr>
              <a:t>use esse dom</a:t>
            </a:r>
            <a:r>
              <a:rPr lang="pt-BR" sz="1200" i="0" kern="1200" dirty="0" smtClean="0">
                <a:solidFill>
                  <a:schemeClr val="tx1"/>
                </a:solidFill>
                <a:latin typeface="+mn-lt"/>
                <a:ea typeface="+mn-ea"/>
                <a:cs typeface="+mn-cs"/>
              </a:rPr>
              <a:t> em exortar; o que reparte, faça-o com liberalidade; o que preside, com cuidado; o que exercita misericórdia, com alegria.</a:t>
            </a:r>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28</a:t>
            </a:fld>
            <a:endParaRPr lang="pt-BR"/>
          </a:p>
        </p:txBody>
      </p:sp>
    </p:spTree>
    <p:extLst>
      <p:ext uri="{BB962C8B-B14F-4D97-AF65-F5344CB8AC3E}">
        <p14:creationId xmlns:p14="http://schemas.microsoft.com/office/powerpoint/2010/main" val="10443759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solidFill>
                  <a:prstClr val="black"/>
                </a:solidFill>
              </a:rPr>
              <a:pPr/>
              <a:t>29</a:t>
            </a:fld>
            <a:endParaRPr lang="pt-BR">
              <a:solidFill>
                <a:prstClr val="black"/>
              </a:solidFill>
            </a:endParaRPr>
          </a:p>
        </p:txBody>
      </p:sp>
    </p:spTree>
    <p:extLst>
      <p:ext uri="{BB962C8B-B14F-4D97-AF65-F5344CB8AC3E}">
        <p14:creationId xmlns:p14="http://schemas.microsoft.com/office/powerpoint/2010/main" val="8810720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r>
              <a:rPr lang="pt-BR" b="1" dirty="0" smtClean="0"/>
              <a:t>			</a:t>
            </a:r>
            <a:endParaRPr lang="pt-BR" b="1"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32</a:t>
            </a:fld>
            <a:endParaRPr lang="pt-BR"/>
          </a:p>
        </p:txBody>
      </p:sp>
    </p:spTree>
    <p:extLst>
      <p:ext uri="{BB962C8B-B14F-4D97-AF65-F5344CB8AC3E}">
        <p14:creationId xmlns:p14="http://schemas.microsoft.com/office/powerpoint/2010/main" val="2816670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r>
              <a:rPr lang="pt-BR" dirty="0" smtClean="0"/>
              <a:t>	</a:t>
            </a:r>
            <a:endParaRPr lang="pt-BR" b="1"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11</a:t>
            </a:fld>
            <a:endParaRPr lang="pt-BR" dirty="0"/>
          </a:p>
        </p:txBody>
      </p:sp>
    </p:spTree>
    <p:extLst>
      <p:ext uri="{BB962C8B-B14F-4D97-AF65-F5344CB8AC3E}">
        <p14:creationId xmlns:p14="http://schemas.microsoft.com/office/powerpoint/2010/main" val="9627864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r>
              <a:rPr lang="pt-BR" dirty="0" smtClean="0"/>
              <a:t>	</a:t>
            </a:r>
            <a:endParaRPr lang="pt-BR" b="1"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13</a:t>
            </a:fld>
            <a:endParaRPr lang="pt-BR" dirty="0"/>
          </a:p>
        </p:txBody>
      </p:sp>
    </p:spTree>
    <p:extLst>
      <p:ext uri="{BB962C8B-B14F-4D97-AF65-F5344CB8AC3E}">
        <p14:creationId xmlns:p14="http://schemas.microsoft.com/office/powerpoint/2010/main" val="962786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b="1" dirty="0" smtClean="0"/>
              <a:t>	</a:t>
            </a:r>
            <a:endParaRPr lang="pt-BR" b="1"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14</a:t>
            </a:fld>
            <a:endParaRPr lang="pt-BR" dirty="0"/>
          </a:p>
        </p:txBody>
      </p:sp>
    </p:spTree>
    <p:extLst>
      <p:ext uri="{BB962C8B-B14F-4D97-AF65-F5344CB8AC3E}">
        <p14:creationId xmlns:p14="http://schemas.microsoft.com/office/powerpoint/2010/main" val="8617420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r>
              <a:rPr lang="pt-BR" dirty="0" smtClean="0"/>
              <a:t>					</a:t>
            </a:r>
            <a:endParaRPr lang="pt-BR" b="1"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15</a:t>
            </a:fld>
            <a:endParaRPr lang="pt-BR" dirty="0"/>
          </a:p>
        </p:txBody>
      </p:sp>
    </p:spTree>
    <p:extLst>
      <p:ext uri="{BB962C8B-B14F-4D97-AF65-F5344CB8AC3E}">
        <p14:creationId xmlns:p14="http://schemas.microsoft.com/office/powerpoint/2010/main" val="9627864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smtClean="0"/>
              <a:t>	</a:t>
            </a:r>
            <a:r>
              <a:rPr lang="pt-BR" dirty="0" err="1" smtClean="0"/>
              <a:t>joão</a:t>
            </a:r>
            <a:r>
              <a:rPr lang="pt-BR" dirty="0" smtClean="0"/>
              <a:t>  batista    importa que ele cresça </a:t>
            </a:r>
            <a:endParaRPr lang="pt-BR"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16</a:t>
            </a:fld>
            <a:endParaRPr lang="pt-BR"/>
          </a:p>
        </p:txBody>
      </p:sp>
    </p:spTree>
    <p:extLst>
      <p:ext uri="{BB962C8B-B14F-4D97-AF65-F5344CB8AC3E}">
        <p14:creationId xmlns:p14="http://schemas.microsoft.com/office/powerpoint/2010/main" val="7705067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200" dirty="0" smtClean="0">
                <a:latin typeface="Arial" pitchFamily="34" charset="0"/>
                <a:cs typeface="Arial" pitchFamily="34" charset="0"/>
              </a:rPr>
              <a:t>exemplo disto vemos</a:t>
            </a:r>
            <a:r>
              <a:rPr lang="pt-BR" sz="1200" baseline="0" dirty="0" smtClean="0">
                <a:latin typeface="Arial" pitchFamily="34" charset="0"/>
                <a:cs typeface="Arial" pitchFamily="34" charset="0"/>
              </a:rPr>
              <a:t> . . .</a:t>
            </a:r>
            <a:r>
              <a:rPr lang="pt-BR" sz="1200" dirty="0" smtClean="0">
                <a:latin typeface="Arial" pitchFamily="34" charset="0"/>
                <a:cs typeface="Arial" pitchFamily="34" charset="0"/>
              </a:rPr>
              <a:t> ao longo da história da Igreja, líderes que, por um lado, foram muito sábios e piedosos, mas em certos aspectos se afastaram da pureza da palavra, ensinando coisas que não passavam de preceitos de homens.</a:t>
            </a:r>
            <a:endParaRPr lang="pt-BR" sz="1200" b="1" dirty="0" smtClean="0">
              <a:solidFill>
                <a:srgbClr val="006600"/>
              </a:solidFill>
            </a:endParaRPr>
          </a:p>
          <a:p>
            <a:endParaRPr lang="pt-BR"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19</a:t>
            </a:fld>
            <a:endParaRPr lang="pt-BR" dirty="0"/>
          </a:p>
        </p:txBody>
      </p:sp>
    </p:spTree>
    <p:extLst>
      <p:ext uri="{BB962C8B-B14F-4D97-AF65-F5344CB8AC3E}">
        <p14:creationId xmlns:p14="http://schemas.microsoft.com/office/powerpoint/2010/main" val="37840479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t-BR" sz="2500" b="0" i="0" u="none" strike="noStrike" kern="1200" cap="none" spc="0" normalizeH="0" baseline="0" noProof="0" dirty="0" smtClean="0">
                <a:ln>
                  <a:noFill/>
                </a:ln>
                <a:solidFill>
                  <a:srgbClr val="0000CC"/>
                </a:solidFill>
                <a:effectLst/>
                <a:uLnTx/>
                <a:uFillTx/>
                <a:latin typeface="Arial" pitchFamily="34" charset="0"/>
                <a:ea typeface="+mn-ea"/>
                <a:cs typeface="Arial" pitchFamily="34" charset="0"/>
              </a:rPr>
              <a:t>.   15  Se a obra de alguém se queimar, sofrerá detrimento; mas o tal será salvo, todavia como pelo fogo.</a:t>
            </a:r>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20</a:t>
            </a:fld>
            <a:endParaRPr lang="pt-BR"/>
          </a:p>
        </p:txBody>
      </p:sp>
    </p:spTree>
    <p:extLst>
      <p:ext uri="{BB962C8B-B14F-4D97-AF65-F5344CB8AC3E}">
        <p14:creationId xmlns:p14="http://schemas.microsoft.com/office/powerpoint/2010/main" val="37910648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sz="1200" b="1" dirty="0" smtClean="0">
              <a:solidFill>
                <a:srgbClr val="006600"/>
              </a:solidFill>
            </a:endParaRPr>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21</a:t>
            </a:fld>
            <a:endParaRPr lang="pt-BR" dirty="0"/>
          </a:p>
        </p:txBody>
      </p:sp>
    </p:spTree>
    <p:extLst>
      <p:ext uri="{BB962C8B-B14F-4D97-AF65-F5344CB8AC3E}">
        <p14:creationId xmlns:p14="http://schemas.microsoft.com/office/powerpoint/2010/main" val="1901064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41"/>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B4947B21-5B4F-430E-8779-9B4706A37A3E}" type="datetimeFigureOut">
              <a:rPr lang="pt-BR" smtClean="0"/>
              <a:t>10/07/2018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575725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B4947B21-5B4F-430E-8779-9B4706A37A3E}" type="datetimeFigureOut">
              <a:rPr lang="pt-BR" smtClean="0"/>
              <a:t>10/07/2018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1594471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54"/>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54"/>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B4947B21-5B4F-430E-8779-9B4706A37A3E}" type="datetimeFigureOut">
              <a:rPr lang="pt-BR" smtClean="0"/>
              <a:t>10/07/2018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15749425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43"/>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lvl1pPr>
              <a:defRPr/>
            </a:lvl1pPr>
          </a:lstStyle>
          <a:p>
            <a:pPr>
              <a:defRPr/>
            </a:pPr>
            <a:fld id="{555BDED7-3619-4D72-B584-9996C867A486}" type="datetimeFigureOut">
              <a:rPr lang="pt-BR">
                <a:solidFill>
                  <a:prstClr val="black">
                    <a:tint val="75000"/>
                  </a:prstClr>
                </a:solidFill>
              </a:rPr>
              <a:pPr>
                <a:defRPr/>
              </a:pPr>
              <a:t>10/07/2018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lvl1pPr>
              <a:defRPr/>
            </a:lvl1pPr>
          </a:lstStyle>
          <a:p>
            <a:pPr>
              <a:defRPr/>
            </a:pPr>
            <a:fld id="{674F8220-65C2-40B5-818F-7CE44B36D019}"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22549269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2D458769-3F99-4291-9957-A71A6C5EC418}" type="datetimeFigureOut">
              <a:rPr lang="pt-BR">
                <a:solidFill>
                  <a:prstClr val="black">
                    <a:tint val="75000"/>
                  </a:prstClr>
                </a:solidFill>
              </a:rPr>
              <a:pPr>
                <a:defRPr/>
              </a:pPr>
              <a:t>10/07/2018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lvl1pPr>
              <a:defRPr/>
            </a:lvl1pPr>
          </a:lstStyle>
          <a:p>
            <a:pPr>
              <a:defRPr/>
            </a:pPr>
            <a:fld id="{E83A8017-91A4-41EB-A819-8CB9212AA2EB}"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38770818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18"/>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lvl1pPr>
              <a:defRPr/>
            </a:lvl1pPr>
          </a:lstStyle>
          <a:p>
            <a:pPr>
              <a:defRPr/>
            </a:pPr>
            <a:fld id="{644D4148-DCF6-4FF5-AE02-DB3C6BB30AEE}" type="datetimeFigureOut">
              <a:rPr lang="pt-BR">
                <a:solidFill>
                  <a:prstClr val="black">
                    <a:tint val="75000"/>
                  </a:prstClr>
                </a:solidFill>
              </a:rPr>
              <a:pPr>
                <a:defRPr/>
              </a:pPr>
              <a:t>10/07/2018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lvl1pPr>
              <a:defRPr/>
            </a:lvl1pPr>
          </a:lstStyle>
          <a:p>
            <a:pPr>
              <a:defRPr/>
            </a:pPr>
            <a:fld id="{7DAEF22E-C6D1-4668-A34E-91C29206475D}"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12477727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609600" y="1600206"/>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600206"/>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3"/>
          <p:cNvSpPr>
            <a:spLocks noGrp="1"/>
          </p:cNvSpPr>
          <p:nvPr>
            <p:ph type="dt" sz="half" idx="10"/>
          </p:nvPr>
        </p:nvSpPr>
        <p:spPr/>
        <p:txBody>
          <a:bodyPr/>
          <a:lstStyle>
            <a:lvl1pPr>
              <a:defRPr/>
            </a:lvl1pPr>
          </a:lstStyle>
          <a:p>
            <a:pPr>
              <a:defRPr/>
            </a:pPr>
            <a:fld id="{730F7693-816C-4DFD-988E-99602FEE40DD}" type="datetimeFigureOut">
              <a:rPr lang="pt-BR">
                <a:solidFill>
                  <a:prstClr val="black">
                    <a:tint val="75000"/>
                  </a:prstClr>
                </a:solidFill>
              </a:rPr>
              <a:pPr>
                <a:defRPr/>
              </a:pPr>
              <a:t>10/07/2018</a:t>
            </a:fld>
            <a:endParaRPr lang="pt-BR">
              <a:solidFill>
                <a:prstClr val="black">
                  <a:tint val="75000"/>
                </a:prstClr>
              </a:solidFill>
            </a:endParaRPr>
          </a:p>
        </p:txBody>
      </p:sp>
      <p:sp>
        <p:nvSpPr>
          <p:cNvPr id="6"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7" name="Espaço Reservado para Número de Slide 5"/>
          <p:cNvSpPr>
            <a:spLocks noGrp="1"/>
          </p:cNvSpPr>
          <p:nvPr>
            <p:ph type="sldNum" sz="quarter" idx="12"/>
          </p:nvPr>
        </p:nvSpPr>
        <p:spPr/>
        <p:txBody>
          <a:bodyPr/>
          <a:lstStyle>
            <a:lvl1pPr>
              <a:defRPr/>
            </a:lvl1pPr>
          </a:lstStyle>
          <a:p>
            <a:pPr>
              <a:defRPr/>
            </a:pPr>
            <a:fld id="{FE888E1B-DAF5-470E-8375-0A0BE55829AE}"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11287763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34"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34"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3"/>
          <p:cNvSpPr>
            <a:spLocks noGrp="1"/>
          </p:cNvSpPr>
          <p:nvPr>
            <p:ph type="dt" sz="half" idx="10"/>
          </p:nvPr>
        </p:nvSpPr>
        <p:spPr/>
        <p:txBody>
          <a:bodyPr/>
          <a:lstStyle>
            <a:lvl1pPr>
              <a:defRPr/>
            </a:lvl1pPr>
          </a:lstStyle>
          <a:p>
            <a:pPr>
              <a:defRPr/>
            </a:pPr>
            <a:fld id="{2BEF1265-0B35-411B-92AE-F12DB610EE10}" type="datetimeFigureOut">
              <a:rPr lang="pt-BR">
                <a:solidFill>
                  <a:prstClr val="black">
                    <a:tint val="75000"/>
                  </a:prstClr>
                </a:solidFill>
              </a:rPr>
              <a:pPr>
                <a:defRPr/>
              </a:pPr>
              <a:t>10/07/2018</a:t>
            </a:fld>
            <a:endParaRPr lang="pt-BR">
              <a:solidFill>
                <a:prstClr val="black">
                  <a:tint val="75000"/>
                </a:prstClr>
              </a:solidFill>
            </a:endParaRPr>
          </a:p>
        </p:txBody>
      </p:sp>
      <p:sp>
        <p:nvSpPr>
          <p:cNvPr id="8"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9" name="Espaço Reservado para Número de Slide 5"/>
          <p:cNvSpPr>
            <a:spLocks noGrp="1"/>
          </p:cNvSpPr>
          <p:nvPr>
            <p:ph type="sldNum" sz="quarter" idx="12"/>
          </p:nvPr>
        </p:nvSpPr>
        <p:spPr/>
        <p:txBody>
          <a:bodyPr/>
          <a:lstStyle>
            <a:lvl1pPr>
              <a:defRPr/>
            </a:lvl1pPr>
          </a:lstStyle>
          <a:p>
            <a:pPr>
              <a:defRPr/>
            </a:pPr>
            <a:fld id="{CBD5C409-452C-43D6-AB42-50459BA24069}"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39840944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3"/>
          <p:cNvSpPr>
            <a:spLocks noGrp="1"/>
          </p:cNvSpPr>
          <p:nvPr>
            <p:ph type="dt" sz="half" idx="10"/>
          </p:nvPr>
        </p:nvSpPr>
        <p:spPr/>
        <p:txBody>
          <a:bodyPr/>
          <a:lstStyle>
            <a:lvl1pPr>
              <a:defRPr/>
            </a:lvl1pPr>
          </a:lstStyle>
          <a:p>
            <a:pPr>
              <a:defRPr/>
            </a:pPr>
            <a:fld id="{2B57FEAA-2753-4920-A698-717C29E4232D}" type="datetimeFigureOut">
              <a:rPr lang="pt-BR">
                <a:solidFill>
                  <a:prstClr val="black">
                    <a:tint val="75000"/>
                  </a:prstClr>
                </a:solidFill>
              </a:rPr>
              <a:pPr>
                <a:defRPr/>
              </a:pPr>
              <a:t>10/07/2018</a:t>
            </a:fld>
            <a:endParaRPr lang="pt-BR">
              <a:solidFill>
                <a:prstClr val="black">
                  <a:tint val="75000"/>
                </a:prstClr>
              </a:solidFill>
            </a:endParaRPr>
          </a:p>
        </p:txBody>
      </p:sp>
      <p:sp>
        <p:nvSpPr>
          <p:cNvPr id="4"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5" name="Espaço Reservado para Número de Slide 5"/>
          <p:cNvSpPr>
            <a:spLocks noGrp="1"/>
          </p:cNvSpPr>
          <p:nvPr>
            <p:ph type="sldNum" sz="quarter" idx="12"/>
          </p:nvPr>
        </p:nvSpPr>
        <p:spPr/>
        <p:txBody>
          <a:bodyPr/>
          <a:lstStyle>
            <a:lvl1pPr>
              <a:defRPr/>
            </a:lvl1pPr>
          </a:lstStyle>
          <a:p>
            <a:pPr>
              <a:defRPr/>
            </a:pPr>
            <a:fld id="{6DC68E93-799C-42CE-8C23-4C942DB56B2B}"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5302436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p:cNvSpPr>
            <a:spLocks noGrp="1"/>
          </p:cNvSpPr>
          <p:nvPr>
            <p:ph type="dt" sz="half" idx="10"/>
          </p:nvPr>
        </p:nvSpPr>
        <p:spPr/>
        <p:txBody>
          <a:bodyPr/>
          <a:lstStyle>
            <a:lvl1pPr>
              <a:defRPr/>
            </a:lvl1pPr>
          </a:lstStyle>
          <a:p>
            <a:pPr>
              <a:defRPr/>
            </a:pPr>
            <a:fld id="{A3035DFF-A1CA-474C-BCEC-2CBC697FDCF0}" type="datetimeFigureOut">
              <a:rPr lang="pt-BR">
                <a:solidFill>
                  <a:prstClr val="black">
                    <a:tint val="75000"/>
                  </a:prstClr>
                </a:solidFill>
              </a:rPr>
              <a:pPr>
                <a:defRPr/>
              </a:pPr>
              <a:t>10/07/2018</a:t>
            </a:fld>
            <a:endParaRPr lang="pt-BR">
              <a:solidFill>
                <a:prstClr val="black">
                  <a:tint val="75000"/>
                </a:prstClr>
              </a:solidFill>
            </a:endParaRPr>
          </a:p>
        </p:txBody>
      </p:sp>
      <p:sp>
        <p:nvSpPr>
          <p:cNvPr id="3"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4" name="Espaço Reservado para Número de Slide 5"/>
          <p:cNvSpPr>
            <a:spLocks noGrp="1"/>
          </p:cNvSpPr>
          <p:nvPr>
            <p:ph type="sldNum" sz="quarter" idx="12"/>
          </p:nvPr>
        </p:nvSpPr>
        <p:spPr/>
        <p:txBody>
          <a:bodyPr/>
          <a:lstStyle>
            <a:lvl1pPr>
              <a:defRPr/>
            </a:lvl1pPr>
          </a:lstStyle>
          <a:p>
            <a:pPr>
              <a:defRPr/>
            </a:pPr>
            <a:fld id="{92F8CFC4-CE83-475D-84F6-EEEB1BB8A49D}"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19132616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2"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6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3"/>
          <p:cNvSpPr>
            <a:spLocks noGrp="1"/>
          </p:cNvSpPr>
          <p:nvPr>
            <p:ph type="dt" sz="half" idx="10"/>
          </p:nvPr>
        </p:nvSpPr>
        <p:spPr/>
        <p:txBody>
          <a:bodyPr/>
          <a:lstStyle>
            <a:lvl1pPr>
              <a:defRPr/>
            </a:lvl1pPr>
          </a:lstStyle>
          <a:p>
            <a:pPr>
              <a:defRPr/>
            </a:pPr>
            <a:fld id="{21E3591C-9A01-4CE3-8644-6F3EA16AA13C}" type="datetimeFigureOut">
              <a:rPr lang="pt-BR">
                <a:solidFill>
                  <a:prstClr val="black">
                    <a:tint val="75000"/>
                  </a:prstClr>
                </a:solidFill>
              </a:rPr>
              <a:pPr>
                <a:defRPr/>
              </a:pPr>
              <a:t>10/07/2018</a:t>
            </a:fld>
            <a:endParaRPr lang="pt-BR">
              <a:solidFill>
                <a:prstClr val="black">
                  <a:tint val="75000"/>
                </a:prstClr>
              </a:solidFill>
            </a:endParaRPr>
          </a:p>
        </p:txBody>
      </p:sp>
      <p:sp>
        <p:nvSpPr>
          <p:cNvPr id="6"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7" name="Espaço Reservado para Número de Slide 5"/>
          <p:cNvSpPr>
            <a:spLocks noGrp="1"/>
          </p:cNvSpPr>
          <p:nvPr>
            <p:ph type="sldNum" sz="quarter" idx="12"/>
          </p:nvPr>
        </p:nvSpPr>
        <p:spPr/>
        <p:txBody>
          <a:bodyPr/>
          <a:lstStyle>
            <a:lvl1pPr>
              <a:defRPr/>
            </a:lvl1pPr>
          </a:lstStyle>
          <a:p>
            <a:pPr>
              <a:defRPr/>
            </a:pPr>
            <a:fld id="{B1F37BDE-7151-4C8C-825B-EB0047B370DA}"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1853037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B4947B21-5B4F-430E-8779-9B4706A37A3E}" type="datetimeFigureOut">
              <a:rPr lang="pt-BR" smtClean="0"/>
              <a:t>10/07/2018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30102857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3"/>
          <p:cNvSpPr>
            <a:spLocks noGrp="1"/>
          </p:cNvSpPr>
          <p:nvPr>
            <p:ph type="dt" sz="half" idx="10"/>
          </p:nvPr>
        </p:nvSpPr>
        <p:spPr/>
        <p:txBody>
          <a:bodyPr/>
          <a:lstStyle>
            <a:lvl1pPr>
              <a:defRPr/>
            </a:lvl1pPr>
          </a:lstStyle>
          <a:p>
            <a:pPr>
              <a:defRPr/>
            </a:pPr>
            <a:fld id="{2507F679-3621-44C5-A6BB-C47A5A67D30F}" type="datetimeFigureOut">
              <a:rPr lang="pt-BR">
                <a:solidFill>
                  <a:prstClr val="black">
                    <a:tint val="75000"/>
                  </a:prstClr>
                </a:solidFill>
              </a:rPr>
              <a:pPr>
                <a:defRPr/>
              </a:pPr>
              <a:t>10/07/2018</a:t>
            </a:fld>
            <a:endParaRPr lang="pt-BR">
              <a:solidFill>
                <a:prstClr val="black">
                  <a:tint val="75000"/>
                </a:prstClr>
              </a:solidFill>
            </a:endParaRPr>
          </a:p>
        </p:txBody>
      </p:sp>
      <p:sp>
        <p:nvSpPr>
          <p:cNvPr id="6"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7" name="Espaço Reservado para Número de Slide 5"/>
          <p:cNvSpPr>
            <a:spLocks noGrp="1"/>
          </p:cNvSpPr>
          <p:nvPr>
            <p:ph type="sldNum" sz="quarter" idx="12"/>
          </p:nvPr>
        </p:nvSpPr>
        <p:spPr/>
        <p:txBody>
          <a:bodyPr/>
          <a:lstStyle>
            <a:lvl1pPr>
              <a:defRPr/>
            </a:lvl1pPr>
          </a:lstStyle>
          <a:p>
            <a:pPr>
              <a:defRPr/>
            </a:pPr>
            <a:fld id="{F49DC34D-F07D-4C62-850E-383568E63299}"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860699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DA964A16-4713-467A-9482-0AC412C4A2DB}" type="datetimeFigureOut">
              <a:rPr lang="pt-BR">
                <a:solidFill>
                  <a:prstClr val="black">
                    <a:tint val="75000"/>
                  </a:prstClr>
                </a:solidFill>
              </a:rPr>
              <a:pPr>
                <a:defRPr/>
              </a:pPr>
              <a:t>10/07/2018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lvl1pPr>
              <a:defRPr/>
            </a:lvl1pPr>
          </a:lstStyle>
          <a:p>
            <a:pPr>
              <a:defRPr/>
            </a:pPr>
            <a:fld id="{DEAA2C30-781E-4513-B2F4-F0C218904AA8}"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33635615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56"/>
            <a:ext cx="27432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609600" y="274656"/>
            <a:ext cx="80772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7D78FB7F-BC90-44DA-93F8-FD95B1F95301}" type="datetimeFigureOut">
              <a:rPr lang="pt-BR">
                <a:solidFill>
                  <a:prstClr val="black">
                    <a:tint val="75000"/>
                  </a:prstClr>
                </a:solidFill>
              </a:rPr>
              <a:pPr>
                <a:defRPr/>
              </a:pPr>
              <a:t>10/07/2018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lvl1pPr>
              <a:defRPr/>
            </a:lvl1pPr>
          </a:lstStyle>
          <a:p>
            <a:pPr>
              <a:defRPr/>
            </a:pPr>
            <a:fld id="{E8C4B3DB-24F1-4DEE-9EB6-BB885BDCBF3F}"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1900007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16"/>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B4947B21-5B4F-430E-8779-9B4706A37A3E}" type="datetimeFigureOut">
              <a:rPr lang="pt-BR" smtClean="0"/>
              <a:t>10/07/2018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4024598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B4947B21-5B4F-430E-8779-9B4706A37A3E}" type="datetimeFigureOut">
              <a:rPr lang="pt-BR" smtClean="0"/>
              <a:t>10/07/2018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920807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33"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B4947B21-5B4F-430E-8779-9B4706A37A3E}" type="datetimeFigureOut">
              <a:rPr lang="pt-BR" smtClean="0"/>
              <a:t>10/07/2018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21765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B4947B21-5B4F-430E-8779-9B4706A37A3E}" type="datetimeFigureOut">
              <a:rPr lang="pt-BR" smtClean="0"/>
              <a:t>10/07/2018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850262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B4947B21-5B4F-430E-8779-9B4706A37A3E}" type="datetimeFigureOut">
              <a:rPr lang="pt-BR" smtClean="0"/>
              <a:t>10/07/2018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2931009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2"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6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B4947B21-5B4F-430E-8779-9B4706A37A3E}" type="datetimeFigureOut">
              <a:rPr lang="pt-BR" smtClean="0"/>
              <a:t>10/07/2018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3143527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B4947B21-5B4F-430E-8779-9B4706A37A3E}" type="datetimeFigureOut">
              <a:rPr lang="pt-BR" smtClean="0"/>
              <a:t>10/07/2018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2381589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6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47B21-5B4F-430E-8779-9B4706A37A3E}" type="datetimeFigureOut">
              <a:rPr lang="pt-BR" smtClean="0"/>
              <a:t>10/07/2018</a:t>
            </a:fld>
            <a:endParaRPr lang="pt-BR"/>
          </a:p>
        </p:txBody>
      </p:sp>
      <p:sp>
        <p:nvSpPr>
          <p:cNvPr id="5" name="Espaço Reservado para Rodapé 4"/>
          <p:cNvSpPr>
            <a:spLocks noGrp="1"/>
          </p:cNvSpPr>
          <p:nvPr>
            <p:ph type="ftr" sz="quarter" idx="3"/>
          </p:nvPr>
        </p:nvSpPr>
        <p:spPr>
          <a:xfrm>
            <a:off x="3124200" y="635636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6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E14BD0-1789-40BB-A9F1-7EC088561D07}" type="slidenum">
              <a:rPr lang="pt-BR" smtClean="0"/>
              <a:t>‹nº›</a:t>
            </a:fld>
            <a:endParaRPr lang="pt-BR"/>
          </a:p>
        </p:txBody>
      </p:sp>
    </p:spTree>
    <p:extLst>
      <p:ext uri="{BB962C8B-B14F-4D97-AF65-F5344CB8AC3E}">
        <p14:creationId xmlns:p14="http://schemas.microsoft.com/office/powerpoint/2010/main" val="3942054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ço Reservado para Títu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BR" altLang="pt-BR" smtClean="0"/>
              <a:t>Clique para editar o título mestre</a:t>
            </a:r>
          </a:p>
        </p:txBody>
      </p:sp>
      <p:sp>
        <p:nvSpPr>
          <p:cNvPr id="1027" name="Espaço Reservado para Texto 2"/>
          <p:cNvSpPr>
            <a:spLocks noGrp="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smtClean="0"/>
              <a:t>Clique para editar o texto mestre</a:t>
            </a:r>
          </a:p>
          <a:p>
            <a:pPr lvl="1"/>
            <a:r>
              <a:rPr lang="pt-BR" altLang="pt-BR" smtClean="0"/>
              <a:t>Segundo nível</a:t>
            </a:r>
          </a:p>
          <a:p>
            <a:pPr lvl="2"/>
            <a:r>
              <a:rPr lang="pt-BR" altLang="pt-BR" smtClean="0"/>
              <a:t>Terceiro nível</a:t>
            </a:r>
          </a:p>
          <a:p>
            <a:pPr lvl="3"/>
            <a:r>
              <a:rPr lang="pt-BR" altLang="pt-BR" smtClean="0"/>
              <a:t>Quarto nível</a:t>
            </a:r>
          </a:p>
          <a:p>
            <a:pPr lvl="4"/>
            <a:r>
              <a:rPr lang="pt-BR" altLang="pt-BR" smtClean="0"/>
              <a:t>Quinto nível</a:t>
            </a:r>
          </a:p>
        </p:txBody>
      </p:sp>
      <p:sp>
        <p:nvSpPr>
          <p:cNvPr id="4" name="Espaço Reservado para Data 3"/>
          <p:cNvSpPr>
            <a:spLocks noGrp="1"/>
          </p:cNvSpPr>
          <p:nvPr>
            <p:ph type="dt" sz="half" idx="2"/>
          </p:nvPr>
        </p:nvSpPr>
        <p:spPr>
          <a:xfrm>
            <a:off x="457200" y="6356363"/>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cs typeface="Arial" charset="0"/>
              </a:defRPr>
            </a:lvl1pPr>
          </a:lstStyle>
          <a:p>
            <a:pPr fontAlgn="base">
              <a:spcBef>
                <a:spcPct val="0"/>
              </a:spcBef>
              <a:spcAft>
                <a:spcPct val="0"/>
              </a:spcAft>
              <a:defRPr/>
            </a:pPr>
            <a:fld id="{362B80EC-42B7-4717-A25D-98B72976DD0D}" type="datetimeFigureOut">
              <a:rPr lang="pt-BR">
                <a:solidFill>
                  <a:prstClr val="black">
                    <a:tint val="75000"/>
                  </a:prstClr>
                </a:solidFill>
              </a:rPr>
              <a:pPr fontAlgn="base">
                <a:spcBef>
                  <a:spcPct val="0"/>
                </a:spcBef>
                <a:spcAft>
                  <a:spcPct val="0"/>
                </a:spcAft>
                <a:defRPr/>
              </a:pPr>
              <a:t>10/07/2018</a:t>
            </a:fld>
            <a:endParaRPr lang="pt-BR">
              <a:solidFill>
                <a:prstClr val="black">
                  <a:tint val="75000"/>
                </a:prstClr>
              </a:solidFill>
            </a:endParaRPr>
          </a:p>
        </p:txBody>
      </p:sp>
      <p:sp>
        <p:nvSpPr>
          <p:cNvPr id="5" name="Espaço Reservado para Rodapé 4"/>
          <p:cNvSpPr>
            <a:spLocks noGrp="1"/>
          </p:cNvSpPr>
          <p:nvPr>
            <p:ph type="ftr" sz="quarter" idx="3"/>
          </p:nvPr>
        </p:nvSpPr>
        <p:spPr>
          <a:xfrm>
            <a:off x="3124200" y="6356363"/>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cs typeface="Arial" charset="0"/>
              </a:defRPr>
            </a:lvl1pPr>
          </a:lstStyle>
          <a:p>
            <a:pPr fontAlgn="base">
              <a:spcBef>
                <a:spcPct val="0"/>
              </a:spcBef>
              <a:spcAft>
                <a:spcPct val="0"/>
              </a:spcAft>
              <a:defRPr/>
            </a:pPr>
            <a:endParaRPr lang="pt-BR">
              <a:solidFill>
                <a:prstClr val="black">
                  <a:tint val="75000"/>
                </a:prstClr>
              </a:solidFill>
            </a:endParaRPr>
          </a:p>
        </p:txBody>
      </p:sp>
      <p:sp>
        <p:nvSpPr>
          <p:cNvPr id="6" name="Espaço Reservado para Número de Slide 5"/>
          <p:cNvSpPr>
            <a:spLocks noGrp="1"/>
          </p:cNvSpPr>
          <p:nvPr>
            <p:ph type="sldNum" sz="quarter" idx="4"/>
          </p:nvPr>
        </p:nvSpPr>
        <p:spPr>
          <a:xfrm>
            <a:off x="6553200" y="6356363"/>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cs typeface="Arial" charset="0"/>
              </a:defRPr>
            </a:lvl1pPr>
          </a:lstStyle>
          <a:p>
            <a:pPr fontAlgn="base">
              <a:spcBef>
                <a:spcPct val="0"/>
              </a:spcBef>
              <a:spcAft>
                <a:spcPct val="0"/>
              </a:spcAft>
              <a:defRPr/>
            </a:pPr>
            <a:fld id="{5B005438-3D44-4C1C-AEA1-63DF5BC57F28}" type="slidenum">
              <a:rPr lang="pt-BR">
                <a:solidFill>
                  <a:prstClr val="black">
                    <a:tint val="75000"/>
                  </a:prstClr>
                </a:solidFill>
              </a:rPr>
              <a:pPr fontAlgn="base">
                <a:spcBef>
                  <a:spcPct val="0"/>
                </a:spcBef>
                <a:spcAft>
                  <a:spcPct val="0"/>
                </a:spcAft>
                <a:defRPr/>
              </a:pPr>
              <a:t>‹nº›</a:t>
            </a:fld>
            <a:endParaRPr lang="pt-BR">
              <a:solidFill>
                <a:prstClr val="black">
                  <a:tint val="75000"/>
                </a:prstClr>
              </a:solidFill>
            </a:endParaRPr>
          </a:p>
        </p:txBody>
      </p:sp>
    </p:spTree>
    <p:extLst>
      <p:ext uri="{BB962C8B-B14F-4D97-AF65-F5344CB8AC3E}">
        <p14:creationId xmlns:p14="http://schemas.microsoft.com/office/powerpoint/2010/main" val="1480624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subTitle" idx="1"/>
          </p:nvPr>
        </p:nvSpPr>
        <p:spPr>
          <a:xfrm>
            <a:off x="689376" y="4514850"/>
            <a:ext cx="7755730" cy="2343150"/>
          </a:xfrm>
        </p:spPr>
        <p:txBody>
          <a:bodyPr/>
          <a:lstStyle/>
          <a:p>
            <a:pPr>
              <a:buClr>
                <a:srgbClr val="94B6D2"/>
              </a:buClr>
            </a:pPr>
            <a:r>
              <a:rPr lang="pt-BR" sz="3600" b="1" dirty="0" smtClean="0">
                <a:solidFill>
                  <a:srgbClr val="000000"/>
                </a:solidFill>
                <a:latin typeface="Book Antiqua" pitchFamily="18" charset="0"/>
              </a:rPr>
              <a:t>Classes de Jovens e Adultos da EBD</a:t>
            </a:r>
          </a:p>
        </p:txBody>
      </p:sp>
      <p:sp>
        <p:nvSpPr>
          <p:cNvPr id="4" name="Título 2"/>
          <p:cNvSpPr txBox="1">
            <a:spLocks/>
          </p:cNvSpPr>
          <p:nvPr/>
        </p:nvSpPr>
        <p:spPr bwMode="auto">
          <a:xfrm>
            <a:off x="689380" y="569913"/>
            <a:ext cx="7755731"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5400" kern="1200">
                <a:solidFill>
                  <a:schemeClr val="tx2"/>
                </a:solidFill>
                <a:latin typeface="+mj-lt"/>
                <a:ea typeface="+mj-ea"/>
                <a:cs typeface="+mj-cs"/>
              </a:defRPr>
            </a:lvl1pPr>
            <a:lvl2pPr algn="ctr" rtl="0" eaLnBrk="0" fontAlgn="base" hangingPunct="0">
              <a:spcBef>
                <a:spcPct val="0"/>
              </a:spcBef>
              <a:spcAft>
                <a:spcPct val="0"/>
              </a:spcAft>
              <a:defRPr sz="5400">
                <a:solidFill>
                  <a:schemeClr val="tx2"/>
                </a:solidFill>
                <a:latin typeface="Book Antiqua" pitchFamily="18" charset="0"/>
              </a:defRPr>
            </a:lvl2pPr>
            <a:lvl3pPr algn="ctr" rtl="0" eaLnBrk="0" fontAlgn="base" hangingPunct="0">
              <a:spcBef>
                <a:spcPct val="0"/>
              </a:spcBef>
              <a:spcAft>
                <a:spcPct val="0"/>
              </a:spcAft>
              <a:defRPr sz="5400">
                <a:solidFill>
                  <a:schemeClr val="tx2"/>
                </a:solidFill>
                <a:latin typeface="Book Antiqua" pitchFamily="18" charset="0"/>
              </a:defRPr>
            </a:lvl3pPr>
            <a:lvl4pPr algn="ctr" rtl="0" eaLnBrk="0" fontAlgn="base" hangingPunct="0">
              <a:spcBef>
                <a:spcPct val="0"/>
              </a:spcBef>
              <a:spcAft>
                <a:spcPct val="0"/>
              </a:spcAft>
              <a:defRPr sz="5400">
                <a:solidFill>
                  <a:schemeClr val="tx2"/>
                </a:solidFill>
                <a:latin typeface="Book Antiqua" pitchFamily="18" charset="0"/>
              </a:defRPr>
            </a:lvl4pPr>
            <a:lvl5pPr algn="ctr" rtl="0" eaLnBrk="0" fontAlgn="base" hangingPunct="0">
              <a:spcBef>
                <a:spcPct val="0"/>
              </a:spcBef>
              <a:spcAft>
                <a:spcPct val="0"/>
              </a:spcAft>
              <a:defRPr sz="5400">
                <a:solidFill>
                  <a:schemeClr val="tx2"/>
                </a:solidFill>
                <a:latin typeface="Book Antiqua" pitchFamily="18"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defTabSz="449263" eaLnBrk="1" hangingPunct="1">
              <a:lnSpc>
                <a:spcPct val="93000"/>
              </a:lnSpc>
              <a:defRPr/>
            </a:pPr>
            <a:r>
              <a:rPr lang="en-GB" sz="4000" dirty="0" smtClean="0">
                <a:solidFill>
                  <a:srgbClr val="000099"/>
                </a:solidFill>
                <a:latin typeface="Arial"/>
                <a:cs typeface="Arial"/>
              </a:rPr>
              <a:t>ESCOLA BÍBLICA DOMINICAL</a:t>
            </a:r>
            <a:endParaRPr lang="en-GB" sz="4000" dirty="0">
              <a:solidFill>
                <a:srgbClr val="000099"/>
              </a:solidFill>
              <a:latin typeface="Arial"/>
              <a:cs typeface="Arial"/>
            </a:endParaRPr>
          </a:p>
        </p:txBody>
      </p:sp>
      <p:sp>
        <p:nvSpPr>
          <p:cNvPr id="2" name="Retângulo 1"/>
          <p:cNvSpPr/>
          <p:nvPr/>
        </p:nvSpPr>
        <p:spPr>
          <a:xfrm>
            <a:off x="971600" y="2200289"/>
            <a:ext cx="7344816" cy="830997"/>
          </a:xfrm>
          <a:prstGeom prst="rect">
            <a:avLst/>
          </a:prstGeom>
        </p:spPr>
        <p:txBody>
          <a:bodyPr wrap="square">
            <a:spAutoFit/>
          </a:bodyPr>
          <a:lstStyle/>
          <a:p>
            <a:pPr algn="ctr" eaLnBrk="0" fontAlgn="base" hangingPunct="0">
              <a:spcBef>
                <a:spcPct val="20000"/>
              </a:spcBef>
              <a:spcAft>
                <a:spcPct val="0"/>
              </a:spcAft>
              <a:buClr>
                <a:srgbClr val="94B6D2"/>
              </a:buClr>
              <a:defRPr/>
            </a:pPr>
            <a:r>
              <a:rPr lang="pt-BR" sz="4800" b="1" dirty="0">
                <a:solidFill>
                  <a:srgbClr val="993300"/>
                </a:solidFill>
                <a:latin typeface="Book Antiqua"/>
                <a:cs typeface="Arial" charset="0"/>
              </a:rPr>
              <a:t>3° TRIMESTRE  DE  2018</a:t>
            </a:r>
          </a:p>
        </p:txBody>
      </p:sp>
    </p:spTree>
    <p:extLst>
      <p:ext uri="{BB962C8B-B14F-4D97-AF65-F5344CB8AC3E}">
        <p14:creationId xmlns:p14="http://schemas.microsoft.com/office/powerpoint/2010/main" val="10268738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16632"/>
            <a:ext cx="8229600" cy="850106"/>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a:t>
            </a:r>
            <a:r>
              <a:rPr lang="pt-BR" sz="3100" dirty="0" smtClean="0">
                <a:solidFill>
                  <a:srgbClr val="7030A0"/>
                </a:solidFill>
                <a:latin typeface="Arial Black" pitchFamily="34" charset="0"/>
              </a:rPr>
              <a:t>CORÍNTIOS</a:t>
            </a:r>
            <a:r>
              <a:rPr lang="pt-BR" sz="3600" dirty="0" smtClean="0">
                <a:solidFill>
                  <a:srgbClr val="00B0F0"/>
                </a:solidFill>
                <a:latin typeface="Arial Black" pitchFamily="34" charset="0"/>
              </a:rPr>
              <a:t/>
            </a:r>
            <a:br>
              <a:rPr lang="pt-BR" sz="3600" dirty="0" smtClean="0">
                <a:solidFill>
                  <a:srgbClr val="00B0F0"/>
                </a:solidFill>
                <a:latin typeface="Arial Black" pitchFamily="34" charset="0"/>
              </a:rPr>
            </a:br>
            <a:r>
              <a:rPr lang="pt-BR" sz="2900" b="1" i="1" dirty="0">
                <a:solidFill>
                  <a:srgbClr val="00B050"/>
                </a:solidFill>
                <a:ea typeface="+mn-ea"/>
                <a:cs typeface="Arial" charset="0"/>
              </a:rPr>
              <a:t>LIÇÃO 3: A FIDELIDADE DOS MINISTROS DO EVANGELHO</a:t>
            </a:r>
            <a:endParaRPr lang="pt-BR" sz="2900" b="1" i="1" dirty="0">
              <a:solidFill>
                <a:srgbClr val="00B050"/>
              </a:solidFill>
              <a:ea typeface="+mn-ea"/>
              <a:cs typeface="Arial" charset="0"/>
            </a:endParaRPr>
          </a:p>
        </p:txBody>
      </p:sp>
      <p:sp>
        <p:nvSpPr>
          <p:cNvPr id="3" name="Espaço Reservado para Conteúdo 2"/>
          <p:cNvSpPr>
            <a:spLocks noGrp="1"/>
          </p:cNvSpPr>
          <p:nvPr>
            <p:ph idx="1"/>
          </p:nvPr>
        </p:nvSpPr>
        <p:spPr>
          <a:xfrm>
            <a:off x="611560" y="1124744"/>
            <a:ext cx="7992888" cy="5256584"/>
          </a:xfrm>
        </p:spPr>
        <p:txBody>
          <a:bodyPr>
            <a:normAutofit fontScale="25000" lnSpcReduction="20000"/>
          </a:bodyPr>
          <a:lstStyle/>
          <a:p>
            <a:pPr marL="0" indent="0" algn="ctr">
              <a:buNone/>
            </a:pPr>
            <a:r>
              <a:rPr lang="pt-BR" sz="8800" b="1" dirty="0" smtClean="0">
                <a:solidFill>
                  <a:srgbClr val="FF0000"/>
                </a:solidFill>
                <a:latin typeface="Arial" pitchFamily="34" charset="0"/>
                <a:cs typeface="Arial" pitchFamily="34" charset="0"/>
              </a:rPr>
              <a:t>Leitura Bíblica:</a:t>
            </a:r>
            <a:endParaRPr lang="pt-BR" sz="8800" b="1" dirty="0" smtClean="0">
              <a:solidFill>
                <a:srgbClr val="FF0000"/>
              </a:solidFill>
              <a:latin typeface="Arial" pitchFamily="34" charset="0"/>
              <a:cs typeface="Arial" pitchFamily="34" charset="0"/>
            </a:endParaRPr>
          </a:p>
          <a:p>
            <a:pPr marL="0" indent="0" algn="ctr">
              <a:buNone/>
            </a:pPr>
            <a:r>
              <a:rPr lang="pt-BR" sz="1400" b="1" dirty="0" smtClean="0">
                <a:solidFill>
                  <a:srgbClr val="FF0000"/>
                </a:solidFill>
                <a:latin typeface="Arial" pitchFamily="34" charset="0"/>
                <a:cs typeface="Arial" pitchFamily="34" charset="0"/>
              </a:rPr>
              <a:t> </a:t>
            </a:r>
            <a:endParaRPr lang="pt-BR" sz="1400" dirty="0" smtClean="0">
              <a:solidFill>
                <a:srgbClr val="0000CC"/>
              </a:solidFill>
            </a:endParaRPr>
          </a:p>
          <a:p>
            <a:pPr marL="0" indent="0">
              <a:buNone/>
            </a:pPr>
            <a:r>
              <a:rPr lang="pt-BR" sz="9200" dirty="0">
                <a:solidFill>
                  <a:srgbClr val="0000CC"/>
                </a:solidFill>
                <a:latin typeface="Arial" pitchFamily="34" charset="0"/>
                <a:cs typeface="Arial" pitchFamily="34" charset="0"/>
              </a:rPr>
              <a:t>1 </a:t>
            </a:r>
            <a:r>
              <a:rPr lang="pt-BR" sz="9200" dirty="0" err="1">
                <a:solidFill>
                  <a:srgbClr val="0000CC"/>
                </a:solidFill>
                <a:latin typeface="Arial" pitchFamily="34" charset="0"/>
                <a:cs typeface="Arial" pitchFamily="34" charset="0"/>
              </a:rPr>
              <a:t>Co</a:t>
            </a:r>
            <a:r>
              <a:rPr lang="pt-BR" sz="9200" dirty="0">
                <a:solidFill>
                  <a:srgbClr val="0000CC"/>
                </a:solidFill>
                <a:latin typeface="Arial" pitchFamily="34" charset="0"/>
                <a:cs typeface="Arial" pitchFamily="34" charset="0"/>
              </a:rPr>
              <a:t> 3. 1  E eu, irmãos, não vos pude falar como a espirituais, mas como a carnais, como a meninos em Cristo.   2  Com leite vos criei e não com manjar, porque ainda não podíeis, nem tampouco ainda agora podeis;   3  porque ainda sois carnais, pois, havendo entre vós inveja, contendas e dissensões, não sois, porventura, carnais e não andais segundo os homens?   4  Porque, dizendo um: Eu sou de Paulo; e outro: Eu, de Apolo; porventura, não sois carnais?   5  Pois quem é Paulo e quem é Apolo, senão ministros pelos quais crestes, e conforme o que o Senhor deu a cada um?   6  Eu plantei, Apolo regou; mas Deus deu o crescimento.   7  Pelo que nem o que planta é alguma coisa, nem o que rega, mas Deus, que dá o crescimento.   8  Ora, o que planta e o que rega são um; mas cada um receberá o seu galardão, segundo o seu trabalho.   9  Porque nós somos cooperadores de Deus; vós sois lavoura de Deus e edifício de Deus.</a:t>
            </a:r>
          </a:p>
        </p:txBody>
      </p:sp>
    </p:spTree>
    <p:extLst>
      <p:ext uri="{BB962C8B-B14F-4D97-AF65-F5344CB8AC3E}">
        <p14:creationId xmlns:p14="http://schemas.microsoft.com/office/powerpoint/2010/main" val="40948919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94122"/>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3: A FIDELIDADE DOS MINISTROS DO EVANGELHO</a:t>
            </a:r>
            <a:endParaRPr lang="pt-BR" sz="3200" dirty="0"/>
          </a:p>
        </p:txBody>
      </p:sp>
      <p:sp>
        <p:nvSpPr>
          <p:cNvPr id="3" name="Espaço Reservado para Conteúdo 2"/>
          <p:cNvSpPr>
            <a:spLocks noGrp="1"/>
          </p:cNvSpPr>
          <p:nvPr>
            <p:ph idx="1"/>
          </p:nvPr>
        </p:nvSpPr>
        <p:spPr>
          <a:xfrm>
            <a:off x="467544" y="1412776"/>
            <a:ext cx="8229600" cy="5040560"/>
          </a:xfrm>
          <a:ln>
            <a:solidFill>
              <a:schemeClr val="tx1"/>
            </a:solidFill>
          </a:ln>
        </p:spPr>
        <p:txBody>
          <a:bodyPr>
            <a:normAutofit fontScale="92500" lnSpcReduction="10000"/>
          </a:bodyPr>
          <a:lstStyle/>
          <a:p>
            <a:pPr marL="0" lvl="0" indent="0">
              <a:buNone/>
            </a:pPr>
            <a:r>
              <a:rPr lang="pt-BR" sz="2800" b="1" dirty="0">
                <a:solidFill>
                  <a:srgbClr val="006600"/>
                </a:solidFill>
              </a:rPr>
              <a:t>I - A Carnalidade dos </a:t>
            </a:r>
            <a:r>
              <a:rPr lang="pt-BR" sz="2800" b="1" dirty="0" smtClean="0">
                <a:solidFill>
                  <a:srgbClr val="006600"/>
                </a:solidFill>
              </a:rPr>
              <a:t>Coríntios				</a:t>
            </a:r>
            <a:r>
              <a:rPr lang="pt-BR" sz="2800" dirty="0" smtClean="0">
                <a:solidFill>
                  <a:prstClr val="black"/>
                </a:solidFill>
                <a:latin typeface="Calibri" pitchFamily="34" charset="0"/>
                <a:cs typeface="Arial" charset="0"/>
              </a:rPr>
              <a:t>    </a:t>
            </a:r>
            <a:r>
              <a:rPr lang="pt-BR" sz="1800" dirty="0" smtClean="0">
                <a:solidFill>
                  <a:prstClr val="black"/>
                </a:solidFill>
                <a:latin typeface="Calibri" pitchFamily="34" charset="0"/>
                <a:cs typeface="Arial" charset="0"/>
              </a:rPr>
              <a:t>1</a:t>
            </a:r>
          </a:p>
          <a:p>
            <a:pPr marL="0" lvl="0" indent="0">
              <a:buNone/>
            </a:pPr>
            <a:endParaRPr lang="pt-BR" sz="1000" b="1" dirty="0">
              <a:solidFill>
                <a:prstClr val="black"/>
              </a:solidFill>
              <a:latin typeface="Calibri" pitchFamily="34" charset="0"/>
              <a:cs typeface="Arial" charset="0"/>
            </a:endParaRPr>
          </a:p>
          <a:p>
            <a:pPr marL="0" lvl="0" indent="0" algn="just">
              <a:buNone/>
            </a:pPr>
            <a:r>
              <a:rPr lang="pt-BR" sz="2000" b="1" dirty="0">
                <a:solidFill>
                  <a:prstClr val="black"/>
                </a:solidFill>
                <a:latin typeface="Calibri" pitchFamily="34" charset="0"/>
                <a:cs typeface="Arial" charset="0"/>
              </a:rPr>
              <a:t>	</a:t>
            </a:r>
            <a:r>
              <a:rPr lang="pt-BR" sz="2600" dirty="0">
                <a:solidFill>
                  <a:prstClr val="black"/>
                </a:solidFill>
                <a:latin typeface="Arial" charset="0"/>
                <a:cs typeface="Arial" charset="0"/>
              </a:rPr>
              <a:t>A princípio, quando receberam a palavra da cruz, os coríntios foram tratados por Paulo como crianças, pois só eram capazes de assimilar os elementos mais simples da sabedoria divina. Agora, pelo tempo em que esta epístola foi escrita, tendo sido enriquecidos por Deus “</a:t>
            </a:r>
            <a:r>
              <a:rPr lang="pt-BR" sz="2600" dirty="0">
                <a:solidFill>
                  <a:srgbClr val="0000CC"/>
                </a:solidFill>
                <a:latin typeface="Arial" charset="0"/>
                <a:cs typeface="Arial" charset="0"/>
              </a:rPr>
              <a:t>em toda a palavra e em todo o conhecimento</a:t>
            </a:r>
            <a:r>
              <a:rPr lang="pt-BR" sz="2600" dirty="0" smtClean="0">
                <a:solidFill>
                  <a:prstClr val="black"/>
                </a:solidFill>
                <a:latin typeface="Arial" charset="0"/>
                <a:cs typeface="Arial" charset="0"/>
              </a:rPr>
              <a:t>”, </a:t>
            </a:r>
            <a:r>
              <a:rPr lang="pt-BR" sz="2600" dirty="0">
                <a:solidFill>
                  <a:prstClr val="black"/>
                </a:solidFill>
                <a:latin typeface="Arial" charset="0"/>
                <a:cs typeface="Arial" charset="0"/>
              </a:rPr>
              <a:t>era de se esperar que pudessem ser tratados como homens espirituais. </a:t>
            </a:r>
            <a:r>
              <a:rPr lang="pt-BR" sz="2600" dirty="0" smtClean="0">
                <a:solidFill>
                  <a:prstClr val="black"/>
                </a:solidFill>
                <a:latin typeface="Arial" charset="0"/>
                <a:cs typeface="Arial" charset="0"/>
              </a:rPr>
              <a:t>Quanto ao </a:t>
            </a:r>
            <a:r>
              <a:rPr lang="pt-BR" sz="2600" dirty="0">
                <a:solidFill>
                  <a:prstClr val="black"/>
                </a:solidFill>
                <a:latin typeface="Arial" charset="0"/>
                <a:cs typeface="Arial" charset="0"/>
              </a:rPr>
              <a:t>apóstolo, ele não apenas fora capacitado por Deus a instrui-los nas coisas </a:t>
            </a:r>
            <a:r>
              <a:rPr lang="pt-BR" sz="2600" dirty="0" smtClean="0">
                <a:solidFill>
                  <a:prstClr val="black"/>
                </a:solidFill>
                <a:latin typeface="Arial" charset="0"/>
                <a:cs typeface="Arial" charset="0"/>
              </a:rPr>
              <a:t>espirituais, </a:t>
            </a:r>
            <a:r>
              <a:rPr lang="pt-BR" sz="2600" dirty="0">
                <a:solidFill>
                  <a:prstClr val="black"/>
                </a:solidFill>
                <a:latin typeface="Arial" charset="0"/>
                <a:cs typeface="Arial" charset="0"/>
              </a:rPr>
              <a:t>como desejava muito faze-lo. Contudo, ainda não podia. Como falar de coisas mais elevadas àqueles que ainda não eram capazes de compreender as práticas mais fundamentais da vida cristã?</a:t>
            </a:r>
            <a:endParaRPr lang="pt-BR" sz="2600" dirty="0">
              <a:solidFill>
                <a:prstClr val="black"/>
              </a:solidFill>
              <a:latin typeface="Arial" charset="0"/>
              <a:cs typeface="Arial" charset="0"/>
            </a:endParaRPr>
          </a:p>
        </p:txBody>
      </p:sp>
    </p:spTree>
    <p:extLst>
      <p:ext uri="{BB962C8B-B14F-4D97-AF65-F5344CB8AC3E}">
        <p14:creationId xmlns:p14="http://schemas.microsoft.com/office/powerpoint/2010/main" val="2703177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16632"/>
            <a:ext cx="8229600" cy="850106"/>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a:t>
            </a:r>
            <a:r>
              <a:rPr lang="pt-BR" sz="3100" dirty="0" smtClean="0">
                <a:solidFill>
                  <a:srgbClr val="7030A0"/>
                </a:solidFill>
                <a:latin typeface="Arial Black" pitchFamily="34" charset="0"/>
              </a:rPr>
              <a:t>CORÍNTIOS</a:t>
            </a:r>
            <a:r>
              <a:rPr lang="pt-BR" sz="3600" dirty="0" smtClean="0">
                <a:solidFill>
                  <a:srgbClr val="00B0F0"/>
                </a:solidFill>
                <a:latin typeface="Arial Black" pitchFamily="34" charset="0"/>
              </a:rPr>
              <a:t/>
            </a:r>
            <a:br>
              <a:rPr lang="pt-BR" sz="3600" dirty="0" smtClean="0">
                <a:solidFill>
                  <a:srgbClr val="00B0F0"/>
                </a:solidFill>
                <a:latin typeface="Arial Black" pitchFamily="34" charset="0"/>
              </a:rPr>
            </a:br>
            <a:r>
              <a:rPr lang="pt-BR" sz="2900" b="1" i="1" dirty="0">
                <a:solidFill>
                  <a:srgbClr val="00B050"/>
                </a:solidFill>
                <a:ea typeface="+mn-ea"/>
                <a:cs typeface="Arial" charset="0"/>
              </a:rPr>
              <a:t>LIÇÃO 3: A FIDELIDADE DOS MINISTROS DO EVANGELHO</a:t>
            </a:r>
            <a:endParaRPr lang="pt-BR" sz="2900" b="1" i="1" dirty="0">
              <a:solidFill>
                <a:srgbClr val="00B050"/>
              </a:solidFill>
              <a:ea typeface="+mn-ea"/>
              <a:cs typeface="Arial" charset="0"/>
            </a:endParaRPr>
          </a:p>
        </p:txBody>
      </p:sp>
      <p:sp>
        <p:nvSpPr>
          <p:cNvPr id="3" name="Espaço Reservado para Conteúdo 2"/>
          <p:cNvSpPr>
            <a:spLocks noGrp="1"/>
          </p:cNvSpPr>
          <p:nvPr>
            <p:ph idx="1"/>
          </p:nvPr>
        </p:nvSpPr>
        <p:spPr>
          <a:xfrm>
            <a:off x="611560" y="1124744"/>
            <a:ext cx="7992888" cy="5256584"/>
          </a:xfrm>
        </p:spPr>
        <p:txBody>
          <a:bodyPr>
            <a:normAutofit fontScale="25000" lnSpcReduction="20000"/>
          </a:bodyPr>
          <a:lstStyle/>
          <a:p>
            <a:pPr marL="0" indent="0" algn="ctr">
              <a:buNone/>
            </a:pPr>
            <a:r>
              <a:rPr lang="pt-BR" sz="8800" b="1" dirty="0" smtClean="0">
                <a:solidFill>
                  <a:srgbClr val="FF0000"/>
                </a:solidFill>
                <a:latin typeface="Arial" pitchFamily="34" charset="0"/>
                <a:cs typeface="Arial" pitchFamily="34" charset="0"/>
              </a:rPr>
              <a:t>Da Leitura Bíblica:</a:t>
            </a:r>
            <a:endParaRPr lang="pt-BR" sz="8800" b="1" dirty="0" smtClean="0">
              <a:solidFill>
                <a:srgbClr val="FF0000"/>
              </a:solidFill>
              <a:latin typeface="Arial" pitchFamily="34" charset="0"/>
              <a:cs typeface="Arial" pitchFamily="34" charset="0"/>
            </a:endParaRPr>
          </a:p>
          <a:p>
            <a:pPr marL="0" indent="0" algn="ctr">
              <a:buNone/>
            </a:pPr>
            <a:r>
              <a:rPr lang="pt-BR" sz="1400" b="1" dirty="0" smtClean="0">
                <a:solidFill>
                  <a:srgbClr val="FF0000"/>
                </a:solidFill>
                <a:latin typeface="Arial" pitchFamily="34" charset="0"/>
                <a:cs typeface="Arial" pitchFamily="34" charset="0"/>
              </a:rPr>
              <a:t> </a:t>
            </a:r>
            <a:endParaRPr lang="pt-BR" sz="1400" dirty="0" smtClean="0">
              <a:solidFill>
                <a:srgbClr val="0000CC"/>
              </a:solidFill>
            </a:endParaRPr>
          </a:p>
          <a:p>
            <a:pPr marL="0" indent="0">
              <a:buNone/>
            </a:pPr>
            <a:r>
              <a:rPr lang="pt-BR" sz="11200" dirty="0">
                <a:solidFill>
                  <a:srgbClr val="0000CC"/>
                </a:solidFill>
                <a:latin typeface="Arial" pitchFamily="34" charset="0"/>
                <a:cs typeface="Arial" pitchFamily="34" charset="0"/>
              </a:rPr>
              <a:t>1 </a:t>
            </a:r>
            <a:r>
              <a:rPr lang="pt-BR" sz="11200" dirty="0" err="1">
                <a:solidFill>
                  <a:srgbClr val="0000CC"/>
                </a:solidFill>
                <a:latin typeface="Arial" pitchFamily="34" charset="0"/>
                <a:cs typeface="Arial" pitchFamily="34" charset="0"/>
              </a:rPr>
              <a:t>Co</a:t>
            </a:r>
            <a:r>
              <a:rPr lang="pt-BR" sz="11200" dirty="0">
                <a:solidFill>
                  <a:srgbClr val="0000CC"/>
                </a:solidFill>
                <a:latin typeface="Arial" pitchFamily="34" charset="0"/>
                <a:cs typeface="Arial" pitchFamily="34" charset="0"/>
              </a:rPr>
              <a:t> 3. 1  E eu, irmãos, não vos pude falar como a espirituais, mas como a carnais, como a meninos em Cristo.   </a:t>
            </a:r>
            <a:endParaRPr lang="pt-BR" sz="11200" dirty="0" smtClean="0">
              <a:solidFill>
                <a:srgbClr val="0000CC"/>
              </a:solidFill>
              <a:latin typeface="Arial" pitchFamily="34" charset="0"/>
              <a:cs typeface="Arial" pitchFamily="34" charset="0"/>
            </a:endParaRPr>
          </a:p>
          <a:p>
            <a:pPr marL="0" indent="0">
              <a:buNone/>
            </a:pPr>
            <a:r>
              <a:rPr lang="pt-BR" sz="11200" dirty="0" smtClean="0">
                <a:solidFill>
                  <a:srgbClr val="0000CC"/>
                </a:solidFill>
                <a:latin typeface="Arial" pitchFamily="34" charset="0"/>
                <a:cs typeface="Arial" pitchFamily="34" charset="0"/>
              </a:rPr>
              <a:t>2  Com </a:t>
            </a:r>
            <a:r>
              <a:rPr lang="pt-BR" sz="11200" dirty="0">
                <a:solidFill>
                  <a:srgbClr val="0000CC"/>
                </a:solidFill>
                <a:latin typeface="Arial" pitchFamily="34" charset="0"/>
                <a:cs typeface="Arial" pitchFamily="34" charset="0"/>
              </a:rPr>
              <a:t>leite vos criei e não com manjar, porque ainda não podíeis, nem tampouco ainda agora </a:t>
            </a:r>
            <a:r>
              <a:rPr lang="pt-BR" sz="11200" dirty="0" smtClean="0">
                <a:solidFill>
                  <a:srgbClr val="0000CC"/>
                </a:solidFill>
                <a:latin typeface="Arial" pitchFamily="34" charset="0"/>
                <a:cs typeface="Arial" pitchFamily="34" charset="0"/>
              </a:rPr>
              <a:t>podeis;   </a:t>
            </a:r>
          </a:p>
          <a:p>
            <a:pPr marL="0" indent="0">
              <a:buNone/>
            </a:pPr>
            <a:r>
              <a:rPr lang="pt-BR" sz="11200" dirty="0" smtClean="0">
                <a:solidFill>
                  <a:srgbClr val="0000CC"/>
                </a:solidFill>
                <a:latin typeface="Arial" pitchFamily="34" charset="0"/>
                <a:cs typeface="Arial" pitchFamily="34" charset="0"/>
              </a:rPr>
              <a:t>3  porque ainda sois carnais, pois, havendo entre vós inveja, contendas e dissensões, não sois, porventura, carnais e não andais segundo os homens?</a:t>
            </a:r>
          </a:p>
          <a:p>
            <a:pPr marL="0" indent="0">
              <a:buNone/>
            </a:pPr>
            <a:r>
              <a:rPr lang="pt-BR" sz="11200" dirty="0">
                <a:solidFill>
                  <a:srgbClr val="0000CC"/>
                </a:solidFill>
                <a:latin typeface="Arial" pitchFamily="34" charset="0"/>
                <a:cs typeface="Arial" pitchFamily="34" charset="0"/>
              </a:rPr>
              <a:t>   4  Porque, dizendo um: Eu sou de Paulo; e outro: Eu, de Apolo; porventura, não sois carnais? </a:t>
            </a:r>
          </a:p>
        </p:txBody>
      </p:sp>
    </p:spTree>
    <p:extLst>
      <p:ext uri="{BB962C8B-B14F-4D97-AF65-F5344CB8AC3E}">
        <p14:creationId xmlns:p14="http://schemas.microsoft.com/office/powerpoint/2010/main" val="42900190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94122"/>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3: A FIDELIDADE DOS MINISTROS DO EVANGELHO</a:t>
            </a:r>
            <a:endParaRPr lang="pt-BR" sz="3200" dirty="0"/>
          </a:p>
        </p:txBody>
      </p:sp>
      <p:sp>
        <p:nvSpPr>
          <p:cNvPr id="3" name="Espaço Reservado para Conteúdo 2"/>
          <p:cNvSpPr>
            <a:spLocks noGrp="1"/>
          </p:cNvSpPr>
          <p:nvPr>
            <p:ph idx="1"/>
          </p:nvPr>
        </p:nvSpPr>
        <p:spPr>
          <a:xfrm>
            <a:off x="467544" y="1412776"/>
            <a:ext cx="8229600" cy="5040560"/>
          </a:xfrm>
          <a:ln>
            <a:solidFill>
              <a:schemeClr val="tx1"/>
            </a:solidFill>
          </a:ln>
        </p:spPr>
        <p:txBody>
          <a:bodyPr>
            <a:normAutofit fontScale="85000" lnSpcReduction="10000"/>
          </a:bodyPr>
          <a:lstStyle/>
          <a:p>
            <a:pPr marL="0" lvl="0" indent="0">
              <a:buNone/>
            </a:pPr>
            <a:r>
              <a:rPr lang="pt-BR" sz="2800" b="1" dirty="0">
                <a:solidFill>
                  <a:srgbClr val="006600"/>
                </a:solidFill>
              </a:rPr>
              <a:t>I - A Carnalidade dos Coríntios				</a:t>
            </a:r>
            <a:r>
              <a:rPr lang="pt-BR" sz="2800" dirty="0">
                <a:solidFill>
                  <a:prstClr val="black"/>
                </a:solidFill>
                <a:latin typeface="Calibri" pitchFamily="34" charset="0"/>
                <a:cs typeface="Arial" charset="0"/>
              </a:rPr>
              <a:t>    </a:t>
            </a:r>
            <a:r>
              <a:rPr lang="pt-BR" sz="1800" dirty="0" smtClean="0">
                <a:solidFill>
                  <a:prstClr val="black"/>
                </a:solidFill>
                <a:latin typeface="Calibri" pitchFamily="34" charset="0"/>
                <a:cs typeface="Arial" charset="0"/>
              </a:rPr>
              <a:t>2</a:t>
            </a:r>
            <a:endParaRPr lang="pt-BR" sz="1800" dirty="0">
              <a:solidFill>
                <a:prstClr val="black"/>
              </a:solidFill>
              <a:latin typeface="Calibri" pitchFamily="34" charset="0"/>
              <a:cs typeface="Arial" charset="0"/>
            </a:endParaRPr>
          </a:p>
          <a:p>
            <a:pPr marL="0" lvl="0" indent="0">
              <a:buNone/>
            </a:pPr>
            <a:endParaRPr lang="pt-BR" sz="1000" b="1" dirty="0">
              <a:solidFill>
                <a:prstClr val="black"/>
              </a:solidFill>
              <a:latin typeface="Calibri" pitchFamily="34" charset="0"/>
              <a:cs typeface="Arial" charset="0"/>
            </a:endParaRPr>
          </a:p>
          <a:p>
            <a:pPr marL="0" lvl="0" indent="0" algn="just">
              <a:buNone/>
            </a:pPr>
            <a:r>
              <a:rPr lang="pt-BR" sz="2000" b="1" dirty="0">
                <a:solidFill>
                  <a:prstClr val="black"/>
                </a:solidFill>
                <a:latin typeface="Calibri" pitchFamily="34" charset="0"/>
                <a:cs typeface="Arial" charset="0"/>
              </a:rPr>
              <a:t>	</a:t>
            </a:r>
            <a:r>
              <a:rPr lang="pt-BR" sz="2600" dirty="0">
                <a:solidFill>
                  <a:prstClr val="black"/>
                </a:solidFill>
                <a:latin typeface="Arial" charset="0"/>
                <a:cs typeface="Arial" charset="0"/>
              </a:rPr>
              <a:t>Os coríntios ainda eram carnais, andavam “</a:t>
            </a:r>
            <a:r>
              <a:rPr lang="pt-BR" sz="2600" dirty="0">
                <a:solidFill>
                  <a:srgbClr val="0000CC"/>
                </a:solidFill>
                <a:latin typeface="Arial" charset="0"/>
                <a:cs typeface="Arial" charset="0"/>
              </a:rPr>
              <a:t>segundo os </a:t>
            </a:r>
            <a:r>
              <a:rPr lang="pt-BR" sz="2600" dirty="0" smtClean="0">
                <a:solidFill>
                  <a:srgbClr val="0000CC"/>
                </a:solidFill>
                <a:latin typeface="Arial" charset="0"/>
                <a:cs typeface="Arial" charset="0"/>
              </a:rPr>
              <a:t>homens</a:t>
            </a:r>
            <a:r>
              <a:rPr lang="pt-BR" sz="2600" dirty="0" smtClean="0">
                <a:solidFill>
                  <a:prstClr val="black"/>
                </a:solidFill>
                <a:latin typeface="Arial" charset="0"/>
                <a:cs typeface="Arial" charset="0"/>
              </a:rPr>
              <a:t>” </a:t>
            </a:r>
            <a:r>
              <a:rPr lang="pt-BR" sz="2600" dirty="0">
                <a:solidFill>
                  <a:prstClr val="black"/>
                </a:solidFill>
                <a:latin typeface="Arial" charset="0"/>
                <a:cs typeface="Arial" charset="0"/>
              </a:rPr>
              <a:t>– homens naturais aos quais não havia sido revelada a sabedoria divina. Ao invés de se gloriarem em Jesus Cristo, “</a:t>
            </a:r>
            <a:r>
              <a:rPr lang="pt-BR" sz="2600" dirty="0">
                <a:solidFill>
                  <a:srgbClr val="0000CC"/>
                </a:solidFill>
                <a:latin typeface="Arial" charset="0"/>
                <a:cs typeface="Arial" charset="0"/>
              </a:rPr>
              <a:t>e este crucificado</a:t>
            </a:r>
            <a:r>
              <a:rPr lang="pt-BR" sz="2600" dirty="0">
                <a:solidFill>
                  <a:prstClr val="black"/>
                </a:solidFill>
                <a:latin typeface="Arial" charset="0"/>
                <a:cs typeface="Arial" charset="0"/>
              </a:rPr>
              <a:t>”, eles se importavam mais com as aparências e diferenças dos seus pregadores. Esse sentimento faccioso e contencioso é aquela sabedoria dos “</a:t>
            </a:r>
            <a:r>
              <a:rPr lang="pt-BR" sz="2600" dirty="0">
                <a:solidFill>
                  <a:srgbClr val="0000CC"/>
                </a:solidFill>
                <a:latin typeface="Arial" charset="0"/>
                <a:cs typeface="Arial" charset="0"/>
              </a:rPr>
              <a:t>príncipes deste mundo, que se </a:t>
            </a:r>
            <a:r>
              <a:rPr lang="pt-BR" sz="2600" dirty="0" smtClean="0">
                <a:solidFill>
                  <a:srgbClr val="0000CC"/>
                </a:solidFill>
                <a:latin typeface="Arial" charset="0"/>
                <a:cs typeface="Arial" charset="0"/>
              </a:rPr>
              <a:t>aniquilam</a:t>
            </a:r>
            <a:r>
              <a:rPr lang="pt-BR" sz="2600" dirty="0" smtClean="0">
                <a:solidFill>
                  <a:prstClr val="black"/>
                </a:solidFill>
                <a:latin typeface="Arial" charset="0"/>
                <a:cs typeface="Arial" charset="0"/>
              </a:rPr>
              <a:t>”, </a:t>
            </a:r>
            <a:r>
              <a:rPr lang="pt-BR" sz="2600" dirty="0">
                <a:solidFill>
                  <a:prstClr val="black"/>
                </a:solidFill>
                <a:latin typeface="Arial" charset="0"/>
                <a:cs typeface="Arial" charset="0"/>
              </a:rPr>
              <a:t>que Paulo afirmou não ter nada de divina. Notemos que esses irmãos haviam recebido sim o Espírito de </a:t>
            </a:r>
            <a:r>
              <a:rPr lang="pt-BR" sz="2600" dirty="0" smtClean="0">
                <a:solidFill>
                  <a:prstClr val="black"/>
                </a:solidFill>
                <a:latin typeface="Arial" charset="0"/>
                <a:cs typeface="Arial" charset="0"/>
              </a:rPr>
              <a:t>Deus, </a:t>
            </a:r>
            <a:r>
              <a:rPr lang="pt-BR" sz="2600" dirty="0">
                <a:solidFill>
                  <a:prstClr val="black"/>
                </a:solidFill>
                <a:latin typeface="Arial" charset="0"/>
                <a:cs typeface="Arial" charset="0"/>
              </a:rPr>
              <a:t>e o apóstolo nunca põe em dúvida a fé deles. Mas a sua conduta, na ocasião, não condizia com o seu chamado, constituindo-se uma negligência ou falta de correspondência aos dons da graça de Deus que haviam recebido. Se não fossem corrigidos, ficariam impossibilitados de fazer maiores progressos na carreira cristã (cf. </a:t>
            </a:r>
            <a:r>
              <a:rPr lang="pt-BR" sz="2600" dirty="0" err="1">
                <a:solidFill>
                  <a:srgbClr val="0000CC"/>
                </a:solidFill>
                <a:latin typeface="Arial" charset="0"/>
                <a:cs typeface="Arial" charset="0"/>
              </a:rPr>
              <a:t>Hb</a:t>
            </a:r>
            <a:r>
              <a:rPr lang="pt-BR" sz="2600" dirty="0">
                <a:solidFill>
                  <a:srgbClr val="0000CC"/>
                </a:solidFill>
                <a:latin typeface="Arial" charset="0"/>
                <a:cs typeface="Arial" charset="0"/>
              </a:rPr>
              <a:t> 5.12-14</a:t>
            </a:r>
            <a:r>
              <a:rPr lang="pt-BR" sz="2600" dirty="0">
                <a:solidFill>
                  <a:prstClr val="black"/>
                </a:solidFill>
                <a:latin typeface="Arial" charset="0"/>
                <a:cs typeface="Arial" charset="0"/>
              </a:rPr>
              <a:t>).</a:t>
            </a:r>
            <a:endParaRPr lang="pt-BR" sz="2600" dirty="0">
              <a:solidFill>
                <a:prstClr val="black"/>
              </a:solidFill>
              <a:latin typeface="Arial" charset="0"/>
              <a:cs typeface="Arial" charset="0"/>
            </a:endParaRPr>
          </a:p>
        </p:txBody>
      </p:sp>
    </p:spTree>
    <p:extLst>
      <p:ext uri="{BB962C8B-B14F-4D97-AF65-F5344CB8AC3E}">
        <p14:creationId xmlns:p14="http://schemas.microsoft.com/office/powerpoint/2010/main" val="2194918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1268760"/>
            <a:ext cx="8229600" cy="4248472"/>
          </a:xfrm>
        </p:spPr>
        <p:txBody>
          <a:bodyPr>
            <a:noAutofit/>
          </a:bodyPr>
          <a:lstStyle/>
          <a:p>
            <a:pPr marL="0" indent="0">
              <a:buNone/>
            </a:pPr>
            <a:r>
              <a:rPr lang="pt-BR" sz="2600" dirty="0" err="1">
                <a:solidFill>
                  <a:srgbClr val="0000CC"/>
                </a:solidFill>
              </a:rPr>
              <a:t>Hb</a:t>
            </a:r>
            <a:r>
              <a:rPr lang="pt-BR" sz="2600" dirty="0">
                <a:solidFill>
                  <a:srgbClr val="0000CC"/>
                </a:solidFill>
              </a:rPr>
              <a:t> 5. </a:t>
            </a:r>
            <a:r>
              <a:rPr lang="pt-BR" sz="2600" dirty="0" smtClean="0">
                <a:solidFill>
                  <a:srgbClr val="0000CC"/>
                </a:solidFill>
              </a:rPr>
              <a:t>12  </a:t>
            </a:r>
            <a:r>
              <a:rPr lang="pt-BR" sz="2600" dirty="0">
                <a:solidFill>
                  <a:srgbClr val="0000CC"/>
                </a:solidFill>
              </a:rPr>
              <a:t>Porque, devendo já ser mestres pelo tempo, ainda necessitais de que se vos torne a ensinar quais sejam os primeiros rudimentos das palavras de Deus; e vos haveis feito tais que necessitais de leite e não de sólido mantimento.</a:t>
            </a:r>
          </a:p>
          <a:p>
            <a:pPr marL="0" indent="0">
              <a:buNone/>
            </a:pPr>
            <a:r>
              <a:rPr lang="pt-BR" sz="2600" dirty="0">
                <a:solidFill>
                  <a:srgbClr val="0000CC"/>
                </a:solidFill>
              </a:rPr>
              <a:t>13  Porque qualquer que ainda se alimenta de leite não está experimentado na palavra da justiça, porque é menino.</a:t>
            </a:r>
          </a:p>
          <a:p>
            <a:pPr marL="0" indent="0">
              <a:buNone/>
            </a:pPr>
            <a:r>
              <a:rPr lang="pt-BR" sz="2600" dirty="0">
                <a:solidFill>
                  <a:srgbClr val="0000CC"/>
                </a:solidFill>
              </a:rPr>
              <a:t>14  Mas o mantimento sólido é para os perfeitos, os quais, em razão do costume, têm os sentidos exercitados para discernir tanto o bem como o mal.</a:t>
            </a:r>
          </a:p>
          <a:p>
            <a:pPr marL="0" indent="0">
              <a:buNone/>
            </a:pPr>
            <a:endParaRPr lang="pt-BR" sz="2800" dirty="0">
              <a:solidFill>
                <a:srgbClr val="660066"/>
              </a:solidFill>
            </a:endParaRPr>
          </a:p>
        </p:txBody>
      </p:sp>
    </p:spTree>
    <p:extLst>
      <p:ext uri="{BB962C8B-B14F-4D97-AF65-F5344CB8AC3E}">
        <p14:creationId xmlns:p14="http://schemas.microsoft.com/office/powerpoint/2010/main" val="2340000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94122"/>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3: A FIDELIDADE DOS MINISTROS DO EVANGELHO</a:t>
            </a:r>
            <a:endParaRPr lang="pt-BR" sz="3200" dirty="0"/>
          </a:p>
        </p:txBody>
      </p:sp>
      <p:sp>
        <p:nvSpPr>
          <p:cNvPr id="3" name="Espaço Reservado para Conteúdo 2"/>
          <p:cNvSpPr>
            <a:spLocks noGrp="1"/>
          </p:cNvSpPr>
          <p:nvPr>
            <p:ph idx="1"/>
          </p:nvPr>
        </p:nvSpPr>
        <p:spPr>
          <a:xfrm>
            <a:off x="467544" y="1412776"/>
            <a:ext cx="8229600" cy="5040560"/>
          </a:xfrm>
          <a:ln>
            <a:solidFill>
              <a:schemeClr val="tx1"/>
            </a:solidFill>
          </a:ln>
        </p:spPr>
        <p:txBody>
          <a:bodyPr>
            <a:normAutofit fontScale="47500" lnSpcReduction="20000"/>
          </a:bodyPr>
          <a:lstStyle/>
          <a:p>
            <a:pPr marL="0" lvl="0" indent="0">
              <a:buNone/>
            </a:pPr>
            <a:r>
              <a:rPr lang="pt-BR" sz="4400" b="1" dirty="0">
                <a:solidFill>
                  <a:srgbClr val="006600"/>
                </a:solidFill>
              </a:rPr>
              <a:t>I - A Carnalidade dos Coríntios				</a:t>
            </a:r>
            <a:r>
              <a:rPr lang="pt-BR" sz="4400" dirty="0">
                <a:solidFill>
                  <a:prstClr val="black"/>
                </a:solidFill>
                <a:latin typeface="Calibri" pitchFamily="34" charset="0"/>
                <a:cs typeface="Arial" charset="0"/>
              </a:rPr>
              <a:t>    </a:t>
            </a:r>
            <a:r>
              <a:rPr lang="pt-BR" sz="3300" dirty="0" smtClean="0">
                <a:solidFill>
                  <a:prstClr val="black"/>
                </a:solidFill>
                <a:latin typeface="Calibri" pitchFamily="34" charset="0"/>
                <a:cs typeface="Arial" charset="0"/>
              </a:rPr>
              <a:t>3</a:t>
            </a:r>
            <a:endParaRPr lang="pt-BR" sz="3300" dirty="0">
              <a:solidFill>
                <a:prstClr val="black"/>
              </a:solidFill>
              <a:latin typeface="Calibri" pitchFamily="34" charset="0"/>
              <a:cs typeface="Arial" charset="0"/>
            </a:endParaRPr>
          </a:p>
          <a:p>
            <a:pPr marL="0" lvl="0" indent="0">
              <a:buNone/>
            </a:pPr>
            <a:endParaRPr lang="pt-BR" sz="1000" b="1" dirty="0">
              <a:solidFill>
                <a:prstClr val="black"/>
              </a:solidFill>
              <a:latin typeface="Calibri" pitchFamily="34" charset="0"/>
              <a:cs typeface="Arial" charset="0"/>
            </a:endParaRPr>
          </a:p>
          <a:p>
            <a:pPr marL="0" lvl="0" indent="0" algn="just">
              <a:buNone/>
            </a:pPr>
            <a:r>
              <a:rPr lang="pt-BR" sz="2800" dirty="0" smtClean="0">
                <a:solidFill>
                  <a:prstClr val="black"/>
                </a:solidFill>
                <a:latin typeface="Arial" pitchFamily="34" charset="0"/>
                <a:cs typeface="Arial" pitchFamily="34" charset="0"/>
              </a:rPr>
              <a:t>	</a:t>
            </a:r>
            <a:r>
              <a:rPr lang="pt-BR" sz="4800" dirty="0">
                <a:solidFill>
                  <a:prstClr val="black"/>
                </a:solidFill>
                <a:latin typeface="Arial" pitchFamily="34" charset="0"/>
                <a:cs typeface="Arial" pitchFamily="34" charset="0"/>
              </a:rPr>
              <a:t>Para desfazer toda a pretensão que se pudesse alegar em nome dos pregadores do Evangelho, Paulo lembra os coríntios de que ele, assim como os demais, eram todos servidores (este é o sentido da palavra “</a:t>
            </a:r>
            <a:r>
              <a:rPr lang="pt-BR" sz="4800" dirty="0">
                <a:solidFill>
                  <a:srgbClr val="0000CC"/>
                </a:solidFill>
                <a:latin typeface="Arial" pitchFamily="34" charset="0"/>
                <a:cs typeface="Arial" pitchFamily="34" charset="0"/>
              </a:rPr>
              <a:t>ministro</a:t>
            </a:r>
            <a:r>
              <a:rPr lang="pt-BR" sz="4800" dirty="0" smtClean="0">
                <a:solidFill>
                  <a:prstClr val="black"/>
                </a:solidFill>
                <a:latin typeface="Arial" pitchFamily="34" charset="0"/>
                <a:cs typeface="Arial" pitchFamily="34" charset="0"/>
              </a:rPr>
              <a:t>”), </a:t>
            </a:r>
            <a:r>
              <a:rPr lang="pt-BR" sz="4800" dirty="0">
                <a:solidFill>
                  <a:prstClr val="black"/>
                </a:solidFill>
                <a:latin typeface="Arial" pitchFamily="34" charset="0"/>
                <a:cs typeface="Arial" pitchFamily="34" charset="0"/>
              </a:rPr>
              <a:t>e que não havia motivo para se gloriar neles, e sim em Deus, que os constituiu como tais e os capacitou para serem instrumentos da fé dos </a:t>
            </a:r>
            <a:r>
              <a:rPr lang="pt-BR" sz="4800" dirty="0" smtClean="0">
                <a:solidFill>
                  <a:prstClr val="black"/>
                </a:solidFill>
                <a:latin typeface="Arial" pitchFamily="34" charset="0"/>
                <a:cs typeface="Arial" pitchFamily="34" charset="0"/>
              </a:rPr>
              <a:t>coríntios. </a:t>
            </a:r>
            <a:r>
              <a:rPr lang="pt-BR" sz="4800" dirty="0">
                <a:solidFill>
                  <a:prstClr val="black"/>
                </a:solidFill>
                <a:latin typeface="Arial" pitchFamily="34" charset="0"/>
                <a:cs typeface="Arial" pitchFamily="34" charset="0"/>
              </a:rPr>
              <a:t>Comparando a obra do Senhor a uma lavoura, ele reconhece que a cada um cabe uma tarefa no cuidado da igreja: “</a:t>
            </a:r>
            <a:r>
              <a:rPr lang="pt-BR" sz="4800" dirty="0">
                <a:solidFill>
                  <a:srgbClr val="0000CC"/>
                </a:solidFill>
                <a:latin typeface="Arial" pitchFamily="34" charset="0"/>
                <a:cs typeface="Arial" pitchFamily="34" charset="0"/>
              </a:rPr>
              <a:t>eu plantei, Apolo regou</a:t>
            </a:r>
            <a:r>
              <a:rPr lang="pt-BR" sz="4800" dirty="0" smtClean="0">
                <a:solidFill>
                  <a:prstClr val="black"/>
                </a:solidFill>
                <a:latin typeface="Arial" pitchFamily="34" charset="0"/>
                <a:cs typeface="Arial" pitchFamily="34" charset="0"/>
              </a:rPr>
              <a:t>”; </a:t>
            </a:r>
            <a:r>
              <a:rPr lang="pt-BR" sz="4800" dirty="0">
                <a:solidFill>
                  <a:prstClr val="black"/>
                </a:solidFill>
                <a:latin typeface="Arial" pitchFamily="34" charset="0"/>
                <a:cs typeface="Arial" pitchFamily="34" charset="0"/>
              </a:rPr>
              <a:t>mas ao mesmo tempo confessa que todo o esforço dos trabalhadores seria inútil, não fosse o crescimento da lavoura, que vem de </a:t>
            </a:r>
            <a:r>
              <a:rPr lang="pt-BR" sz="4800" dirty="0" smtClean="0">
                <a:solidFill>
                  <a:prstClr val="black"/>
                </a:solidFill>
                <a:latin typeface="Arial" pitchFamily="34" charset="0"/>
                <a:cs typeface="Arial" pitchFamily="34" charset="0"/>
              </a:rPr>
              <a:t>Deus. </a:t>
            </a:r>
            <a:r>
              <a:rPr lang="pt-BR" sz="4800" dirty="0">
                <a:solidFill>
                  <a:prstClr val="black"/>
                </a:solidFill>
                <a:latin typeface="Arial" pitchFamily="34" charset="0"/>
                <a:cs typeface="Arial" pitchFamily="34" charset="0"/>
              </a:rPr>
              <a:t>Ademais, todos cooperam em uma mesma obra, visando um mesmo fim e a serviço de um mesmo Senhor, por isso ele diz: “</a:t>
            </a:r>
            <a:r>
              <a:rPr lang="pt-BR" sz="4800" dirty="0">
                <a:solidFill>
                  <a:srgbClr val="0000CC"/>
                </a:solidFill>
                <a:latin typeface="Arial" pitchFamily="34" charset="0"/>
                <a:cs typeface="Arial" pitchFamily="34" charset="0"/>
              </a:rPr>
              <a:t>todos são um</a:t>
            </a:r>
            <a:r>
              <a:rPr lang="pt-BR" sz="4800" dirty="0" smtClean="0">
                <a:solidFill>
                  <a:prstClr val="black"/>
                </a:solidFill>
                <a:latin typeface="Arial" pitchFamily="34" charset="0"/>
                <a:cs typeface="Arial" pitchFamily="34" charset="0"/>
              </a:rPr>
              <a:t>”, </a:t>
            </a:r>
            <a:r>
              <a:rPr lang="pt-BR" sz="4800" dirty="0">
                <a:solidFill>
                  <a:prstClr val="black"/>
                </a:solidFill>
                <a:latin typeface="Arial" pitchFamily="34" charset="0"/>
                <a:cs typeface="Arial" pitchFamily="34" charset="0"/>
              </a:rPr>
              <a:t>e por isso também todos esperavam receber sua recompensa e reconhecimento não da parte dos homens, mas sim de Deus, de quem são “</a:t>
            </a:r>
            <a:r>
              <a:rPr lang="pt-BR" sz="4800" dirty="0">
                <a:solidFill>
                  <a:srgbClr val="0000CC"/>
                </a:solidFill>
                <a:latin typeface="Arial" pitchFamily="34" charset="0"/>
                <a:cs typeface="Arial" pitchFamily="34" charset="0"/>
              </a:rPr>
              <a:t>cooperadores</a:t>
            </a:r>
            <a:r>
              <a:rPr lang="pt-BR" sz="4800" dirty="0">
                <a:solidFill>
                  <a:prstClr val="black"/>
                </a:solidFill>
                <a:latin typeface="Arial" pitchFamily="34" charset="0"/>
                <a:cs typeface="Arial" pitchFamily="34" charset="0"/>
              </a:rPr>
              <a:t>”.</a:t>
            </a:r>
            <a:endParaRPr lang="pt-BR" sz="4800" dirty="0">
              <a:solidFill>
                <a:srgbClr val="006600"/>
              </a:solidFill>
              <a:latin typeface="Arial" pitchFamily="34" charset="0"/>
              <a:cs typeface="Arial" pitchFamily="34" charset="0"/>
            </a:endParaRPr>
          </a:p>
        </p:txBody>
      </p:sp>
    </p:spTree>
    <p:extLst>
      <p:ext uri="{BB962C8B-B14F-4D97-AF65-F5344CB8AC3E}">
        <p14:creationId xmlns:p14="http://schemas.microsoft.com/office/powerpoint/2010/main" val="21949187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16632"/>
            <a:ext cx="8229600" cy="850106"/>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a:t>
            </a:r>
            <a:r>
              <a:rPr lang="pt-BR" sz="3100" dirty="0" smtClean="0">
                <a:solidFill>
                  <a:srgbClr val="7030A0"/>
                </a:solidFill>
                <a:latin typeface="Arial Black" pitchFamily="34" charset="0"/>
              </a:rPr>
              <a:t>CORÍNTIOS</a:t>
            </a:r>
            <a:r>
              <a:rPr lang="pt-BR" sz="3600" dirty="0" smtClean="0">
                <a:solidFill>
                  <a:srgbClr val="00B0F0"/>
                </a:solidFill>
                <a:latin typeface="Arial Black" pitchFamily="34" charset="0"/>
              </a:rPr>
              <a:t/>
            </a:r>
            <a:br>
              <a:rPr lang="pt-BR" sz="3600" dirty="0" smtClean="0">
                <a:solidFill>
                  <a:srgbClr val="00B0F0"/>
                </a:solidFill>
                <a:latin typeface="Arial Black" pitchFamily="34" charset="0"/>
              </a:rPr>
            </a:br>
            <a:r>
              <a:rPr lang="pt-BR" sz="2900" b="1" i="1" dirty="0">
                <a:solidFill>
                  <a:srgbClr val="00B050"/>
                </a:solidFill>
                <a:ea typeface="+mn-ea"/>
                <a:cs typeface="Arial" charset="0"/>
              </a:rPr>
              <a:t>LIÇÃO 3: A FIDELIDADE DOS MINISTROS DO EVANGELHO</a:t>
            </a:r>
            <a:endParaRPr lang="pt-BR" sz="2900" b="1" i="1" dirty="0">
              <a:solidFill>
                <a:srgbClr val="00B050"/>
              </a:solidFill>
              <a:ea typeface="+mn-ea"/>
              <a:cs typeface="Arial" charset="0"/>
            </a:endParaRPr>
          </a:p>
        </p:txBody>
      </p:sp>
      <p:sp>
        <p:nvSpPr>
          <p:cNvPr id="3" name="Espaço Reservado para Conteúdo 2"/>
          <p:cNvSpPr>
            <a:spLocks noGrp="1"/>
          </p:cNvSpPr>
          <p:nvPr>
            <p:ph idx="1"/>
          </p:nvPr>
        </p:nvSpPr>
        <p:spPr>
          <a:xfrm>
            <a:off x="467544" y="1268760"/>
            <a:ext cx="8229600" cy="5112568"/>
          </a:xfrm>
        </p:spPr>
        <p:txBody>
          <a:bodyPr>
            <a:normAutofit fontScale="32500" lnSpcReduction="20000"/>
          </a:bodyPr>
          <a:lstStyle/>
          <a:p>
            <a:pPr marL="0" indent="0" algn="ctr">
              <a:buNone/>
            </a:pPr>
            <a:r>
              <a:rPr lang="pt-BR" sz="8600" b="1" dirty="0" smtClean="0">
                <a:solidFill>
                  <a:srgbClr val="FF0000"/>
                </a:solidFill>
                <a:latin typeface="Arial" pitchFamily="34" charset="0"/>
                <a:cs typeface="Arial" pitchFamily="34" charset="0"/>
              </a:rPr>
              <a:t>Do Texto Bíblico:</a:t>
            </a:r>
          </a:p>
          <a:p>
            <a:pPr marL="0" indent="0" algn="ctr">
              <a:buNone/>
            </a:pPr>
            <a:r>
              <a:rPr lang="pt-BR" sz="1400" b="1" dirty="0" smtClean="0">
                <a:solidFill>
                  <a:srgbClr val="FF0000"/>
                </a:solidFill>
                <a:latin typeface="Arial" pitchFamily="34" charset="0"/>
                <a:cs typeface="Arial" pitchFamily="34" charset="0"/>
              </a:rPr>
              <a:t> </a:t>
            </a:r>
            <a:endParaRPr lang="pt-BR" sz="1400" dirty="0" smtClean="0">
              <a:solidFill>
                <a:srgbClr val="0000CC"/>
              </a:solidFill>
            </a:endParaRPr>
          </a:p>
          <a:p>
            <a:pPr marL="0" indent="0">
              <a:buNone/>
            </a:pPr>
            <a:r>
              <a:rPr lang="pt-BR" sz="8600" dirty="0">
                <a:solidFill>
                  <a:srgbClr val="0000CC"/>
                </a:solidFill>
                <a:latin typeface="Arial" pitchFamily="34" charset="0"/>
                <a:cs typeface="Arial" pitchFamily="34" charset="0"/>
              </a:rPr>
              <a:t>1 </a:t>
            </a:r>
            <a:r>
              <a:rPr lang="pt-BR" sz="8600" dirty="0" err="1">
                <a:solidFill>
                  <a:srgbClr val="0000CC"/>
                </a:solidFill>
                <a:latin typeface="Arial" pitchFamily="34" charset="0"/>
                <a:cs typeface="Arial" pitchFamily="34" charset="0"/>
              </a:rPr>
              <a:t>Co</a:t>
            </a:r>
            <a:r>
              <a:rPr lang="pt-BR" sz="8600" dirty="0">
                <a:solidFill>
                  <a:srgbClr val="0000CC"/>
                </a:solidFill>
                <a:latin typeface="Arial" pitchFamily="34" charset="0"/>
                <a:cs typeface="Arial" pitchFamily="34" charset="0"/>
              </a:rPr>
              <a:t> 3. </a:t>
            </a:r>
            <a:r>
              <a:rPr lang="pt-BR" sz="8600" dirty="0" smtClean="0">
                <a:solidFill>
                  <a:srgbClr val="0000CC"/>
                </a:solidFill>
                <a:latin typeface="Arial" pitchFamily="34" charset="0"/>
                <a:cs typeface="Arial" pitchFamily="34" charset="0"/>
              </a:rPr>
              <a:t>5  </a:t>
            </a:r>
            <a:r>
              <a:rPr lang="pt-BR" sz="8600" dirty="0">
                <a:solidFill>
                  <a:srgbClr val="0000CC"/>
                </a:solidFill>
                <a:latin typeface="Arial" pitchFamily="34" charset="0"/>
                <a:cs typeface="Arial" pitchFamily="34" charset="0"/>
              </a:rPr>
              <a:t>Pois quem é Paulo e quem é Apolo, senão ministros pelos quais crestes, e conforme o que o Senhor deu a cada um?   </a:t>
            </a:r>
            <a:endParaRPr lang="pt-BR" sz="8600" dirty="0" smtClean="0">
              <a:solidFill>
                <a:srgbClr val="0000CC"/>
              </a:solidFill>
              <a:latin typeface="Arial" pitchFamily="34" charset="0"/>
              <a:cs typeface="Arial" pitchFamily="34" charset="0"/>
            </a:endParaRPr>
          </a:p>
          <a:p>
            <a:pPr marL="0" indent="0">
              <a:buNone/>
            </a:pPr>
            <a:r>
              <a:rPr lang="pt-BR" sz="8600" dirty="0" smtClean="0">
                <a:solidFill>
                  <a:srgbClr val="0000CC"/>
                </a:solidFill>
                <a:latin typeface="Arial" pitchFamily="34" charset="0"/>
                <a:cs typeface="Arial" pitchFamily="34" charset="0"/>
              </a:rPr>
              <a:t>6  Eu </a:t>
            </a:r>
            <a:r>
              <a:rPr lang="pt-BR" sz="8600" dirty="0">
                <a:solidFill>
                  <a:srgbClr val="0000CC"/>
                </a:solidFill>
                <a:latin typeface="Arial" pitchFamily="34" charset="0"/>
                <a:cs typeface="Arial" pitchFamily="34" charset="0"/>
              </a:rPr>
              <a:t>plantei, Apolo regou; mas Deus deu o crescimento.   </a:t>
            </a:r>
            <a:endParaRPr lang="pt-BR" sz="8600" dirty="0" smtClean="0">
              <a:solidFill>
                <a:srgbClr val="0000CC"/>
              </a:solidFill>
              <a:latin typeface="Arial" pitchFamily="34" charset="0"/>
              <a:cs typeface="Arial" pitchFamily="34" charset="0"/>
            </a:endParaRPr>
          </a:p>
          <a:p>
            <a:pPr marL="0" indent="0">
              <a:buNone/>
            </a:pPr>
            <a:r>
              <a:rPr lang="pt-BR" sz="8600" dirty="0" smtClean="0">
                <a:solidFill>
                  <a:srgbClr val="0000CC"/>
                </a:solidFill>
                <a:latin typeface="Arial" pitchFamily="34" charset="0"/>
                <a:cs typeface="Arial" pitchFamily="34" charset="0"/>
              </a:rPr>
              <a:t>7  Pelo </a:t>
            </a:r>
            <a:r>
              <a:rPr lang="pt-BR" sz="8600" dirty="0">
                <a:solidFill>
                  <a:srgbClr val="0000CC"/>
                </a:solidFill>
                <a:latin typeface="Arial" pitchFamily="34" charset="0"/>
                <a:cs typeface="Arial" pitchFamily="34" charset="0"/>
              </a:rPr>
              <a:t>que nem o que planta é alguma coisa, nem o que rega, mas Deus, que dá o crescimento.   </a:t>
            </a:r>
            <a:endParaRPr lang="pt-BR" sz="8600" dirty="0" smtClean="0">
              <a:solidFill>
                <a:srgbClr val="0000CC"/>
              </a:solidFill>
              <a:latin typeface="Arial" pitchFamily="34" charset="0"/>
              <a:cs typeface="Arial" pitchFamily="34" charset="0"/>
            </a:endParaRPr>
          </a:p>
          <a:p>
            <a:pPr marL="0" indent="0">
              <a:buNone/>
            </a:pPr>
            <a:r>
              <a:rPr lang="pt-BR" sz="8600" dirty="0" smtClean="0">
                <a:solidFill>
                  <a:srgbClr val="0000CC"/>
                </a:solidFill>
                <a:latin typeface="Arial" pitchFamily="34" charset="0"/>
                <a:cs typeface="Arial" pitchFamily="34" charset="0"/>
              </a:rPr>
              <a:t>8  Ora</a:t>
            </a:r>
            <a:r>
              <a:rPr lang="pt-BR" sz="8600" dirty="0">
                <a:solidFill>
                  <a:srgbClr val="0000CC"/>
                </a:solidFill>
                <a:latin typeface="Arial" pitchFamily="34" charset="0"/>
                <a:cs typeface="Arial" pitchFamily="34" charset="0"/>
              </a:rPr>
              <a:t>, o que planta e o que rega são um; mas cada um receberá o seu galardão, segundo o seu trabalho.   </a:t>
            </a:r>
            <a:endParaRPr lang="pt-BR" sz="8600" dirty="0" smtClean="0">
              <a:solidFill>
                <a:srgbClr val="0000CC"/>
              </a:solidFill>
              <a:latin typeface="Arial" pitchFamily="34" charset="0"/>
              <a:cs typeface="Arial" pitchFamily="34" charset="0"/>
            </a:endParaRPr>
          </a:p>
          <a:p>
            <a:pPr marL="0" indent="0">
              <a:buNone/>
            </a:pPr>
            <a:r>
              <a:rPr lang="pt-BR" sz="8600" dirty="0" smtClean="0">
                <a:solidFill>
                  <a:srgbClr val="0000CC"/>
                </a:solidFill>
                <a:latin typeface="Arial" pitchFamily="34" charset="0"/>
                <a:cs typeface="Arial" pitchFamily="34" charset="0"/>
              </a:rPr>
              <a:t>9  </a:t>
            </a:r>
            <a:r>
              <a:rPr lang="pt-BR" sz="8600" dirty="0">
                <a:solidFill>
                  <a:srgbClr val="0000CC"/>
                </a:solidFill>
                <a:latin typeface="Arial" pitchFamily="34" charset="0"/>
                <a:cs typeface="Arial" pitchFamily="34" charset="0"/>
              </a:rPr>
              <a:t>Porque nós somos cooperadores de Deus; vós sois lavoura de Deus e edifício de Deus.</a:t>
            </a:r>
          </a:p>
        </p:txBody>
      </p:sp>
    </p:spTree>
    <p:extLst>
      <p:ext uri="{BB962C8B-B14F-4D97-AF65-F5344CB8AC3E}">
        <p14:creationId xmlns:p14="http://schemas.microsoft.com/office/powerpoint/2010/main" val="42900190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3: A FIDELIDADE DOS MINISTROS DO EVANGELHO</a:t>
            </a:r>
            <a:endParaRPr lang="pt-BR" sz="3200" dirty="0"/>
          </a:p>
        </p:txBody>
      </p:sp>
      <p:sp>
        <p:nvSpPr>
          <p:cNvPr id="3" name="Espaço Reservado para Conteúdo 2"/>
          <p:cNvSpPr>
            <a:spLocks noGrp="1"/>
          </p:cNvSpPr>
          <p:nvPr>
            <p:ph idx="1"/>
          </p:nvPr>
        </p:nvSpPr>
        <p:spPr>
          <a:xfrm>
            <a:off x="611560" y="1556797"/>
            <a:ext cx="8064896" cy="4381947"/>
          </a:xfrm>
        </p:spPr>
        <p:txBody>
          <a:bodyPr>
            <a:normAutofit fontScale="77500" lnSpcReduction="2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600" b="1" dirty="0">
                <a:solidFill>
                  <a:srgbClr val="006600"/>
                </a:solidFill>
              </a:rPr>
              <a:t>I - A Carnalidade dos </a:t>
            </a:r>
            <a:r>
              <a:rPr lang="pt-BR" sz="3600" b="1" dirty="0" smtClean="0">
                <a:solidFill>
                  <a:srgbClr val="006600"/>
                </a:solidFill>
              </a:rPr>
              <a:t>Coríntios</a:t>
            </a:r>
          </a:p>
          <a:p>
            <a:pPr marL="0" indent="0">
              <a:buNone/>
            </a:pPr>
            <a:r>
              <a:rPr lang="pt-BR" sz="3600" b="1" dirty="0">
                <a:solidFill>
                  <a:srgbClr val="006600"/>
                </a:solidFill>
              </a:rPr>
              <a:t>	</a:t>
            </a:r>
            <a:r>
              <a:rPr lang="pt-BR" sz="3600" b="1" dirty="0" smtClean="0">
                <a:solidFill>
                  <a:srgbClr val="006600"/>
                </a:solidFill>
              </a:rPr>
              <a:t>		</a:t>
            </a:r>
            <a:r>
              <a:rPr lang="pt-BR" sz="3600" dirty="0" smtClean="0">
                <a:solidFill>
                  <a:srgbClr val="006600"/>
                </a:solidFill>
              </a:rPr>
              <a:t>(</a:t>
            </a:r>
            <a:r>
              <a:rPr lang="pt-BR" sz="3600" dirty="0" smtClean="0">
                <a:solidFill>
                  <a:srgbClr val="0000CC"/>
                </a:solidFill>
              </a:rPr>
              <a:t>3.1-9</a:t>
            </a:r>
            <a:r>
              <a:rPr lang="pt-BR" sz="3600" dirty="0" smtClean="0">
                <a:solidFill>
                  <a:srgbClr val="006600"/>
                </a:solidFill>
              </a:rPr>
              <a:t>)</a:t>
            </a:r>
            <a:endParaRPr lang="pt-BR" sz="3600" dirty="0">
              <a:solidFill>
                <a:srgbClr val="006600"/>
              </a:solidFill>
            </a:endParaRPr>
          </a:p>
          <a:p>
            <a:pPr marL="0" indent="0">
              <a:buNone/>
            </a:pPr>
            <a:r>
              <a:rPr lang="pt-BR" sz="3900" b="1" dirty="0">
                <a:solidFill>
                  <a:srgbClr val="FF0000"/>
                </a:solidFill>
              </a:rPr>
              <a:t>II - O Fundamento da Igreja e os seus </a:t>
            </a:r>
            <a:r>
              <a:rPr lang="pt-BR" sz="3900" b="1" dirty="0" smtClean="0">
                <a:solidFill>
                  <a:srgbClr val="FF0000"/>
                </a:solidFill>
              </a:rPr>
              <a:t>Edificadores</a:t>
            </a:r>
          </a:p>
          <a:p>
            <a:pPr marL="0" indent="0">
              <a:buNone/>
            </a:pPr>
            <a:r>
              <a:rPr lang="pt-BR" sz="3600" b="1" dirty="0">
                <a:solidFill>
                  <a:srgbClr val="006600"/>
                </a:solidFill>
              </a:rPr>
              <a:t>	</a:t>
            </a:r>
            <a:r>
              <a:rPr lang="pt-BR" sz="3600" b="1" dirty="0" smtClean="0">
                <a:solidFill>
                  <a:srgbClr val="006600"/>
                </a:solidFill>
              </a:rPr>
              <a:t>		</a:t>
            </a:r>
            <a:r>
              <a:rPr lang="pt-BR" sz="3600" dirty="0" smtClean="0">
                <a:solidFill>
                  <a:srgbClr val="006600"/>
                </a:solidFill>
              </a:rPr>
              <a:t>(</a:t>
            </a:r>
            <a:r>
              <a:rPr lang="pt-BR" sz="3600" dirty="0" smtClean="0">
                <a:solidFill>
                  <a:srgbClr val="0000CC"/>
                </a:solidFill>
              </a:rPr>
              <a:t>3.10-23</a:t>
            </a:r>
            <a:r>
              <a:rPr lang="pt-BR" sz="3600" dirty="0" smtClean="0">
                <a:solidFill>
                  <a:srgbClr val="006600"/>
                </a:solidFill>
              </a:rPr>
              <a:t>)</a:t>
            </a:r>
            <a:endParaRPr lang="pt-BR" sz="3600" dirty="0">
              <a:solidFill>
                <a:srgbClr val="006600"/>
              </a:solidFill>
            </a:endParaRPr>
          </a:p>
          <a:p>
            <a:pPr marL="0" indent="0">
              <a:buNone/>
            </a:pPr>
            <a:r>
              <a:rPr lang="pt-BR" sz="3600" b="1" dirty="0">
                <a:solidFill>
                  <a:srgbClr val="006600"/>
                </a:solidFill>
              </a:rPr>
              <a:t>III - Ministros Aprovados por </a:t>
            </a:r>
            <a:r>
              <a:rPr lang="pt-BR" sz="3600" b="1" dirty="0" smtClean="0">
                <a:solidFill>
                  <a:srgbClr val="006600"/>
                </a:solidFill>
              </a:rPr>
              <a:t>Deus</a:t>
            </a:r>
          </a:p>
          <a:p>
            <a:pPr marL="0" indent="0">
              <a:buNone/>
            </a:pPr>
            <a:r>
              <a:rPr lang="pt-BR" sz="3600" b="1" dirty="0">
                <a:solidFill>
                  <a:srgbClr val="006600"/>
                </a:solidFill>
              </a:rPr>
              <a:t>	</a:t>
            </a:r>
            <a:r>
              <a:rPr lang="pt-BR" sz="3600" b="1" dirty="0" smtClean="0">
                <a:solidFill>
                  <a:srgbClr val="006600"/>
                </a:solidFill>
              </a:rPr>
              <a:t>		</a:t>
            </a:r>
            <a:r>
              <a:rPr lang="pt-BR" sz="3600" dirty="0" smtClean="0">
                <a:solidFill>
                  <a:srgbClr val="006600"/>
                </a:solidFill>
              </a:rPr>
              <a:t>(</a:t>
            </a:r>
            <a:r>
              <a:rPr lang="pt-BR" sz="3600" dirty="0" smtClean="0">
                <a:solidFill>
                  <a:srgbClr val="0000CC"/>
                </a:solidFill>
              </a:rPr>
              <a:t>4.1-16</a:t>
            </a:r>
            <a:r>
              <a:rPr lang="pt-BR" sz="3600" dirty="0">
                <a:solidFill>
                  <a:srgbClr val="006600"/>
                </a:solidFill>
              </a:rPr>
              <a:t>)</a:t>
            </a:r>
          </a:p>
          <a:p>
            <a:pPr marL="0" lvl="0" indent="0">
              <a:spcBef>
                <a:spcPct val="0"/>
              </a:spcBef>
              <a:buNone/>
              <a:defRPr/>
            </a:pPr>
            <a:r>
              <a:rPr lang="pt-BR" sz="3600" b="1" dirty="0">
                <a:solidFill>
                  <a:srgbClr val="006600"/>
                </a:solidFill>
              </a:rPr>
              <a:t>	</a:t>
            </a:r>
          </a:p>
          <a:p>
            <a:pPr marL="0" lvl="0" indent="0">
              <a:spcBef>
                <a:spcPct val="0"/>
              </a:spcBef>
              <a:buNone/>
              <a:defRPr/>
            </a:pPr>
            <a:r>
              <a:rPr lang="pt-BR" sz="4300" dirty="0">
                <a:solidFill>
                  <a:srgbClr val="006600"/>
                </a:solidFill>
                <a:cs typeface="Arial" pitchFamily="34" charset="0"/>
              </a:rPr>
              <a:t>	</a:t>
            </a:r>
            <a:r>
              <a:rPr lang="pt-BR" sz="4300" b="1" dirty="0">
                <a:solidFill>
                  <a:srgbClr val="006600"/>
                </a:solidFill>
              </a:rPr>
              <a:t>- Conclusão</a:t>
            </a:r>
          </a:p>
        </p:txBody>
      </p:sp>
    </p:spTree>
    <p:extLst>
      <p:ext uri="{BB962C8B-B14F-4D97-AF65-F5344CB8AC3E}">
        <p14:creationId xmlns:p14="http://schemas.microsoft.com/office/powerpoint/2010/main" val="352613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16632"/>
            <a:ext cx="8229600" cy="850106"/>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a:t>
            </a:r>
            <a:r>
              <a:rPr lang="pt-BR" sz="3100" dirty="0" smtClean="0">
                <a:solidFill>
                  <a:srgbClr val="7030A0"/>
                </a:solidFill>
                <a:latin typeface="Arial Black" pitchFamily="34" charset="0"/>
              </a:rPr>
              <a:t>CORÍNTIOS</a:t>
            </a:r>
            <a:r>
              <a:rPr lang="pt-BR" sz="3600" dirty="0" smtClean="0">
                <a:solidFill>
                  <a:srgbClr val="00B0F0"/>
                </a:solidFill>
                <a:latin typeface="Arial Black" pitchFamily="34" charset="0"/>
              </a:rPr>
              <a:t/>
            </a:r>
            <a:br>
              <a:rPr lang="pt-BR" sz="3600" dirty="0" smtClean="0">
                <a:solidFill>
                  <a:srgbClr val="00B0F0"/>
                </a:solidFill>
                <a:latin typeface="Arial Black" pitchFamily="34" charset="0"/>
              </a:rPr>
            </a:br>
            <a:r>
              <a:rPr lang="pt-BR" sz="2900" b="1" i="1" dirty="0">
                <a:solidFill>
                  <a:srgbClr val="00B050"/>
                </a:solidFill>
                <a:ea typeface="+mn-ea"/>
                <a:cs typeface="Arial" charset="0"/>
              </a:rPr>
              <a:t>LIÇÃO 3: A FIDELIDADE DOS MINISTROS DO EVANGELHO</a:t>
            </a:r>
            <a:endParaRPr lang="pt-BR" sz="2900" b="1" i="1" dirty="0">
              <a:solidFill>
                <a:srgbClr val="00B050"/>
              </a:solidFill>
              <a:ea typeface="+mn-ea"/>
              <a:cs typeface="Arial" charset="0"/>
            </a:endParaRPr>
          </a:p>
        </p:txBody>
      </p:sp>
      <p:sp>
        <p:nvSpPr>
          <p:cNvPr id="3" name="Espaço Reservado para Conteúdo 2"/>
          <p:cNvSpPr>
            <a:spLocks noGrp="1"/>
          </p:cNvSpPr>
          <p:nvPr>
            <p:ph idx="1"/>
          </p:nvPr>
        </p:nvSpPr>
        <p:spPr>
          <a:xfrm>
            <a:off x="467544" y="1124744"/>
            <a:ext cx="8229600" cy="5256584"/>
          </a:xfrm>
        </p:spPr>
        <p:txBody>
          <a:bodyPr>
            <a:normAutofit fontScale="25000" lnSpcReduction="20000"/>
          </a:bodyPr>
          <a:lstStyle/>
          <a:p>
            <a:pPr marL="0" indent="0" algn="ctr">
              <a:buNone/>
            </a:pPr>
            <a:r>
              <a:rPr lang="pt-BR" sz="8800" b="1" dirty="0" smtClean="0">
                <a:solidFill>
                  <a:srgbClr val="FF0000"/>
                </a:solidFill>
                <a:latin typeface="Arial" pitchFamily="34" charset="0"/>
                <a:cs typeface="Arial" pitchFamily="34" charset="0"/>
              </a:rPr>
              <a:t>Do Texto Bíblico:</a:t>
            </a:r>
          </a:p>
          <a:p>
            <a:pPr marL="0" indent="0" algn="ctr">
              <a:buNone/>
            </a:pPr>
            <a:r>
              <a:rPr lang="pt-BR" sz="1400" b="1" dirty="0" smtClean="0">
                <a:solidFill>
                  <a:srgbClr val="FF0000"/>
                </a:solidFill>
                <a:latin typeface="Arial" pitchFamily="34" charset="0"/>
                <a:cs typeface="Arial" pitchFamily="34" charset="0"/>
              </a:rPr>
              <a:t> </a:t>
            </a:r>
            <a:endParaRPr lang="pt-BR" sz="1400" dirty="0" smtClean="0">
              <a:solidFill>
                <a:srgbClr val="0000CC"/>
              </a:solidFill>
            </a:endParaRPr>
          </a:p>
          <a:p>
            <a:pPr marL="0" indent="0">
              <a:buNone/>
            </a:pPr>
            <a:r>
              <a:rPr lang="pt-BR" sz="7600" dirty="0" smtClean="0">
                <a:solidFill>
                  <a:srgbClr val="0000CC"/>
                </a:solidFill>
                <a:latin typeface="Arial" pitchFamily="34" charset="0"/>
                <a:cs typeface="Arial" pitchFamily="34" charset="0"/>
              </a:rPr>
              <a:t>I </a:t>
            </a:r>
            <a:r>
              <a:rPr lang="pt-BR" sz="7600" dirty="0" err="1">
                <a:solidFill>
                  <a:srgbClr val="0000CC"/>
                </a:solidFill>
                <a:latin typeface="Arial" pitchFamily="34" charset="0"/>
                <a:cs typeface="Arial" pitchFamily="34" charset="0"/>
              </a:rPr>
              <a:t>Co</a:t>
            </a:r>
            <a:r>
              <a:rPr lang="pt-BR" sz="7600" dirty="0">
                <a:solidFill>
                  <a:srgbClr val="0000CC"/>
                </a:solidFill>
                <a:latin typeface="Arial" pitchFamily="34" charset="0"/>
                <a:cs typeface="Arial" pitchFamily="34" charset="0"/>
              </a:rPr>
              <a:t> </a:t>
            </a:r>
            <a:r>
              <a:rPr lang="pt-BR" sz="7600" dirty="0" smtClean="0">
                <a:solidFill>
                  <a:srgbClr val="0000CC"/>
                </a:solidFill>
                <a:latin typeface="Arial" pitchFamily="34" charset="0"/>
                <a:cs typeface="Arial" pitchFamily="34" charset="0"/>
              </a:rPr>
              <a:t>3. </a:t>
            </a:r>
            <a:r>
              <a:rPr lang="pt-BR" sz="7600" dirty="0">
                <a:solidFill>
                  <a:srgbClr val="0000CC"/>
                </a:solidFill>
                <a:latin typeface="Arial" pitchFamily="34" charset="0"/>
                <a:cs typeface="Arial" pitchFamily="34" charset="0"/>
              </a:rPr>
              <a:t>10. 10  Segundo a graça de Deus que me foi dada, pus eu, como sábio arquiteto, o fundamento, e outro edifica sobre ele; mas veja cada um como edifica sobre ele</a:t>
            </a:r>
            <a:r>
              <a:rPr lang="pt-BR" sz="7600" dirty="0" smtClean="0">
                <a:solidFill>
                  <a:srgbClr val="0000CC"/>
                </a:solidFill>
                <a:latin typeface="Arial" pitchFamily="34" charset="0"/>
                <a:cs typeface="Arial" pitchFamily="34" charset="0"/>
              </a:rPr>
              <a:t>.   11  </a:t>
            </a:r>
            <a:r>
              <a:rPr lang="pt-BR" sz="7600" dirty="0">
                <a:solidFill>
                  <a:srgbClr val="0000CC"/>
                </a:solidFill>
                <a:latin typeface="Arial" pitchFamily="34" charset="0"/>
                <a:cs typeface="Arial" pitchFamily="34" charset="0"/>
              </a:rPr>
              <a:t>Porque ninguém pode pôr outro fundamento, além do que já está posto, o qual é Jesus Cristo</a:t>
            </a:r>
            <a:r>
              <a:rPr lang="pt-BR" sz="7600" dirty="0" smtClean="0">
                <a:solidFill>
                  <a:srgbClr val="0000CC"/>
                </a:solidFill>
                <a:latin typeface="Arial" pitchFamily="34" charset="0"/>
                <a:cs typeface="Arial" pitchFamily="34" charset="0"/>
              </a:rPr>
              <a:t>.   12  </a:t>
            </a:r>
            <a:r>
              <a:rPr lang="pt-BR" sz="7600" dirty="0">
                <a:solidFill>
                  <a:srgbClr val="0000CC"/>
                </a:solidFill>
                <a:latin typeface="Arial" pitchFamily="34" charset="0"/>
                <a:cs typeface="Arial" pitchFamily="34" charset="0"/>
              </a:rPr>
              <a:t>E, se alguém sobre este fundamento formar um edifício de ouro, prata, pedras preciosas, madeira, feno, palha</a:t>
            </a:r>
            <a:r>
              <a:rPr lang="pt-BR" sz="7600" dirty="0" smtClean="0">
                <a:solidFill>
                  <a:srgbClr val="0000CC"/>
                </a:solidFill>
                <a:latin typeface="Arial" pitchFamily="34" charset="0"/>
                <a:cs typeface="Arial" pitchFamily="34" charset="0"/>
              </a:rPr>
              <a:t>,   13  </a:t>
            </a:r>
            <a:r>
              <a:rPr lang="pt-BR" sz="7600" dirty="0">
                <a:solidFill>
                  <a:srgbClr val="0000CC"/>
                </a:solidFill>
                <a:latin typeface="Arial" pitchFamily="34" charset="0"/>
                <a:cs typeface="Arial" pitchFamily="34" charset="0"/>
              </a:rPr>
              <a:t>a obra de cada um se manifestará; na verdade, o Dia a declarará, porque pelo fogo será descoberta; e o fogo provará qual seja a obra de cada um</a:t>
            </a:r>
            <a:r>
              <a:rPr lang="pt-BR" sz="7600" dirty="0" smtClean="0">
                <a:solidFill>
                  <a:srgbClr val="0000CC"/>
                </a:solidFill>
                <a:latin typeface="Arial" pitchFamily="34" charset="0"/>
                <a:cs typeface="Arial" pitchFamily="34" charset="0"/>
              </a:rPr>
              <a:t>.   14  </a:t>
            </a:r>
            <a:r>
              <a:rPr lang="pt-BR" sz="7600" dirty="0">
                <a:solidFill>
                  <a:srgbClr val="0000CC"/>
                </a:solidFill>
                <a:latin typeface="Arial" pitchFamily="34" charset="0"/>
                <a:cs typeface="Arial" pitchFamily="34" charset="0"/>
              </a:rPr>
              <a:t>Se a obra que alguém edificou nessa parte permanecer, esse receberá galardão</a:t>
            </a:r>
            <a:r>
              <a:rPr lang="pt-BR" sz="7600" dirty="0" smtClean="0">
                <a:solidFill>
                  <a:srgbClr val="0000CC"/>
                </a:solidFill>
                <a:latin typeface="Arial" pitchFamily="34" charset="0"/>
                <a:cs typeface="Arial" pitchFamily="34" charset="0"/>
              </a:rPr>
              <a:t>.   15  </a:t>
            </a:r>
            <a:r>
              <a:rPr lang="pt-BR" sz="7600" dirty="0">
                <a:solidFill>
                  <a:srgbClr val="0000CC"/>
                </a:solidFill>
                <a:latin typeface="Arial" pitchFamily="34" charset="0"/>
                <a:cs typeface="Arial" pitchFamily="34" charset="0"/>
              </a:rPr>
              <a:t>Se a obra de alguém se queimar, sofrerá detrimento; mas o tal será salvo, todavia como pelo fogo</a:t>
            </a:r>
            <a:r>
              <a:rPr lang="pt-BR" sz="7600" dirty="0" smtClean="0">
                <a:solidFill>
                  <a:srgbClr val="0000CC"/>
                </a:solidFill>
                <a:latin typeface="Arial" pitchFamily="34" charset="0"/>
                <a:cs typeface="Arial" pitchFamily="34" charset="0"/>
              </a:rPr>
              <a:t>.   16  </a:t>
            </a:r>
            <a:r>
              <a:rPr lang="pt-BR" sz="7600" dirty="0">
                <a:solidFill>
                  <a:srgbClr val="0000CC"/>
                </a:solidFill>
                <a:latin typeface="Arial" pitchFamily="34" charset="0"/>
                <a:cs typeface="Arial" pitchFamily="34" charset="0"/>
              </a:rPr>
              <a:t>Não sabeis vós que sois o templo de Deus e que o Espírito de Deus habita em vós</a:t>
            </a:r>
            <a:r>
              <a:rPr lang="pt-BR" sz="7600" dirty="0" smtClean="0">
                <a:solidFill>
                  <a:srgbClr val="0000CC"/>
                </a:solidFill>
                <a:latin typeface="Arial" pitchFamily="34" charset="0"/>
                <a:cs typeface="Arial" pitchFamily="34" charset="0"/>
              </a:rPr>
              <a:t>?   17  </a:t>
            </a:r>
            <a:r>
              <a:rPr lang="pt-BR" sz="7600" dirty="0">
                <a:solidFill>
                  <a:srgbClr val="0000CC"/>
                </a:solidFill>
                <a:latin typeface="Arial" pitchFamily="34" charset="0"/>
                <a:cs typeface="Arial" pitchFamily="34" charset="0"/>
              </a:rPr>
              <a:t>Se alguém destruir o templo de Deus, Deus o destruirá; porque o templo de Deus, que sois vós, é santo</a:t>
            </a:r>
            <a:r>
              <a:rPr lang="pt-BR" sz="7600" dirty="0" smtClean="0">
                <a:solidFill>
                  <a:srgbClr val="0000CC"/>
                </a:solidFill>
                <a:latin typeface="Arial" pitchFamily="34" charset="0"/>
                <a:cs typeface="Arial" pitchFamily="34" charset="0"/>
              </a:rPr>
              <a:t>.   18  </a:t>
            </a:r>
            <a:r>
              <a:rPr lang="pt-BR" sz="7600" dirty="0">
                <a:solidFill>
                  <a:srgbClr val="0000CC"/>
                </a:solidFill>
                <a:latin typeface="Arial" pitchFamily="34" charset="0"/>
                <a:cs typeface="Arial" pitchFamily="34" charset="0"/>
              </a:rPr>
              <a:t>Ninguém se engane a si mesmo: se alguém dentre vós se tem por sábio neste mundo, faça-se louco para ser sábio</a:t>
            </a:r>
            <a:r>
              <a:rPr lang="pt-BR" sz="7600" dirty="0" smtClean="0">
                <a:solidFill>
                  <a:srgbClr val="0000CC"/>
                </a:solidFill>
                <a:latin typeface="Arial" pitchFamily="34" charset="0"/>
                <a:cs typeface="Arial" pitchFamily="34" charset="0"/>
              </a:rPr>
              <a:t>.  19  </a:t>
            </a:r>
            <a:r>
              <a:rPr lang="pt-BR" sz="7600" dirty="0">
                <a:solidFill>
                  <a:srgbClr val="0000CC"/>
                </a:solidFill>
                <a:latin typeface="Arial" pitchFamily="34" charset="0"/>
                <a:cs typeface="Arial" pitchFamily="34" charset="0"/>
              </a:rPr>
              <a:t>Porque a sabedoria deste mundo é loucura diante de Deus; pois está escrito: Ele apanha os sábios na sua própria astúcia</a:t>
            </a:r>
            <a:r>
              <a:rPr lang="pt-BR" sz="7600" dirty="0" smtClean="0">
                <a:solidFill>
                  <a:srgbClr val="0000CC"/>
                </a:solidFill>
                <a:latin typeface="Arial" pitchFamily="34" charset="0"/>
                <a:cs typeface="Arial" pitchFamily="34" charset="0"/>
              </a:rPr>
              <a:t>.   20  </a:t>
            </a:r>
            <a:r>
              <a:rPr lang="pt-BR" sz="7600" dirty="0">
                <a:solidFill>
                  <a:srgbClr val="0000CC"/>
                </a:solidFill>
                <a:latin typeface="Arial" pitchFamily="34" charset="0"/>
                <a:cs typeface="Arial" pitchFamily="34" charset="0"/>
              </a:rPr>
              <a:t>E outra vez: O Senhor conhece os pensamentos dos sábios, que são vãos</a:t>
            </a:r>
            <a:r>
              <a:rPr lang="pt-BR" sz="7600" dirty="0" smtClean="0">
                <a:solidFill>
                  <a:srgbClr val="0000CC"/>
                </a:solidFill>
                <a:latin typeface="Arial" pitchFamily="34" charset="0"/>
                <a:cs typeface="Arial" pitchFamily="34" charset="0"/>
              </a:rPr>
              <a:t>.   21  </a:t>
            </a:r>
            <a:r>
              <a:rPr lang="pt-BR" sz="7600" dirty="0">
                <a:solidFill>
                  <a:srgbClr val="0000CC"/>
                </a:solidFill>
                <a:latin typeface="Arial" pitchFamily="34" charset="0"/>
                <a:cs typeface="Arial" pitchFamily="34" charset="0"/>
              </a:rPr>
              <a:t>Portanto, ninguém se glorie nos homens; porque tudo é vosso</a:t>
            </a:r>
            <a:r>
              <a:rPr lang="pt-BR" sz="7600" dirty="0" smtClean="0">
                <a:solidFill>
                  <a:srgbClr val="0000CC"/>
                </a:solidFill>
                <a:latin typeface="Arial" pitchFamily="34" charset="0"/>
                <a:cs typeface="Arial" pitchFamily="34" charset="0"/>
              </a:rPr>
              <a:t>:    22  </a:t>
            </a:r>
            <a:r>
              <a:rPr lang="pt-BR" sz="7600" dirty="0">
                <a:solidFill>
                  <a:srgbClr val="0000CC"/>
                </a:solidFill>
                <a:latin typeface="Arial" pitchFamily="34" charset="0"/>
                <a:cs typeface="Arial" pitchFamily="34" charset="0"/>
              </a:rPr>
              <a:t>seja Paulo, seja Apolo, seja </a:t>
            </a:r>
            <a:r>
              <a:rPr lang="pt-BR" sz="7600" dirty="0" err="1">
                <a:solidFill>
                  <a:srgbClr val="0000CC"/>
                </a:solidFill>
                <a:latin typeface="Arial" pitchFamily="34" charset="0"/>
                <a:cs typeface="Arial" pitchFamily="34" charset="0"/>
              </a:rPr>
              <a:t>Cefas</a:t>
            </a:r>
            <a:r>
              <a:rPr lang="pt-BR" sz="7600" dirty="0">
                <a:solidFill>
                  <a:srgbClr val="0000CC"/>
                </a:solidFill>
                <a:latin typeface="Arial" pitchFamily="34" charset="0"/>
                <a:cs typeface="Arial" pitchFamily="34" charset="0"/>
              </a:rPr>
              <a:t>, seja o mundo, seja a vida, seja a morte, seja o presente, seja o futuro, tudo é vosso</a:t>
            </a:r>
            <a:r>
              <a:rPr lang="pt-BR" sz="7600" dirty="0" smtClean="0">
                <a:solidFill>
                  <a:srgbClr val="0000CC"/>
                </a:solidFill>
                <a:latin typeface="Arial" pitchFamily="34" charset="0"/>
                <a:cs typeface="Arial" pitchFamily="34" charset="0"/>
              </a:rPr>
              <a:t>,   23  </a:t>
            </a:r>
            <a:r>
              <a:rPr lang="pt-BR" sz="7600" dirty="0">
                <a:solidFill>
                  <a:srgbClr val="0000CC"/>
                </a:solidFill>
                <a:latin typeface="Arial" pitchFamily="34" charset="0"/>
                <a:cs typeface="Arial" pitchFamily="34" charset="0"/>
              </a:rPr>
              <a:t>e vós, de Cristo, e Cristo, de Deus.</a:t>
            </a:r>
            <a:endParaRPr lang="pt-BR" sz="7600" dirty="0">
              <a:solidFill>
                <a:srgbClr val="0000CC"/>
              </a:solidFill>
              <a:latin typeface="Arial" pitchFamily="34" charset="0"/>
              <a:cs typeface="Arial" pitchFamily="34" charset="0"/>
            </a:endParaRPr>
          </a:p>
        </p:txBody>
      </p:sp>
    </p:spTree>
    <p:extLst>
      <p:ext uri="{BB962C8B-B14F-4D97-AF65-F5344CB8AC3E}">
        <p14:creationId xmlns:p14="http://schemas.microsoft.com/office/powerpoint/2010/main" val="29746345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188640"/>
            <a:ext cx="8229600" cy="792088"/>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3: A FIDELIDADE DOS MINISTROS DO EVANGELHO</a:t>
            </a:r>
            <a:endParaRPr lang="pt-BR" sz="3200" dirty="0"/>
          </a:p>
        </p:txBody>
      </p:sp>
      <p:sp>
        <p:nvSpPr>
          <p:cNvPr id="3" name="Espaço Reservado para Conteúdo 2"/>
          <p:cNvSpPr>
            <a:spLocks noGrp="1"/>
          </p:cNvSpPr>
          <p:nvPr>
            <p:ph idx="1"/>
          </p:nvPr>
        </p:nvSpPr>
        <p:spPr>
          <a:xfrm>
            <a:off x="467544" y="1196752"/>
            <a:ext cx="8229600" cy="5184576"/>
          </a:xfrm>
          <a:ln>
            <a:solidFill>
              <a:schemeClr val="tx1"/>
            </a:solidFill>
          </a:ln>
        </p:spPr>
        <p:txBody>
          <a:bodyPr>
            <a:noAutofit/>
          </a:bodyPr>
          <a:lstStyle/>
          <a:p>
            <a:pPr marL="0" lvl="0" indent="0">
              <a:spcBef>
                <a:spcPct val="0"/>
              </a:spcBef>
              <a:buNone/>
              <a:defRPr/>
            </a:pPr>
            <a:r>
              <a:rPr lang="pt-BR" sz="2200" b="1" dirty="0">
                <a:solidFill>
                  <a:srgbClr val="006600"/>
                </a:solidFill>
              </a:rPr>
              <a:t>II - O Fundamento da Igreja e os seus </a:t>
            </a:r>
            <a:r>
              <a:rPr lang="pt-BR" sz="2200" b="1" dirty="0" smtClean="0">
                <a:solidFill>
                  <a:srgbClr val="006600"/>
                </a:solidFill>
              </a:rPr>
              <a:t>Edificadores	       </a:t>
            </a:r>
            <a:r>
              <a:rPr lang="pt-BR" sz="1800" b="1" dirty="0" smtClean="0">
                <a:solidFill>
                  <a:srgbClr val="006600"/>
                </a:solidFill>
              </a:rPr>
              <a:t>1</a:t>
            </a:r>
          </a:p>
          <a:p>
            <a:pPr marL="0" lvl="0" indent="0">
              <a:spcBef>
                <a:spcPct val="0"/>
              </a:spcBef>
              <a:buNone/>
              <a:defRPr/>
            </a:pPr>
            <a:endParaRPr lang="pt-BR" sz="1200" b="1" dirty="0" smtClean="0">
              <a:solidFill>
                <a:srgbClr val="006600"/>
              </a:solidFill>
            </a:endParaRPr>
          </a:p>
          <a:p>
            <a:pPr marL="0" lvl="0" indent="0" algn="just">
              <a:spcBef>
                <a:spcPct val="0"/>
              </a:spcBef>
              <a:buNone/>
              <a:defRPr/>
            </a:pPr>
            <a:r>
              <a:rPr lang="pt-BR" sz="1200" b="1" dirty="0" smtClean="0">
                <a:solidFill>
                  <a:srgbClr val="006600"/>
                </a:solidFill>
              </a:rPr>
              <a:t>	</a:t>
            </a:r>
            <a:r>
              <a:rPr lang="pt-BR" sz="1900" dirty="0">
                <a:latin typeface="Arial" pitchFamily="34" charset="0"/>
                <a:cs typeface="Arial" pitchFamily="34" charset="0"/>
              </a:rPr>
              <a:t>O apóstolo se apresenta como “</a:t>
            </a:r>
            <a:r>
              <a:rPr lang="pt-BR" sz="1900" dirty="0">
                <a:solidFill>
                  <a:srgbClr val="0000CC"/>
                </a:solidFill>
                <a:latin typeface="Arial" pitchFamily="34" charset="0"/>
                <a:cs typeface="Arial" pitchFamily="34" charset="0"/>
              </a:rPr>
              <a:t>sábio </a:t>
            </a:r>
            <a:r>
              <a:rPr lang="pt-BR" sz="1900" dirty="0" smtClean="0">
                <a:solidFill>
                  <a:srgbClr val="0000CC"/>
                </a:solidFill>
                <a:latin typeface="Arial" pitchFamily="34" charset="0"/>
                <a:cs typeface="Arial" pitchFamily="34" charset="0"/>
              </a:rPr>
              <a:t>arquiteto</a:t>
            </a:r>
            <a:r>
              <a:rPr lang="pt-BR" sz="1900" dirty="0" smtClean="0">
                <a:latin typeface="Arial" pitchFamily="34" charset="0"/>
                <a:cs typeface="Arial" pitchFamily="34" charset="0"/>
              </a:rPr>
              <a:t>”, </a:t>
            </a:r>
            <a:r>
              <a:rPr lang="pt-BR" sz="1900" dirty="0">
                <a:latin typeface="Arial" pitchFamily="34" charset="0"/>
                <a:cs typeface="Arial" pitchFamily="34" charset="0"/>
              </a:rPr>
              <a:t>aprovado na obra exclusiva que lhe coube em relação aos coríntios – lançar o fundamento desta igreja. Isto ele fez anunciando-lhes a Jesus Cristo, na simplicidade e poder do evangelho. Esta obra ninguém jamais poderia repetir – </a:t>
            </a:r>
            <a:r>
              <a:rPr lang="pt-BR" sz="1900" dirty="0" smtClean="0">
                <a:latin typeface="Arial" pitchFamily="34" charset="0"/>
                <a:cs typeface="Arial" pitchFamily="34" charset="0"/>
              </a:rPr>
              <a:t>nem </a:t>
            </a:r>
            <a:r>
              <a:rPr lang="pt-BR" sz="1900" dirty="0">
                <a:latin typeface="Arial" pitchFamily="34" charset="0"/>
                <a:cs typeface="Arial" pitchFamily="34" charset="0"/>
              </a:rPr>
              <a:t>outros pregadores que havia entre eles: “</a:t>
            </a:r>
            <a:r>
              <a:rPr lang="pt-BR" sz="1900" dirty="0">
                <a:solidFill>
                  <a:srgbClr val="0000CC"/>
                </a:solidFill>
                <a:latin typeface="Arial" pitchFamily="34" charset="0"/>
                <a:cs typeface="Arial" pitchFamily="34" charset="0"/>
              </a:rPr>
              <a:t>ninguém pode por outro fundamento além do que já está </a:t>
            </a:r>
            <a:r>
              <a:rPr lang="pt-BR" sz="1900" dirty="0" smtClean="0">
                <a:solidFill>
                  <a:srgbClr val="0000CC"/>
                </a:solidFill>
                <a:latin typeface="Arial" pitchFamily="34" charset="0"/>
                <a:cs typeface="Arial" pitchFamily="34" charset="0"/>
              </a:rPr>
              <a:t>posto</a:t>
            </a:r>
            <a:r>
              <a:rPr lang="pt-BR" sz="1900" dirty="0" smtClean="0">
                <a:latin typeface="Arial" pitchFamily="34" charset="0"/>
                <a:cs typeface="Arial" pitchFamily="34" charset="0"/>
              </a:rPr>
              <a:t>”. </a:t>
            </a:r>
            <a:r>
              <a:rPr lang="pt-BR" sz="1900" dirty="0">
                <a:latin typeface="Arial" pitchFamily="34" charset="0"/>
                <a:cs typeface="Arial" pitchFamily="34" charset="0"/>
              </a:rPr>
              <a:t>Tudo o que poderiam fazer agora era desenvolver seu trabalho a partir do que Paulo já havia estabelecido naquela igreja: “</a:t>
            </a:r>
            <a:r>
              <a:rPr lang="pt-BR" sz="1900" dirty="0">
                <a:solidFill>
                  <a:srgbClr val="0000CC"/>
                </a:solidFill>
                <a:latin typeface="Arial" pitchFamily="34" charset="0"/>
                <a:cs typeface="Arial" pitchFamily="34" charset="0"/>
              </a:rPr>
              <a:t>veja cada um como edifica sobre ele</a:t>
            </a:r>
            <a:r>
              <a:rPr lang="pt-BR" sz="1900" dirty="0" smtClean="0">
                <a:latin typeface="Arial" pitchFamily="34" charset="0"/>
                <a:cs typeface="Arial" pitchFamily="34" charset="0"/>
              </a:rPr>
              <a:t>”. </a:t>
            </a:r>
            <a:r>
              <a:rPr lang="pt-BR" sz="1900" dirty="0">
                <a:latin typeface="Arial" pitchFamily="34" charset="0"/>
                <a:cs typeface="Arial" pitchFamily="34" charset="0"/>
              </a:rPr>
              <a:t>Mas, mesmo assim, era possível que, sobre este </a:t>
            </a:r>
            <a:r>
              <a:rPr lang="pt-BR" sz="1900" dirty="0" smtClean="0">
                <a:latin typeface="Arial" pitchFamily="34" charset="0"/>
                <a:cs typeface="Arial" pitchFamily="34" charset="0"/>
              </a:rPr>
              <a:t>fundamento</a:t>
            </a:r>
            <a:r>
              <a:rPr lang="pt-BR" sz="1900" dirty="0">
                <a:latin typeface="Arial" pitchFamily="34" charset="0"/>
                <a:cs typeface="Arial" pitchFamily="34" charset="0"/>
              </a:rPr>
              <a:t>, eles desenvolvessem tanto uma doutrina e prática coerentes com a sabedoria divina revelada em Cristo, à semelhança de um edifício de “</a:t>
            </a:r>
            <a:r>
              <a:rPr lang="pt-BR" sz="1900" dirty="0">
                <a:solidFill>
                  <a:srgbClr val="0000CC"/>
                </a:solidFill>
                <a:latin typeface="Arial" pitchFamily="34" charset="0"/>
                <a:cs typeface="Arial" pitchFamily="34" charset="0"/>
              </a:rPr>
              <a:t>ouro, prata e pedras preciosas</a:t>
            </a:r>
            <a:r>
              <a:rPr lang="pt-BR" sz="1900" dirty="0">
                <a:latin typeface="Arial" pitchFamily="34" charset="0"/>
                <a:cs typeface="Arial" pitchFamily="34" charset="0"/>
              </a:rPr>
              <a:t>”; como também poderiam </a:t>
            </a:r>
            <a:r>
              <a:rPr lang="pt-BR" sz="1900" dirty="0" smtClean="0">
                <a:latin typeface="Arial" pitchFamily="34" charset="0"/>
                <a:cs typeface="Arial" pitchFamily="34" charset="0"/>
              </a:rPr>
              <a:t>colocar </a:t>
            </a:r>
            <a:r>
              <a:rPr lang="pt-BR" sz="1900" dirty="0">
                <a:latin typeface="Arial" pitchFamily="34" charset="0"/>
                <a:cs typeface="Arial" pitchFamily="34" charset="0"/>
              </a:rPr>
              <a:t>doutrinas e práticas humanas, levantando um edifício de “</a:t>
            </a:r>
            <a:r>
              <a:rPr lang="pt-BR" sz="1900" dirty="0">
                <a:solidFill>
                  <a:srgbClr val="0000CC"/>
                </a:solidFill>
                <a:latin typeface="Arial" pitchFamily="34" charset="0"/>
                <a:cs typeface="Arial" pitchFamily="34" charset="0"/>
              </a:rPr>
              <a:t>madeira, feno e palha</a:t>
            </a:r>
            <a:r>
              <a:rPr lang="pt-BR" sz="1900" dirty="0">
                <a:latin typeface="Arial" pitchFamily="34" charset="0"/>
                <a:cs typeface="Arial" pitchFamily="34" charset="0"/>
              </a:rPr>
              <a:t>” – indigno da glória do fundamento. Quando Cristo vier, </a:t>
            </a:r>
            <a:r>
              <a:rPr lang="pt-BR" sz="1900" dirty="0" smtClean="0">
                <a:latin typeface="Arial" pitchFamily="34" charset="0"/>
                <a:cs typeface="Arial" pitchFamily="34" charset="0"/>
              </a:rPr>
              <a:t>o </a:t>
            </a:r>
            <a:r>
              <a:rPr lang="pt-BR" sz="1900" dirty="0">
                <a:latin typeface="Arial" pitchFamily="34" charset="0"/>
                <a:cs typeface="Arial" pitchFamily="34" charset="0"/>
              </a:rPr>
              <a:t>fogo do juízo de Deus revelará o valor dessas </a:t>
            </a:r>
            <a:r>
              <a:rPr lang="pt-BR" sz="1900" dirty="0" smtClean="0">
                <a:latin typeface="Arial" pitchFamily="34" charset="0"/>
                <a:cs typeface="Arial" pitchFamily="34" charset="0"/>
              </a:rPr>
              <a:t>construções: </a:t>
            </a:r>
            <a:r>
              <a:rPr lang="pt-BR" sz="1900" dirty="0">
                <a:latin typeface="Arial" pitchFamily="34" charset="0"/>
                <a:cs typeface="Arial" pitchFamily="34" charset="0"/>
              </a:rPr>
              <a:t>se for digna, o que a edificou “</a:t>
            </a:r>
            <a:r>
              <a:rPr lang="pt-BR" sz="1900" dirty="0">
                <a:solidFill>
                  <a:srgbClr val="0000CC"/>
                </a:solidFill>
                <a:latin typeface="Arial" pitchFamily="34" charset="0"/>
                <a:cs typeface="Arial" pitchFamily="34" charset="0"/>
              </a:rPr>
              <a:t>receberá </a:t>
            </a:r>
            <a:r>
              <a:rPr lang="pt-BR" sz="1900" dirty="0" smtClean="0">
                <a:solidFill>
                  <a:srgbClr val="0000CC"/>
                </a:solidFill>
                <a:latin typeface="Arial" pitchFamily="34" charset="0"/>
                <a:cs typeface="Arial" pitchFamily="34" charset="0"/>
              </a:rPr>
              <a:t>galardão</a:t>
            </a:r>
            <a:r>
              <a:rPr lang="pt-BR" sz="1900" dirty="0" smtClean="0">
                <a:latin typeface="Arial" pitchFamily="34" charset="0"/>
                <a:cs typeface="Arial" pitchFamily="34" charset="0"/>
              </a:rPr>
              <a:t>”; </a:t>
            </a:r>
            <a:r>
              <a:rPr lang="pt-BR" sz="1900" dirty="0">
                <a:latin typeface="Arial" pitchFamily="34" charset="0"/>
                <a:cs typeface="Arial" pitchFamily="34" charset="0"/>
              </a:rPr>
              <a:t>se indigna, sua obra se revelará inútil e </a:t>
            </a:r>
            <a:r>
              <a:rPr lang="pt-BR" sz="1900" dirty="0" smtClean="0">
                <a:latin typeface="Arial" pitchFamily="34" charset="0"/>
                <a:cs typeface="Arial" pitchFamily="34" charset="0"/>
              </a:rPr>
              <a:t>vã.</a:t>
            </a:r>
            <a:endParaRPr lang="pt-BR" sz="1900" b="1" dirty="0">
              <a:solidFill>
                <a:srgbClr val="006600"/>
              </a:solidFill>
            </a:endParaRPr>
          </a:p>
        </p:txBody>
      </p:sp>
    </p:spTree>
    <p:extLst>
      <p:ext uri="{BB962C8B-B14F-4D97-AF65-F5344CB8AC3E}">
        <p14:creationId xmlns:p14="http://schemas.microsoft.com/office/powerpoint/2010/main" val="2279505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37920" y="2564904"/>
            <a:ext cx="1619672" cy="2844316"/>
          </a:xfrm>
        </p:spPr>
        <p:txBody>
          <a:bodyPr>
            <a:normAutofit/>
          </a:bodyPr>
          <a:lstStyle/>
          <a:p>
            <a:pPr marL="342900" lvl="0" indent="-342900" fontAlgn="base">
              <a:spcAft>
                <a:spcPct val="0"/>
              </a:spcAft>
              <a:defRPr/>
            </a:pPr>
            <a:r>
              <a:rPr lang="pt-BR" sz="3900" b="1" i="1" dirty="0" smtClean="0">
                <a:solidFill>
                  <a:schemeClr val="accent6">
                    <a:lumMod val="50000"/>
                  </a:schemeClr>
                </a:solidFill>
                <a:cs typeface="Arial" charset="0"/>
              </a:rPr>
              <a:t>EBD</a:t>
            </a:r>
          </a:p>
          <a:p>
            <a:pPr marL="342900" lvl="0" indent="-342900" fontAlgn="base">
              <a:spcAft>
                <a:spcPct val="0"/>
              </a:spcAft>
              <a:defRPr/>
            </a:pPr>
            <a:r>
              <a:rPr lang="pt-BR" sz="3900" b="1" i="1" dirty="0" smtClean="0">
                <a:solidFill>
                  <a:schemeClr val="accent6">
                    <a:lumMod val="50000"/>
                  </a:schemeClr>
                </a:solidFill>
                <a:cs typeface="Arial" charset="0"/>
              </a:rPr>
              <a:t>3º</a:t>
            </a:r>
          </a:p>
          <a:p>
            <a:pPr marL="342900" lvl="0" indent="-342900" fontAlgn="base">
              <a:spcAft>
                <a:spcPct val="0"/>
              </a:spcAft>
              <a:defRPr/>
            </a:pPr>
            <a:r>
              <a:rPr lang="pt-BR" sz="3900" b="1" i="1" dirty="0" smtClean="0">
                <a:solidFill>
                  <a:schemeClr val="accent6">
                    <a:lumMod val="50000"/>
                  </a:schemeClr>
                </a:solidFill>
                <a:cs typeface="Arial" charset="0"/>
              </a:rPr>
              <a:t>TRIM.</a:t>
            </a:r>
          </a:p>
          <a:p>
            <a:pPr marL="342900" lvl="0" indent="-342900" fontAlgn="base">
              <a:spcAft>
                <a:spcPct val="0"/>
              </a:spcAft>
              <a:defRPr/>
            </a:pPr>
            <a:r>
              <a:rPr lang="pt-BR" sz="3900" b="1" i="1" dirty="0" smtClean="0">
                <a:solidFill>
                  <a:schemeClr val="accent6">
                    <a:lumMod val="50000"/>
                  </a:schemeClr>
                </a:solidFill>
                <a:cs typeface="Arial" charset="0"/>
              </a:rPr>
              <a:t>2018</a:t>
            </a:r>
            <a:endParaRPr lang="pt-BR" dirty="0"/>
          </a:p>
        </p:txBody>
      </p:sp>
      <p:sp>
        <p:nvSpPr>
          <p:cNvPr id="7" name="Retângulo 6"/>
          <p:cNvSpPr/>
          <p:nvPr/>
        </p:nvSpPr>
        <p:spPr>
          <a:xfrm>
            <a:off x="755577" y="518390"/>
            <a:ext cx="7956376" cy="707886"/>
          </a:xfrm>
          <a:prstGeom prst="rect">
            <a:avLst/>
          </a:prstGeom>
        </p:spPr>
        <p:txBody>
          <a:bodyPr wrap="square">
            <a:spAutoFit/>
          </a:bodyPr>
          <a:lstStyle/>
          <a:p>
            <a:pPr algn="ctr"/>
            <a:r>
              <a:rPr lang="pt-BR" sz="4000" dirty="0" smtClean="0">
                <a:solidFill>
                  <a:srgbClr val="7030A0"/>
                </a:solidFill>
                <a:latin typeface="Arial Black" pitchFamily="34" charset="0"/>
                <a:ea typeface="+mj-ea"/>
                <a:cs typeface="+mj-cs"/>
              </a:rPr>
              <a:t>1ª CARTA  AOS  CORÍNTIOS</a:t>
            </a:r>
            <a:endParaRPr lang="pt-BR" sz="4000" dirty="0"/>
          </a:p>
        </p:txBody>
      </p:sp>
      <p:pic>
        <p:nvPicPr>
          <p:cNvPr id="8" name="Imagem 7" descr="E:\Afonso2018\EBD2018\EBD2018Adultos_Jovens\Trim3EBD_Adul_Jov2018\corinto9Antiga2018.jpg"/>
          <p:cNvPicPr/>
          <p:nvPr/>
        </p:nvPicPr>
        <p:blipFill rotWithShape="1">
          <a:blip r:embed="rId2">
            <a:extLst>
              <a:ext uri="{28A0092B-C50C-407E-A947-70E740481C1C}">
                <a14:useLocalDpi xmlns:a14="http://schemas.microsoft.com/office/drawing/2010/main" val="0"/>
              </a:ext>
            </a:extLst>
          </a:blip>
          <a:srcRect l="1270" t="3773" r="8849" b="7547"/>
          <a:stretch/>
        </p:blipFill>
        <p:spPr bwMode="auto">
          <a:xfrm>
            <a:off x="1835697" y="1484784"/>
            <a:ext cx="7308304" cy="537321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5971890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16632"/>
            <a:ext cx="8229600" cy="850106"/>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a:t>
            </a:r>
            <a:r>
              <a:rPr lang="pt-BR" sz="3100" dirty="0" smtClean="0">
                <a:solidFill>
                  <a:srgbClr val="7030A0"/>
                </a:solidFill>
                <a:latin typeface="Arial Black" pitchFamily="34" charset="0"/>
              </a:rPr>
              <a:t>CORÍNTIOS</a:t>
            </a:r>
            <a:r>
              <a:rPr lang="pt-BR" sz="3600" dirty="0" smtClean="0">
                <a:solidFill>
                  <a:srgbClr val="00B0F0"/>
                </a:solidFill>
                <a:latin typeface="Arial Black" pitchFamily="34" charset="0"/>
              </a:rPr>
              <a:t/>
            </a:r>
            <a:br>
              <a:rPr lang="pt-BR" sz="3600" dirty="0" smtClean="0">
                <a:solidFill>
                  <a:srgbClr val="00B0F0"/>
                </a:solidFill>
                <a:latin typeface="Arial Black" pitchFamily="34" charset="0"/>
              </a:rPr>
            </a:br>
            <a:r>
              <a:rPr lang="pt-BR" sz="2900" b="1" i="1" dirty="0">
                <a:solidFill>
                  <a:srgbClr val="00B050"/>
                </a:solidFill>
                <a:ea typeface="+mn-ea"/>
                <a:cs typeface="Arial" charset="0"/>
              </a:rPr>
              <a:t>LIÇÃO 3: A FIDELIDADE DOS MINISTROS DO EVANGELHO</a:t>
            </a:r>
            <a:endParaRPr lang="pt-BR" sz="2900" b="1" i="1" dirty="0">
              <a:solidFill>
                <a:srgbClr val="00B050"/>
              </a:solidFill>
              <a:ea typeface="+mn-ea"/>
              <a:cs typeface="Arial" charset="0"/>
            </a:endParaRPr>
          </a:p>
        </p:txBody>
      </p:sp>
      <p:sp>
        <p:nvSpPr>
          <p:cNvPr id="3" name="Espaço Reservado para Conteúdo 2"/>
          <p:cNvSpPr>
            <a:spLocks noGrp="1"/>
          </p:cNvSpPr>
          <p:nvPr>
            <p:ph idx="1"/>
          </p:nvPr>
        </p:nvSpPr>
        <p:spPr>
          <a:xfrm>
            <a:off x="467544" y="1124744"/>
            <a:ext cx="8229600" cy="5256584"/>
          </a:xfrm>
        </p:spPr>
        <p:txBody>
          <a:bodyPr>
            <a:normAutofit fontScale="32500" lnSpcReduction="20000"/>
          </a:bodyPr>
          <a:lstStyle/>
          <a:p>
            <a:pPr marL="0" indent="0" algn="ctr">
              <a:buNone/>
            </a:pPr>
            <a:r>
              <a:rPr lang="pt-BR" sz="8600" b="1" dirty="0" smtClean="0">
                <a:solidFill>
                  <a:srgbClr val="FF0000"/>
                </a:solidFill>
                <a:latin typeface="Arial" pitchFamily="34" charset="0"/>
                <a:cs typeface="Arial" pitchFamily="34" charset="0"/>
              </a:rPr>
              <a:t>Do Texto Bíblico:</a:t>
            </a:r>
          </a:p>
          <a:p>
            <a:pPr marL="0" indent="0" algn="ctr">
              <a:buNone/>
            </a:pPr>
            <a:r>
              <a:rPr lang="pt-BR" sz="1400" b="1" dirty="0" smtClean="0">
                <a:solidFill>
                  <a:srgbClr val="FF0000"/>
                </a:solidFill>
                <a:latin typeface="Arial" pitchFamily="34" charset="0"/>
                <a:cs typeface="Arial" pitchFamily="34" charset="0"/>
              </a:rPr>
              <a:t> </a:t>
            </a:r>
            <a:endParaRPr lang="pt-BR" sz="1400" dirty="0" smtClean="0">
              <a:solidFill>
                <a:srgbClr val="0000CC"/>
              </a:solidFill>
            </a:endParaRPr>
          </a:p>
          <a:p>
            <a:pPr marL="0" indent="0">
              <a:buNone/>
            </a:pPr>
            <a:r>
              <a:rPr lang="pt-BR" sz="7600" dirty="0" smtClean="0">
                <a:solidFill>
                  <a:srgbClr val="0000CC"/>
                </a:solidFill>
                <a:latin typeface="Arial" pitchFamily="34" charset="0"/>
                <a:cs typeface="Arial" pitchFamily="34" charset="0"/>
              </a:rPr>
              <a:t>I </a:t>
            </a:r>
            <a:r>
              <a:rPr lang="pt-BR" sz="7600" dirty="0" err="1">
                <a:solidFill>
                  <a:srgbClr val="0000CC"/>
                </a:solidFill>
                <a:latin typeface="Arial" pitchFamily="34" charset="0"/>
                <a:cs typeface="Arial" pitchFamily="34" charset="0"/>
              </a:rPr>
              <a:t>Co</a:t>
            </a:r>
            <a:r>
              <a:rPr lang="pt-BR" sz="7600" dirty="0">
                <a:solidFill>
                  <a:srgbClr val="0000CC"/>
                </a:solidFill>
                <a:latin typeface="Arial" pitchFamily="34" charset="0"/>
                <a:cs typeface="Arial" pitchFamily="34" charset="0"/>
              </a:rPr>
              <a:t> </a:t>
            </a:r>
            <a:r>
              <a:rPr lang="pt-BR" sz="7600" dirty="0" smtClean="0">
                <a:solidFill>
                  <a:srgbClr val="0000CC"/>
                </a:solidFill>
                <a:latin typeface="Arial" pitchFamily="34" charset="0"/>
                <a:cs typeface="Arial" pitchFamily="34" charset="0"/>
              </a:rPr>
              <a:t>3. </a:t>
            </a:r>
            <a:r>
              <a:rPr lang="pt-BR" sz="7600" dirty="0" smtClean="0">
                <a:solidFill>
                  <a:srgbClr val="0000CC"/>
                </a:solidFill>
                <a:latin typeface="Arial" pitchFamily="34" charset="0"/>
                <a:cs typeface="Arial" pitchFamily="34" charset="0"/>
              </a:rPr>
              <a:t>10 Segundo </a:t>
            </a:r>
            <a:r>
              <a:rPr lang="pt-BR" sz="7600" dirty="0">
                <a:solidFill>
                  <a:srgbClr val="0000CC"/>
                </a:solidFill>
                <a:latin typeface="Arial" pitchFamily="34" charset="0"/>
                <a:cs typeface="Arial" pitchFamily="34" charset="0"/>
              </a:rPr>
              <a:t>a graça de Deus que me foi dada, pus eu, como sábio arquiteto, o fundamento, e outro edifica sobre ele; mas veja cada um como edifica sobre ele</a:t>
            </a:r>
            <a:r>
              <a:rPr lang="pt-BR" sz="7600" dirty="0" smtClean="0">
                <a:solidFill>
                  <a:srgbClr val="0000CC"/>
                </a:solidFill>
                <a:latin typeface="Arial" pitchFamily="34" charset="0"/>
                <a:cs typeface="Arial" pitchFamily="34" charset="0"/>
              </a:rPr>
              <a:t>.</a:t>
            </a:r>
          </a:p>
          <a:p>
            <a:pPr marL="0" indent="0">
              <a:buNone/>
            </a:pPr>
            <a:r>
              <a:rPr lang="pt-BR" sz="7600" dirty="0" smtClean="0">
                <a:solidFill>
                  <a:srgbClr val="0000CC"/>
                </a:solidFill>
                <a:latin typeface="Arial" pitchFamily="34" charset="0"/>
                <a:cs typeface="Arial" pitchFamily="34" charset="0"/>
              </a:rPr>
              <a:t>11  Porque </a:t>
            </a:r>
            <a:r>
              <a:rPr lang="pt-BR" sz="7600" dirty="0">
                <a:solidFill>
                  <a:srgbClr val="0000CC"/>
                </a:solidFill>
                <a:latin typeface="Arial" pitchFamily="34" charset="0"/>
                <a:cs typeface="Arial" pitchFamily="34" charset="0"/>
              </a:rPr>
              <a:t>ninguém pode pôr outro fundamento, além do que já está posto, o qual é Jesus Cristo</a:t>
            </a:r>
            <a:r>
              <a:rPr lang="pt-BR" sz="7600" dirty="0" smtClean="0">
                <a:solidFill>
                  <a:srgbClr val="0000CC"/>
                </a:solidFill>
                <a:latin typeface="Arial" pitchFamily="34" charset="0"/>
                <a:cs typeface="Arial" pitchFamily="34" charset="0"/>
              </a:rPr>
              <a:t>.   </a:t>
            </a:r>
          </a:p>
          <a:p>
            <a:pPr marL="0" indent="0">
              <a:buNone/>
            </a:pPr>
            <a:r>
              <a:rPr lang="pt-BR" sz="7600" dirty="0" smtClean="0">
                <a:solidFill>
                  <a:srgbClr val="0000CC"/>
                </a:solidFill>
                <a:latin typeface="Arial" pitchFamily="34" charset="0"/>
                <a:cs typeface="Arial" pitchFamily="34" charset="0"/>
              </a:rPr>
              <a:t>12  E</a:t>
            </a:r>
            <a:r>
              <a:rPr lang="pt-BR" sz="7600" dirty="0">
                <a:solidFill>
                  <a:srgbClr val="0000CC"/>
                </a:solidFill>
                <a:latin typeface="Arial" pitchFamily="34" charset="0"/>
                <a:cs typeface="Arial" pitchFamily="34" charset="0"/>
              </a:rPr>
              <a:t>, se alguém sobre este fundamento formar um edifício de ouro, prata, pedras preciosas, madeira, feno, palha</a:t>
            </a:r>
            <a:r>
              <a:rPr lang="pt-BR" sz="7600" dirty="0" smtClean="0">
                <a:solidFill>
                  <a:srgbClr val="0000CC"/>
                </a:solidFill>
                <a:latin typeface="Arial" pitchFamily="34" charset="0"/>
                <a:cs typeface="Arial" pitchFamily="34" charset="0"/>
              </a:rPr>
              <a:t>,   </a:t>
            </a:r>
          </a:p>
          <a:p>
            <a:pPr marL="0" indent="0">
              <a:buNone/>
            </a:pPr>
            <a:r>
              <a:rPr lang="pt-BR" sz="7600" dirty="0" smtClean="0">
                <a:solidFill>
                  <a:srgbClr val="0000CC"/>
                </a:solidFill>
                <a:latin typeface="Arial" pitchFamily="34" charset="0"/>
                <a:cs typeface="Arial" pitchFamily="34" charset="0"/>
              </a:rPr>
              <a:t>13  a </a:t>
            </a:r>
            <a:r>
              <a:rPr lang="pt-BR" sz="7600" dirty="0">
                <a:solidFill>
                  <a:srgbClr val="0000CC"/>
                </a:solidFill>
                <a:latin typeface="Arial" pitchFamily="34" charset="0"/>
                <a:cs typeface="Arial" pitchFamily="34" charset="0"/>
              </a:rPr>
              <a:t>obra de cada um se manifestará; na verdade, o Dia a declarará, porque pelo fogo será descoberta; e o fogo provará qual seja a obra de cada um</a:t>
            </a:r>
            <a:r>
              <a:rPr lang="pt-BR" sz="7600" dirty="0" smtClean="0">
                <a:solidFill>
                  <a:srgbClr val="0000CC"/>
                </a:solidFill>
                <a:latin typeface="Arial" pitchFamily="34" charset="0"/>
                <a:cs typeface="Arial" pitchFamily="34" charset="0"/>
              </a:rPr>
              <a:t>.   </a:t>
            </a:r>
          </a:p>
          <a:p>
            <a:pPr marL="0" indent="0">
              <a:buNone/>
            </a:pPr>
            <a:r>
              <a:rPr lang="pt-BR" sz="7600" dirty="0" smtClean="0">
                <a:solidFill>
                  <a:srgbClr val="0000CC"/>
                </a:solidFill>
                <a:latin typeface="Arial" pitchFamily="34" charset="0"/>
                <a:cs typeface="Arial" pitchFamily="34" charset="0"/>
              </a:rPr>
              <a:t>14  </a:t>
            </a:r>
            <a:r>
              <a:rPr lang="pt-BR" sz="7600" dirty="0">
                <a:solidFill>
                  <a:srgbClr val="0000CC"/>
                </a:solidFill>
                <a:latin typeface="Arial" pitchFamily="34" charset="0"/>
                <a:cs typeface="Arial" pitchFamily="34" charset="0"/>
              </a:rPr>
              <a:t>Se a obra que alguém edificou nessa parte permanecer, esse receberá </a:t>
            </a:r>
            <a:r>
              <a:rPr lang="pt-BR" sz="7600" dirty="0" smtClean="0">
                <a:solidFill>
                  <a:srgbClr val="0000CC"/>
                </a:solidFill>
                <a:latin typeface="Arial" pitchFamily="34" charset="0"/>
                <a:cs typeface="Arial" pitchFamily="34" charset="0"/>
              </a:rPr>
              <a:t>galardão</a:t>
            </a:r>
            <a:endParaRPr lang="pt-BR" sz="7600" dirty="0">
              <a:solidFill>
                <a:srgbClr val="0000CC"/>
              </a:solidFill>
              <a:latin typeface="Arial" pitchFamily="34" charset="0"/>
              <a:cs typeface="Arial" pitchFamily="34" charset="0"/>
            </a:endParaRPr>
          </a:p>
        </p:txBody>
      </p:sp>
    </p:spTree>
    <p:extLst>
      <p:ext uri="{BB962C8B-B14F-4D97-AF65-F5344CB8AC3E}">
        <p14:creationId xmlns:p14="http://schemas.microsoft.com/office/powerpoint/2010/main" val="5294503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3: A FIDELIDADE DOS MINISTROS DO EVANGELHO</a:t>
            </a:r>
            <a:endParaRPr lang="pt-BR" sz="3200" dirty="0"/>
          </a:p>
        </p:txBody>
      </p:sp>
      <p:sp>
        <p:nvSpPr>
          <p:cNvPr id="3" name="Espaço Reservado para Conteúdo 2"/>
          <p:cNvSpPr>
            <a:spLocks noGrp="1"/>
          </p:cNvSpPr>
          <p:nvPr>
            <p:ph idx="1"/>
          </p:nvPr>
        </p:nvSpPr>
        <p:spPr>
          <a:ln>
            <a:solidFill>
              <a:schemeClr val="tx1"/>
            </a:solidFill>
          </a:ln>
        </p:spPr>
        <p:txBody>
          <a:bodyPr>
            <a:normAutofit fontScale="62500" lnSpcReduction="20000"/>
          </a:bodyPr>
          <a:lstStyle/>
          <a:p>
            <a:pPr marL="0" lvl="0" indent="0">
              <a:spcBef>
                <a:spcPct val="0"/>
              </a:spcBef>
              <a:buNone/>
              <a:defRPr/>
            </a:pPr>
            <a:r>
              <a:rPr lang="pt-BR" sz="3400" b="1" dirty="0">
                <a:solidFill>
                  <a:srgbClr val="006600"/>
                </a:solidFill>
              </a:rPr>
              <a:t>II - O Fundamento da Igreja e os seus Edificadores</a:t>
            </a:r>
            <a:r>
              <a:rPr lang="pt-BR" sz="2800" b="1" dirty="0">
                <a:solidFill>
                  <a:srgbClr val="006600"/>
                </a:solidFill>
              </a:rPr>
              <a:t>	       </a:t>
            </a:r>
            <a:r>
              <a:rPr lang="pt-BR" sz="2800" b="1" dirty="0" smtClean="0">
                <a:solidFill>
                  <a:srgbClr val="006600"/>
                </a:solidFill>
              </a:rPr>
              <a:t>		</a:t>
            </a:r>
            <a:r>
              <a:rPr lang="pt-BR" sz="2900" b="1" dirty="0" smtClean="0">
                <a:solidFill>
                  <a:srgbClr val="006600"/>
                </a:solidFill>
              </a:rPr>
              <a:t>2</a:t>
            </a:r>
            <a:endParaRPr lang="pt-BR" sz="2900" b="1" dirty="0">
              <a:solidFill>
                <a:srgbClr val="006600"/>
              </a:solidFill>
            </a:endParaRPr>
          </a:p>
          <a:p>
            <a:pPr marL="0" lvl="0" indent="0">
              <a:spcBef>
                <a:spcPct val="0"/>
              </a:spcBef>
              <a:buNone/>
              <a:defRPr/>
            </a:pPr>
            <a:endParaRPr lang="pt-BR" sz="1300" b="1" dirty="0">
              <a:solidFill>
                <a:srgbClr val="006600"/>
              </a:solidFill>
            </a:endParaRPr>
          </a:p>
          <a:p>
            <a:pPr marL="0" lvl="0" indent="0" algn="just">
              <a:spcBef>
                <a:spcPct val="0"/>
              </a:spcBef>
              <a:buNone/>
              <a:defRPr/>
            </a:pPr>
            <a:r>
              <a:rPr lang="pt-BR" sz="2800" b="1" dirty="0" smtClean="0">
                <a:solidFill>
                  <a:srgbClr val="006600"/>
                </a:solidFill>
              </a:rPr>
              <a:t>	</a:t>
            </a:r>
            <a:r>
              <a:rPr lang="pt-BR" sz="3500" dirty="0">
                <a:latin typeface="Arial" pitchFamily="34" charset="0"/>
                <a:cs typeface="Arial" pitchFamily="34" charset="0"/>
              </a:rPr>
              <a:t>Tendo falado da responsabilidade dos edificadores da igreja, o apóstolo completa a comparação destacando que a igreja é o próprio edifício de Deus, o “</a:t>
            </a:r>
            <a:r>
              <a:rPr lang="pt-BR" sz="3500" dirty="0">
                <a:solidFill>
                  <a:srgbClr val="0000CC"/>
                </a:solidFill>
                <a:latin typeface="Arial" pitchFamily="34" charset="0"/>
                <a:cs typeface="Arial" pitchFamily="34" charset="0"/>
              </a:rPr>
              <a:t>templo de Deus</a:t>
            </a:r>
            <a:r>
              <a:rPr lang="pt-BR" sz="3500" dirty="0">
                <a:latin typeface="Arial" pitchFamily="34" charset="0"/>
                <a:cs typeface="Arial" pitchFamily="34" charset="0"/>
              </a:rPr>
              <a:t>”, no qual habita o Espírito </a:t>
            </a:r>
            <a:r>
              <a:rPr lang="pt-BR" sz="3500" dirty="0" smtClean="0">
                <a:latin typeface="Arial" pitchFamily="34" charset="0"/>
                <a:cs typeface="Arial" pitchFamily="34" charset="0"/>
              </a:rPr>
              <a:t>Santo. </a:t>
            </a:r>
            <a:r>
              <a:rPr lang="pt-BR" sz="3500" dirty="0">
                <a:latin typeface="Arial" pitchFamily="34" charset="0"/>
                <a:cs typeface="Arial" pitchFamily="34" charset="0"/>
              </a:rPr>
              <a:t>Portanto, pretender sabedoria e capacidade humana para realizar essa nobre e grave tarefa seria “</a:t>
            </a:r>
            <a:r>
              <a:rPr lang="pt-BR" sz="3500" dirty="0">
                <a:solidFill>
                  <a:srgbClr val="0000CC"/>
                </a:solidFill>
                <a:latin typeface="Arial" pitchFamily="34" charset="0"/>
                <a:cs typeface="Arial" pitchFamily="34" charset="0"/>
              </a:rPr>
              <a:t>enganar-se a si </a:t>
            </a:r>
            <a:r>
              <a:rPr lang="pt-BR" sz="3500" dirty="0" smtClean="0">
                <a:solidFill>
                  <a:srgbClr val="0000CC"/>
                </a:solidFill>
                <a:latin typeface="Arial" pitchFamily="34" charset="0"/>
                <a:cs typeface="Arial" pitchFamily="34" charset="0"/>
              </a:rPr>
              <a:t>mesmo</a:t>
            </a:r>
            <a:r>
              <a:rPr lang="pt-BR" sz="3500" dirty="0" smtClean="0">
                <a:latin typeface="Arial" pitchFamily="34" charset="0"/>
                <a:cs typeface="Arial" pitchFamily="34" charset="0"/>
              </a:rPr>
              <a:t>”, </a:t>
            </a:r>
            <a:r>
              <a:rPr lang="pt-BR" sz="3500" dirty="0">
                <a:latin typeface="Arial" pitchFamily="34" charset="0"/>
                <a:cs typeface="Arial" pitchFamily="34" charset="0"/>
              </a:rPr>
              <a:t>e correr o risco de, ao invés de edificar a igreja de Deus, destrui-la – o que levaria um pregador ou obreiro presunçoso a sofrer uma severa repreensão da parte de </a:t>
            </a:r>
            <a:r>
              <a:rPr lang="pt-BR" sz="3500" dirty="0" smtClean="0">
                <a:latin typeface="Arial" pitchFamily="34" charset="0"/>
                <a:cs typeface="Arial" pitchFamily="34" charset="0"/>
              </a:rPr>
              <a:t>Deus. </a:t>
            </a:r>
            <a:r>
              <a:rPr lang="pt-BR" sz="3500" dirty="0">
                <a:latin typeface="Arial" pitchFamily="34" charset="0"/>
                <a:cs typeface="Arial" pitchFamily="34" charset="0"/>
              </a:rPr>
              <a:t>Enfim, os ministros do Evangelho são homens, e os coríntios não deveriam considerar serem deste ou daquele, mas, pelo contrário, que todos estes pertencem a eles, pois são cooperadores de Deus em benefício da igreja, servindo-a com os seus talentos, assim como tudo o mais nesta vida atende ao bom propósito de Deus para o Seu povo: “</a:t>
            </a:r>
            <a:r>
              <a:rPr lang="pt-BR" sz="3500" dirty="0">
                <a:solidFill>
                  <a:srgbClr val="0000CC"/>
                </a:solidFill>
                <a:latin typeface="Arial" pitchFamily="34" charset="0"/>
                <a:cs typeface="Arial" pitchFamily="34" charset="0"/>
              </a:rPr>
              <a:t>seja o mundo, seja a vida, seja a morte, seja o presente, seja o </a:t>
            </a:r>
            <a:r>
              <a:rPr lang="pt-BR" sz="3500" dirty="0" smtClean="0">
                <a:solidFill>
                  <a:srgbClr val="0000CC"/>
                </a:solidFill>
                <a:latin typeface="Arial" pitchFamily="34" charset="0"/>
                <a:cs typeface="Arial" pitchFamily="34" charset="0"/>
              </a:rPr>
              <a:t>futuro</a:t>
            </a:r>
            <a:r>
              <a:rPr lang="pt-BR" sz="3500" dirty="0" smtClean="0">
                <a:latin typeface="Arial" pitchFamily="34" charset="0"/>
                <a:cs typeface="Arial" pitchFamily="34" charset="0"/>
              </a:rPr>
              <a:t>”.</a:t>
            </a:r>
            <a:endParaRPr lang="pt-BR" sz="3500" b="1" dirty="0">
              <a:solidFill>
                <a:srgbClr val="006600"/>
              </a:solidFill>
            </a:endParaRPr>
          </a:p>
        </p:txBody>
      </p:sp>
    </p:spTree>
    <p:extLst>
      <p:ext uri="{BB962C8B-B14F-4D97-AF65-F5344CB8AC3E}">
        <p14:creationId xmlns:p14="http://schemas.microsoft.com/office/powerpoint/2010/main" val="13862939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16632"/>
            <a:ext cx="8229600" cy="850106"/>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a:t>
            </a:r>
            <a:r>
              <a:rPr lang="pt-BR" sz="3100" dirty="0" smtClean="0">
                <a:solidFill>
                  <a:srgbClr val="7030A0"/>
                </a:solidFill>
                <a:latin typeface="Arial Black" pitchFamily="34" charset="0"/>
              </a:rPr>
              <a:t>CORÍNTIOS</a:t>
            </a:r>
            <a:r>
              <a:rPr lang="pt-BR" sz="3600" dirty="0" smtClean="0">
                <a:solidFill>
                  <a:srgbClr val="00B0F0"/>
                </a:solidFill>
                <a:latin typeface="Arial Black" pitchFamily="34" charset="0"/>
              </a:rPr>
              <a:t/>
            </a:r>
            <a:br>
              <a:rPr lang="pt-BR" sz="3600" dirty="0" smtClean="0">
                <a:solidFill>
                  <a:srgbClr val="00B0F0"/>
                </a:solidFill>
                <a:latin typeface="Arial Black" pitchFamily="34" charset="0"/>
              </a:rPr>
            </a:br>
            <a:r>
              <a:rPr lang="pt-BR" sz="2900" b="1" i="1" dirty="0">
                <a:solidFill>
                  <a:srgbClr val="00B050"/>
                </a:solidFill>
                <a:ea typeface="+mn-ea"/>
                <a:cs typeface="Arial" charset="0"/>
              </a:rPr>
              <a:t>LIÇÃO 3: A FIDELIDADE DOS MINISTROS DO EVANGELHO</a:t>
            </a:r>
            <a:endParaRPr lang="pt-BR" sz="2900" b="1" i="1" dirty="0">
              <a:solidFill>
                <a:srgbClr val="00B050"/>
              </a:solidFill>
              <a:ea typeface="+mn-ea"/>
              <a:cs typeface="Arial" charset="0"/>
            </a:endParaRPr>
          </a:p>
        </p:txBody>
      </p:sp>
      <p:sp>
        <p:nvSpPr>
          <p:cNvPr id="3" name="Espaço Reservado para Conteúdo 2"/>
          <p:cNvSpPr>
            <a:spLocks noGrp="1"/>
          </p:cNvSpPr>
          <p:nvPr>
            <p:ph idx="1"/>
          </p:nvPr>
        </p:nvSpPr>
        <p:spPr>
          <a:xfrm>
            <a:off x="467544" y="1124744"/>
            <a:ext cx="8229600" cy="5256584"/>
          </a:xfrm>
        </p:spPr>
        <p:txBody>
          <a:bodyPr>
            <a:normAutofit fontScale="25000" lnSpcReduction="20000"/>
          </a:bodyPr>
          <a:lstStyle/>
          <a:p>
            <a:pPr marL="0" indent="0" algn="ctr">
              <a:buNone/>
            </a:pPr>
            <a:r>
              <a:rPr lang="pt-BR" sz="8600" b="1" dirty="0" smtClean="0">
                <a:solidFill>
                  <a:srgbClr val="FF0000"/>
                </a:solidFill>
                <a:latin typeface="Arial" pitchFamily="34" charset="0"/>
                <a:cs typeface="Arial" pitchFamily="34" charset="0"/>
              </a:rPr>
              <a:t>Do Texto Bíblico:</a:t>
            </a:r>
          </a:p>
          <a:p>
            <a:pPr marL="0" indent="0" algn="ctr">
              <a:buNone/>
            </a:pPr>
            <a:r>
              <a:rPr lang="pt-BR" sz="1400" b="1" dirty="0" smtClean="0">
                <a:solidFill>
                  <a:srgbClr val="FF0000"/>
                </a:solidFill>
                <a:latin typeface="Arial" pitchFamily="34" charset="0"/>
                <a:cs typeface="Arial" pitchFamily="34" charset="0"/>
              </a:rPr>
              <a:t> </a:t>
            </a:r>
            <a:endParaRPr lang="pt-BR" sz="1400" dirty="0" smtClean="0">
              <a:solidFill>
                <a:srgbClr val="0000CC"/>
              </a:solidFill>
            </a:endParaRPr>
          </a:p>
          <a:p>
            <a:pPr marL="0" indent="0">
              <a:buNone/>
            </a:pPr>
            <a:r>
              <a:rPr lang="pt-BR" sz="9600" dirty="0" smtClean="0">
                <a:solidFill>
                  <a:srgbClr val="0000CC"/>
                </a:solidFill>
                <a:latin typeface="Arial" pitchFamily="34" charset="0"/>
                <a:cs typeface="Arial" pitchFamily="34" charset="0"/>
              </a:rPr>
              <a:t>I </a:t>
            </a:r>
            <a:r>
              <a:rPr lang="pt-BR" sz="9600" dirty="0" err="1">
                <a:solidFill>
                  <a:srgbClr val="0000CC"/>
                </a:solidFill>
                <a:latin typeface="Arial" pitchFamily="34" charset="0"/>
                <a:cs typeface="Arial" pitchFamily="34" charset="0"/>
              </a:rPr>
              <a:t>Co</a:t>
            </a:r>
            <a:r>
              <a:rPr lang="pt-BR" sz="9600" dirty="0">
                <a:solidFill>
                  <a:srgbClr val="0000CC"/>
                </a:solidFill>
                <a:latin typeface="Arial" pitchFamily="34" charset="0"/>
                <a:cs typeface="Arial" pitchFamily="34" charset="0"/>
              </a:rPr>
              <a:t> </a:t>
            </a:r>
            <a:r>
              <a:rPr lang="pt-BR" sz="9600" dirty="0" smtClean="0">
                <a:solidFill>
                  <a:srgbClr val="0000CC"/>
                </a:solidFill>
                <a:latin typeface="Arial" pitchFamily="34" charset="0"/>
                <a:cs typeface="Arial" pitchFamily="34" charset="0"/>
              </a:rPr>
              <a:t>3. </a:t>
            </a:r>
            <a:r>
              <a:rPr lang="pt-BR" sz="9600" dirty="0" smtClean="0">
                <a:solidFill>
                  <a:srgbClr val="0000CC"/>
                </a:solidFill>
                <a:latin typeface="Arial" pitchFamily="34" charset="0"/>
                <a:cs typeface="Arial" pitchFamily="34" charset="0"/>
              </a:rPr>
              <a:t>16  </a:t>
            </a:r>
            <a:r>
              <a:rPr lang="pt-BR" sz="9600" dirty="0">
                <a:solidFill>
                  <a:srgbClr val="0000CC"/>
                </a:solidFill>
                <a:latin typeface="Arial" pitchFamily="34" charset="0"/>
                <a:cs typeface="Arial" pitchFamily="34" charset="0"/>
              </a:rPr>
              <a:t>Não sabeis vós que sois o templo de Deus e que o Espírito de Deus habita em vós</a:t>
            </a:r>
            <a:r>
              <a:rPr lang="pt-BR" sz="9600" dirty="0" smtClean="0">
                <a:solidFill>
                  <a:srgbClr val="0000CC"/>
                </a:solidFill>
                <a:latin typeface="Arial" pitchFamily="34" charset="0"/>
                <a:cs typeface="Arial" pitchFamily="34" charset="0"/>
              </a:rPr>
              <a:t>?   </a:t>
            </a:r>
          </a:p>
          <a:p>
            <a:pPr marL="0" indent="0">
              <a:buNone/>
            </a:pPr>
            <a:r>
              <a:rPr lang="pt-BR" sz="9600" dirty="0" smtClean="0">
                <a:solidFill>
                  <a:srgbClr val="0000CC"/>
                </a:solidFill>
                <a:latin typeface="Arial" pitchFamily="34" charset="0"/>
                <a:cs typeface="Arial" pitchFamily="34" charset="0"/>
              </a:rPr>
              <a:t>17  Se </a:t>
            </a:r>
            <a:r>
              <a:rPr lang="pt-BR" sz="9600" dirty="0">
                <a:solidFill>
                  <a:srgbClr val="0000CC"/>
                </a:solidFill>
                <a:latin typeface="Arial" pitchFamily="34" charset="0"/>
                <a:cs typeface="Arial" pitchFamily="34" charset="0"/>
              </a:rPr>
              <a:t>alguém destruir o templo de Deus, Deus o destruirá; porque o templo de Deus, que sois vós, é santo</a:t>
            </a:r>
            <a:r>
              <a:rPr lang="pt-BR" sz="9600" dirty="0" smtClean="0">
                <a:solidFill>
                  <a:srgbClr val="0000CC"/>
                </a:solidFill>
                <a:latin typeface="Arial" pitchFamily="34" charset="0"/>
                <a:cs typeface="Arial" pitchFamily="34" charset="0"/>
              </a:rPr>
              <a:t>.   </a:t>
            </a:r>
          </a:p>
          <a:p>
            <a:pPr marL="0" indent="0">
              <a:buNone/>
            </a:pPr>
            <a:r>
              <a:rPr lang="pt-BR" sz="9600" dirty="0" smtClean="0">
                <a:solidFill>
                  <a:srgbClr val="0000CC"/>
                </a:solidFill>
                <a:latin typeface="Arial" pitchFamily="34" charset="0"/>
                <a:cs typeface="Arial" pitchFamily="34" charset="0"/>
              </a:rPr>
              <a:t>18  Ninguém </a:t>
            </a:r>
            <a:r>
              <a:rPr lang="pt-BR" sz="9600" dirty="0">
                <a:solidFill>
                  <a:srgbClr val="0000CC"/>
                </a:solidFill>
                <a:latin typeface="Arial" pitchFamily="34" charset="0"/>
                <a:cs typeface="Arial" pitchFamily="34" charset="0"/>
              </a:rPr>
              <a:t>se engane a si mesmo: se alguém dentre vós se tem por sábio neste mundo, faça-se louco para ser sábio</a:t>
            </a:r>
            <a:r>
              <a:rPr lang="pt-BR" sz="9600" dirty="0" smtClean="0">
                <a:solidFill>
                  <a:srgbClr val="0000CC"/>
                </a:solidFill>
                <a:latin typeface="Arial" pitchFamily="34" charset="0"/>
                <a:cs typeface="Arial" pitchFamily="34" charset="0"/>
              </a:rPr>
              <a:t>.  </a:t>
            </a:r>
          </a:p>
          <a:p>
            <a:pPr marL="0" indent="0">
              <a:buNone/>
            </a:pPr>
            <a:r>
              <a:rPr lang="pt-BR" sz="9600" dirty="0" smtClean="0">
                <a:solidFill>
                  <a:srgbClr val="0000CC"/>
                </a:solidFill>
                <a:latin typeface="Arial" pitchFamily="34" charset="0"/>
                <a:cs typeface="Arial" pitchFamily="34" charset="0"/>
              </a:rPr>
              <a:t>19  Porque </a:t>
            </a:r>
            <a:r>
              <a:rPr lang="pt-BR" sz="9600" dirty="0">
                <a:solidFill>
                  <a:srgbClr val="0000CC"/>
                </a:solidFill>
                <a:latin typeface="Arial" pitchFamily="34" charset="0"/>
                <a:cs typeface="Arial" pitchFamily="34" charset="0"/>
              </a:rPr>
              <a:t>a sabedoria deste mundo é loucura diante de </a:t>
            </a:r>
            <a:r>
              <a:rPr lang="pt-BR" sz="9600" dirty="0" smtClean="0">
                <a:solidFill>
                  <a:srgbClr val="0000CC"/>
                </a:solidFill>
                <a:latin typeface="Arial" pitchFamily="34" charset="0"/>
                <a:cs typeface="Arial" pitchFamily="34" charset="0"/>
              </a:rPr>
              <a:t>Deus .....   </a:t>
            </a:r>
          </a:p>
          <a:p>
            <a:pPr marL="0" indent="0">
              <a:buNone/>
            </a:pPr>
            <a:r>
              <a:rPr lang="pt-BR" sz="9600" dirty="0" smtClean="0">
                <a:solidFill>
                  <a:srgbClr val="0000CC"/>
                </a:solidFill>
                <a:latin typeface="Arial" pitchFamily="34" charset="0"/>
                <a:cs typeface="Arial" pitchFamily="34" charset="0"/>
              </a:rPr>
              <a:t>21  Portanto</a:t>
            </a:r>
            <a:r>
              <a:rPr lang="pt-BR" sz="9600" dirty="0">
                <a:solidFill>
                  <a:srgbClr val="0000CC"/>
                </a:solidFill>
                <a:latin typeface="Arial" pitchFamily="34" charset="0"/>
                <a:cs typeface="Arial" pitchFamily="34" charset="0"/>
              </a:rPr>
              <a:t>, ninguém se glorie nos homens; porque tudo é vosso</a:t>
            </a:r>
            <a:r>
              <a:rPr lang="pt-BR" sz="9600" dirty="0" smtClean="0">
                <a:solidFill>
                  <a:srgbClr val="0000CC"/>
                </a:solidFill>
                <a:latin typeface="Arial" pitchFamily="34" charset="0"/>
                <a:cs typeface="Arial" pitchFamily="34" charset="0"/>
              </a:rPr>
              <a:t>:    </a:t>
            </a:r>
          </a:p>
          <a:p>
            <a:pPr marL="0" indent="0">
              <a:buNone/>
            </a:pPr>
            <a:r>
              <a:rPr lang="pt-BR" sz="9600" dirty="0" smtClean="0">
                <a:solidFill>
                  <a:srgbClr val="0000CC"/>
                </a:solidFill>
                <a:latin typeface="Arial" pitchFamily="34" charset="0"/>
                <a:cs typeface="Arial" pitchFamily="34" charset="0"/>
              </a:rPr>
              <a:t>22  seja </a:t>
            </a:r>
            <a:r>
              <a:rPr lang="pt-BR" sz="9600" dirty="0">
                <a:solidFill>
                  <a:srgbClr val="0000CC"/>
                </a:solidFill>
                <a:latin typeface="Arial" pitchFamily="34" charset="0"/>
                <a:cs typeface="Arial" pitchFamily="34" charset="0"/>
              </a:rPr>
              <a:t>Paulo, seja Apolo, seja </a:t>
            </a:r>
            <a:r>
              <a:rPr lang="pt-BR" sz="9600" dirty="0" err="1">
                <a:solidFill>
                  <a:srgbClr val="0000CC"/>
                </a:solidFill>
                <a:latin typeface="Arial" pitchFamily="34" charset="0"/>
                <a:cs typeface="Arial" pitchFamily="34" charset="0"/>
              </a:rPr>
              <a:t>Cefas</a:t>
            </a:r>
            <a:r>
              <a:rPr lang="pt-BR" sz="9600" dirty="0">
                <a:solidFill>
                  <a:srgbClr val="0000CC"/>
                </a:solidFill>
                <a:latin typeface="Arial" pitchFamily="34" charset="0"/>
                <a:cs typeface="Arial" pitchFamily="34" charset="0"/>
              </a:rPr>
              <a:t>, seja o mundo, seja a vida, seja a morte, seja o presente, seja o futuro, tudo é vosso</a:t>
            </a:r>
            <a:r>
              <a:rPr lang="pt-BR" sz="9600" dirty="0" smtClean="0">
                <a:solidFill>
                  <a:srgbClr val="0000CC"/>
                </a:solidFill>
                <a:latin typeface="Arial" pitchFamily="34" charset="0"/>
                <a:cs typeface="Arial" pitchFamily="34" charset="0"/>
              </a:rPr>
              <a:t>,   </a:t>
            </a:r>
          </a:p>
          <a:p>
            <a:pPr marL="0" indent="0">
              <a:buNone/>
            </a:pPr>
            <a:r>
              <a:rPr lang="pt-BR" sz="9600" dirty="0" smtClean="0">
                <a:solidFill>
                  <a:srgbClr val="0000CC"/>
                </a:solidFill>
                <a:latin typeface="Arial" pitchFamily="34" charset="0"/>
                <a:cs typeface="Arial" pitchFamily="34" charset="0"/>
              </a:rPr>
              <a:t>23  </a:t>
            </a:r>
            <a:r>
              <a:rPr lang="pt-BR" sz="9600" dirty="0">
                <a:solidFill>
                  <a:srgbClr val="0000CC"/>
                </a:solidFill>
                <a:latin typeface="Arial" pitchFamily="34" charset="0"/>
                <a:cs typeface="Arial" pitchFamily="34" charset="0"/>
              </a:rPr>
              <a:t>e vós, de Cristo, e Cristo, de Deus.</a:t>
            </a:r>
            <a:endParaRPr lang="pt-BR" sz="9600" dirty="0">
              <a:solidFill>
                <a:srgbClr val="0000CC"/>
              </a:solidFill>
              <a:latin typeface="Arial" pitchFamily="34" charset="0"/>
              <a:cs typeface="Arial" pitchFamily="34" charset="0"/>
            </a:endParaRPr>
          </a:p>
        </p:txBody>
      </p:sp>
    </p:spTree>
    <p:extLst>
      <p:ext uri="{BB962C8B-B14F-4D97-AF65-F5344CB8AC3E}">
        <p14:creationId xmlns:p14="http://schemas.microsoft.com/office/powerpoint/2010/main" val="5294503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3: A FIDELIDADE DOS MINISTROS DO EVANGELHO</a:t>
            </a:r>
            <a:endParaRPr lang="pt-BR" sz="3200" dirty="0"/>
          </a:p>
        </p:txBody>
      </p:sp>
      <p:sp>
        <p:nvSpPr>
          <p:cNvPr id="3" name="Espaço Reservado para Conteúdo 2"/>
          <p:cNvSpPr>
            <a:spLocks noGrp="1"/>
          </p:cNvSpPr>
          <p:nvPr>
            <p:ph idx="1"/>
          </p:nvPr>
        </p:nvSpPr>
        <p:spPr>
          <a:xfrm>
            <a:off x="611560" y="1556797"/>
            <a:ext cx="8064896" cy="4381947"/>
          </a:xfrm>
        </p:spPr>
        <p:txBody>
          <a:bodyPr>
            <a:normAutofit fontScale="77500" lnSpcReduction="2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600" b="1" dirty="0">
                <a:solidFill>
                  <a:srgbClr val="006600"/>
                </a:solidFill>
              </a:rPr>
              <a:t>I - A Carnalidade dos </a:t>
            </a:r>
            <a:r>
              <a:rPr lang="pt-BR" sz="3600" b="1" dirty="0" smtClean="0">
                <a:solidFill>
                  <a:srgbClr val="006600"/>
                </a:solidFill>
              </a:rPr>
              <a:t>Coríntios</a:t>
            </a:r>
          </a:p>
          <a:p>
            <a:pPr marL="0" indent="0">
              <a:buNone/>
            </a:pPr>
            <a:r>
              <a:rPr lang="pt-BR" sz="3600" b="1" dirty="0">
                <a:solidFill>
                  <a:srgbClr val="006600"/>
                </a:solidFill>
              </a:rPr>
              <a:t>	</a:t>
            </a:r>
            <a:r>
              <a:rPr lang="pt-BR" sz="3600" b="1" dirty="0" smtClean="0">
                <a:solidFill>
                  <a:srgbClr val="006600"/>
                </a:solidFill>
              </a:rPr>
              <a:t>		</a:t>
            </a:r>
            <a:r>
              <a:rPr lang="pt-BR" sz="3600" dirty="0" smtClean="0">
                <a:solidFill>
                  <a:srgbClr val="006600"/>
                </a:solidFill>
              </a:rPr>
              <a:t>(</a:t>
            </a:r>
            <a:r>
              <a:rPr lang="pt-BR" sz="3600" dirty="0" smtClean="0">
                <a:solidFill>
                  <a:srgbClr val="0000CC"/>
                </a:solidFill>
              </a:rPr>
              <a:t>3.1-9</a:t>
            </a:r>
            <a:r>
              <a:rPr lang="pt-BR" sz="3600" dirty="0" smtClean="0">
                <a:solidFill>
                  <a:srgbClr val="006600"/>
                </a:solidFill>
              </a:rPr>
              <a:t>)</a:t>
            </a:r>
            <a:endParaRPr lang="pt-BR" sz="3600" dirty="0">
              <a:solidFill>
                <a:srgbClr val="006600"/>
              </a:solidFill>
            </a:endParaRPr>
          </a:p>
          <a:p>
            <a:pPr marL="0" indent="0">
              <a:buNone/>
            </a:pPr>
            <a:r>
              <a:rPr lang="pt-BR" sz="3600" b="1" dirty="0">
                <a:solidFill>
                  <a:srgbClr val="006600"/>
                </a:solidFill>
              </a:rPr>
              <a:t>II - O Fundamento da Igreja e os seus </a:t>
            </a:r>
            <a:r>
              <a:rPr lang="pt-BR" sz="3600" b="1" dirty="0" smtClean="0">
                <a:solidFill>
                  <a:srgbClr val="006600"/>
                </a:solidFill>
              </a:rPr>
              <a:t>Edificadores</a:t>
            </a:r>
          </a:p>
          <a:p>
            <a:pPr marL="0" indent="0">
              <a:buNone/>
            </a:pPr>
            <a:r>
              <a:rPr lang="pt-BR" sz="3600" b="1" dirty="0">
                <a:solidFill>
                  <a:srgbClr val="006600"/>
                </a:solidFill>
              </a:rPr>
              <a:t>	</a:t>
            </a:r>
            <a:r>
              <a:rPr lang="pt-BR" sz="3600" b="1" dirty="0" smtClean="0">
                <a:solidFill>
                  <a:srgbClr val="006600"/>
                </a:solidFill>
              </a:rPr>
              <a:t>		</a:t>
            </a:r>
            <a:r>
              <a:rPr lang="pt-BR" sz="3600" dirty="0" smtClean="0">
                <a:solidFill>
                  <a:srgbClr val="006600"/>
                </a:solidFill>
              </a:rPr>
              <a:t>(</a:t>
            </a:r>
            <a:r>
              <a:rPr lang="pt-BR" sz="3600" dirty="0" smtClean="0">
                <a:solidFill>
                  <a:srgbClr val="0000CC"/>
                </a:solidFill>
              </a:rPr>
              <a:t>3.10-23</a:t>
            </a:r>
            <a:r>
              <a:rPr lang="pt-BR" sz="3600" dirty="0" smtClean="0">
                <a:solidFill>
                  <a:srgbClr val="006600"/>
                </a:solidFill>
              </a:rPr>
              <a:t>)</a:t>
            </a:r>
            <a:endParaRPr lang="pt-BR" sz="3600" dirty="0">
              <a:solidFill>
                <a:srgbClr val="006600"/>
              </a:solidFill>
            </a:endParaRPr>
          </a:p>
          <a:p>
            <a:pPr marL="0" indent="0">
              <a:buNone/>
            </a:pPr>
            <a:r>
              <a:rPr lang="pt-BR" sz="4100" b="1" dirty="0">
                <a:solidFill>
                  <a:srgbClr val="FF0000"/>
                </a:solidFill>
              </a:rPr>
              <a:t>III - Ministros Aprovados por </a:t>
            </a:r>
            <a:r>
              <a:rPr lang="pt-BR" sz="4100" b="1" dirty="0" smtClean="0">
                <a:solidFill>
                  <a:srgbClr val="FF0000"/>
                </a:solidFill>
              </a:rPr>
              <a:t>Deus</a:t>
            </a:r>
          </a:p>
          <a:p>
            <a:pPr marL="0" indent="0">
              <a:buNone/>
            </a:pPr>
            <a:r>
              <a:rPr lang="pt-BR" sz="3600" b="1" dirty="0">
                <a:solidFill>
                  <a:srgbClr val="006600"/>
                </a:solidFill>
              </a:rPr>
              <a:t>	</a:t>
            </a:r>
            <a:r>
              <a:rPr lang="pt-BR" sz="3600" b="1" dirty="0" smtClean="0">
                <a:solidFill>
                  <a:srgbClr val="006600"/>
                </a:solidFill>
              </a:rPr>
              <a:t>		</a:t>
            </a:r>
            <a:r>
              <a:rPr lang="pt-BR" sz="3600" dirty="0" smtClean="0">
                <a:solidFill>
                  <a:srgbClr val="006600"/>
                </a:solidFill>
              </a:rPr>
              <a:t>(</a:t>
            </a:r>
            <a:r>
              <a:rPr lang="pt-BR" sz="3600" dirty="0" smtClean="0">
                <a:solidFill>
                  <a:srgbClr val="0000CC"/>
                </a:solidFill>
              </a:rPr>
              <a:t>4.1-16</a:t>
            </a:r>
            <a:r>
              <a:rPr lang="pt-BR" sz="3600" dirty="0">
                <a:solidFill>
                  <a:srgbClr val="006600"/>
                </a:solidFill>
              </a:rPr>
              <a:t>)</a:t>
            </a:r>
          </a:p>
          <a:p>
            <a:pPr marL="0" lvl="0" indent="0">
              <a:spcBef>
                <a:spcPct val="0"/>
              </a:spcBef>
              <a:buNone/>
              <a:defRPr/>
            </a:pPr>
            <a:r>
              <a:rPr lang="pt-BR" sz="3600" b="1" dirty="0">
                <a:solidFill>
                  <a:srgbClr val="006600"/>
                </a:solidFill>
              </a:rPr>
              <a:t>	</a:t>
            </a:r>
          </a:p>
          <a:p>
            <a:pPr marL="0" lvl="0" indent="0">
              <a:spcBef>
                <a:spcPct val="0"/>
              </a:spcBef>
              <a:buNone/>
              <a:defRPr/>
            </a:pPr>
            <a:r>
              <a:rPr lang="pt-BR" sz="4300" dirty="0">
                <a:solidFill>
                  <a:srgbClr val="006600"/>
                </a:solidFill>
                <a:cs typeface="Arial" pitchFamily="34" charset="0"/>
              </a:rPr>
              <a:t>	</a:t>
            </a:r>
            <a:r>
              <a:rPr lang="pt-BR" sz="4300" b="1" dirty="0">
                <a:solidFill>
                  <a:srgbClr val="006600"/>
                </a:solidFill>
              </a:rPr>
              <a:t>- Conclusão</a:t>
            </a:r>
          </a:p>
        </p:txBody>
      </p:sp>
    </p:spTree>
    <p:extLst>
      <p:ext uri="{BB962C8B-B14F-4D97-AF65-F5344CB8AC3E}">
        <p14:creationId xmlns:p14="http://schemas.microsoft.com/office/powerpoint/2010/main" val="352613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16632"/>
            <a:ext cx="8229600" cy="850106"/>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a:t>
            </a:r>
            <a:r>
              <a:rPr lang="pt-BR" sz="3100" dirty="0" smtClean="0">
                <a:solidFill>
                  <a:srgbClr val="7030A0"/>
                </a:solidFill>
                <a:latin typeface="Arial Black" pitchFamily="34" charset="0"/>
              </a:rPr>
              <a:t>CORÍNTIOS</a:t>
            </a:r>
            <a:r>
              <a:rPr lang="pt-BR" sz="3600" dirty="0" smtClean="0">
                <a:solidFill>
                  <a:srgbClr val="00B0F0"/>
                </a:solidFill>
                <a:latin typeface="Arial Black" pitchFamily="34" charset="0"/>
              </a:rPr>
              <a:t/>
            </a:r>
            <a:br>
              <a:rPr lang="pt-BR" sz="3600" dirty="0" smtClean="0">
                <a:solidFill>
                  <a:srgbClr val="00B0F0"/>
                </a:solidFill>
                <a:latin typeface="Arial Black" pitchFamily="34" charset="0"/>
              </a:rPr>
            </a:br>
            <a:r>
              <a:rPr lang="pt-BR" sz="2900" b="1" i="1" dirty="0">
                <a:solidFill>
                  <a:srgbClr val="00B050"/>
                </a:solidFill>
                <a:ea typeface="+mn-ea"/>
                <a:cs typeface="Arial" charset="0"/>
              </a:rPr>
              <a:t>LIÇÃO 3: A FIDELIDADE DOS MINISTROS DO EVANGELHO</a:t>
            </a:r>
            <a:endParaRPr lang="pt-BR" sz="2900" b="1" i="1" dirty="0">
              <a:solidFill>
                <a:srgbClr val="00B050"/>
              </a:solidFill>
              <a:ea typeface="+mn-ea"/>
              <a:cs typeface="Arial" charset="0"/>
            </a:endParaRPr>
          </a:p>
        </p:txBody>
      </p:sp>
      <p:sp>
        <p:nvSpPr>
          <p:cNvPr id="3" name="Espaço Reservado para Conteúdo 2"/>
          <p:cNvSpPr>
            <a:spLocks noGrp="1"/>
          </p:cNvSpPr>
          <p:nvPr>
            <p:ph idx="1"/>
          </p:nvPr>
        </p:nvSpPr>
        <p:spPr>
          <a:xfrm>
            <a:off x="467544" y="1124744"/>
            <a:ext cx="8229600" cy="5328592"/>
          </a:xfrm>
        </p:spPr>
        <p:txBody>
          <a:bodyPr>
            <a:normAutofit fontScale="25000" lnSpcReduction="20000"/>
          </a:bodyPr>
          <a:lstStyle/>
          <a:p>
            <a:pPr marL="0" indent="0" algn="ctr">
              <a:buNone/>
            </a:pPr>
            <a:r>
              <a:rPr lang="pt-BR" sz="8800" b="1" dirty="0" smtClean="0">
                <a:solidFill>
                  <a:srgbClr val="FF0000"/>
                </a:solidFill>
                <a:latin typeface="Arial" pitchFamily="34" charset="0"/>
                <a:cs typeface="Arial" pitchFamily="34" charset="0"/>
              </a:rPr>
              <a:t>Do Texto Bíblico:</a:t>
            </a:r>
          </a:p>
          <a:p>
            <a:pPr marL="0" indent="0" algn="ctr">
              <a:buNone/>
            </a:pPr>
            <a:r>
              <a:rPr lang="pt-BR" sz="1400" b="1" dirty="0" smtClean="0">
                <a:solidFill>
                  <a:srgbClr val="FF0000"/>
                </a:solidFill>
                <a:latin typeface="Arial" pitchFamily="34" charset="0"/>
                <a:cs typeface="Arial" pitchFamily="34" charset="0"/>
              </a:rPr>
              <a:t> </a:t>
            </a:r>
            <a:endParaRPr lang="pt-BR" sz="1400" dirty="0" smtClean="0">
              <a:solidFill>
                <a:srgbClr val="0000CC"/>
              </a:solidFill>
            </a:endParaRPr>
          </a:p>
          <a:p>
            <a:pPr marL="0" indent="0">
              <a:buNone/>
            </a:pPr>
            <a:r>
              <a:rPr lang="pt-BR" sz="6400" dirty="0" smtClean="0">
                <a:solidFill>
                  <a:srgbClr val="0000CC"/>
                </a:solidFill>
                <a:latin typeface="Arial" pitchFamily="34" charset="0"/>
                <a:cs typeface="Arial" pitchFamily="34" charset="0"/>
              </a:rPr>
              <a:t>I </a:t>
            </a:r>
            <a:r>
              <a:rPr lang="pt-BR" sz="6400" dirty="0" err="1">
                <a:solidFill>
                  <a:srgbClr val="0000CC"/>
                </a:solidFill>
                <a:latin typeface="Arial" pitchFamily="34" charset="0"/>
                <a:cs typeface="Arial" pitchFamily="34" charset="0"/>
              </a:rPr>
              <a:t>Co</a:t>
            </a:r>
            <a:r>
              <a:rPr lang="pt-BR" sz="6400" dirty="0">
                <a:solidFill>
                  <a:srgbClr val="0000CC"/>
                </a:solidFill>
                <a:latin typeface="Arial" pitchFamily="34" charset="0"/>
                <a:cs typeface="Arial" pitchFamily="34" charset="0"/>
              </a:rPr>
              <a:t> </a:t>
            </a:r>
            <a:r>
              <a:rPr lang="pt-BR" sz="6400" dirty="0" smtClean="0">
                <a:solidFill>
                  <a:srgbClr val="0000CC"/>
                </a:solidFill>
                <a:latin typeface="Arial" pitchFamily="34" charset="0"/>
                <a:cs typeface="Arial" pitchFamily="34" charset="0"/>
              </a:rPr>
              <a:t>4. </a:t>
            </a:r>
            <a:r>
              <a:rPr lang="pt-BR" sz="6400" dirty="0">
                <a:solidFill>
                  <a:srgbClr val="0000CC"/>
                </a:solidFill>
                <a:latin typeface="Arial" pitchFamily="34" charset="0"/>
                <a:cs typeface="Arial" pitchFamily="34" charset="0"/>
              </a:rPr>
              <a:t>1 </a:t>
            </a:r>
            <a:r>
              <a:rPr lang="pt-BR" sz="6400" dirty="0" smtClean="0">
                <a:solidFill>
                  <a:srgbClr val="0000CC"/>
                </a:solidFill>
                <a:latin typeface="Arial" pitchFamily="34" charset="0"/>
                <a:cs typeface="Arial" pitchFamily="34" charset="0"/>
              </a:rPr>
              <a:t> </a:t>
            </a:r>
            <a:r>
              <a:rPr lang="pt-BR" sz="6400" dirty="0">
                <a:solidFill>
                  <a:srgbClr val="0000CC"/>
                </a:solidFill>
                <a:latin typeface="Arial" pitchFamily="34" charset="0"/>
                <a:cs typeface="Arial" pitchFamily="34" charset="0"/>
              </a:rPr>
              <a:t>Que os homens nos considerem como ministros de Cristo e despenseiros dos mistérios de Deus</a:t>
            </a:r>
            <a:r>
              <a:rPr lang="pt-BR" sz="6400" dirty="0" smtClean="0">
                <a:solidFill>
                  <a:srgbClr val="0000CC"/>
                </a:solidFill>
                <a:latin typeface="Arial" pitchFamily="34" charset="0"/>
                <a:cs typeface="Arial" pitchFamily="34" charset="0"/>
              </a:rPr>
              <a:t>.   2  </a:t>
            </a:r>
            <a:r>
              <a:rPr lang="pt-BR" sz="6400" dirty="0">
                <a:solidFill>
                  <a:srgbClr val="0000CC"/>
                </a:solidFill>
                <a:latin typeface="Arial" pitchFamily="34" charset="0"/>
                <a:cs typeface="Arial" pitchFamily="34" charset="0"/>
              </a:rPr>
              <a:t>Além disso, requer-se nos despenseiros que cada um se ache fiel</a:t>
            </a:r>
            <a:r>
              <a:rPr lang="pt-BR" sz="6400" dirty="0" smtClean="0">
                <a:solidFill>
                  <a:srgbClr val="0000CC"/>
                </a:solidFill>
                <a:latin typeface="Arial" pitchFamily="34" charset="0"/>
                <a:cs typeface="Arial" pitchFamily="34" charset="0"/>
              </a:rPr>
              <a:t>.   3  </a:t>
            </a:r>
            <a:r>
              <a:rPr lang="pt-BR" sz="6400" dirty="0">
                <a:solidFill>
                  <a:srgbClr val="0000CC"/>
                </a:solidFill>
                <a:latin typeface="Arial" pitchFamily="34" charset="0"/>
                <a:cs typeface="Arial" pitchFamily="34" charset="0"/>
              </a:rPr>
              <a:t>Todavia, a mim mui pouco se me dá de ser julgado por vós ou por algum juízo humano; nem eu tampouco a mim mesmo me julgo</a:t>
            </a:r>
            <a:r>
              <a:rPr lang="pt-BR" sz="6400" dirty="0" smtClean="0">
                <a:solidFill>
                  <a:srgbClr val="0000CC"/>
                </a:solidFill>
                <a:latin typeface="Arial" pitchFamily="34" charset="0"/>
                <a:cs typeface="Arial" pitchFamily="34" charset="0"/>
              </a:rPr>
              <a:t>.   4  </a:t>
            </a:r>
            <a:r>
              <a:rPr lang="pt-BR" sz="6400" dirty="0">
                <a:solidFill>
                  <a:srgbClr val="0000CC"/>
                </a:solidFill>
                <a:latin typeface="Arial" pitchFamily="34" charset="0"/>
                <a:cs typeface="Arial" pitchFamily="34" charset="0"/>
              </a:rPr>
              <a:t>Porque em nada me sinto culpado; mas nem por isso me considero justificado, pois quem me julga é o Senhor</a:t>
            </a:r>
            <a:r>
              <a:rPr lang="pt-BR" sz="6400" dirty="0" smtClean="0">
                <a:solidFill>
                  <a:srgbClr val="0000CC"/>
                </a:solidFill>
                <a:latin typeface="Arial" pitchFamily="34" charset="0"/>
                <a:cs typeface="Arial" pitchFamily="34" charset="0"/>
              </a:rPr>
              <a:t>.   5  </a:t>
            </a:r>
            <a:r>
              <a:rPr lang="pt-BR" sz="6400" dirty="0">
                <a:solidFill>
                  <a:srgbClr val="0000CC"/>
                </a:solidFill>
                <a:latin typeface="Arial" pitchFamily="34" charset="0"/>
                <a:cs typeface="Arial" pitchFamily="34" charset="0"/>
              </a:rPr>
              <a:t>Portanto, nada julgueis antes de tempo, até que o Senhor venha, o qual também trará à luz as coisas ocultas das trevas e manifestará os desígnios dos corações; e, então, cada um receberá de Deus o louvor</a:t>
            </a:r>
            <a:r>
              <a:rPr lang="pt-BR" sz="6400" dirty="0" smtClean="0">
                <a:solidFill>
                  <a:srgbClr val="0000CC"/>
                </a:solidFill>
                <a:latin typeface="Arial" pitchFamily="34" charset="0"/>
                <a:cs typeface="Arial" pitchFamily="34" charset="0"/>
              </a:rPr>
              <a:t>.   6  </a:t>
            </a:r>
            <a:r>
              <a:rPr lang="pt-BR" sz="6400" dirty="0">
                <a:solidFill>
                  <a:srgbClr val="0000CC"/>
                </a:solidFill>
                <a:latin typeface="Arial" pitchFamily="34" charset="0"/>
                <a:cs typeface="Arial" pitchFamily="34" charset="0"/>
              </a:rPr>
              <a:t>E eu, irmãos, apliquei essas coisas, por semelhança, a mim e a Apolo, por amor de vós, para que, em nós, aprendais a não ir além do que está escrito, não vos ensoberbecendo a favor de um contra outro</a:t>
            </a:r>
            <a:r>
              <a:rPr lang="pt-BR" sz="6400" dirty="0" smtClean="0">
                <a:solidFill>
                  <a:srgbClr val="0000CC"/>
                </a:solidFill>
                <a:latin typeface="Arial" pitchFamily="34" charset="0"/>
                <a:cs typeface="Arial" pitchFamily="34" charset="0"/>
              </a:rPr>
              <a:t>.   7  </a:t>
            </a:r>
            <a:r>
              <a:rPr lang="pt-BR" sz="6400" dirty="0">
                <a:solidFill>
                  <a:srgbClr val="0000CC"/>
                </a:solidFill>
                <a:latin typeface="Arial" pitchFamily="34" charset="0"/>
                <a:cs typeface="Arial" pitchFamily="34" charset="0"/>
              </a:rPr>
              <a:t>Porque quem te diferença? E que tens tu que não tenhas recebido? E, se o recebeste, por que te glorias como se não o houveras recebido</a:t>
            </a:r>
            <a:r>
              <a:rPr lang="pt-BR" sz="6400" dirty="0" smtClean="0">
                <a:solidFill>
                  <a:srgbClr val="0000CC"/>
                </a:solidFill>
                <a:latin typeface="Arial" pitchFamily="34" charset="0"/>
                <a:cs typeface="Arial" pitchFamily="34" charset="0"/>
              </a:rPr>
              <a:t>?   8  </a:t>
            </a:r>
            <a:r>
              <a:rPr lang="pt-BR" sz="6400" dirty="0">
                <a:solidFill>
                  <a:srgbClr val="0000CC"/>
                </a:solidFill>
                <a:latin typeface="Arial" pitchFamily="34" charset="0"/>
                <a:cs typeface="Arial" pitchFamily="34" charset="0"/>
              </a:rPr>
              <a:t>Já estais fartos! Já estais ricos! Sem nós reinais! E prouvera Deus reinásseis para que também nós reinemos convosco</a:t>
            </a:r>
            <a:r>
              <a:rPr lang="pt-BR" sz="6400" dirty="0" smtClean="0">
                <a:solidFill>
                  <a:srgbClr val="0000CC"/>
                </a:solidFill>
                <a:latin typeface="Arial" pitchFamily="34" charset="0"/>
                <a:cs typeface="Arial" pitchFamily="34" charset="0"/>
              </a:rPr>
              <a:t>!   9  </a:t>
            </a:r>
            <a:r>
              <a:rPr lang="pt-BR" sz="6400" dirty="0">
                <a:solidFill>
                  <a:srgbClr val="0000CC"/>
                </a:solidFill>
                <a:latin typeface="Arial" pitchFamily="34" charset="0"/>
                <a:cs typeface="Arial" pitchFamily="34" charset="0"/>
              </a:rPr>
              <a:t>Porque tenho para mim que Deus a nós, apóstolos, nos pôs por últimos, como condenados à morte; pois somos feitos espetáculo ao mundo, aos anjos e aos homens</a:t>
            </a:r>
            <a:r>
              <a:rPr lang="pt-BR" sz="6400" dirty="0" smtClean="0">
                <a:solidFill>
                  <a:srgbClr val="0000CC"/>
                </a:solidFill>
                <a:latin typeface="Arial" pitchFamily="34" charset="0"/>
                <a:cs typeface="Arial" pitchFamily="34" charset="0"/>
              </a:rPr>
              <a:t>.   10  </a:t>
            </a:r>
            <a:r>
              <a:rPr lang="pt-BR" sz="6400" dirty="0">
                <a:solidFill>
                  <a:srgbClr val="0000CC"/>
                </a:solidFill>
                <a:latin typeface="Arial" pitchFamily="34" charset="0"/>
                <a:cs typeface="Arial" pitchFamily="34" charset="0"/>
              </a:rPr>
              <a:t>Nós somos loucos por amor de Cristo, e vós, sábios em Cristo; nós, fracos, e vós, fortes; vós, ilustres, e nós, vis</a:t>
            </a:r>
            <a:r>
              <a:rPr lang="pt-BR" sz="6400" dirty="0" smtClean="0">
                <a:solidFill>
                  <a:srgbClr val="0000CC"/>
                </a:solidFill>
                <a:latin typeface="Arial" pitchFamily="34" charset="0"/>
                <a:cs typeface="Arial" pitchFamily="34" charset="0"/>
              </a:rPr>
              <a:t>.   11  </a:t>
            </a:r>
            <a:r>
              <a:rPr lang="pt-BR" sz="6400" dirty="0">
                <a:solidFill>
                  <a:srgbClr val="0000CC"/>
                </a:solidFill>
                <a:latin typeface="Arial" pitchFamily="34" charset="0"/>
                <a:cs typeface="Arial" pitchFamily="34" charset="0"/>
              </a:rPr>
              <a:t>Até esta presente hora, sofremos fome e sede, e estamos nus, e recebemos bofetadas, e não temos pousada certa</a:t>
            </a:r>
            <a:r>
              <a:rPr lang="pt-BR" sz="6400" dirty="0" smtClean="0">
                <a:solidFill>
                  <a:srgbClr val="0000CC"/>
                </a:solidFill>
                <a:latin typeface="Arial" pitchFamily="34" charset="0"/>
                <a:cs typeface="Arial" pitchFamily="34" charset="0"/>
              </a:rPr>
              <a:t>,   12  </a:t>
            </a:r>
            <a:r>
              <a:rPr lang="pt-BR" sz="6400" dirty="0">
                <a:solidFill>
                  <a:srgbClr val="0000CC"/>
                </a:solidFill>
                <a:latin typeface="Arial" pitchFamily="34" charset="0"/>
                <a:cs typeface="Arial" pitchFamily="34" charset="0"/>
              </a:rPr>
              <a:t>e nos afadigamos, trabalhando com nossas próprias mãos; somos injuriados e bendizemos; somos perseguidos e sofremos</a:t>
            </a:r>
            <a:r>
              <a:rPr lang="pt-BR" sz="6400" dirty="0" smtClean="0">
                <a:solidFill>
                  <a:srgbClr val="0000CC"/>
                </a:solidFill>
                <a:latin typeface="Arial" pitchFamily="34" charset="0"/>
                <a:cs typeface="Arial" pitchFamily="34" charset="0"/>
              </a:rPr>
              <a:t>;   13  </a:t>
            </a:r>
            <a:r>
              <a:rPr lang="pt-BR" sz="6400" dirty="0">
                <a:solidFill>
                  <a:srgbClr val="0000CC"/>
                </a:solidFill>
                <a:latin typeface="Arial" pitchFamily="34" charset="0"/>
                <a:cs typeface="Arial" pitchFamily="34" charset="0"/>
              </a:rPr>
              <a:t>somos blasfemados e rogamos; até ao presente, temos chegado a ser como o lixo deste mundo e como a escória de todos</a:t>
            </a:r>
            <a:r>
              <a:rPr lang="pt-BR" sz="6400" dirty="0" smtClean="0">
                <a:solidFill>
                  <a:srgbClr val="0000CC"/>
                </a:solidFill>
                <a:latin typeface="Arial" pitchFamily="34" charset="0"/>
                <a:cs typeface="Arial" pitchFamily="34" charset="0"/>
              </a:rPr>
              <a:t>.   14  </a:t>
            </a:r>
            <a:r>
              <a:rPr lang="pt-BR" sz="6400" dirty="0">
                <a:solidFill>
                  <a:srgbClr val="0000CC"/>
                </a:solidFill>
                <a:latin typeface="Arial" pitchFamily="34" charset="0"/>
                <a:cs typeface="Arial" pitchFamily="34" charset="0"/>
              </a:rPr>
              <a:t>Não escrevo essas coisas para vos envergonhar; mas admoesto-vos como meus filhos amados</a:t>
            </a:r>
            <a:r>
              <a:rPr lang="pt-BR" sz="6400" dirty="0" smtClean="0">
                <a:solidFill>
                  <a:srgbClr val="0000CC"/>
                </a:solidFill>
                <a:latin typeface="Arial" pitchFamily="34" charset="0"/>
                <a:cs typeface="Arial" pitchFamily="34" charset="0"/>
              </a:rPr>
              <a:t>.   15  </a:t>
            </a:r>
            <a:r>
              <a:rPr lang="pt-BR" sz="6400" dirty="0">
                <a:solidFill>
                  <a:srgbClr val="0000CC"/>
                </a:solidFill>
                <a:latin typeface="Arial" pitchFamily="34" charset="0"/>
                <a:cs typeface="Arial" pitchFamily="34" charset="0"/>
              </a:rPr>
              <a:t>Porque, ainda que tivésseis dez mil aios em Cristo, não teríeis, contudo, muitos pais; porque eu, pelo evangelho, vos gerei em Jesus Cristo</a:t>
            </a:r>
            <a:r>
              <a:rPr lang="pt-BR" sz="6400" dirty="0" smtClean="0">
                <a:solidFill>
                  <a:srgbClr val="0000CC"/>
                </a:solidFill>
                <a:latin typeface="Arial" pitchFamily="34" charset="0"/>
                <a:cs typeface="Arial" pitchFamily="34" charset="0"/>
              </a:rPr>
              <a:t>.   16  </a:t>
            </a:r>
            <a:r>
              <a:rPr lang="pt-BR" sz="6400" dirty="0">
                <a:solidFill>
                  <a:srgbClr val="0000CC"/>
                </a:solidFill>
                <a:latin typeface="Arial" pitchFamily="34" charset="0"/>
                <a:cs typeface="Arial" pitchFamily="34" charset="0"/>
              </a:rPr>
              <a:t>Admoesto-vos, portanto, a que sejais meus imitadores.</a:t>
            </a:r>
            <a:endParaRPr lang="pt-BR" sz="6400" dirty="0">
              <a:solidFill>
                <a:srgbClr val="0000CC"/>
              </a:solidFill>
              <a:latin typeface="Arial" pitchFamily="34" charset="0"/>
              <a:cs typeface="Arial" pitchFamily="34" charset="0"/>
            </a:endParaRPr>
          </a:p>
        </p:txBody>
      </p:sp>
    </p:spTree>
    <p:extLst>
      <p:ext uri="{BB962C8B-B14F-4D97-AF65-F5344CB8AC3E}">
        <p14:creationId xmlns:p14="http://schemas.microsoft.com/office/powerpoint/2010/main" val="591943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3: A FIDELIDADE DOS MINISTROS DO EVANGELHO</a:t>
            </a:r>
            <a:endParaRPr lang="pt-BR" sz="3200" dirty="0"/>
          </a:p>
        </p:txBody>
      </p:sp>
      <p:sp>
        <p:nvSpPr>
          <p:cNvPr id="3" name="Espaço Reservado para Conteúdo 2"/>
          <p:cNvSpPr>
            <a:spLocks noGrp="1"/>
          </p:cNvSpPr>
          <p:nvPr>
            <p:ph idx="1"/>
          </p:nvPr>
        </p:nvSpPr>
        <p:spPr>
          <a:ln>
            <a:solidFill>
              <a:schemeClr val="tx1"/>
            </a:solidFill>
          </a:ln>
        </p:spPr>
        <p:txBody>
          <a:bodyPr>
            <a:normAutofit fontScale="85000" lnSpcReduction="20000"/>
          </a:bodyPr>
          <a:lstStyle/>
          <a:p>
            <a:pPr marL="0" lvl="0" indent="0" algn="just">
              <a:spcBef>
                <a:spcPct val="0"/>
              </a:spcBef>
              <a:buNone/>
              <a:defRPr/>
            </a:pPr>
            <a:r>
              <a:rPr lang="pt-BR" sz="2800" b="1" dirty="0">
                <a:solidFill>
                  <a:srgbClr val="006600"/>
                </a:solidFill>
              </a:rPr>
              <a:t>III - Ministros Aprovados por </a:t>
            </a:r>
            <a:r>
              <a:rPr lang="pt-BR" sz="2800" b="1" dirty="0" smtClean="0">
                <a:solidFill>
                  <a:srgbClr val="006600"/>
                </a:solidFill>
              </a:rPr>
              <a:t>Deus				</a:t>
            </a:r>
            <a:r>
              <a:rPr lang="pt-BR" sz="2100" b="1" dirty="0" smtClean="0">
                <a:solidFill>
                  <a:srgbClr val="006600"/>
                </a:solidFill>
              </a:rPr>
              <a:t>1</a:t>
            </a:r>
            <a:r>
              <a:rPr lang="pt-BR" sz="2800" b="1" dirty="0" smtClean="0">
                <a:solidFill>
                  <a:srgbClr val="006600"/>
                </a:solidFill>
              </a:rPr>
              <a:t> </a:t>
            </a:r>
            <a:endParaRPr lang="pt-BR" sz="2800" b="1" dirty="0" smtClean="0">
              <a:solidFill>
                <a:srgbClr val="006600"/>
              </a:solidFill>
            </a:endParaRPr>
          </a:p>
          <a:p>
            <a:pPr marL="0" lvl="0" indent="0" algn="just">
              <a:spcBef>
                <a:spcPct val="0"/>
              </a:spcBef>
              <a:buNone/>
              <a:defRPr/>
            </a:pPr>
            <a:endParaRPr lang="pt-BR" sz="2000" b="1" dirty="0" smtClean="0">
              <a:solidFill>
                <a:srgbClr val="006600"/>
              </a:solidFill>
            </a:endParaRPr>
          </a:p>
          <a:p>
            <a:pPr marL="0" lvl="0" indent="0" algn="just">
              <a:spcBef>
                <a:spcPct val="0"/>
              </a:spcBef>
              <a:buNone/>
              <a:defRPr/>
            </a:pPr>
            <a:r>
              <a:rPr lang="pt-BR" sz="2000" b="1" dirty="0">
                <a:solidFill>
                  <a:srgbClr val="006600"/>
                </a:solidFill>
              </a:rPr>
              <a:t>	</a:t>
            </a:r>
            <a:r>
              <a:rPr lang="pt-BR" sz="2600" dirty="0" smtClean="0">
                <a:latin typeface="Arial" pitchFamily="34" charset="0"/>
                <a:cs typeface="Arial" pitchFamily="34" charset="0"/>
              </a:rPr>
              <a:t> </a:t>
            </a:r>
            <a:r>
              <a:rPr lang="pt-BR" sz="2800" dirty="0" smtClean="0">
                <a:latin typeface="Arial" pitchFamily="34" charset="0"/>
                <a:cs typeface="Arial" pitchFamily="34" charset="0"/>
              </a:rPr>
              <a:t>O apóstolo </a:t>
            </a:r>
            <a:r>
              <a:rPr lang="pt-BR" sz="2800" dirty="0">
                <a:latin typeface="Arial" pitchFamily="34" charset="0"/>
                <a:cs typeface="Arial" pitchFamily="34" charset="0"/>
              </a:rPr>
              <a:t>Paulo continua </a:t>
            </a:r>
            <a:r>
              <a:rPr lang="pt-BR" sz="2800" dirty="0" smtClean="0">
                <a:latin typeface="Arial" pitchFamily="34" charset="0"/>
                <a:cs typeface="Arial" pitchFamily="34" charset="0"/>
              </a:rPr>
              <a:t>e trata </a:t>
            </a:r>
            <a:r>
              <a:rPr lang="pt-BR" sz="2800" dirty="0">
                <a:latin typeface="Arial" pitchFamily="34" charset="0"/>
                <a:cs typeface="Arial" pitchFamily="34" charset="0"/>
              </a:rPr>
              <a:t>da consideração que se devia dar aos ministros do Evangelho e, particularmente, ao seu ministério entre eles. De forma geral, os obreiros são “</a:t>
            </a:r>
            <a:r>
              <a:rPr lang="pt-BR" sz="2800" dirty="0">
                <a:solidFill>
                  <a:srgbClr val="0000CC"/>
                </a:solidFill>
                <a:latin typeface="Arial" pitchFamily="34" charset="0"/>
                <a:cs typeface="Arial" pitchFamily="34" charset="0"/>
              </a:rPr>
              <a:t>despenseiros dos mistérios de Deus</a:t>
            </a:r>
            <a:r>
              <a:rPr lang="pt-BR" sz="2800" dirty="0">
                <a:latin typeface="Arial" pitchFamily="34" charset="0"/>
                <a:cs typeface="Arial" pitchFamily="34" charset="0"/>
              </a:rPr>
              <a:t>”, na administração da palavra em toda a ciência e sabedoria divinas; e de um despenseiro espera-se apenas que seja fiel em repartir com os seus </a:t>
            </a:r>
            <a:r>
              <a:rPr lang="pt-BR" sz="2800" dirty="0" err="1">
                <a:latin typeface="Arial" pitchFamily="34" charset="0"/>
                <a:cs typeface="Arial" pitchFamily="34" charset="0"/>
              </a:rPr>
              <a:t>conservos</a:t>
            </a:r>
            <a:r>
              <a:rPr lang="pt-BR" sz="2800" dirty="0">
                <a:latin typeface="Arial" pitchFamily="34" charset="0"/>
                <a:cs typeface="Arial" pitchFamily="34" charset="0"/>
              </a:rPr>
              <a:t> e irmãos esse depósito que lhe foi confiado. Mas, em particular no caso de Paulo, ele não se considerava dependente da aprovação de qualquer homem – nem dos coríntios, nem dele mesmo – quanto ao seu ministério, pois, como ele mesmo havia dito, é Deus quem recompensará os seus </a:t>
            </a:r>
            <a:r>
              <a:rPr lang="pt-BR" sz="2800" dirty="0" smtClean="0">
                <a:latin typeface="Arial" pitchFamily="34" charset="0"/>
                <a:cs typeface="Arial" pitchFamily="34" charset="0"/>
              </a:rPr>
              <a:t>cooperadores: </a:t>
            </a:r>
            <a:r>
              <a:rPr lang="pt-BR" sz="2800" dirty="0">
                <a:latin typeface="Arial" pitchFamily="34" charset="0"/>
                <a:cs typeface="Arial" pitchFamily="34" charset="0"/>
              </a:rPr>
              <a:t>“</a:t>
            </a:r>
            <a:r>
              <a:rPr lang="pt-BR" sz="2800" dirty="0">
                <a:solidFill>
                  <a:srgbClr val="0000CC"/>
                </a:solidFill>
                <a:latin typeface="Arial" pitchFamily="34" charset="0"/>
                <a:cs typeface="Arial" pitchFamily="34" charset="0"/>
              </a:rPr>
              <a:t>pois quem me julga é o </a:t>
            </a:r>
            <a:r>
              <a:rPr lang="pt-BR" sz="2800" dirty="0" smtClean="0">
                <a:solidFill>
                  <a:srgbClr val="0000CC"/>
                </a:solidFill>
                <a:latin typeface="Arial" pitchFamily="34" charset="0"/>
                <a:cs typeface="Arial" pitchFamily="34" charset="0"/>
              </a:rPr>
              <a:t>Senhor</a:t>
            </a:r>
            <a:r>
              <a:rPr lang="pt-BR" sz="2800" dirty="0" smtClean="0">
                <a:latin typeface="Arial" pitchFamily="34" charset="0"/>
                <a:cs typeface="Arial" pitchFamily="34" charset="0"/>
              </a:rPr>
              <a:t>”.</a:t>
            </a:r>
            <a:endParaRPr lang="pt-BR" sz="2800" dirty="0">
              <a:latin typeface="Arial" pitchFamily="34" charset="0"/>
              <a:cs typeface="Arial" pitchFamily="34" charset="0"/>
            </a:endParaRPr>
          </a:p>
        </p:txBody>
      </p:sp>
    </p:spTree>
    <p:extLst>
      <p:ext uri="{BB962C8B-B14F-4D97-AF65-F5344CB8AC3E}">
        <p14:creationId xmlns:p14="http://schemas.microsoft.com/office/powerpoint/2010/main" val="13862939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16632"/>
            <a:ext cx="8229600" cy="850106"/>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a:t>
            </a:r>
            <a:r>
              <a:rPr lang="pt-BR" sz="3100" dirty="0" smtClean="0">
                <a:solidFill>
                  <a:srgbClr val="7030A0"/>
                </a:solidFill>
                <a:latin typeface="Arial Black" pitchFamily="34" charset="0"/>
              </a:rPr>
              <a:t>CORÍNTIOS</a:t>
            </a:r>
            <a:r>
              <a:rPr lang="pt-BR" sz="3600" dirty="0" smtClean="0">
                <a:solidFill>
                  <a:srgbClr val="00B0F0"/>
                </a:solidFill>
                <a:latin typeface="Arial Black" pitchFamily="34" charset="0"/>
              </a:rPr>
              <a:t/>
            </a:r>
            <a:br>
              <a:rPr lang="pt-BR" sz="3600" dirty="0" smtClean="0">
                <a:solidFill>
                  <a:srgbClr val="00B0F0"/>
                </a:solidFill>
                <a:latin typeface="Arial Black" pitchFamily="34" charset="0"/>
              </a:rPr>
            </a:br>
            <a:r>
              <a:rPr lang="pt-BR" sz="2900" b="1" i="1" dirty="0">
                <a:solidFill>
                  <a:srgbClr val="00B050"/>
                </a:solidFill>
                <a:ea typeface="+mn-ea"/>
                <a:cs typeface="Arial" charset="0"/>
              </a:rPr>
              <a:t>LIÇÃO 3: A FIDELIDADE DOS MINISTROS DO EVANGELHO</a:t>
            </a:r>
            <a:endParaRPr lang="pt-BR" sz="2900" b="1" i="1" dirty="0">
              <a:solidFill>
                <a:srgbClr val="00B050"/>
              </a:solidFill>
              <a:ea typeface="+mn-ea"/>
              <a:cs typeface="Arial" charset="0"/>
            </a:endParaRPr>
          </a:p>
        </p:txBody>
      </p:sp>
      <p:sp>
        <p:nvSpPr>
          <p:cNvPr id="3" name="Espaço Reservado para Conteúdo 2"/>
          <p:cNvSpPr>
            <a:spLocks noGrp="1"/>
          </p:cNvSpPr>
          <p:nvPr>
            <p:ph idx="1"/>
          </p:nvPr>
        </p:nvSpPr>
        <p:spPr>
          <a:xfrm>
            <a:off x="467544" y="1340768"/>
            <a:ext cx="8229600" cy="5112568"/>
          </a:xfrm>
        </p:spPr>
        <p:txBody>
          <a:bodyPr>
            <a:normAutofit fontScale="25000" lnSpcReduction="20000"/>
          </a:bodyPr>
          <a:lstStyle/>
          <a:p>
            <a:pPr marL="0" indent="0" algn="ctr">
              <a:buNone/>
            </a:pPr>
            <a:r>
              <a:rPr lang="pt-BR" sz="9600" b="1" dirty="0" smtClean="0">
                <a:solidFill>
                  <a:srgbClr val="FF0000"/>
                </a:solidFill>
                <a:latin typeface="Arial" pitchFamily="34" charset="0"/>
                <a:cs typeface="Arial" pitchFamily="34" charset="0"/>
              </a:rPr>
              <a:t>Do Texto Bíblico:</a:t>
            </a:r>
          </a:p>
          <a:p>
            <a:pPr marL="0" indent="0" algn="ctr">
              <a:buNone/>
            </a:pPr>
            <a:r>
              <a:rPr lang="pt-BR" sz="1400" b="1" dirty="0" smtClean="0">
                <a:solidFill>
                  <a:srgbClr val="FF0000"/>
                </a:solidFill>
                <a:latin typeface="Arial" pitchFamily="34" charset="0"/>
                <a:cs typeface="Arial" pitchFamily="34" charset="0"/>
              </a:rPr>
              <a:t> </a:t>
            </a:r>
            <a:endParaRPr lang="pt-BR" sz="1400" dirty="0" smtClean="0">
              <a:solidFill>
                <a:srgbClr val="0000CC"/>
              </a:solidFill>
            </a:endParaRPr>
          </a:p>
          <a:p>
            <a:pPr marL="0" indent="0">
              <a:buNone/>
            </a:pPr>
            <a:r>
              <a:rPr lang="pt-BR" sz="11200" dirty="0" smtClean="0">
                <a:solidFill>
                  <a:srgbClr val="0000CC"/>
                </a:solidFill>
                <a:latin typeface="Arial" pitchFamily="34" charset="0"/>
                <a:cs typeface="Arial" pitchFamily="34" charset="0"/>
              </a:rPr>
              <a:t>I </a:t>
            </a:r>
            <a:r>
              <a:rPr lang="pt-BR" sz="11200" dirty="0" err="1">
                <a:solidFill>
                  <a:srgbClr val="0000CC"/>
                </a:solidFill>
                <a:latin typeface="Arial" pitchFamily="34" charset="0"/>
                <a:cs typeface="Arial" pitchFamily="34" charset="0"/>
              </a:rPr>
              <a:t>Co</a:t>
            </a:r>
            <a:r>
              <a:rPr lang="pt-BR" sz="11200" dirty="0">
                <a:solidFill>
                  <a:srgbClr val="0000CC"/>
                </a:solidFill>
                <a:latin typeface="Arial" pitchFamily="34" charset="0"/>
                <a:cs typeface="Arial" pitchFamily="34" charset="0"/>
              </a:rPr>
              <a:t> </a:t>
            </a:r>
            <a:r>
              <a:rPr lang="pt-BR" sz="11200" dirty="0" smtClean="0">
                <a:solidFill>
                  <a:srgbClr val="0000CC"/>
                </a:solidFill>
                <a:latin typeface="Arial" pitchFamily="34" charset="0"/>
                <a:cs typeface="Arial" pitchFamily="34" charset="0"/>
              </a:rPr>
              <a:t>4. </a:t>
            </a:r>
            <a:r>
              <a:rPr lang="pt-BR" sz="11200" dirty="0">
                <a:solidFill>
                  <a:srgbClr val="0000CC"/>
                </a:solidFill>
                <a:latin typeface="Arial" pitchFamily="34" charset="0"/>
                <a:cs typeface="Arial" pitchFamily="34" charset="0"/>
              </a:rPr>
              <a:t>1 </a:t>
            </a:r>
            <a:r>
              <a:rPr lang="pt-BR" sz="11200" dirty="0" smtClean="0">
                <a:solidFill>
                  <a:srgbClr val="0000CC"/>
                </a:solidFill>
                <a:latin typeface="Arial" pitchFamily="34" charset="0"/>
                <a:cs typeface="Arial" pitchFamily="34" charset="0"/>
              </a:rPr>
              <a:t> </a:t>
            </a:r>
            <a:r>
              <a:rPr lang="pt-BR" sz="11200" dirty="0">
                <a:solidFill>
                  <a:srgbClr val="0000CC"/>
                </a:solidFill>
                <a:latin typeface="Arial" pitchFamily="34" charset="0"/>
                <a:cs typeface="Arial" pitchFamily="34" charset="0"/>
              </a:rPr>
              <a:t>Que os homens nos considerem como ministros de Cristo e despenseiros dos mistérios de Deus</a:t>
            </a:r>
            <a:r>
              <a:rPr lang="pt-BR" sz="11200" dirty="0" smtClean="0">
                <a:solidFill>
                  <a:srgbClr val="0000CC"/>
                </a:solidFill>
                <a:latin typeface="Arial" pitchFamily="34" charset="0"/>
                <a:cs typeface="Arial" pitchFamily="34" charset="0"/>
              </a:rPr>
              <a:t>.   </a:t>
            </a:r>
          </a:p>
          <a:p>
            <a:pPr marL="0" indent="0">
              <a:buNone/>
            </a:pPr>
            <a:r>
              <a:rPr lang="pt-BR" sz="11200" dirty="0" smtClean="0">
                <a:solidFill>
                  <a:srgbClr val="0000CC"/>
                </a:solidFill>
                <a:latin typeface="Arial" pitchFamily="34" charset="0"/>
                <a:cs typeface="Arial" pitchFamily="34" charset="0"/>
              </a:rPr>
              <a:t>2  Além </a:t>
            </a:r>
            <a:r>
              <a:rPr lang="pt-BR" sz="11200" dirty="0">
                <a:solidFill>
                  <a:srgbClr val="0000CC"/>
                </a:solidFill>
                <a:latin typeface="Arial" pitchFamily="34" charset="0"/>
                <a:cs typeface="Arial" pitchFamily="34" charset="0"/>
              </a:rPr>
              <a:t>disso, requer-se nos despenseiros que cada um se ache fiel</a:t>
            </a:r>
            <a:r>
              <a:rPr lang="pt-BR" sz="11200" dirty="0" smtClean="0">
                <a:solidFill>
                  <a:srgbClr val="0000CC"/>
                </a:solidFill>
                <a:latin typeface="Arial" pitchFamily="34" charset="0"/>
                <a:cs typeface="Arial" pitchFamily="34" charset="0"/>
              </a:rPr>
              <a:t>.   </a:t>
            </a:r>
          </a:p>
          <a:p>
            <a:pPr marL="0" indent="0">
              <a:buNone/>
            </a:pPr>
            <a:r>
              <a:rPr lang="pt-BR" sz="11200" dirty="0" smtClean="0">
                <a:solidFill>
                  <a:srgbClr val="0000CC"/>
                </a:solidFill>
                <a:latin typeface="Arial" pitchFamily="34" charset="0"/>
                <a:cs typeface="Arial" pitchFamily="34" charset="0"/>
              </a:rPr>
              <a:t>3  Todavia</a:t>
            </a:r>
            <a:r>
              <a:rPr lang="pt-BR" sz="11200" dirty="0">
                <a:solidFill>
                  <a:srgbClr val="0000CC"/>
                </a:solidFill>
                <a:latin typeface="Arial" pitchFamily="34" charset="0"/>
                <a:cs typeface="Arial" pitchFamily="34" charset="0"/>
              </a:rPr>
              <a:t>, a mim mui pouco se me dá de ser julgado por vós ou por algum juízo humano; nem eu tampouco a mim mesmo me julgo</a:t>
            </a:r>
            <a:r>
              <a:rPr lang="pt-BR" sz="11200" dirty="0" smtClean="0">
                <a:solidFill>
                  <a:srgbClr val="0000CC"/>
                </a:solidFill>
                <a:latin typeface="Arial" pitchFamily="34" charset="0"/>
                <a:cs typeface="Arial" pitchFamily="34" charset="0"/>
              </a:rPr>
              <a:t>.   </a:t>
            </a:r>
          </a:p>
          <a:p>
            <a:pPr marL="0" indent="0">
              <a:buNone/>
            </a:pPr>
            <a:r>
              <a:rPr lang="pt-BR" sz="11200" dirty="0" smtClean="0">
                <a:solidFill>
                  <a:srgbClr val="0000CC"/>
                </a:solidFill>
                <a:latin typeface="Arial" pitchFamily="34" charset="0"/>
                <a:cs typeface="Arial" pitchFamily="34" charset="0"/>
              </a:rPr>
              <a:t>4  </a:t>
            </a:r>
            <a:r>
              <a:rPr lang="pt-BR" sz="11200" dirty="0">
                <a:solidFill>
                  <a:srgbClr val="0000CC"/>
                </a:solidFill>
                <a:latin typeface="Arial" pitchFamily="34" charset="0"/>
                <a:cs typeface="Arial" pitchFamily="34" charset="0"/>
              </a:rPr>
              <a:t>Porque em nada me sinto culpado; mas nem por isso me considero justificado, pois quem me julga é o Senhor</a:t>
            </a:r>
            <a:r>
              <a:rPr lang="pt-BR" sz="11200" dirty="0" smtClean="0">
                <a:solidFill>
                  <a:srgbClr val="0000CC"/>
                </a:solidFill>
                <a:latin typeface="Arial" pitchFamily="34" charset="0"/>
                <a:cs typeface="Arial" pitchFamily="34" charset="0"/>
              </a:rPr>
              <a:t>.</a:t>
            </a:r>
            <a:endParaRPr lang="pt-BR" sz="11200" dirty="0">
              <a:solidFill>
                <a:srgbClr val="0000CC"/>
              </a:solidFill>
              <a:latin typeface="Arial" pitchFamily="34" charset="0"/>
              <a:cs typeface="Arial" pitchFamily="34" charset="0"/>
            </a:endParaRPr>
          </a:p>
        </p:txBody>
      </p:sp>
    </p:spTree>
    <p:extLst>
      <p:ext uri="{BB962C8B-B14F-4D97-AF65-F5344CB8AC3E}">
        <p14:creationId xmlns:p14="http://schemas.microsoft.com/office/powerpoint/2010/main" val="6562546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3: A FIDELIDADE DOS MINISTROS DO EVANGELHO</a:t>
            </a:r>
            <a:endParaRPr lang="pt-BR" sz="3200" dirty="0"/>
          </a:p>
        </p:txBody>
      </p:sp>
      <p:sp>
        <p:nvSpPr>
          <p:cNvPr id="3" name="Espaço Reservado para Conteúdo 2"/>
          <p:cNvSpPr>
            <a:spLocks noGrp="1"/>
          </p:cNvSpPr>
          <p:nvPr>
            <p:ph idx="1"/>
          </p:nvPr>
        </p:nvSpPr>
        <p:spPr>
          <a:ln>
            <a:solidFill>
              <a:schemeClr val="tx1"/>
            </a:solidFill>
          </a:ln>
        </p:spPr>
        <p:txBody>
          <a:bodyPr>
            <a:normAutofit fontScale="85000" lnSpcReduction="20000"/>
          </a:bodyPr>
          <a:lstStyle/>
          <a:p>
            <a:pPr marL="0" lvl="0" indent="0" algn="just">
              <a:spcBef>
                <a:spcPct val="0"/>
              </a:spcBef>
              <a:buNone/>
              <a:defRPr/>
            </a:pPr>
            <a:r>
              <a:rPr lang="pt-BR" sz="2800" b="1" dirty="0">
                <a:solidFill>
                  <a:srgbClr val="006600"/>
                </a:solidFill>
              </a:rPr>
              <a:t>III - Ministros Aprovados por Deus		</a:t>
            </a:r>
            <a:r>
              <a:rPr lang="pt-BR" sz="2400" b="1" dirty="0">
                <a:solidFill>
                  <a:srgbClr val="006600"/>
                </a:solidFill>
              </a:rPr>
              <a:t>		</a:t>
            </a:r>
            <a:r>
              <a:rPr lang="pt-BR" sz="2000" b="1" dirty="0" smtClean="0">
                <a:solidFill>
                  <a:srgbClr val="006600"/>
                </a:solidFill>
              </a:rPr>
              <a:t>2 </a:t>
            </a:r>
            <a:endParaRPr lang="pt-BR" sz="2000" b="1" dirty="0" smtClean="0">
              <a:solidFill>
                <a:srgbClr val="006600"/>
              </a:solidFill>
            </a:endParaRPr>
          </a:p>
          <a:p>
            <a:pPr marL="0" lvl="0" indent="0" algn="just">
              <a:spcBef>
                <a:spcPct val="0"/>
              </a:spcBef>
              <a:buNone/>
              <a:defRPr/>
            </a:pPr>
            <a:endParaRPr lang="pt-BR" sz="1400" b="1" dirty="0">
              <a:solidFill>
                <a:srgbClr val="006600"/>
              </a:solidFill>
            </a:endParaRPr>
          </a:p>
          <a:p>
            <a:pPr marL="0" lvl="0" indent="0" algn="just">
              <a:spcBef>
                <a:spcPct val="0"/>
              </a:spcBef>
              <a:buNone/>
              <a:defRPr/>
            </a:pPr>
            <a:r>
              <a:rPr lang="pt-BR" sz="2000" b="1" dirty="0">
                <a:solidFill>
                  <a:srgbClr val="006600"/>
                </a:solidFill>
              </a:rPr>
              <a:t>	</a:t>
            </a:r>
            <a:r>
              <a:rPr lang="pt-BR" sz="2800" dirty="0">
                <a:latin typeface="Arial" pitchFamily="34" charset="0"/>
                <a:cs typeface="Arial" pitchFamily="34" charset="0"/>
              </a:rPr>
              <a:t>Essa também era uma forma de calar as razões daqueles que se agrupavam sob o nome do apóstolo, ou se colocavam contra ele, diminuindo o mérito da sua obra entre eles. Se havia diferenças entre este e aquele obreiro, Paulo lembra que todos haviam recebido seus dons particulares de Deus, não tendo de que se gloriar ou ensoberbecer: “</a:t>
            </a:r>
            <a:r>
              <a:rPr lang="pt-BR" sz="2800" dirty="0">
                <a:solidFill>
                  <a:srgbClr val="0000CC"/>
                </a:solidFill>
                <a:latin typeface="Arial" pitchFamily="34" charset="0"/>
                <a:cs typeface="Arial" pitchFamily="34" charset="0"/>
              </a:rPr>
              <a:t>que tens tu que não tenhas recebido</a:t>
            </a:r>
            <a:r>
              <a:rPr lang="pt-BR" sz="2800" dirty="0" smtClean="0">
                <a:solidFill>
                  <a:srgbClr val="0000CC"/>
                </a:solidFill>
                <a:latin typeface="Arial" pitchFamily="34" charset="0"/>
                <a:cs typeface="Arial" pitchFamily="34" charset="0"/>
              </a:rPr>
              <a:t>?</a:t>
            </a:r>
            <a:r>
              <a:rPr lang="pt-BR" sz="2800" dirty="0" smtClean="0">
                <a:latin typeface="Arial" pitchFamily="34" charset="0"/>
                <a:cs typeface="Arial" pitchFamily="34" charset="0"/>
              </a:rPr>
              <a:t>”. </a:t>
            </a:r>
            <a:r>
              <a:rPr lang="pt-BR" sz="2800" dirty="0">
                <a:latin typeface="Arial" pitchFamily="34" charset="0"/>
                <a:cs typeface="Arial" pitchFamily="34" charset="0"/>
              </a:rPr>
              <a:t>E então os repreende pela sua soberba, comparando a condição de autossuficiência em que se encontravam com a de sofrimentos, reveses e aflições por que passavam os apóstolos por amor a Cristo: “</a:t>
            </a:r>
            <a:r>
              <a:rPr lang="pt-BR" sz="2800" dirty="0">
                <a:solidFill>
                  <a:srgbClr val="0000CC"/>
                </a:solidFill>
                <a:latin typeface="Arial" pitchFamily="34" charset="0"/>
                <a:cs typeface="Arial" pitchFamily="34" charset="0"/>
              </a:rPr>
              <a:t>Nós somos loucos por amor de Cristo, e vós sábios em Cristo; nós fracos, e vós fortes; vós ilustres, e nós </a:t>
            </a:r>
            <a:r>
              <a:rPr lang="pt-BR" sz="2800" dirty="0" smtClean="0">
                <a:solidFill>
                  <a:srgbClr val="0000CC"/>
                </a:solidFill>
                <a:latin typeface="Arial" pitchFamily="34" charset="0"/>
                <a:cs typeface="Arial" pitchFamily="34" charset="0"/>
              </a:rPr>
              <a:t>vis</a:t>
            </a:r>
            <a:r>
              <a:rPr lang="pt-BR" sz="2800" dirty="0" smtClean="0">
                <a:latin typeface="Arial" pitchFamily="34" charset="0"/>
                <a:cs typeface="Arial" pitchFamily="34" charset="0"/>
              </a:rPr>
              <a:t>”.</a:t>
            </a:r>
            <a:endParaRPr lang="pt-BR" sz="2800" dirty="0">
              <a:latin typeface="Arial" pitchFamily="34" charset="0"/>
              <a:cs typeface="Arial" pitchFamily="34" charset="0"/>
            </a:endParaRPr>
          </a:p>
        </p:txBody>
      </p:sp>
    </p:spTree>
    <p:extLst>
      <p:ext uri="{BB962C8B-B14F-4D97-AF65-F5344CB8AC3E}">
        <p14:creationId xmlns:p14="http://schemas.microsoft.com/office/powerpoint/2010/main" val="27462638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16632"/>
            <a:ext cx="8229600" cy="850106"/>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a:t>
            </a:r>
            <a:r>
              <a:rPr lang="pt-BR" sz="3100" dirty="0" smtClean="0">
                <a:solidFill>
                  <a:srgbClr val="7030A0"/>
                </a:solidFill>
                <a:latin typeface="Arial Black" pitchFamily="34" charset="0"/>
              </a:rPr>
              <a:t>CORÍNTIOS</a:t>
            </a:r>
            <a:r>
              <a:rPr lang="pt-BR" sz="3600" dirty="0" smtClean="0">
                <a:solidFill>
                  <a:srgbClr val="00B0F0"/>
                </a:solidFill>
                <a:latin typeface="Arial Black" pitchFamily="34" charset="0"/>
              </a:rPr>
              <a:t/>
            </a:r>
            <a:br>
              <a:rPr lang="pt-BR" sz="3600" dirty="0" smtClean="0">
                <a:solidFill>
                  <a:srgbClr val="00B0F0"/>
                </a:solidFill>
                <a:latin typeface="Arial Black" pitchFamily="34" charset="0"/>
              </a:rPr>
            </a:br>
            <a:r>
              <a:rPr lang="pt-BR" sz="2900" b="1" i="1" dirty="0">
                <a:solidFill>
                  <a:srgbClr val="00B050"/>
                </a:solidFill>
                <a:ea typeface="+mn-ea"/>
                <a:cs typeface="Arial" charset="0"/>
              </a:rPr>
              <a:t>LIÇÃO 3: A FIDELIDADE DOS MINISTROS DO EVANGELHO</a:t>
            </a:r>
            <a:endParaRPr lang="pt-BR" sz="2900" b="1" i="1" dirty="0">
              <a:solidFill>
                <a:srgbClr val="00B050"/>
              </a:solidFill>
              <a:ea typeface="+mn-ea"/>
              <a:cs typeface="Arial" charset="0"/>
            </a:endParaRPr>
          </a:p>
        </p:txBody>
      </p:sp>
      <p:sp>
        <p:nvSpPr>
          <p:cNvPr id="3" name="Espaço Reservado para Conteúdo 2"/>
          <p:cNvSpPr>
            <a:spLocks noGrp="1"/>
          </p:cNvSpPr>
          <p:nvPr>
            <p:ph idx="1"/>
          </p:nvPr>
        </p:nvSpPr>
        <p:spPr>
          <a:xfrm>
            <a:off x="467544" y="1124744"/>
            <a:ext cx="8229600" cy="5328592"/>
          </a:xfrm>
        </p:spPr>
        <p:txBody>
          <a:bodyPr>
            <a:normAutofit fontScale="25000" lnSpcReduction="20000"/>
          </a:bodyPr>
          <a:lstStyle/>
          <a:p>
            <a:pPr marL="0" indent="0" algn="ctr">
              <a:buNone/>
            </a:pPr>
            <a:r>
              <a:rPr lang="pt-BR" sz="9600" b="1" dirty="0" smtClean="0">
                <a:solidFill>
                  <a:srgbClr val="FF0000"/>
                </a:solidFill>
                <a:latin typeface="Arial" pitchFamily="34" charset="0"/>
                <a:cs typeface="Arial" pitchFamily="34" charset="0"/>
              </a:rPr>
              <a:t>Do Texto Bíblico:</a:t>
            </a:r>
          </a:p>
          <a:p>
            <a:pPr marL="0" indent="0" algn="ctr">
              <a:buNone/>
            </a:pPr>
            <a:r>
              <a:rPr lang="pt-BR" sz="1400" b="1" dirty="0" smtClean="0">
                <a:solidFill>
                  <a:srgbClr val="FF0000"/>
                </a:solidFill>
                <a:latin typeface="Arial" pitchFamily="34" charset="0"/>
                <a:cs typeface="Arial" pitchFamily="34" charset="0"/>
              </a:rPr>
              <a:t> </a:t>
            </a:r>
            <a:endParaRPr lang="pt-BR" sz="1400" dirty="0" smtClean="0">
              <a:solidFill>
                <a:srgbClr val="0000CC"/>
              </a:solidFill>
            </a:endParaRPr>
          </a:p>
          <a:p>
            <a:pPr marL="0" indent="0">
              <a:buNone/>
            </a:pPr>
            <a:r>
              <a:rPr lang="pt-BR" sz="9200" dirty="0" smtClean="0">
                <a:solidFill>
                  <a:srgbClr val="0000CC"/>
                </a:solidFill>
                <a:latin typeface="Arial" pitchFamily="34" charset="0"/>
                <a:cs typeface="Arial" pitchFamily="34" charset="0"/>
              </a:rPr>
              <a:t>I </a:t>
            </a:r>
            <a:r>
              <a:rPr lang="pt-BR" sz="9200" dirty="0" err="1">
                <a:solidFill>
                  <a:srgbClr val="0000CC"/>
                </a:solidFill>
                <a:latin typeface="Arial" pitchFamily="34" charset="0"/>
                <a:cs typeface="Arial" pitchFamily="34" charset="0"/>
              </a:rPr>
              <a:t>Co</a:t>
            </a:r>
            <a:r>
              <a:rPr lang="pt-BR" sz="9200" dirty="0">
                <a:solidFill>
                  <a:srgbClr val="0000CC"/>
                </a:solidFill>
                <a:latin typeface="Arial" pitchFamily="34" charset="0"/>
                <a:cs typeface="Arial" pitchFamily="34" charset="0"/>
              </a:rPr>
              <a:t> </a:t>
            </a:r>
            <a:r>
              <a:rPr lang="pt-BR" sz="9200" dirty="0" smtClean="0">
                <a:solidFill>
                  <a:srgbClr val="0000CC"/>
                </a:solidFill>
                <a:latin typeface="Arial" pitchFamily="34" charset="0"/>
                <a:cs typeface="Arial" pitchFamily="34" charset="0"/>
              </a:rPr>
              <a:t>4. </a:t>
            </a:r>
            <a:r>
              <a:rPr lang="pt-BR" sz="9200" dirty="0" smtClean="0">
                <a:solidFill>
                  <a:srgbClr val="0000CC"/>
                </a:solidFill>
                <a:latin typeface="Arial" pitchFamily="34" charset="0"/>
                <a:cs typeface="Arial" pitchFamily="34" charset="0"/>
              </a:rPr>
              <a:t>7  </a:t>
            </a:r>
            <a:r>
              <a:rPr lang="pt-BR" sz="9200" dirty="0">
                <a:solidFill>
                  <a:srgbClr val="0000CC"/>
                </a:solidFill>
                <a:latin typeface="Arial" pitchFamily="34" charset="0"/>
                <a:cs typeface="Arial" pitchFamily="34" charset="0"/>
              </a:rPr>
              <a:t>Porque quem te diferença? E que tens tu que não tenhas recebido? E, se o recebeste, por que te glorias como se não o houveras recebido</a:t>
            </a:r>
            <a:r>
              <a:rPr lang="pt-BR" sz="9200" dirty="0" smtClean="0">
                <a:solidFill>
                  <a:srgbClr val="0000CC"/>
                </a:solidFill>
                <a:latin typeface="Arial" pitchFamily="34" charset="0"/>
                <a:cs typeface="Arial" pitchFamily="34" charset="0"/>
              </a:rPr>
              <a:t>?   </a:t>
            </a:r>
          </a:p>
          <a:p>
            <a:pPr marL="0" indent="0">
              <a:buNone/>
            </a:pPr>
            <a:r>
              <a:rPr lang="pt-BR" sz="9200" dirty="0" smtClean="0">
                <a:solidFill>
                  <a:srgbClr val="0000CC"/>
                </a:solidFill>
                <a:latin typeface="Arial" pitchFamily="34" charset="0"/>
                <a:cs typeface="Arial" pitchFamily="34" charset="0"/>
              </a:rPr>
              <a:t>9  Porque </a:t>
            </a:r>
            <a:r>
              <a:rPr lang="pt-BR" sz="9200" dirty="0">
                <a:solidFill>
                  <a:srgbClr val="0000CC"/>
                </a:solidFill>
                <a:latin typeface="Arial" pitchFamily="34" charset="0"/>
                <a:cs typeface="Arial" pitchFamily="34" charset="0"/>
              </a:rPr>
              <a:t>tenho para mim que Deus a nós, apóstolos, nos pôs por últimos, como condenados à morte; pois somos feitos espetáculo ao mundo, aos anjos e aos homens</a:t>
            </a:r>
            <a:r>
              <a:rPr lang="pt-BR" sz="9200" dirty="0" smtClean="0">
                <a:solidFill>
                  <a:srgbClr val="0000CC"/>
                </a:solidFill>
                <a:latin typeface="Arial" pitchFamily="34" charset="0"/>
                <a:cs typeface="Arial" pitchFamily="34" charset="0"/>
              </a:rPr>
              <a:t>.   </a:t>
            </a:r>
          </a:p>
          <a:p>
            <a:pPr marL="0" indent="0">
              <a:buNone/>
            </a:pPr>
            <a:r>
              <a:rPr lang="pt-BR" sz="9200" dirty="0" smtClean="0">
                <a:solidFill>
                  <a:srgbClr val="0000CC"/>
                </a:solidFill>
                <a:latin typeface="Arial" pitchFamily="34" charset="0"/>
                <a:cs typeface="Arial" pitchFamily="34" charset="0"/>
              </a:rPr>
              <a:t>10  Nós </a:t>
            </a:r>
            <a:r>
              <a:rPr lang="pt-BR" sz="9200" dirty="0">
                <a:solidFill>
                  <a:srgbClr val="0000CC"/>
                </a:solidFill>
                <a:latin typeface="Arial" pitchFamily="34" charset="0"/>
                <a:cs typeface="Arial" pitchFamily="34" charset="0"/>
              </a:rPr>
              <a:t>somos loucos por amor de Cristo, e vós, sábios em Cristo; nós, fracos, e vós, fortes; vós, ilustres, e nós, vis</a:t>
            </a:r>
            <a:r>
              <a:rPr lang="pt-BR" sz="9200" dirty="0" smtClean="0">
                <a:solidFill>
                  <a:srgbClr val="0000CC"/>
                </a:solidFill>
                <a:latin typeface="Arial" pitchFamily="34" charset="0"/>
                <a:cs typeface="Arial" pitchFamily="34" charset="0"/>
              </a:rPr>
              <a:t>.   </a:t>
            </a:r>
          </a:p>
          <a:p>
            <a:pPr marL="0" indent="0">
              <a:buNone/>
            </a:pPr>
            <a:r>
              <a:rPr lang="pt-BR" sz="9200" dirty="0" smtClean="0">
                <a:solidFill>
                  <a:srgbClr val="0000CC"/>
                </a:solidFill>
                <a:latin typeface="Arial" pitchFamily="34" charset="0"/>
                <a:cs typeface="Arial" pitchFamily="34" charset="0"/>
              </a:rPr>
              <a:t>11  Até </a:t>
            </a:r>
            <a:r>
              <a:rPr lang="pt-BR" sz="9200" dirty="0">
                <a:solidFill>
                  <a:srgbClr val="0000CC"/>
                </a:solidFill>
                <a:latin typeface="Arial" pitchFamily="34" charset="0"/>
                <a:cs typeface="Arial" pitchFamily="34" charset="0"/>
              </a:rPr>
              <a:t>esta presente hora, sofremos fome e sede, e estamos nus, e recebemos bofetadas, e não temos pousada certa</a:t>
            </a:r>
            <a:r>
              <a:rPr lang="pt-BR" sz="9200" dirty="0" smtClean="0">
                <a:solidFill>
                  <a:srgbClr val="0000CC"/>
                </a:solidFill>
                <a:latin typeface="Arial" pitchFamily="34" charset="0"/>
                <a:cs typeface="Arial" pitchFamily="34" charset="0"/>
              </a:rPr>
              <a:t>,   </a:t>
            </a:r>
          </a:p>
          <a:p>
            <a:pPr marL="0" indent="0">
              <a:buNone/>
            </a:pPr>
            <a:r>
              <a:rPr lang="pt-BR" sz="9200" dirty="0" smtClean="0">
                <a:solidFill>
                  <a:srgbClr val="0000CC"/>
                </a:solidFill>
                <a:latin typeface="Arial" pitchFamily="34" charset="0"/>
                <a:cs typeface="Arial" pitchFamily="34" charset="0"/>
              </a:rPr>
              <a:t>12  e </a:t>
            </a:r>
            <a:r>
              <a:rPr lang="pt-BR" sz="9200" dirty="0">
                <a:solidFill>
                  <a:srgbClr val="0000CC"/>
                </a:solidFill>
                <a:latin typeface="Arial" pitchFamily="34" charset="0"/>
                <a:cs typeface="Arial" pitchFamily="34" charset="0"/>
              </a:rPr>
              <a:t>nos afadigamos, trabalhando com nossas próprias mãos; somos injuriados e bendizemos; somos perseguidos e sofremos</a:t>
            </a:r>
            <a:r>
              <a:rPr lang="pt-BR" sz="9200" dirty="0" smtClean="0">
                <a:solidFill>
                  <a:srgbClr val="0000CC"/>
                </a:solidFill>
                <a:latin typeface="Arial" pitchFamily="34" charset="0"/>
                <a:cs typeface="Arial" pitchFamily="34" charset="0"/>
              </a:rPr>
              <a:t>;   </a:t>
            </a:r>
          </a:p>
          <a:p>
            <a:pPr marL="0" indent="0">
              <a:buNone/>
            </a:pPr>
            <a:r>
              <a:rPr lang="pt-BR" sz="9200" dirty="0" smtClean="0">
                <a:solidFill>
                  <a:srgbClr val="0000CC"/>
                </a:solidFill>
                <a:latin typeface="Arial" pitchFamily="34" charset="0"/>
                <a:cs typeface="Arial" pitchFamily="34" charset="0"/>
              </a:rPr>
              <a:t>13  </a:t>
            </a:r>
            <a:r>
              <a:rPr lang="pt-BR" sz="9200" dirty="0">
                <a:solidFill>
                  <a:srgbClr val="0000CC"/>
                </a:solidFill>
                <a:latin typeface="Arial" pitchFamily="34" charset="0"/>
                <a:cs typeface="Arial" pitchFamily="34" charset="0"/>
              </a:rPr>
              <a:t>somos blasfemados e rogamos; até ao presente, temos chegado a ser como o lixo deste mundo e como a escória de </a:t>
            </a:r>
            <a:r>
              <a:rPr lang="pt-BR" sz="9200" dirty="0" smtClean="0">
                <a:solidFill>
                  <a:srgbClr val="0000CC"/>
                </a:solidFill>
                <a:latin typeface="Arial" pitchFamily="34" charset="0"/>
                <a:cs typeface="Arial" pitchFamily="34" charset="0"/>
              </a:rPr>
              <a:t>todos.</a:t>
            </a:r>
            <a:endParaRPr lang="pt-BR" sz="9200" dirty="0">
              <a:solidFill>
                <a:srgbClr val="0000CC"/>
              </a:solidFill>
              <a:latin typeface="Arial" pitchFamily="34" charset="0"/>
              <a:cs typeface="Arial" pitchFamily="34" charset="0"/>
            </a:endParaRPr>
          </a:p>
        </p:txBody>
      </p:sp>
    </p:spTree>
    <p:extLst>
      <p:ext uri="{BB962C8B-B14F-4D97-AF65-F5344CB8AC3E}">
        <p14:creationId xmlns:p14="http://schemas.microsoft.com/office/powerpoint/2010/main" val="6562546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3: A FIDELIDADE DOS MINISTROS DO EVANGELHO</a:t>
            </a:r>
            <a:endParaRPr lang="pt-BR" sz="3200" dirty="0"/>
          </a:p>
        </p:txBody>
      </p:sp>
      <p:sp>
        <p:nvSpPr>
          <p:cNvPr id="3" name="Espaço Reservado para Conteúdo 2"/>
          <p:cNvSpPr>
            <a:spLocks noGrp="1"/>
          </p:cNvSpPr>
          <p:nvPr>
            <p:ph idx="1"/>
          </p:nvPr>
        </p:nvSpPr>
        <p:spPr>
          <a:xfrm>
            <a:off x="611560" y="1600206"/>
            <a:ext cx="7920880" cy="4525963"/>
          </a:xfrm>
          <a:ln>
            <a:solidFill>
              <a:schemeClr val="tx1"/>
            </a:solidFill>
          </a:ln>
        </p:spPr>
        <p:txBody>
          <a:bodyPr>
            <a:normAutofit/>
          </a:bodyPr>
          <a:lstStyle/>
          <a:p>
            <a:pPr marL="0" lvl="0" indent="0" algn="just">
              <a:spcBef>
                <a:spcPct val="0"/>
              </a:spcBef>
              <a:buNone/>
              <a:defRPr/>
            </a:pPr>
            <a:r>
              <a:rPr lang="pt-BR" sz="2400" b="1" dirty="0">
                <a:solidFill>
                  <a:srgbClr val="006600"/>
                </a:solidFill>
              </a:rPr>
              <a:t>III - Ministros Aprovados por </a:t>
            </a:r>
            <a:r>
              <a:rPr lang="pt-BR" sz="2400" b="1" dirty="0" smtClean="0">
                <a:solidFill>
                  <a:srgbClr val="006600"/>
                </a:solidFill>
              </a:rPr>
              <a:t>Deus</a:t>
            </a:r>
            <a:r>
              <a:rPr lang="pt-BR" sz="2400" b="1" dirty="0">
                <a:solidFill>
                  <a:srgbClr val="006600"/>
                </a:solidFill>
              </a:rPr>
              <a:t>			</a:t>
            </a:r>
            <a:r>
              <a:rPr lang="pt-BR" sz="2000" b="1" dirty="0" smtClean="0">
                <a:solidFill>
                  <a:srgbClr val="006600"/>
                </a:solidFill>
              </a:rPr>
              <a:t>3 </a:t>
            </a:r>
            <a:r>
              <a:rPr lang="pt-BR" sz="1400" b="1" dirty="0" smtClean="0">
                <a:solidFill>
                  <a:srgbClr val="006600"/>
                </a:solidFill>
              </a:rPr>
              <a:t>   </a:t>
            </a:r>
          </a:p>
          <a:p>
            <a:pPr marL="0" lvl="0" indent="0" algn="just">
              <a:spcBef>
                <a:spcPct val="0"/>
              </a:spcBef>
              <a:buNone/>
              <a:defRPr/>
            </a:pPr>
            <a:r>
              <a:rPr lang="pt-BR" sz="1400" b="1" dirty="0" smtClean="0">
                <a:solidFill>
                  <a:srgbClr val="006600"/>
                </a:solidFill>
              </a:rPr>
              <a:t>  </a:t>
            </a:r>
            <a:endParaRPr lang="pt-BR" sz="1400" b="1" dirty="0">
              <a:solidFill>
                <a:srgbClr val="006600"/>
              </a:solidFill>
            </a:endParaRPr>
          </a:p>
          <a:p>
            <a:pPr marL="0" lvl="0" indent="0" algn="just">
              <a:spcBef>
                <a:spcPct val="0"/>
              </a:spcBef>
              <a:buNone/>
              <a:defRPr/>
            </a:pPr>
            <a:r>
              <a:rPr lang="pt-BR" sz="1400" b="1" dirty="0" smtClean="0">
                <a:solidFill>
                  <a:srgbClr val="006600"/>
                </a:solidFill>
              </a:rPr>
              <a:t>	</a:t>
            </a:r>
            <a:r>
              <a:rPr lang="pt-BR" sz="2800" dirty="0">
                <a:latin typeface="Arial" pitchFamily="34" charset="0"/>
                <a:cs typeface="Arial" pitchFamily="34" charset="0"/>
              </a:rPr>
              <a:t>Para finalizar, notemos ainda que esta repreensão tinha o propósito de levar os coríntios a considerarem devidamente o papel representado por Paulo no estabelecimento desta igreja, no seu trabalho único como pai da sua fé, e, por isso, como um ministro que deveria ser tido em alta estima e como modelo a ser imitado, como um pai e tutor: “</a:t>
            </a:r>
            <a:r>
              <a:rPr lang="pt-BR" sz="2800" dirty="0">
                <a:solidFill>
                  <a:srgbClr val="0000CC"/>
                </a:solidFill>
                <a:latin typeface="Arial" pitchFamily="34" charset="0"/>
                <a:cs typeface="Arial" pitchFamily="34" charset="0"/>
              </a:rPr>
              <a:t>Admoesto-vos, portanto, a que sejais meus </a:t>
            </a:r>
            <a:r>
              <a:rPr lang="pt-BR" sz="2800" dirty="0" smtClean="0">
                <a:solidFill>
                  <a:srgbClr val="0000CC"/>
                </a:solidFill>
                <a:latin typeface="Arial" pitchFamily="34" charset="0"/>
                <a:cs typeface="Arial" pitchFamily="34" charset="0"/>
              </a:rPr>
              <a:t>imitadores</a:t>
            </a:r>
            <a:r>
              <a:rPr lang="pt-BR" sz="2800" dirty="0" smtClean="0">
                <a:latin typeface="Arial" pitchFamily="34" charset="0"/>
                <a:cs typeface="Arial" pitchFamily="34" charset="0"/>
              </a:rPr>
              <a:t>”.</a:t>
            </a:r>
            <a:endParaRPr lang="pt-BR" sz="2800" dirty="0">
              <a:latin typeface="Arial" pitchFamily="34" charset="0"/>
              <a:cs typeface="Arial" pitchFamily="34" charset="0"/>
            </a:endParaRPr>
          </a:p>
        </p:txBody>
      </p:sp>
    </p:spTree>
    <p:extLst>
      <p:ext uri="{BB962C8B-B14F-4D97-AF65-F5344CB8AC3E}">
        <p14:creationId xmlns:p14="http://schemas.microsoft.com/office/powerpoint/2010/main" val="1945928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95536" y="4653136"/>
            <a:ext cx="8208912" cy="1296144"/>
          </a:xfrm>
        </p:spPr>
        <p:txBody>
          <a:bodyPr>
            <a:noAutofit/>
          </a:bodyPr>
          <a:lstStyle/>
          <a:p>
            <a:pPr marL="342900" lvl="0" indent="-342900" fontAlgn="base">
              <a:spcAft>
                <a:spcPct val="0"/>
              </a:spcAft>
              <a:defRPr/>
            </a:pPr>
            <a:r>
              <a:rPr lang="pt-BR" sz="4400" b="1" i="1" dirty="0">
                <a:solidFill>
                  <a:srgbClr val="00B050"/>
                </a:solidFill>
                <a:cs typeface="Arial" charset="0"/>
              </a:rPr>
              <a:t>LIÇÃO 3: A FIDELIDADE DOS MINISTROS DO EVANGELHO</a:t>
            </a:r>
            <a:endParaRPr lang="pt-BR" sz="4400" dirty="0"/>
          </a:p>
        </p:txBody>
      </p:sp>
      <p:sp>
        <p:nvSpPr>
          <p:cNvPr id="2" name="Retângulo 1"/>
          <p:cNvSpPr/>
          <p:nvPr/>
        </p:nvSpPr>
        <p:spPr>
          <a:xfrm>
            <a:off x="467544" y="548680"/>
            <a:ext cx="8064896" cy="707886"/>
          </a:xfrm>
          <a:prstGeom prst="rect">
            <a:avLst/>
          </a:prstGeom>
        </p:spPr>
        <p:txBody>
          <a:bodyPr wrap="square">
            <a:spAutoFit/>
          </a:bodyPr>
          <a:lstStyle/>
          <a:p>
            <a:pPr algn="ctr"/>
            <a:r>
              <a:rPr lang="pt-BR" sz="4000" dirty="0">
                <a:solidFill>
                  <a:srgbClr val="7030A0"/>
                </a:solidFill>
                <a:latin typeface="Arial Black" pitchFamily="34" charset="0"/>
              </a:rPr>
              <a:t>1ª CARTA  </a:t>
            </a:r>
            <a:r>
              <a:rPr lang="pt-BR" sz="3600" dirty="0">
                <a:solidFill>
                  <a:srgbClr val="7030A0"/>
                </a:solidFill>
                <a:latin typeface="Arial Black" pitchFamily="34" charset="0"/>
              </a:rPr>
              <a:t>AOS</a:t>
            </a:r>
            <a:r>
              <a:rPr lang="pt-BR" sz="4000" dirty="0">
                <a:solidFill>
                  <a:srgbClr val="7030A0"/>
                </a:solidFill>
                <a:latin typeface="Arial Black" pitchFamily="34" charset="0"/>
              </a:rPr>
              <a:t>  CORÍNTIOS</a:t>
            </a:r>
            <a:endParaRPr lang="pt-BR" sz="4000" dirty="0"/>
          </a:p>
        </p:txBody>
      </p:sp>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1461045"/>
            <a:ext cx="4464496" cy="3015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69548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16632"/>
            <a:ext cx="8229600" cy="1224136"/>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a:t>
            </a:r>
            <a:r>
              <a:rPr lang="pt-BR" sz="3100" dirty="0" smtClean="0">
                <a:solidFill>
                  <a:srgbClr val="7030A0"/>
                </a:solidFill>
                <a:latin typeface="Arial Black" pitchFamily="34" charset="0"/>
              </a:rPr>
              <a:t>CORÍNTIOS</a:t>
            </a:r>
            <a:r>
              <a:rPr lang="pt-BR" sz="3600" dirty="0" smtClean="0">
                <a:solidFill>
                  <a:srgbClr val="00B0F0"/>
                </a:solidFill>
                <a:latin typeface="Arial Black" pitchFamily="34" charset="0"/>
              </a:rPr>
              <a:t/>
            </a:r>
            <a:br>
              <a:rPr lang="pt-BR" sz="3600" dirty="0" smtClean="0">
                <a:solidFill>
                  <a:srgbClr val="00B0F0"/>
                </a:solidFill>
                <a:latin typeface="Arial Black" pitchFamily="34" charset="0"/>
              </a:rPr>
            </a:br>
            <a:r>
              <a:rPr lang="pt-BR" sz="2900" b="1" i="1" dirty="0">
                <a:solidFill>
                  <a:srgbClr val="00B050"/>
                </a:solidFill>
                <a:ea typeface="+mn-ea"/>
                <a:cs typeface="Arial" charset="0"/>
              </a:rPr>
              <a:t>LIÇÃO 3: A FIDELIDADE DOS MINISTROS DO EVANGELHO</a:t>
            </a:r>
            <a:endParaRPr lang="pt-BR" sz="2900" b="1" i="1" dirty="0">
              <a:solidFill>
                <a:srgbClr val="00B050"/>
              </a:solidFill>
              <a:ea typeface="+mn-ea"/>
              <a:cs typeface="Arial" charset="0"/>
            </a:endParaRPr>
          </a:p>
        </p:txBody>
      </p:sp>
      <p:sp>
        <p:nvSpPr>
          <p:cNvPr id="3" name="Espaço Reservado para Conteúdo 2"/>
          <p:cNvSpPr>
            <a:spLocks noGrp="1"/>
          </p:cNvSpPr>
          <p:nvPr>
            <p:ph idx="1"/>
          </p:nvPr>
        </p:nvSpPr>
        <p:spPr>
          <a:xfrm>
            <a:off x="467544" y="1700808"/>
            <a:ext cx="8229600" cy="4608512"/>
          </a:xfrm>
        </p:spPr>
        <p:txBody>
          <a:bodyPr>
            <a:normAutofit fontScale="55000" lnSpcReduction="20000"/>
          </a:bodyPr>
          <a:lstStyle/>
          <a:p>
            <a:pPr marL="0" indent="0" algn="ctr">
              <a:buNone/>
            </a:pPr>
            <a:r>
              <a:rPr lang="pt-BR" sz="5100" b="1" dirty="0" smtClean="0">
                <a:solidFill>
                  <a:srgbClr val="FF0000"/>
                </a:solidFill>
                <a:latin typeface="Arial" pitchFamily="34" charset="0"/>
                <a:cs typeface="Arial" pitchFamily="34" charset="0"/>
              </a:rPr>
              <a:t>Do Texto Bíblico:</a:t>
            </a:r>
          </a:p>
          <a:p>
            <a:pPr marL="0" indent="0" algn="ctr">
              <a:buNone/>
            </a:pPr>
            <a:r>
              <a:rPr lang="pt-BR" sz="1400" b="1" dirty="0" smtClean="0">
                <a:solidFill>
                  <a:srgbClr val="FF0000"/>
                </a:solidFill>
                <a:latin typeface="Arial" pitchFamily="34" charset="0"/>
                <a:cs typeface="Arial" pitchFamily="34" charset="0"/>
              </a:rPr>
              <a:t> </a:t>
            </a:r>
            <a:endParaRPr lang="pt-BR" sz="1400" dirty="0" smtClean="0">
              <a:solidFill>
                <a:srgbClr val="0000CC"/>
              </a:solidFill>
            </a:endParaRPr>
          </a:p>
          <a:p>
            <a:pPr marL="0" indent="0">
              <a:buNone/>
            </a:pPr>
            <a:r>
              <a:rPr lang="pt-BR" sz="5800" dirty="0" smtClean="0">
                <a:solidFill>
                  <a:srgbClr val="0000CC"/>
                </a:solidFill>
                <a:latin typeface="Arial" pitchFamily="34" charset="0"/>
                <a:cs typeface="Arial" pitchFamily="34" charset="0"/>
              </a:rPr>
              <a:t>I </a:t>
            </a:r>
            <a:r>
              <a:rPr lang="pt-BR" sz="5800" dirty="0" err="1">
                <a:solidFill>
                  <a:srgbClr val="0000CC"/>
                </a:solidFill>
                <a:latin typeface="Arial" pitchFamily="34" charset="0"/>
                <a:cs typeface="Arial" pitchFamily="34" charset="0"/>
              </a:rPr>
              <a:t>Co</a:t>
            </a:r>
            <a:r>
              <a:rPr lang="pt-BR" sz="5800" dirty="0">
                <a:solidFill>
                  <a:srgbClr val="0000CC"/>
                </a:solidFill>
                <a:latin typeface="Arial" pitchFamily="34" charset="0"/>
                <a:cs typeface="Arial" pitchFamily="34" charset="0"/>
              </a:rPr>
              <a:t> </a:t>
            </a:r>
            <a:r>
              <a:rPr lang="pt-BR" sz="5800" dirty="0" smtClean="0">
                <a:solidFill>
                  <a:srgbClr val="0000CC"/>
                </a:solidFill>
                <a:latin typeface="Arial" pitchFamily="34" charset="0"/>
                <a:cs typeface="Arial" pitchFamily="34" charset="0"/>
              </a:rPr>
              <a:t>4. </a:t>
            </a:r>
            <a:r>
              <a:rPr lang="pt-BR" sz="5800" dirty="0" smtClean="0">
                <a:solidFill>
                  <a:srgbClr val="0000CC"/>
                </a:solidFill>
                <a:latin typeface="Arial" pitchFamily="34" charset="0"/>
                <a:cs typeface="Arial" pitchFamily="34" charset="0"/>
              </a:rPr>
              <a:t>14  </a:t>
            </a:r>
            <a:r>
              <a:rPr lang="pt-BR" sz="5800" dirty="0">
                <a:solidFill>
                  <a:srgbClr val="0000CC"/>
                </a:solidFill>
                <a:latin typeface="Arial" pitchFamily="34" charset="0"/>
                <a:cs typeface="Arial" pitchFamily="34" charset="0"/>
              </a:rPr>
              <a:t>Não escrevo essas coisas para vos envergonhar; mas admoesto-vos como meus filhos amados</a:t>
            </a:r>
            <a:r>
              <a:rPr lang="pt-BR" sz="5800" dirty="0" smtClean="0">
                <a:solidFill>
                  <a:srgbClr val="0000CC"/>
                </a:solidFill>
                <a:latin typeface="Arial" pitchFamily="34" charset="0"/>
                <a:cs typeface="Arial" pitchFamily="34" charset="0"/>
              </a:rPr>
              <a:t>.   </a:t>
            </a:r>
          </a:p>
          <a:p>
            <a:pPr marL="0" indent="0">
              <a:buNone/>
            </a:pPr>
            <a:r>
              <a:rPr lang="pt-BR" sz="5800" dirty="0" smtClean="0">
                <a:solidFill>
                  <a:srgbClr val="0000CC"/>
                </a:solidFill>
                <a:latin typeface="Arial" pitchFamily="34" charset="0"/>
                <a:cs typeface="Arial" pitchFamily="34" charset="0"/>
              </a:rPr>
              <a:t>15  Porque</a:t>
            </a:r>
            <a:r>
              <a:rPr lang="pt-BR" sz="5800" dirty="0">
                <a:solidFill>
                  <a:srgbClr val="0000CC"/>
                </a:solidFill>
                <a:latin typeface="Arial" pitchFamily="34" charset="0"/>
                <a:cs typeface="Arial" pitchFamily="34" charset="0"/>
              </a:rPr>
              <a:t>, ainda que tivésseis dez mil aios em Cristo, não teríeis, contudo, muitos pais; porque eu, pelo evangelho, vos gerei em Jesus Cristo</a:t>
            </a:r>
            <a:r>
              <a:rPr lang="pt-BR" sz="5800" dirty="0" smtClean="0">
                <a:solidFill>
                  <a:srgbClr val="0000CC"/>
                </a:solidFill>
                <a:latin typeface="Arial" pitchFamily="34" charset="0"/>
                <a:cs typeface="Arial" pitchFamily="34" charset="0"/>
              </a:rPr>
              <a:t>.   </a:t>
            </a:r>
          </a:p>
          <a:p>
            <a:pPr marL="0" indent="0">
              <a:buNone/>
            </a:pPr>
            <a:r>
              <a:rPr lang="pt-BR" sz="5800" dirty="0" smtClean="0">
                <a:solidFill>
                  <a:srgbClr val="0000CC"/>
                </a:solidFill>
                <a:latin typeface="Arial" pitchFamily="34" charset="0"/>
                <a:cs typeface="Arial" pitchFamily="34" charset="0"/>
              </a:rPr>
              <a:t>16  </a:t>
            </a:r>
            <a:r>
              <a:rPr lang="pt-BR" sz="5800" dirty="0">
                <a:solidFill>
                  <a:srgbClr val="0000CC"/>
                </a:solidFill>
                <a:latin typeface="Arial" pitchFamily="34" charset="0"/>
                <a:cs typeface="Arial" pitchFamily="34" charset="0"/>
              </a:rPr>
              <a:t>Admoesto-vos, portanto, a que sejais meus imitadores.</a:t>
            </a:r>
            <a:endParaRPr lang="pt-BR" sz="5800" dirty="0">
              <a:solidFill>
                <a:srgbClr val="0000CC"/>
              </a:solidFill>
              <a:latin typeface="Arial" pitchFamily="34" charset="0"/>
              <a:cs typeface="Arial" pitchFamily="34" charset="0"/>
            </a:endParaRPr>
          </a:p>
        </p:txBody>
      </p:sp>
    </p:spTree>
    <p:extLst>
      <p:ext uri="{BB962C8B-B14F-4D97-AF65-F5344CB8AC3E}">
        <p14:creationId xmlns:p14="http://schemas.microsoft.com/office/powerpoint/2010/main" val="6562546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3: A FIDELIDADE DOS MINISTROS DO EVANGELHO</a:t>
            </a:r>
            <a:endParaRPr lang="pt-BR" sz="3200" dirty="0"/>
          </a:p>
        </p:txBody>
      </p:sp>
      <p:sp>
        <p:nvSpPr>
          <p:cNvPr id="3" name="Espaço Reservado para Conteúdo 2"/>
          <p:cNvSpPr>
            <a:spLocks noGrp="1"/>
          </p:cNvSpPr>
          <p:nvPr>
            <p:ph idx="1"/>
          </p:nvPr>
        </p:nvSpPr>
        <p:spPr>
          <a:xfrm>
            <a:off x="611560" y="1556797"/>
            <a:ext cx="8064896" cy="4381947"/>
          </a:xfrm>
        </p:spPr>
        <p:txBody>
          <a:bodyPr>
            <a:normAutofit fontScale="77500" lnSpcReduction="2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600" b="1" dirty="0">
                <a:solidFill>
                  <a:srgbClr val="006600"/>
                </a:solidFill>
              </a:rPr>
              <a:t>I - A Carnalidade dos </a:t>
            </a:r>
            <a:r>
              <a:rPr lang="pt-BR" sz="3600" b="1" dirty="0" smtClean="0">
                <a:solidFill>
                  <a:srgbClr val="006600"/>
                </a:solidFill>
              </a:rPr>
              <a:t>Coríntios</a:t>
            </a:r>
          </a:p>
          <a:p>
            <a:pPr marL="0" indent="0">
              <a:buNone/>
            </a:pPr>
            <a:r>
              <a:rPr lang="pt-BR" sz="3600" b="1" dirty="0">
                <a:solidFill>
                  <a:srgbClr val="006600"/>
                </a:solidFill>
              </a:rPr>
              <a:t>	</a:t>
            </a:r>
            <a:r>
              <a:rPr lang="pt-BR" sz="3600" b="1" dirty="0" smtClean="0">
                <a:solidFill>
                  <a:srgbClr val="006600"/>
                </a:solidFill>
              </a:rPr>
              <a:t>		</a:t>
            </a:r>
            <a:r>
              <a:rPr lang="pt-BR" sz="3600" dirty="0" smtClean="0">
                <a:solidFill>
                  <a:srgbClr val="006600"/>
                </a:solidFill>
              </a:rPr>
              <a:t>(</a:t>
            </a:r>
            <a:r>
              <a:rPr lang="pt-BR" sz="3600" dirty="0" smtClean="0">
                <a:solidFill>
                  <a:srgbClr val="0000CC"/>
                </a:solidFill>
              </a:rPr>
              <a:t>3.1-9</a:t>
            </a:r>
            <a:r>
              <a:rPr lang="pt-BR" sz="3600" dirty="0" smtClean="0">
                <a:solidFill>
                  <a:srgbClr val="006600"/>
                </a:solidFill>
              </a:rPr>
              <a:t>)</a:t>
            </a:r>
            <a:endParaRPr lang="pt-BR" sz="3600" dirty="0">
              <a:solidFill>
                <a:srgbClr val="006600"/>
              </a:solidFill>
            </a:endParaRPr>
          </a:p>
          <a:p>
            <a:pPr marL="0" indent="0">
              <a:buNone/>
            </a:pPr>
            <a:r>
              <a:rPr lang="pt-BR" sz="3600" b="1" dirty="0">
                <a:solidFill>
                  <a:srgbClr val="006600"/>
                </a:solidFill>
              </a:rPr>
              <a:t>II - O Fundamento da Igreja e os seus </a:t>
            </a:r>
            <a:r>
              <a:rPr lang="pt-BR" sz="3600" b="1" dirty="0" smtClean="0">
                <a:solidFill>
                  <a:srgbClr val="006600"/>
                </a:solidFill>
              </a:rPr>
              <a:t>Edificadores</a:t>
            </a:r>
          </a:p>
          <a:p>
            <a:pPr marL="0" indent="0">
              <a:buNone/>
            </a:pPr>
            <a:r>
              <a:rPr lang="pt-BR" sz="3600" b="1" dirty="0">
                <a:solidFill>
                  <a:srgbClr val="006600"/>
                </a:solidFill>
              </a:rPr>
              <a:t>	</a:t>
            </a:r>
            <a:r>
              <a:rPr lang="pt-BR" sz="3600" b="1" dirty="0" smtClean="0">
                <a:solidFill>
                  <a:srgbClr val="006600"/>
                </a:solidFill>
              </a:rPr>
              <a:t>		</a:t>
            </a:r>
            <a:r>
              <a:rPr lang="pt-BR" sz="3600" dirty="0" smtClean="0">
                <a:solidFill>
                  <a:srgbClr val="006600"/>
                </a:solidFill>
              </a:rPr>
              <a:t>(</a:t>
            </a:r>
            <a:r>
              <a:rPr lang="pt-BR" sz="3600" dirty="0" smtClean="0">
                <a:solidFill>
                  <a:srgbClr val="0000CC"/>
                </a:solidFill>
              </a:rPr>
              <a:t>3.10-23</a:t>
            </a:r>
            <a:r>
              <a:rPr lang="pt-BR" sz="3600" dirty="0" smtClean="0">
                <a:solidFill>
                  <a:srgbClr val="006600"/>
                </a:solidFill>
              </a:rPr>
              <a:t>)</a:t>
            </a:r>
            <a:endParaRPr lang="pt-BR" sz="3600" dirty="0">
              <a:solidFill>
                <a:srgbClr val="006600"/>
              </a:solidFill>
            </a:endParaRPr>
          </a:p>
          <a:p>
            <a:pPr marL="0" indent="0">
              <a:buNone/>
            </a:pPr>
            <a:r>
              <a:rPr lang="pt-BR" sz="3600" b="1" dirty="0">
                <a:solidFill>
                  <a:srgbClr val="006600"/>
                </a:solidFill>
              </a:rPr>
              <a:t>III - Ministros Aprovados por </a:t>
            </a:r>
            <a:r>
              <a:rPr lang="pt-BR" sz="3600" b="1" dirty="0" smtClean="0">
                <a:solidFill>
                  <a:srgbClr val="006600"/>
                </a:solidFill>
              </a:rPr>
              <a:t>Deus</a:t>
            </a:r>
          </a:p>
          <a:p>
            <a:pPr marL="0" indent="0">
              <a:buNone/>
            </a:pPr>
            <a:r>
              <a:rPr lang="pt-BR" sz="3600" b="1" dirty="0">
                <a:solidFill>
                  <a:srgbClr val="006600"/>
                </a:solidFill>
              </a:rPr>
              <a:t>	</a:t>
            </a:r>
            <a:r>
              <a:rPr lang="pt-BR" sz="3600" b="1" dirty="0" smtClean="0">
                <a:solidFill>
                  <a:srgbClr val="006600"/>
                </a:solidFill>
              </a:rPr>
              <a:t>		</a:t>
            </a:r>
            <a:r>
              <a:rPr lang="pt-BR" sz="3600" dirty="0" smtClean="0">
                <a:solidFill>
                  <a:srgbClr val="006600"/>
                </a:solidFill>
              </a:rPr>
              <a:t>(</a:t>
            </a:r>
            <a:r>
              <a:rPr lang="pt-BR" sz="3600" dirty="0" smtClean="0">
                <a:solidFill>
                  <a:srgbClr val="0000CC"/>
                </a:solidFill>
              </a:rPr>
              <a:t>4.1-16</a:t>
            </a:r>
            <a:r>
              <a:rPr lang="pt-BR" sz="3600" dirty="0">
                <a:solidFill>
                  <a:srgbClr val="006600"/>
                </a:solidFill>
              </a:rPr>
              <a:t>)</a:t>
            </a:r>
          </a:p>
          <a:p>
            <a:pPr marL="0" lvl="0" indent="0">
              <a:spcBef>
                <a:spcPct val="0"/>
              </a:spcBef>
              <a:buNone/>
              <a:defRPr/>
            </a:pPr>
            <a:r>
              <a:rPr lang="pt-BR" sz="3600" b="1" dirty="0">
                <a:solidFill>
                  <a:srgbClr val="006600"/>
                </a:solidFill>
              </a:rPr>
              <a:t>	</a:t>
            </a:r>
          </a:p>
          <a:p>
            <a:pPr marL="0" lvl="0" indent="0">
              <a:spcBef>
                <a:spcPct val="0"/>
              </a:spcBef>
              <a:buNone/>
              <a:defRPr/>
            </a:pPr>
            <a:r>
              <a:rPr lang="pt-BR" sz="4300" dirty="0">
                <a:solidFill>
                  <a:srgbClr val="006600"/>
                </a:solidFill>
                <a:cs typeface="Arial" pitchFamily="34" charset="0"/>
              </a:rPr>
              <a:t>	</a:t>
            </a:r>
            <a:r>
              <a:rPr lang="pt-BR" sz="5200" b="1" dirty="0">
                <a:solidFill>
                  <a:srgbClr val="FF0000"/>
                </a:solidFill>
              </a:rPr>
              <a:t>- Conclusão</a:t>
            </a:r>
          </a:p>
        </p:txBody>
      </p:sp>
    </p:spTree>
    <p:extLst>
      <p:ext uri="{BB962C8B-B14F-4D97-AF65-F5344CB8AC3E}">
        <p14:creationId xmlns:p14="http://schemas.microsoft.com/office/powerpoint/2010/main" val="352613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2211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3: A FIDELIDADE DOS MINISTROS DO EVANGELHO</a:t>
            </a:r>
            <a:endParaRPr lang="pt-BR" sz="3200" dirty="0"/>
          </a:p>
        </p:txBody>
      </p:sp>
      <p:sp>
        <p:nvSpPr>
          <p:cNvPr id="3" name="Espaço Reservado para Conteúdo 2"/>
          <p:cNvSpPr>
            <a:spLocks noGrp="1"/>
          </p:cNvSpPr>
          <p:nvPr>
            <p:ph idx="1"/>
          </p:nvPr>
        </p:nvSpPr>
        <p:spPr>
          <a:xfrm>
            <a:off x="467544" y="1628800"/>
            <a:ext cx="8229600" cy="4752528"/>
          </a:xfrm>
          <a:ln>
            <a:solidFill>
              <a:schemeClr val="tx1"/>
            </a:solidFill>
          </a:ln>
        </p:spPr>
        <p:txBody>
          <a:bodyPr>
            <a:normAutofit fontScale="92500" lnSpcReduction="10000"/>
          </a:bodyPr>
          <a:lstStyle/>
          <a:p>
            <a:pPr marL="0" indent="0">
              <a:buNone/>
            </a:pPr>
            <a:r>
              <a:rPr lang="pt-BR" sz="4400" b="1" dirty="0" smtClean="0">
                <a:solidFill>
                  <a:srgbClr val="006600"/>
                </a:solidFill>
              </a:rPr>
              <a:t>   </a:t>
            </a:r>
            <a:r>
              <a:rPr lang="pt-BR" b="1" dirty="0" smtClean="0">
                <a:solidFill>
                  <a:srgbClr val="006600"/>
                </a:solidFill>
              </a:rPr>
              <a:t>Conclusão</a:t>
            </a:r>
            <a:endParaRPr lang="pt-BR" sz="1800" b="1" dirty="0" smtClean="0">
              <a:solidFill>
                <a:srgbClr val="006600"/>
              </a:solidFill>
            </a:endParaRPr>
          </a:p>
          <a:p>
            <a:pPr marL="0" indent="0">
              <a:buNone/>
            </a:pPr>
            <a:endParaRPr lang="pt-BR" sz="1000" b="1" dirty="0">
              <a:solidFill>
                <a:srgbClr val="006600"/>
              </a:solidFill>
              <a:latin typeface="Arial" pitchFamily="34" charset="0"/>
              <a:cs typeface="Arial" pitchFamily="34" charset="0"/>
            </a:endParaRPr>
          </a:p>
          <a:p>
            <a:pPr marL="0" indent="0" algn="just">
              <a:buNone/>
            </a:pPr>
            <a:r>
              <a:rPr lang="pt-BR" sz="2800" b="1" dirty="0" smtClean="0">
                <a:solidFill>
                  <a:srgbClr val="006600"/>
                </a:solidFill>
                <a:latin typeface="Arial" pitchFamily="34" charset="0"/>
                <a:cs typeface="Arial" pitchFamily="34" charset="0"/>
              </a:rPr>
              <a:t>	</a:t>
            </a:r>
            <a:r>
              <a:rPr lang="pt-BR" sz="2800" dirty="0">
                <a:latin typeface="Arial" pitchFamily="34" charset="0"/>
                <a:cs typeface="Arial" pitchFamily="34" charset="0"/>
              </a:rPr>
              <a:t>A exemplo de Paulo, todo aquele que é chamado por Deus para o ministério da palavra tem uma grande responsabilidade para com a Igreja, e deve cuidar para que sua obra seja realizada com fidelidade. E a igreja, por sua vez, ao invés de aderir a qualquer espécie de facção, opondo-se ou favorecendo a este ou aquele obreiro, deve considera-los como seus servidores, cooperando todos, com os seus dons e talentos particulares, para o benefício espiritual da “</a:t>
            </a:r>
            <a:r>
              <a:rPr lang="pt-BR" sz="2800" dirty="0">
                <a:solidFill>
                  <a:srgbClr val="0000CC"/>
                </a:solidFill>
                <a:latin typeface="Arial" pitchFamily="34" charset="0"/>
                <a:cs typeface="Arial" pitchFamily="34" charset="0"/>
              </a:rPr>
              <a:t>lavoura de Deus</a:t>
            </a:r>
            <a:r>
              <a:rPr lang="pt-BR" sz="2800" dirty="0">
                <a:latin typeface="Arial" pitchFamily="34" charset="0"/>
                <a:cs typeface="Arial" pitchFamily="34" charset="0"/>
              </a:rPr>
              <a:t>”.</a:t>
            </a:r>
            <a:endParaRPr lang="pt-BR" sz="4900" dirty="0">
              <a:cs typeface="Arial" pitchFamily="34" charset="0"/>
            </a:endParaRPr>
          </a:p>
        </p:txBody>
      </p:sp>
    </p:spTree>
    <p:extLst>
      <p:ext uri="{BB962C8B-B14F-4D97-AF65-F5344CB8AC3E}">
        <p14:creationId xmlns:p14="http://schemas.microsoft.com/office/powerpoint/2010/main" val="9816386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3: A FIDELIDADE DOS MINISTROS DO EVANGELHO</a:t>
            </a:r>
            <a:endParaRPr lang="pt-BR" sz="3200" dirty="0"/>
          </a:p>
        </p:txBody>
      </p:sp>
      <p:sp>
        <p:nvSpPr>
          <p:cNvPr id="3" name="Espaço Reservado para Conteúdo 2"/>
          <p:cNvSpPr>
            <a:spLocks noGrp="1"/>
          </p:cNvSpPr>
          <p:nvPr>
            <p:ph idx="1"/>
          </p:nvPr>
        </p:nvSpPr>
        <p:spPr>
          <a:xfrm>
            <a:off x="611560" y="1556797"/>
            <a:ext cx="8064896" cy="4381947"/>
          </a:xfrm>
        </p:spPr>
        <p:txBody>
          <a:bodyPr>
            <a:normAutofit fontScale="77500" lnSpcReduction="2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600" b="1" dirty="0">
                <a:solidFill>
                  <a:srgbClr val="006600"/>
                </a:solidFill>
              </a:rPr>
              <a:t>I - A Carnalidade dos </a:t>
            </a:r>
            <a:r>
              <a:rPr lang="pt-BR" sz="3600" b="1" dirty="0" smtClean="0">
                <a:solidFill>
                  <a:srgbClr val="006600"/>
                </a:solidFill>
              </a:rPr>
              <a:t>Coríntios</a:t>
            </a:r>
          </a:p>
          <a:p>
            <a:pPr marL="0" indent="0">
              <a:buNone/>
            </a:pPr>
            <a:r>
              <a:rPr lang="pt-BR" sz="3600" b="1" dirty="0">
                <a:solidFill>
                  <a:srgbClr val="006600"/>
                </a:solidFill>
              </a:rPr>
              <a:t>	</a:t>
            </a:r>
            <a:r>
              <a:rPr lang="pt-BR" sz="3600" b="1" dirty="0" smtClean="0">
                <a:solidFill>
                  <a:srgbClr val="006600"/>
                </a:solidFill>
              </a:rPr>
              <a:t>		</a:t>
            </a:r>
            <a:r>
              <a:rPr lang="pt-BR" sz="3600" dirty="0" smtClean="0">
                <a:solidFill>
                  <a:srgbClr val="006600"/>
                </a:solidFill>
              </a:rPr>
              <a:t>(</a:t>
            </a:r>
            <a:r>
              <a:rPr lang="pt-BR" sz="3600" dirty="0" smtClean="0">
                <a:solidFill>
                  <a:srgbClr val="0000CC"/>
                </a:solidFill>
              </a:rPr>
              <a:t>3.1-9</a:t>
            </a:r>
            <a:r>
              <a:rPr lang="pt-BR" sz="3600" dirty="0" smtClean="0">
                <a:solidFill>
                  <a:srgbClr val="006600"/>
                </a:solidFill>
              </a:rPr>
              <a:t>)</a:t>
            </a:r>
            <a:endParaRPr lang="pt-BR" sz="3600" dirty="0">
              <a:solidFill>
                <a:srgbClr val="006600"/>
              </a:solidFill>
            </a:endParaRPr>
          </a:p>
          <a:p>
            <a:pPr marL="0" indent="0">
              <a:buNone/>
            </a:pPr>
            <a:r>
              <a:rPr lang="pt-BR" sz="3600" b="1" dirty="0">
                <a:solidFill>
                  <a:srgbClr val="006600"/>
                </a:solidFill>
              </a:rPr>
              <a:t>II - O Fundamento da Igreja e os seus </a:t>
            </a:r>
            <a:r>
              <a:rPr lang="pt-BR" sz="3600" b="1" dirty="0" smtClean="0">
                <a:solidFill>
                  <a:srgbClr val="006600"/>
                </a:solidFill>
              </a:rPr>
              <a:t>Edificadores</a:t>
            </a:r>
          </a:p>
          <a:p>
            <a:pPr marL="0" indent="0">
              <a:buNone/>
            </a:pPr>
            <a:r>
              <a:rPr lang="pt-BR" sz="3600" b="1" dirty="0">
                <a:solidFill>
                  <a:srgbClr val="006600"/>
                </a:solidFill>
              </a:rPr>
              <a:t>	</a:t>
            </a:r>
            <a:r>
              <a:rPr lang="pt-BR" sz="3600" b="1" dirty="0" smtClean="0">
                <a:solidFill>
                  <a:srgbClr val="006600"/>
                </a:solidFill>
              </a:rPr>
              <a:t>		</a:t>
            </a:r>
            <a:r>
              <a:rPr lang="pt-BR" sz="3600" dirty="0" smtClean="0">
                <a:solidFill>
                  <a:srgbClr val="006600"/>
                </a:solidFill>
              </a:rPr>
              <a:t>(</a:t>
            </a:r>
            <a:r>
              <a:rPr lang="pt-BR" sz="3600" dirty="0" smtClean="0">
                <a:solidFill>
                  <a:srgbClr val="0000CC"/>
                </a:solidFill>
              </a:rPr>
              <a:t>3.10-23</a:t>
            </a:r>
            <a:r>
              <a:rPr lang="pt-BR" sz="3600" dirty="0" smtClean="0">
                <a:solidFill>
                  <a:srgbClr val="006600"/>
                </a:solidFill>
              </a:rPr>
              <a:t>)</a:t>
            </a:r>
            <a:endParaRPr lang="pt-BR" sz="3600" dirty="0">
              <a:solidFill>
                <a:srgbClr val="006600"/>
              </a:solidFill>
            </a:endParaRPr>
          </a:p>
          <a:p>
            <a:pPr marL="0" indent="0">
              <a:buNone/>
            </a:pPr>
            <a:r>
              <a:rPr lang="pt-BR" sz="3600" b="1" dirty="0">
                <a:solidFill>
                  <a:srgbClr val="006600"/>
                </a:solidFill>
              </a:rPr>
              <a:t>III - Ministros Aprovados por </a:t>
            </a:r>
            <a:r>
              <a:rPr lang="pt-BR" sz="3600" b="1" dirty="0" smtClean="0">
                <a:solidFill>
                  <a:srgbClr val="006600"/>
                </a:solidFill>
              </a:rPr>
              <a:t>Deus</a:t>
            </a:r>
          </a:p>
          <a:p>
            <a:pPr marL="0" indent="0">
              <a:buNone/>
            </a:pPr>
            <a:r>
              <a:rPr lang="pt-BR" sz="3600" b="1" dirty="0">
                <a:solidFill>
                  <a:srgbClr val="006600"/>
                </a:solidFill>
              </a:rPr>
              <a:t>	</a:t>
            </a:r>
            <a:r>
              <a:rPr lang="pt-BR" sz="3600" b="1" dirty="0" smtClean="0">
                <a:solidFill>
                  <a:srgbClr val="006600"/>
                </a:solidFill>
              </a:rPr>
              <a:t>		</a:t>
            </a:r>
            <a:r>
              <a:rPr lang="pt-BR" sz="3600" dirty="0" smtClean="0">
                <a:solidFill>
                  <a:srgbClr val="006600"/>
                </a:solidFill>
              </a:rPr>
              <a:t>(</a:t>
            </a:r>
            <a:r>
              <a:rPr lang="pt-BR" sz="3600" dirty="0" smtClean="0">
                <a:solidFill>
                  <a:srgbClr val="0000CC"/>
                </a:solidFill>
              </a:rPr>
              <a:t>4.1-16</a:t>
            </a:r>
            <a:r>
              <a:rPr lang="pt-BR" sz="3600" dirty="0">
                <a:solidFill>
                  <a:srgbClr val="006600"/>
                </a:solidFill>
              </a:rPr>
              <a:t>)</a:t>
            </a:r>
          </a:p>
          <a:p>
            <a:pPr marL="0" lvl="0" indent="0">
              <a:spcBef>
                <a:spcPct val="0"/>
              </a:spcBef>
              <a:buNone/>
              <a:defRPr/>
            </a:pPr>
            <a:r>
              <a:rPr lang="pt-BR" sz="3600" b="1" dirty="0">
                <a:solidFill>
                  <a:srgbClr val="006600"/>
                </a:solidFill>
              </a:rPr>
              <a:t>	</a:t>
            </a:r>
          </a:p>
          <a:p>
            <a:pPr marL="0" lvl="0" indent="0">
              <a:spcBef>
                <a:spcPct val="0"/>
              </a:spcBef>
              <a:buNone/>
              <a:defRPr/>
            </a:pPr>
            <a:r>
              <a:rPr lang="pt-BR" sz="4300" dirty="0">
                <a:solidFill>
                  <a:srgbClr val="006600"/>
                </a:solidFill>
                <a:cs typeface="Arial" pitchFamily="34" charset="0"/>
              </a:rPr>
              <a:t>	</a:t>
            </a:r>
            <a:r>
              <a:rPr lang="pt-BR" sz="4300" b="1" dirty="0">
                <a:solidFill>
                  <a:srgbClr val="006600"/>
                </a:solidFill>
              </a:rPr>
              <a:t>- Conclusão</a:t>
            </a:r>
          </a:p>
        </p:txBody>
      </p:sp>
    </p:spTree>
    <p:extLst>
      <p:ext uri="{BB962C8B-B14F-4D97-AF65-F5344CB8AC3E}">
        <p14:creationId xmlns:p14="http://schemas.microsoft.com/office/powerpoint/2010/main" val="352613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3: A FIDELIDADE DOS MINISTROS DO EVANGELHO</a:t>
            </a:r>
            <a:endParaRPr lang="pt-BR" dirty="0"/>
          </a:p>
        </p:txBody>
      </p:sp>
      <p:sp>
        <p:nvSpPr>
          <p:cNvPr id="3" name="Espaço Reservado para Conteúdo 2"/>
          <p:cNvSpPr>
            <a:spLocks noGrp="1"/>
          </p:cNvSpPr>
          <p:nvPr>
            <p:ph idx="1"/>
          </p:nvPr>
        </p:nvSpPr>
        <p:spPr>
          <a:xfrm>
            <a:off x="539552" y="1600206"/>
            <a:ext cx="8147248" cy="4525963"/>
          </a:xfrm>
        </p:spPr>
        <p:txBody>
          <a:bodyPr>
            <a:normAutofit lnSpcReduction="10000"/>
          </a:bodyPr>
          <a:lstStyle/>
          <a:p>
            <a:pPr marL="0" lvl="0" indent="0" algn="just">
              <a:spcBef>
                <a:spcPct val="0"/>
              </a:spcBef>
              <a:buNone/>
              <a:defRPr/>
            </a:pPr>
            <a:endParaRPr lang="pt-BR" altLang="pt-BR" sz="1100" b="1" dirty="0" smtClean="0">
              <a:solidFill>
                <a:srgbClr val="C00000"/>
              </a:solidFill>
              <a:latin typeface="Arial" pitchFamily="34" charset="0"/>
              <a:cs typeface="Arial" pitchFamily="34" charset="0"/>
            </a:endParaRPr>
          </a:p>
          <a:p>
            <a:pPr marL="0" lvl="0" indent="0" algn="just">
              <a:spcBef>
                <a:spcPct val="0"/>
              </a:spcBef>
              <a:buNone/>
              <a:defRPr/>
            </a:pPr>
            <a:endParaRPr lang="pt-BR" altLang="pt-BR" sz="1200" b="1" dirty="0">
              <a:solidFill>
                <a:srgbClr val="C00000"/>
              </a:solidFill>
              <a:latin typeface="Arial" pitchFamily="34" charset="0"/>
              <a:cs typeface="Arial" pitchFamily="34" charset="0"/>
            </a:endParaRPr>
          </a:p>
          <a:p>
            <a:pPr marL="0" lvl="0" indent="0" algn="just">
              <a:spcBef>
                <a:spcPct val="0"/>
              </a:spcBef>
              <a:buNone/>
              <a:defRPr/>
            </a:pPr>
            <a:r>
              <a:rPr lang="pt-BR" altLang="pt-BR" b="1" dirty="0" smtClean="0">
                <a:solidFill>
                  <a:srgbClr val="C00000"/>
                </a:solidFill>
                <a:latin typeface="Arial" pitchFamily="34" charset="0"/>
                <a:cs typeface="Arial" pitchFamily="34" charset="0"/>
              </a:rPr>
              <a:t>Texto </a:t>
            </a:r>
            <a:r>
              <a:rPr lang="pt-BR" altLang="pt-BR" b="1" dirty="0">
                <a:solidFill>
                  <a:srgbClr val="C00000"/>
                </a:solidFill>
                <a:latin typeface="Arial" pitchFamily="34" charset="0"/>
                <a:cs typeface="Arial" pitchFamily="34" charset="0"/>
              </a:rPr>
              <a:t>Áureo:</a:t>
            </a:r>
          </a:p>
          <a:p>
            <a:pPr marL="0" lvl="0" indent="0">
              <a:spcBef>
                <a:spcPct val="0"/>
              </a:spcBef>
              <a:buNone/>
              <a:defRPr/>
            </a:pPr>
            <a:r>
              <a:rPr lang="pt-BR" dirty="0">
                <a:solidFill>
                  <a:prstClr val="black"/>
                </a:solidFill>
                <a:latin typeface="Arial" pitchFamily="34" charset="0"/>
                <a:cs typeface="Arial" pitchFamily="34" charset="0"/>
              </a:rPr>
              <a:t>	</a:t>
            </a:r>
            <a:endParaRPr lang="pt-BR" dirty="0">
              <a:solidFill>
                <a:prstClr val="black"/>
              </a:solidFill>
              <a:latin typeface="Arial" charset="0"/>
              <a:cs typeface="Arial" charset="0"/>
            </a:endParaRPr>
          </a:p>
          <a:p>
            <a:pPr marL="106680" indent="0" algn="just">
              <a:lnSpc>
                <a:spcPct val="107000"/>
              </a:lnSpc>
              <a:spcAft>
                <a:spcPts val="800"/>
              </a:spcAft>
              <a:buNone/>
            </a:pPr>
            <a:r>
              <a:rPr lang="pt-BR" dirty="0">
                <a:solidFill>
                  <a:prstClr val="black"/>
                </a:solidFill>
                <a:latin typeface="Arial" charset="0"/>
                <a:cs typeface="Arial" charset="0"/>
              </a:rPr>
              <a:t> 	</a:t>
            </a:r>
            <a:r>
              <a:rPr lang="pt-BR" sz="3600" dirty="0" smtClean="0">
                <a:solidFill>
                  <a:srgbClr val="00000A"/>
                </a:solidFill>
                <a:effectLst/>
                <a:latin typeface="Times New Roman"/>
                <a:ea typeface="Calibri"/>
                <a:cs typeface="Calibri"/>
              </a:rPr>
              <a:t>“</a:t>
            </a:r>
            <a:r>
              <a:rPr lang="pt-BR" sz="3600" dirty="0">
                <a:solidFill>
                  <a:srgbClr val="0000CC"/>
                </a:solidFill>
                <a:highlight>
                  <a:srgbClr val="FFFFFF"/>
                </a:highlight>
                <a:latin typeface="Arial" pitchFamily="34" charset="0"/>
                <a:ea typeface="Calibri"/>
                <a:cs typeface="Arial" pitchFamily="34" charset="0"/>
              </a:rPr>
              <a:t>Que os homens nos considerem como ministros de Cristo, e despenseiros dos mistérios de Deus</a:t>
            </a:r>
            <a:r>
              <a:rPr lang="pt-BR" sz="3600" dirty="0" smtClean="0">
                <a:solidFill>
                  <a:srgbClr val="0000CC"/>
                </a:solidFill>
                <a:highlight>
                  <a:srgbClr val="FFFFFF"/>
                </a:highlight>
                <a:latin typeface="Arial" pitchFamily="34" charset="0"/>
                <a:ea typeface="Calibri"/>
                <a:cs typeface="Arial" pitchFamily="34" charset="0"/>
              </a:rPr>
              <a:t>".</a:t>
            </a:r>
            <a:r>
              <a:rPr lang="pt-BR" sz="3600" dirty="0" smtClean="0">
                <a:highlight>
                  <a:srgbClr val="FFFFFF"/>
                </a:highlight>
                <a:latin typeface="Times New Roman"/>
                <a:ea typeface="Calibri"/>
                <a:cs typeface="Arial" pitchFamily="34" charset="0"/>
              </a:rPr>
              <a:t>”</a:t>
            </a:r>
            <a:endParaRPr lang="pt-BR" sz="3600" dirty="0">
              <a:solidFill>
                <a:srgbClr val="00000A"/>
              </a:solidFill>
              <a:ea typeface="Calibri"/>
              <a:cs typeface="Calibri"/>
            </a:endParaRPr>
          </a:p>
          <a:p>
            <a:pPr marL="114300" lvl="0" indent="0" algn="just" fontAlgn="base">
              <a:spcBef>
                <a:spcPct val="0"/>
              </a:spcBef>
              <a:spcAft>
                <a:spcPct val="0"/>
              </a:spcAft>
              <a:buClr>
                <a:srgbClr val="DBD7CB"/>
              </a:buClr>
              <a:buNone/>
              <a:defRPr/>
            </a:pPr>
            <a:r>
              <a:rPr lang="pt-BR" sz="4000" b="1" i="1" dirty="0">
                <a:solidFill>
                  <a:prstClr val="black"/>
                </a:solidFill>
                <a:latin typeface="Arial" charset="0"/>
                <a:cs typeface="Arial" charset="0"/>
              </a:rPr>
              <a:t>					</a:t>
            </a:r>
            <a:r>
              <a:rPr lang="pt-BR" sz="4000" b="1" dirty="0" smtClean="0">
                <a:solidFill>
                  <a:srgbClr val="C00000"/>
                </a:solidFill>
                <a:latin typeface="Arial" charset="0"/>
                <a:cs typeface="Arial" charset="0"/>
              </a:rPr>
              <a:t>(</a:t>
            </a:r>
            <a:r>
              <a:rPr lang="pt-BR" sz="3600" dirty="0">
                <a:solidFill>
                  <a:srgbClr val="0000CC"/>
                </a:solidFill>
                <a:highlight>
                  <a:srgbClr val="FFFFFF"/>
                </a:highlight>
                <a:latin typeface="Arial" pitchFamily="34" charset="0"/>
                <a:ea typeface="Calibri"/>
                <a:cs typeface="Arial" pitchFamily="34" charset="0"/>
              </a:rPr>
              <a:t>1 </a:t>
            </a:r>
            <a:r>
              <a:rPr lang="pt-BR" sz="3600" dirty="0" err="1">
                <a:solidFill>
                  <a:srgbClr val="0000CC"/>
                </a:solidFill>
                <a:highlight>
                  <a:srgbClr val="FFFFFF"/>
                </a:highlight>
                <a:latin typeface="Arial" pitchFamily="34" charset="0"/>
                <a:ea typeface="Calibri"/>
                <a:cs typeface="Arial" pitchFamily="34" charset="0"/>
              </a:rPr>
              <a:t>Co</a:t>
            </a:r>
            <a:r>
              <a:rPr lang="pt-BR" sz="3600" dirty="0">
                <a:solidFill>
                  <a:srgbClr val="0000CC"/>
                </a:solidFill>
                <a:highlight>
                  <a:srgbClr val="FFFFFF"/>
                </a:highlight>
                <a:latin typeface="Arial" pitchFamily="34" charset="0"/>
                <a:ea typeface="Calibri"/>
                <a:cs typeface="Arial" pitchFamily="34" charset="0"/>
              </a:rPr>
              <a:t> 4.1</a:t>
            </a:r>
            <a:r>
              <a:rPr lang="pt-BR" sz="4000" b="1" dirty="0" smtClean="0">
                <a:solidFill>
                  <a:srgbClr val="C00000"/>
                </a:solidFill>
                <a:latin typeface="Arial" charset="0"/>
                <a:cs typeface="Arial" charset="0"/>
              </a:rPr>
              <a:t>)</a:t>
            </a:r>
            <a:endParaRPr lang="pt-BR" sz="4000" b="1" dirty="0">
              <a:solidFill>
                <a:srgbClr val="C00000"/>
              </a:solidFill>
              <a:latin typeface="Arial" pitchFamily="34" charset="0"/>
              <a:cs typeface="Arial" pitchFamily="34" charset="0"/>
            </a:endParaRPr>
          </a:p>
          <a:p>
            <a:endParaRPr lang="pt-BR" dirty="0"/>
          </a:p>
        </p:txBody>
      </p:sp>
    </p:spTree>
    <p:extLst>
      <p:ext uri="{BB962C8B-B14F-4D97-AF65-F5344CB8AC3E}">
        <p14:creationId xmlns:p14="http://schemas.microsoft.com/office/powerpoint/2010/main" val="3404051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94122"/>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a:t>
            </a:r>
            <a:r>
              <a:rPr lang="pt-BR" sz="3100" dirty="0" smtClean="0">
                <a:solidFill>
                  <a:srgbClr val="7030A0"/>
                </a:solidFill>
                <a:latin typeface="Arial Black" pitchFamily="34" charset="0"/>
              </a:rPr>
              <a:t>CORÍNTIOS</a:t>
            </a:r>
            <a:r>
              <a:rPr lang="pt-BR" sz="3600" dirty="0" smtClean="0">
                <a:solidFill>
                  <a:srgbClr val="00B0F0"/>
                </a:solidFill>
                <a:latin typeface="Arial Black" pitchFamily="34" charset="0"/>
              </a:rPr>
              <a:t/>
            </a:r>
            <a:br>
              <a:rPr lang="pt-BR" sz="3600" dirty="0" smtClean="0">
                <a:solidFill>
                  <a:srgbClr val="00B0F0"/>
                </a:solidFill>
                <a:latin typeface="Arial Black" pitchFamily="34" charset="0"/>
              </a:rPr>
            </a:br>
            <a:r>
              <a:rPr lang="pt-BR" sz="2900" b="1" i="1" dirty="0">
                <a:solidFill>
                  <a:srgbClr val="00B050"/>
                </a:solidFill>
                <a:ea typeface="+mn-ea"/>
                <a:cs typeface="Arial" charset="0"/>
              </a:rPr>
              <a:t>LIÇÃO 3: A FIDELIDADE DOS MINISTROS DO EVANGELHO</a:t>
            </a:r>
          </a:p>
        </p:txBody>
      </p:sp>
      <p:sp>
        <p:nvSpPr>
          <p:cNvPr id="3" name="Espaço Reservado para Conteúdo 2"/>
          <p:cNvSpPr>
            <a:spLocks noGrp="1"/>
          </p:cNvSpPr>
          <p:nvPr>
            <p:ph idx="1"/>
          </p:nvPr>
        </p:nvSpPr>
        <p:spPr/>
        <p:txBody>
          <a:bodyPr/>
          <a:lstStyle/>
          <a:p>
            <a:endParaRPr lang="pt-BR" dirty="0" smtClean="0"/>
          </a:p>
          <a:p>
            <a:endParaRPr lang="pt-BR" dirty="0"/>
          </a:p>
          <a:p>
            <a:pPr marL="0" indent="0" algn="ctr">
              <a:buNone/>
            </a:pPr>
            <a:r>
              <a:rPr lang="pt-BR" b="1" dirty="0" smtClean="0">
                <a:solidFill>
                  <a:srgbClr val="FF0000"/>
                </a:solidFill>
                <a:latin typeface="Arial" pitchFamily="34" charset="0"/>
                <a:cs typeface="Arial" pitchFamily="34" charset="0"/>
              </a:rPr>
              <a:t>Leitura Bíblica: </a:t>
            </a:r>
            <a:r>
              <a:rPr lang="pt-BR" sz="4800" dirty="0">
                <a:solidFill>
                  <a:srgbClr val="0000CC"/>
                </a:solidFill>
              </a:rPr>
              <a:t>1 Coríntios 3.1-9</a:t>
            </a:r>
            <a:endParaRPr lang="pt-BR" sz="4800" b="1" dirty="0">
              <a:solidFill>
                <a:srgbClr val="0000CC"/>
              </a:solidFill>
              <a:latin typeface="Arial" pitchFamily="34" charset="0"/>
              <a:cs typeface="Arial" pitchFamily="34" charset="0"/>
            </a:endParaRPr>
          </a:p>
        </p:txBody>
      </p:sp>
    </p:spTree>
    <p:extLst>
      <p:ext uri="{BB962C8B-B14F-4D97-AF65-F5344CB8AC3E}">
        <p14:creationId xmlns:p14="http://schemas.microsoft.com/office/powerpoint/2010/main" val="880528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3569" y="404664"/>
            <a:ext cx="7704855" cy="6048672"/>
          </a:xfrm>
        </p:spPr>
        <p:txBody>
          <a:bodyPr>
            <a:noAutofit/>
          </a:bodyPr>
          <a:lstStyle/>
          <a:p>
            <a:pPr marL="0" indent="0">
              <a:buNone/>
            </a:pPr>
            <a:r>
              <a:rPr lang="pt-BR" sz="2400" dirty="0">
                <a:solidFill>
                  <a:srgbClr val="0000CC"/>
                </a:solidFill>
              </a:rPr>
              <a:t>1 </a:t>
            </a:r>
            <a:r>
              <a:rPr lang="pt-BR" sz="2400" dirty="0" err="1" smtClean="0">
                <a:solidFill>
                  <a:srgbClr val="0000CC"/>
                </a:solidFill>
              </a:rPr>
              <a:t>Co</a:t>
            </a:r>
            <a:r>
              <a:rPr lang="pt-BR" sz="2400" dirty="0" smtClean="0">
                <a:solidFill>
                  <a:srgbClr val="0000CC"/>
                </a:solidFill>
              </a:rPr>
              <a:t> </a:t>
            </a:r>
            <a:r>
              <a:rPr lang="pt-BR" sz="2400" dirty="0">
                <a:solidFill>
                  <a:srgbClr val="0000CC"/>
                </a:solidFill>
              </a:rPr>
              <a:t>3. 1 </a:t>
            </a:r>
            <a:r>
              <a:rPr lang="pt-BR" sz="2400" dirty="0" smtClean="0">
                <a:solidFill>
                  <a:srgbClr val="0000CC"/>
                </a:solidFill>
              </a:rPr>
              <a:t> </a:t>
            </a:r>
            <a:r>
              <a:rPr lang="pt-BR" sz="2400" dirty="0">
                <a:solidFill>
                  <a:srgbClr val="0000CC"/>
                </a:solidFill>
              </a:rPr>
              <a:t>E eu, irmãos, não vos pude falar como a espirituais, mas como a carnais, como a meninos em Cristo</a:t>
            </a:r>
            <a:r>
              <a:rPr lang="pt-BR" sz="2400" dirty="0" smtClean="0">
                <a:solidFill>
                  <a:srgbClr val="0000CC"/>
                </a:solidFill>
              </a:rPr>
              <a:t>.   2  </a:t>
            </a:r>
            <a:r>
              <a:rPr lang="pt-BR" sz="2400" dirty="0">
                <a:solidFill>
                  <a:srgbClr val="0000CC"/>
                </a:solidFill>
              </a:rPr>
              <a:t>Com leite vos criei e não com manjar, porque ainda não podíeis, nem tampouco ainda agora podeis</a:t>
            </a:r>
            <a:r>
              <a:rPr lang="pt-BR" sz="2400" dirty="0" smtClean="0">
                <a:solidFill>
                  <a:srgbClr val="0000CC"/>
                </a:solidFill>
              </a:rPr>
              <a:t>;   3  </a:t>
            </a:r>
            <a:r>
              <a:rPr lang="pt-BR" sz="2400" dirty="0">
                <a:solidFill>
                  <a:srgbClr val="0000CC"/>
                </a:solidFill>
              </a:rPr>
              <a:t>porque ainda sois carnais, pois, havendo entre vós inveja, contendas e dissensões, não sois, porventura, carnais e não andais segundo os homens</a:t>
            </a:r>
            <a:r>
              <a:rPr lang="pt-BR" sz="2400" dirty="0" smtClean="0">
                <a:solidFill>
                  <a:srgbClr val="0000CC"/>
                </a:solidFill>
              </a:rPr>
              <a:t>?   4  </a:t>
            </a:r>
            <a:r>
              <a:rPr lang="pt-BR" sz="2400" dirty="0">
                <a:solidFill>
                  <a:srgbClr val="0000CC"/>
                </a:solidFill>
              </a:rPr>
              <a:t>Porque, dizendo um: Eu sou de Paulo; e outro: Eu, de Apolo; porventura, não sois carnais</a:t>
            </a:r>
            <a:r>
              <a:rPr lang="pt-BR" sz="2400" dirty="0" smtClean="0">
                <a:solidFill>
                  <a:srgbClr val="0000CC"/>
                </a:solidFill>
              </a:rPr>
              <a:t>?   5  </a:t>
            </a:r>
            <a:r>
              <a:rPr lang="pt-BR" sz="2400" dirty="0">
                <a:solidFill>
                  <a:srgbClr val="0000CC"/>
                </a:solidFill>
              </a:rPr>
              <a:t>Pois quem é Paulo e quem é Apolo, senão ministros pelos quais crestes, e conforme o que o Senhor deu a cada um</a:t>
            </a:r>
            <a:r>
              <a:rPr lang="pt-BR" sz="2400" dirty="0" smtClean="0">
                <a:solidFill>
                  <a:srgbClr val="0000CC"/>
                </a:solidFill>
              </a:rPr>
              <a:t>?   6  </a:t>
            </a:r>
            <a:r>
              <a:rPr lang="pt-BR" sz="2400" dirty="0">
                <a:solidFill>
                  <a:srgbClr val="0000CC"/>
                </a:solidFill>
              </a:rPr>
              <a:t>Eu plantei, Apolo regou; mas Deus deu o crescimento</a:t>
            </a:r>
            <a:r>
              <a:rPr lang="pt-BR" sz="2400" dirty="0" smtClean="0">
                <a:solidFill>
                  <a:srgbClr val="0000CC"/>
                </a:solidFill>
              </a:rPr>
              <a:t>.   7  </a:t>
            </a:r>
            <a:r>
              <a:rPr lang="pt-BR" sz="2400" dirty="0">
                <a:solidFill>
                  <a:srgbClr val="0000CC"/>
                </a:solidFill>
              </a:rPr>
              <a:t>Pelo que nem o que planta é alguma coisa, nem o que rega, mas Deus, que dá o crescimento</a:t>
            </a:r>
            <a:r>
              <a:rPr lang="pt-BR" sz="2400" dirty="0" smtClean="0">
                <a:solidFill>
                  <a:srgbClr val="0000CC"/>
                </a:solidFill>
              </a:rPr>
              <a:t>.   8  </a:t>
            </a:r>
            <a:r>
              <a:rPr lang="pt-BR" sz="2400" dirty="0">
                <a:solidFill>
                  <a:srgbClr val="0000CC"/>
                </a:solidFill>
              </a:rPr>
              <a:t>Ora, o que planta e o que rega são um; mas cada um receberá o seu galardão, segundo o seu trabalho</a:t>
            </a:r>
            <a:r>
              <a:rPr lang="pt-BR" sz="2400" dirty="0" smtClean="0">
                <a:solidFill>
                  <a:srgbClr val="0000CC"/>
                </a:solidFill>
              </a:rPr>
              <a:t>.   9  </a:t>
            </a:r>
            <a:r>
              <a:rPr lang="pt-BR" sz="2400" dirty="0">
                <a:solidFill>
                  <a:srgbClr val="0000CC"/>
                </a:solidFill>
              </a:rPr>
              <a:t>Porque nós somos cooperadores de Deus; vós sois lavoura de Deus e edifício de Deus.</a:t>
            </a:r>
          </a:p>
        </p:txBody>
      </p:sp>
    </p:spTree>
    <p:extLst>
      <p:ext uri="{BB962C8B-B14F-4D97-AF65-F5344CB8AC3E}">
        <p14:creationId xmlns:p14="http://schemas.microsoft.com/office/powerpoint/2010/main" val="6558479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3: A FIDELIDADE DOS MINISTROS DO EVANGELHO</a:t>
            </a:r>
            <a:endParaRPr lang="pt-BR" dirty="0"/>
          </a:p>
        </p:txBody>
      </p:sp>
      <p:sp>
        <p:nvSpPr>
          <p:cNvPr id="3" name="Espaço Reservado para Conteúdo 2"/>
          <p:cNvSpPr>
            <a:spLocks noGrp="1"/>
          </p:cNvSpPr>
          <p:nvPr>
            <p:ph idx="1"/>
          </p:nvPr>
        </p:nvSpPr>
        <p:spPr>
          <a:xfrm>
            <a:off x="539552" y="1600206"/>
            <a:ext cx="8147248" cy="4525963"/>
          </a:xfrm>
        </p:spPr>
        <p:txBody>
          <a:bodyPr>
            <a:normAutofit lnSpcReduction="10000"/>
          </a:bodyPr>
          <a:lstStyle/>
          <a:p>
            <a:pPr marL="0" lvl="0" indent="0" algn="just">
              <a:spcBef>
                <a:spcPct val="0"/>
              </a:spcBef>
              <a:buNone/>
              <a:defRPr/>
            </a:pPr>
            <a:endParaRPr lang="pt-BR" altLang="pt-BR" sz="1100" b="1" dirty="0" smtClean="0">
              <a:solidFill>
                <a:srgbClr val="C00000"/>
              </a:solidFill>
              <a:latin typeface="Arial" pitchFamily="34" charset="0"/>
              <a:cs typeface="Arial" pitchFamily="34" charset="0"/>
            </a:endParaRPr>
          </a:p>
          <a:p>
            <a:pPr marL="0" lvl="0" indent="0" algn="just">
              <a:spcBef>
                <a:spcPct val="0"/>
              </a:spcBef>
              <a:buNone/>
              <a:defRPr/>
            </a:pPr>
            <a:endParaRPr lang="pt-BR" altLang="pt-BR" sz="1200" b="1" dirty="0">
              <a:solidFill>
                <a:srgbClr val="C00000"/>
              </a:solidFill>
              <a:latin typeface="Arial" pitchFamily="34" charset="0"/>
              <a:cs typeface="Arial" pitchFamily="34" charset="0"/>
            </a:endParaRPr>
          </a:p>
          <a:p>
            <a:pPr marL="0" lvl="0" indent="0" algn="just">
              <a:spcBef>
                <a:spcPct val="0"/>
              </a:spcBef>
              <a:buNone/>
              <a:defRPr/>
            </a:pPr>
            <a:r>
              <a:rPr lang="pt-BR" altLang="pt-BR" b="1" dirty="0" smtClean="0">
                <a:solidFill>
                  <a:srgbClr val="C00000"/>
                </a:solidFill>
                <a:latin typeface="Arial" pitchFamily="34" charset="0"/>
                <a:cs typeface="Arial" pitchFamily="34" charset="0"/>
              </a:rPr>
              <a:t>Texto </a:t>
            </a:r>
            <a:r>
              <a:rPr lang="pt-BR" altLang="pt-BR" b="1" dirty="0">
                <a:solidFill>
                  <a:srgbClr val="C00000"/>
                </a:solidFill>
                <a:latin typeface="Arial" pitchFamily="34" charset="0"/>
                <a:cs typeface="Arial" pitchFamily="34" charset="0"/>
              </a:rPr>
              <a:t>Áureo:</a:t>
            </a:r>
          </a:p>
          <a:p>
            <a:pPr marL="0" lvl="0" indent="0">
              <a:spcBef>
                <a:spcPct val="0"/>
              </a:spcBef>
              <a:buNone/>
              <a:defRPr/>
            </a:pPr>
            <a:r>
              <a:rPr lang="pt-BR" dirty="0">
                <a:solidFill>
                  <a:prstClr val="black"/>
                </a:solidFill>
                <a:latin typeface="Arial" pitchFamily="34" charset="0"/>
                <a:cs typeface="Arial" pitchFamily="34" charset="0"/>
              </a:rPr>
              <a:t>	</a:t>
            </a:r>
            <a:endParaRPr lang="pt-BR" dirty="0">
              <a:solidFill>
                <a:prstClr val="black"/>
              </a:solidFill>
              <a:latin typeface="Arial" charset="0"/>
              <a:cs typeface="Arial" charset="0"/>
            </a:endParaRPr>
          </a:p>
          <a:p>
            <a:pPr marL="106680" indent="0" algn="just">
              <a:lnSpc>
                <a:spcPct val="107000"/>
              </a:lnSpc>
              <a:spcAft>
                <a:spcPts val="800"/>
              </a:spcAft>
              <a:buNone/>
            </a:pPr>
            <a:r>
              <a:rPr lang="pt-BR" dirty="0">
                <a:solidFill>
                  <a:prstClr val="black"/>
                </a:solidFill>
                <a:latin typeface="Arial" charset="0"/>
                <a:cs typeface="Arial" charset="0"/>
              </a:rPr>
              <a:t> 	</a:t>
            </a:r>
            <a:r>
              <a:rPr lang="pt-BR" sz="3600" dirty="0" smtClean="0">
                <a:solidFill>
                  <a:srgbClr val="00000A"/>
                </a:solidFill>
                <a:effectLst/>
                <a:latin typeface="Times New Roman"/>
                <a:ea typeface="Calibri"/>
                <a:cs typeface="Calibri"/>
              </a:rPr>
              <a:t>“</a:t>
            </a:r>
            <a:r>
              <a:rPr lang="pt-BR" sz="3600" dirty="0">
                <a:solidFill>
                  <a:srgbClr val="0000CC"/>
                </a:solidFill>
                <a:highlight>
                  <a:srgbClr val="FFFFFF"/>
                </a:highlight>
                <a:latin typeface="Arial" pitchFamily="34" charset="0"/>
                <a:ea typeface="Calibri"/>
                <a:cs typeface="Arial" pitchFamily="34" charset="0"/>
              </a:rPr>
              <a:t>Que os homens nos considerem como ministros de Cristo, e despenseiros dos mistérios de Deus</a:t>
            </a:r>
            <a:r>
              <a:rPr lang="pt-BR" sz="3600" dirty="0" smtClean="0">
                <a:solidFill>
                  <a:srgbClr val="0000CC"/>
                </a:solidFill>
                <a:highlight>
                  <a:srgbClr val="FFFFFF"/>
                </a:highlight>
                <a:latin typeface="Arial" pitchFamily="34" charset="0"/>
                <a:ea typeface="Calibri"/>
                <a:cs typeface="Arial" pitchFamily="34" charset="0"/>
              </a:rPr>
              <a:t>".</a:t>
            </a:r>
            <a:r>
              <a:rPr lang="pt-BR" sz="3600" dirty="0" smtClean="0">
                <a:highlight>
                  <a:srgbClr val="FFFFFF"/>
                </a:highlight>
                <a:latin typeface="Times New Roman"/>
                <a:ea typeface="Calibri"/>
                <a:cs typeface="Arial" pitchFamily="34" charset="0"/>
              </a:rPr>
              <a:t>”</a:t>
            </a:r>
            <a:endParaRPr lang="pt-BR" sz="3600" dirty="0">
              <a:solidFill>
                <a:srgbClr val="00000A"/>
              </a:solidFill>
              <a:ea typeface="Calibri"/>
              <a:cs typeface="Calibri"/>
            </a:endParaRPr>
          </a:p>
          <a:p>
            <a:pPr marL="114300" lvl="0" indent="0" algn="just" fontAlgn="base">
              <a:spcBef>
                <a:spcPct val="0"/>
              </a:spcBef>
              <a:spcAft>
                <a:spcPct val="0"/>
              </a:spcAft>
              <a:buClr>
                <a:srgbClr val="DBD7CB"/>
              </a:buClr>
              <a:buNone/>
              <a:defRPr/>
            </a:pPr>
            <a:r>
              <a:rPr lang="pt-BR" sz="4000" b="1" i="1" dirty="0">
                <a:solidFill>
                  <a:prstClr val="black"/>
                </a:solidFill>
                <a:latin typeface="Arial" charset="0"/>
                <a:cs typeface="Arial" charset="0"/>
              </a:rPr>
              <a:t>					</a:t>
            </a:r>
            <a:r>
              <a:rPr lang="pt-BR" sz="4000" b="1" dirty="0" smtClean="0">
                <a:solidFill>
                  <a:srgbClr val="C00000"/>
                </a:solidFill>
                <a:latin typeface="Arial" charset="0"/>
                <a:cs typeface="Arial" charset="0"/>
              </a:rPr>
              <a:t>(</a:t>
            </a:r>
            <a:r>
              <a:rPr lang="pt-BR" sz="3600" dirty="0">
                <a:solidFill>
                  <a:srgbClr val="0000CC"/>
                </a:solidFill>
                <a:highlight>
                  <a:srgbClr val="FFFFFF"/>
                </a:highlight>
                <a:latin typeface="Arial" pitchFamily="34" charset="0"/>
                <a:ea typeface="Calibri"/>
                <a:cs typeface="Arial" pitchFamily="34" charset="0"/>
              </a:rPr>
              <a:t>1 </a:t>
            </a:r>
            <a:r>
              <a:rPr lang="pt-BR" sz="3600" dirty="0" err="1">
                <a:solidFill>
                  <a:srgbClr val="0000CC"/>
                </a:solidFill>
                <a:highlight>
                  <a:srgbClr val="FFFFFF"/>
                </a:highlight>
                <a:latin typeface="Arial" pitchFamily="34" charset="0"/>
                <a:ea typeface="Calibri"/>
                <a:cs typeface="Arial" pitchFamily="34" charset="0"/>
              </a:rPr>
              <a:t>Co</a:t>
            </a:r>
            <a:r>
              <a:rPr lang="pt-BR" sz="3600" dirty="0">
                <a:solidFill>
                  <a:srgbClr val="0000CC"/>
                </a:solidFill>
                <a:highlight>
                  <a:srgbClr val="FFFFFF"/>
                </a:highlight>
                <a:latin typeface="Arial" pitchFamily="34" charset="0"/>
                <a:ea typeface="Calibri"/>
                <a:cs typeface="Arial" pitchFamily="34" charset="0"/>
              </a:rPr>
              <a:t> 4.1</a:t>
            </a:r>
            <a:r>
              <a:rPr lang="pt-BR" sz="4000" b="1" dirty="0" smtClean="0">
                <a:solidFill>
                  <a:srgbClr val="C00000"/>
                </a:solidFill>
                <a:latin typeface="Arial" charset="0"/>
                <a:cs typeface="Arial" charset="0"/>
              </a:rPr>
              <a:t>)</a:t>
            </a:r>
            <a:endParaRPr lang="pt-BR" sz="4000" b="1" dirty="0">
              <a:solidFill>
                <a:srgbClr val="C00000"/>
              </a:solidFill>
              <a:latin typeface="Arial" pitchFamily="34" charset="0"/>
              <a:cs typeface="Arial" pitchFamily="34" charset="0"/>
            </a:endParaRPr>
          </a:p>
          <a:p>
            <a:endParaRPr lang="pt-BR" dirty="0"/>
          </a:p>
        </p:txBody>
      </p:sp>
    </p:spTree>
    <p:extLst>
      <p:ext uri="{BB962C8B-B14F-4D97-AF65-F5344CB8AC3E}">
        <p14:creationId xmlns:p14="http://schemas.microsoft.com/office/powerpoint/2010/main" val="36785190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3: A FIDELIDADE DOS MINISTROS DO EVANGELHO</a:t>
            </a:r>
            <a:endParaRPr lang="pt-BR" sz="3200" dirty="0"/>
          </a:p>
        </p:txBody>
      </p:sp>
      <p:sp>
        <p:nvSpPr>
          <p:cNvPr id="3" name="Espaço Reservado para Conteúdo 2"/>
          <p:cNvSpPr>
            <a:spLocks noGrp="1"/>
          </p:cNvSpPr>
          <p:nvPr>
            <p:ph idx="1"/>
          </p:nvPr>
        </p:nvSpPr>
        <p:spPr>
          <a:xfrm>
            <a:off x="611560" y="1556797"/>
            <a:ext cx="8064896" cy="4381947"/>
          </a:xfrm>
        </p:spPr>
        <p:txBody>
          <a:bodyPr>
            <a:normAutofit fontScale="77500" lnSpcReduction="2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600" b="1" dirty="0">
                <a:solidFill>
                  <a:srgbClr val="006600"/>
                </a:solidFill>
              </a:rPr>
              <a:t>I - A Carnalidade dos </a:t>
            </a:r>
            <a:r>
              <a:rPr lang="pt-BR" sz="3600" b="1" dirty="0" smtClean="0">
                <a:solidFill>
                  <a:srgbClr val="006600"/>
                </a:solidFill>
              </a:rPr>
              <a:t>Coríntios</a:t>
            </a:r>
          </a:p>
          <a:p>
            <a:pPr marL="0" indent="0">
              <a:buNone/>
            </a:pPr>
            <a:r>
              <a:rPr lang="pt-BR" sz="3600" b="1" dirty="0">
                <a:solidFill>
                  <a:srgbClr val="006600"/>
                </a:solidFill>
              </a:rPr>
              <a:t>	</a:t>
            </a:r>
            <a:r>
              <a:rPr lang="pt-BR" sz="3600" b="1" dirty="0" smtClean="0">
                <a:solidFill>
                  <a:srgbClr val="006600"/>
                </a:solidFill>
              </a:rPr>
              <a:t>		</a:t>
            </a:r>
            <a:r>
              <a:rPr lang="pt-BR" sz="3600" dirty="0" smtClean="0">
                <a:solidFill>
                  <a:srgbClr val="006600"/>
                </a:solidFill>
              </a:rPr>
              <a:t>(</a:t>
            </a:r>
            <a:r>
              <a:rPr lang="pt-BR" sz="3600" dirty="0" smtClean="0">
                <a:solidFill>
                  <a:srgbClr val="0000CC"/>
                </a:solidFill>
              </a:rPr>
              <a:t>3.1-9</a:t>
            </a:r>
            <a:r>
              <a:rPr lang="pt-BR" sz="3600" dirty="0" smtClean="0">
                <a:solidFill>
                  <a:srgbClr val="006600"/>
                </a:solidFill>
              </a:rPr>
              <a:t>)</a:t>
            </a:r>
            <a:endParaRPr lang="pt-BR" sz="3600" dirty="0">
              <a:solidFill>
                <a:srgbClr val="006600"/>
              </a:solidFill>
            </a:endParaRPr>
          </a:p>
          <a:p>
            <a:pPr marL="0" indent="0">
              <a:buNone/>
            </a:pPr>
            <a:r>
              <a:rPr lang="pt-BR" sz="3600" b="1" dirty="0">
                <a:solidFill>
                  <a:srgbClr val="006600"/>
                </a:solidFill>
              </a:rPr>
              <a:t>II - O Fundamento da Igreja e os seus </a:t>
            </a:r>
            <a:r>
              <a:rPr lang="pt-BR" sz="3600" b="1" dirty="0" smtClean="0">
                <a:solidFill>
                  <a:srgbClr val="006600"/>
                </a:solidFill>
              </a:rPr>
              <a:t>Edificadores</a:t>
            </a:r>
          </a:p>
          <a:p>
            <a:pPr marL="0" indent="0">
              <a:buNone/>
            </a:pPr>
            <a:r>
              <a:rPr lang="pt-BR" sz="3600" b="1" dirty="0">
                <a:solidFill>
                  <a:srgbClr val="006600"/>
                </a:solidFill>
              </a:rPr>
              <a:t>	</a:t>
            </a:r>
            <a:r>
              <a:rPr lang="pt-BR" sz="3600" b="1" dirty="0" smtClean="0">
                <a:solidFill>
                  <a:srgbClr val="006600"/>
                </a:solidFill>
              </a:rPr>
              <a:t>		</a:t>
            </a:r>
            <a:r>
              <a:rPr lang="pt-BR" sz="3600" dirty="0" smtClean="0">
                <a:solidFill>
                  <a:srgbClr val="006600"/>
                </a:solidFill>
              </a:rPr>
              <a:t>(</a:t>
            </a:r>
            <a:r>
              <a:rPr lang="pt-BR" sz="3600" dirty="0" smtClean="0">
                <a:solidFill>
                  <a:srgbClr val="0000CC"/>
                </a:solidFill>
              </a:rPr>
              <a:t>3.10-23</a:t>
            </a:r>
            <a:r>
              <a:rPr lang="pt-BR" sz="3600" dirty="0" smtClean="0">
                <a:solidFill>
                  <a:srgbClr val="006600"/>
                </a:solidFill>
              </a:rPr>
              <a:t>)</a:t>
            </a:r>
            <a:endParaRPr lang="pt-BR" sz="3600" dirty="0">
              <a:solidFill>
                <a:srgbClr val="006600"/>
              </a:solidFill>
            </a:endParaRPr>
          </a:p>
          <a:p>
            <a:pPr marL="0" indent="0">
              <a:buNone/>
            </a:pPr>
            <a:r>
              <a:rPr lang="pt-BR" sz="3600" b="1" dirty="0">
                <a:solidFill>
                  <a:srgbClr val="006600"/>
                </a:solidFill>
              </a:rPr>
              <a:t>III - Ministros Aprovados por </a:t>
            </a:r>
            <a:r>
              <a:rPr lang="pt-BR" sz="3600" b="1" dirty="0" smtClean="0">
                <a:solidFill>
                  <a:srgbClr val="006600"/>
                </a:solidFill>
              </a:rPr>
              <a:t>Deus</a:t>
            </a:r>
          </a:p>
          <a:p>
            <a:pPr marL="0" indent="0">
              <a:buNone/>
            </a:pPr>
            <a:r>
              <a:rPr lang="pt-BR" sz="3600" b="1" dirty="0">
                <a:solidFill>
                  <a:srgbClr val="006600"/>
                </a:solidFill>
              </a:rPr>
              <a:t>	</a:t>
            </a:r>
            <a:r>
              <a:rPr lang="pt-BR" sz="3600" b="1" dirty="0" smtClean="0">
                <a:solidFill>
                  <a:srgbClr val="006600"/>
                </a:solidFill>
              </a:rPr>
              <a:t>		</a:t>
            </a:r>
            <a:r>
              <a:rPr lang="pt-BR" sz="3600" dirty="0" smtClean="0">
                <a:solidFill>
                  <a:srgbClr val="006600"/>
                </a:solidFill>
              </a:rPr>
              <a:t>(</a:t>
            </a:r>
            <a:r>
              <a:rPr lang="pt-BR" sz="3600" dirty="0" smtClean="0">
                <a:solidFill>
                  <a:srgbClr val="0000CC"/>
                </a:solidFill>
              </a:rPr>
              <a:t>4.1-16</a:t>
            </a:r>
            <a:r>
              <a:rPr lang="pt-BR" sz="3600" dirty="0">
                <a:solidFill>
                  <a:srgbClr val="006600"/>
                </a:solidFill>
              </a:rPr>
              <a:t>)</a:t>
            </a:r>
          </a:p>
          <a:p>
            <a:pPr marL="0" lvl="0" indent="0">
              <a:spcBef>
                <a:spcPct val="0"/>
              </a:spcBef>
              <a:buNone/>
              <a:defRPr/>
            </a:pPr>
            <a:r>
              <a:rPr lang="pt-BR" sz="3600" b="1" dirty="0">
                <a:solidFill>
                  <a:srgbClr val="006600"/>
                </a:solidFill>
              </a:rPr>
              <a:t>	</a:t>
            </a:r>
          </a:p>
          <a:p>
            <a:pPr marL="0" lvl="0" indent="0">
              <a:spcBef>
                <a:spcPct val="0"/>
              </a:spcBef>
              <a:buNone/>
              <a:defRPr/>
            </a:pPr>
            <a:r>
              <a:rPr lang="pt-BR" sz="4300" dirty="0">
                <a:solidFill>
                  <a:srgbClr val="006600"/>
                </a:solidFill>
                <a:cs typeface="Arial" pitchFamily="34" charset="0"/>
              </a:rPr>
              <a:t>	</a:t>
            </a:r>
            <a:r>
              <a:rPr lang="pt-BR" sz="4300" b="1" dirty="0">
                <a:solidFill>
                  <a:srgbClr val="006600"/>
                </a:solidFill>
              </a:rPr>
              <a:t>- Conclusão</a:t>
            </a:r>
          </a:p>
        </p:txBody>
      </p:sp>
    </p:spTree>
    <p:extLst>
      <p:ext uri="{BB962C8B-B14F-4D97-AF65-F5344CB8AC3E}">
        <p14:creationId xmlns:p14="http://schemas.microsoft.com/office/powerpoint/2010/main" val="27031775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3: A FIDELIDADE DOS MINISTROS DO EVANGELHO</a:t>
            </a:r>
            <a:endParaRPr lang="pt-BR" sz="3200" dirty="0"/>
          </a:p>
        </p:txBody>
      </p:sp>
      <p:sp>
        <p:nvSpPr>
          <p:cNvPr id="3" name="Espaço Reservado para Conteúdo 2"/>
          <p:cNvSpPr>
            <a:spLocks noGrp="1"/>
          </p:cNvSpPr>
          <p:nvPr>
            <p:ph idx="1"/>
          </p:nvPr>
        </p:nvSpPr>
        <p:spPr>
          <a:ln>
            <a:solidFill>
              <a:schemeClr val="tx1"/>
            </a:solidFill>
          </a:ln>
        </p:spPr>
        <p:txBody>
          <a:bodyPr>
            <a:normAutofit lnSpcReduction="10000"/>
          </a:bodyPr>
          <a:lstStyle/>
          <a:p>
            <a:pPr marL="0" lvl="0" indent="0" fontAlgn="base">
              <a:spcBef>
                <a:spcPct val="0"/>
              </a:spcBef>
              <a:spcAft>
                <a:spcPct val="0"/>
              </a:spcAft>
              <a:buNone/>
              <a:defRPr/>
            </a:pPr>
            <a:r>
              <a:rPr lang="pt-BR" sz="2400" b="1" dirty="0" smtClean="0">
                <a:solidFill>
                  <a:srgbClr val="EEECE1">
                    <a:lumMod val="25000"/>
                  </a:srgbClr>
                </a:solidFill>
                <a:latin typeface="Arial" pitchFamily="34" charset="0"/>
                <a:cs typeface="Arial" pitchFamily="34" charset="0"/>
              </a:rPr>
              <a:t>   </a:t>
            </a:r>
            <a:r>
              <a:rPr lang="pt-BR" sz="3500" b="1" dirty="0">
                <a:solidFill>
                  <a:srgbClr val="006600"/>
                </a:solidFill>
              </a:rPr>
              <a:t>Introdução</a:t>
            </a:r>
            <a:r>
              <a:rPr lang="pt-BR" sz="2400" b="1" dirty="0" smtClean="0">
                <a:solidFill>
                  <a:srgbClr val="EEECE1">
                    <a:lumMod val="25000"/>
                  </a:srgbClr>
                </a:solidFill>
                <a:latin typeface="Arial" pitchFamily="34" charset="0"/>
                <a:cs typeface="Arial" pitchFamily="34" charset="0"/>
              </a:rPr>
              <a:t>						</a:t>
            </a:r>
          </a:p>
          <a:p>
            <a:pPr lvl="0" fontAlgn="base">
              <a:spcBef>
                <a:spcPct val="0"/>
              </a:spcBef>
              <a:spcAft>
                <a:spcPct val="0"/>
              </a:spcAft>
              <a:buFontTx/>
              <a:buChar char="-"/>
              <a:defRPr/>
            </a:pPr>
            <a:endParaRPr lang="pt-BR" sz="1200" b="1" dirty="0">
              <a:ln w="12700" cmpd="sng">
                <a:solidFill>
                  <a:schemeClr val="tx1"/>
                </a:solidFill>
              </a:ln>
              <a:solidFill>
                <a:srgbClr val="EEECE1">
                  <a:lumMod val="25000"/>
                </a:srgbClr>
              </a:solidFill>
              <a:latin typeface="Arial" pitchFamily="34" charset="0"/>
              <a:cs typeface="Arial" pitchFamily="34" charset="0"/>
            </a:endParaRPr>
          </a:p>
          <a:p>
            <a:pPr marL="0" lvl="0" indent="0" algn="just" fontAlgn="base">
              <a:spcBef>
                <a:spcPct val="0"/>
              </a:spcBef>
              <a:spcAft>
                <a:spcPct val="0"/>
              </a:spcAft>
              <a:buNone/>
              <a:defRPr/>
            </a:pPr>
            <a:r>
              <a:rPr lang="pt-BR" sz="2400" dirty="0">
                <a:solidFill>
                  <a:prstClr val="black"/>
                </a:solidFill>
                <a:latin typeface="Arial" charset="0"/>
                <a:cs typeface="Arial" charset="0"/>
              </a:rPr>
              <a:t>	</a:t>
            </a:r>
            <a:r>
              <a:rPr lang="pt-BR" sz="2800" dirty="0">
                <a:solidFill>
                  <a:prstClr val="black"/>
                </a:solidFill>
                <a:latin typeface="Arial" charset="0"/>
                <a:cs typeface="Arial" charset="0"/>
              </a:rPr>
              <a:t>Chegamos ao ponto da epístola em que o apóstolo conclui sua consideração a respeito do problema das dissensões na igreja de Corinto. Seu argumento final se baseia nas verdadeiras características do ministério cristão, sua instrumentalidade e responsabilidade para com Deus, seu serviço à igreja de Cristo e o mérito e a glória exclusivas de Deus, que opera de forma eficaz através dos Seus obreiros</a:t>
            </a:r>
            <a:r>
              <a:rPr lang="pt-BR" sz="2800" dirty="0" smtClean="0">
                <a:solidFill>
                  <a:prstClr val="black"/>
                </a:solidFill>
                <a:latin typeface="Arial" charset="0"/>
                <a:cs typeface="Arial" charset="0"/>
              </a:rPr>
              <a:t>.</a:t>
            </a:r>
            <a:endParaRPr lang="pt-BR" sz="2800" dirty="0">
              <a:solidFill>
                <a:prstClr val="black"/>
              </a:solidFill>
              <a:latin typeface="Arial" charset="0"/>
              <a:cs typeface="Arial" charset="0"/>
            </a:endParaRPr>
          </a:p>
        </p:txBody>
      </p:sp>
    </p:spTree>
    <p:extLst>
      <p:ext uri="{BB962C8B-B14F-4D97-AF65-F5344CB8AC3E}">
        <p14:creationId xmlns:p14="http://schemas.microsoft.com/office/powerpoint/2010/main" val="2703177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3: A FIDELIDADE DOS MINISTROS DO EVANGELHO</a:t>
            </a:r>
            <a:endParaRPr lang="pt-BR" sz="3200" dirty="0"/>
          </a:p>
        </p:txBody>
      </p:sp>
      <p:sp>
        <p:nvSpPr>
          <p:cNvPr id="3" name="Espaço Reservado para Conteúdo 2"/>
          <p:cNvSpPr>
            <a:spLocks noGrp="1"/>
          </p:cNvSpPr>
          <p:nvPr>
            <p:ph idx="1"/>
          </p:nvPr>
        </p:nvSpPr>
        <p:spPr>
          <a:xfrm>
            <a:off x="611560" y="1556797"/>
            <a:ext cx="8064896" cy="4381947"/>
          </a:xfrm>
        </p:spPr>
        <p:txBody>
          <a:bodyPr>
            <a:normAutofit fontScale="77500" lnSpcReduction="2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4100" b="1" dirty="0">
                <a:solidFill>
                  <a:srgbClr val="FF0000"/>
                </a:solidFill>
              </a:rPr>
              <a:t>I - A Carnalidade dos </a:t>
            </a:r>
            <a:r>
              <a:rPr lang="pt-BR" sz="4100" b="1" dirty="0" smtClean="0">
                <a:solidFill>
                  <a:srgbClr val="FF0000"/>
                </a:solidFill>
              </a:rPr>
              <a:t>Coríntios</a:t>
            </a:r>
          </a:p>
          <a:p>
            <a:pPr marL="0" indent="0">
              <a:buNone/>
            </a:pPr>
            <a:r>
              <a:rPr lang="pt-BR" sz="3600" b="1" dirty="0">
                <a:solidFill>
                  <a:srgbClr val="006600"/>
                </a:solidFill>
              </a:rPr>
              <a:t>	</a:t>
            </a:r>
            <a:r>
              <a:rPr lang="pt-BR" sz="3600" b="1" dirty="0" smtClean="0">
                <a:solidFill>
                  <a:srgbClr val="006600"/>
                </a:solidFill>
              </a:rPr>
              <a:t>		</a:t>
            </a:r>
            <a:r>
              <a:rPr lang="pt-BR" sz="3600" dirty="0" smtClean="0">
                <a:solidFill>
                  <a:srgbClr val="006600"/>
                </a:solidFill>
              </a:rPr>
              <a:t>(</a:t>
            </a:r>
            <a:r>
              <a:rPr lang="pt-BR" sz="3600" dirty="0" smtClean="0">
                <a:solidFill>
                  <a:srgbClr val="0000CC"/>
                </a:solidFill>
              </a:rPr>
              <a:t>3.1-9</a:t>
            </a:r>
            <a:r>
              <a:rPr lang="pt-BR" sz="3600" dirty="0" smtClean="0">
                <a:solidFill>
                  <a:srgbClr val="006600"/>
                </a:solidFill>
              </a:rPr>
              <a:t>)</a:t>
            </a:r>
            <a:endParaRPr lang="pt-BR" sz="3600" dirty="0">
              <a:solidFill>
                <a:srgbClr val="006600"/>
              </a:solidFill>
            </a:endParaRPr>
          </a:p>
          <a:p>
            <a:pPr marL="0" indent="0">
              <a:buNone/>
            </a:pPr>
            <a:r>
              <a:rPr lang="pt-BR" sz="3600" b="1" dirty="0">
                <a:solidFill>
                  <a:srgbClr val="006600"/>
                </a:solidFill>
              </a:rPr>
              <a:t>II - O Fundamento da Igreja e os seus </a:t>
            </a:r>
            <a:r>
              <a:rPr lang="pt-BR" sz="3600" b="1" dirty="0" smtClean="0">
                <a:solidFill>
                  <a:srgbClr val="006600"/>
                </a:solidFill>
              </a:rPr>
              <a:t>Edificadores</a:t>
            </a:r>
          </a:p>
          <a:p>
            <a:pPr marL="0" indent="0">
              <a:buNone/>
            </a:pPr>
            <a:r>
              <a:rPr lang="pt-BR" sz="3600" b="1" dirty="0">
                <a:solidFill>
                  <a:srgbClr val="006600"/>
                </a:solidFill>
              </a:rPr>
              <a:t>	</a:t>
            </a:r>
            <a:r>
              <a:rPr lang="pt-BR" sz="3600" b="1" dirty="0" smtClean="0">
                <a:solidFill>
                  <a:srgbClr val="006600"/>
                </a:solidFill>
              </a:rPr>
              <a:t>		</a:t>
            </a:r>
            <a:r>
              <a:rPr lang="pt-BR" sz="3600" dirty="0" smtClean="0">
                <a:solidFill>
                  <a:srgbClr val="006600"/>
                </a:solidFill>
              </a:rPr>
              <a:t>(</a:t>
            </a:r>
            <a:r>
              <a:rPr lang="pt-BR" sz="3600" dirty="0" smtClean="0">
                <a:solidFill>
                  <a:srgbClr val="0000CC"/>
                </a:solidFill>
              </a:rPr>
              <a:t>3.10-23</a:t>
            </a:r>
            <a:r>
              <a:rPr lang="pt-BR" sz="3600" dirty="0" smtClean="0">
                <a:solidFill>
                  <a:srgbClr val="006600"/>
                </a:solidFill>
              </a:rPr>
              <a:t>)</a:t>
            </a:r>
            <a:endParaRPr lang="pt-BR" sz="3600" dirty="0">
              <a:solidFill>
                <a:srgbClr val="006600"/>
              </a:solidFill>
            </a:endParaRPr>
          </a:p>
          <a:p>
            <a:pPr marL="0" indent="0">
              <a:buNone/>
            </a:pPr>
            <a:r>
              <a:rPr lang="pt-BR" sz="3600" b="1" dirty="0">
                <a:solidFill>
                  <a:srgbClr val="006600"/>
                </a:solidFill>
              </a:rPr>
              <a:t>III - Ministros Aprovados por </a:t>
            </a:r>
            <a:r>
              <a:rPr lang="pt-BR" sz="3600" b="1" dirty="0" smtClean="0">
                <a:solidFill>
                  <a:srgbClr val="006600"/>
                </a:solidFill>
              </a:rPr>
              <a:t>Deus</a:t>
            </a:r>
          </a:p>
          <a:p>
            <a:pPr marL="0" indent="0">
              <a:buNone/>
            </a:pPr>
            <a:r>
              <a:rPr lang="pt-BR" sz="3600" b="1" dirty="0">
                <a:solidFill>
                  <a:srgbClr val="006600"/>
                </a:solidFill>
              </a:rPr>
              <a:t>	</a:t>
            </a:r>
            <a:r>
              <a:rPr lang="pt-BR" sz="3600" b="1" dirty="0" smtClean="0">
                <a:solidFill>
                  <a:srgbClr val="006600"/>
                </a:solidFill>
              </a:rPr>
              <a:t>		</a:t>
            </a:r>
            <a:r>
              <a:rPr lang="pt-BR" sz="3600" dirty="0" smtClean="0">
                <a:solidFill>
                  <a:srgbClr val="006600"/>
                </a:solidFill>
              </a:rPr>
              <a:t>(</a:t>
            </a:r>
            <a:r>
              <a:rPr lang="pt-BR" sz="3600" dirty="0" smtClean="0">
                <a:solidFill>
                  <a:srgbClr val="0000CC"/>
                </a:solidFill>
              </a:rPr>
              <a:t>4.1-16</a:t>
            </a:r>
            <a:r>
              <a:rPr lang="pt-BR" sz="3600" dirty="0">
                <a:solidFill>
                  <a:srgbClr val="006600"/>
                </a:solidFill>
              </a:rPr>
              <a:t>)</a:t>
            </a:r>
          </a:p>
          <a:p>
            <a:pPr marL="0" lvl="0" indent="0">
              <a:spcBef>
                <a:spcPct val="0"/>
              </a:spcBef>
              <a:buNone/>
              <a:defRPr/>
            </a:pPr>
            <a:r>
              <a:rPr lang="pt-BR" sz="3600" b="1" dirty="0">
                <a:solidFill>
                  <a:srgbClr val="006600"/>
                </a:solidFill>
              </a:rPr>
              <a:t>	</a:t>
            </a:r>
          </a:p>
          <a:p>
            <a:pPr marL="0" lvl="0" indent="0">
              <a:spcBef>
                <a:spcPct val="0"/>
              </a:spcBef>
              <a:buNone/>
              <a:defRPr/>
            </a:pPr>
            <a:r>
              <a:rPr lang="pt-BR" sz="4300" dirty="0">
                <a:solidFill>
                  <a:srgbClr val="006600"/>
                </a:solidFill>
                <a:cs typeface="Arial" pitchFamily="34" charset="0"/>
              </a:rPr>
              <a:t>	</a:t>
            </a:r>
            <a:r>
              <a:rPr lang="pt-BR" sz="4300" b="1" dirty="0">
                <a:solidFill>
                  <a:srgbClr val="006600"/>
                </a:solidFill>
              </a:rPr>
              <a:t>- Conclusão</a:t>
            </a:r>
          </a:p>
        </p:txBody>
      </p:sp>
    </p:spTree>
    <p:extLst>
      <p:ext uri="{BB962C8B-B14F-4D97-AF65-F5344CB8AC3E}">
        <p14:creationId xmlns:p14="http://schemas.microsoft.com/office/powerpoint/2010/main" val="3526132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1180</TotalTime>
  <Words>2597</Words>
  <Application>Microsoft Office PowerPoint</Application>
  <PresentationFormat>Apresentação na tela (4:3)</PresentationFormat>
  <Paragraphs>239</Paragraphs>
  <Slides>34</Slides>
  <Notes>14</Notes>
  <HiddenSlides>0</HiddenSlides>
  <MMClips>0</MMClips>
  <ScaleCrop>false</ScaleCrop>
  <HeadingPairs>
    <vt:vector size="4" baseType="variant">
      <vt:variant>
        <vt:lpstr>Tema</vt:lpstr>
      </vt:variant>
      <vt:variant>
        <vt:i4>2</vt:i4>
      </vt:variant>
      <vt:variant>
        <vt:lpstr>Títulos de slides</vt:lpstr>
      </vt:variant>
      <vt:variant>
        <vt:i4>34</vt:i4>
      </vt:variant>
    </vt:vector>
  </HeadingPairs>
  <TitlesOfParts>
    <vt:vector size="36" baseType="lpstr">
      <vt:lpstr>Tema do Office</vt:lpstr>
      <vt:lpstr>1_Tema do Office</vt:lpstr>
      <vt:lpstr>Apresentação do PowerPoint</vt:lpstr>
      <vt:lpstr>Apresentação do PowerPoint</vt:lpstr>
      <vt:lpstr>Apresentação do PowerPoint</vt:lpstr>
      <vt:lpstr>1ª CARTA  AOS  CORÍNTIOS LIÇÃO 3: A FIDELIDADE DOS MINISTROS DO EVANGELHO</vt:lpstr>
      <vt:lpstr>Apresentação do PowerPoint</vt:lpstr>
      <vt:lpstr>1ª CARTA  AOS  CORÍNTIOS LIÇÃO 3: A FIDELIDADE DOS MINISTROS DO EVANGELHO</vt:lpstr>
      <vt:lpstr>1ª CARTA  AOS  CORÍNTIOS LIÇÃO 3: A FIDELIDADE DOS MINISTROS DO EVANGELHO</vt:lpstr>
      <vt:lpstr>1ª CARTA  AOS  CORÍNTIOS LIÇÃO 3: A FIDELIDADE DOS MINISTROS DO EVANGELHO</vt:lpstr>
      <vt:lpstr>1ª CARTA  AOS  CORÍNTIOS LIÇÃO 3: A FIDELIDADE DOS MINISTROS DO EVANGELHO</vt:lpstr>
      <vt:lpstr>1ª CARTA  AOS  CORÍNTIOS LIÇÃO 3: A FIDELIDADE DOS MINISTROS DO EVANGELHO</vt:lpstr>
      <vt:lpstr>1ª CARTA  AOS  CORÍNTIOS LIÇÃO 3: A FIDELIDADE DOS MINISTROS DO EVANGELHO</vt:lpstr>
      <vt:lpstr>1ª CARTA  AOS  CORÍNTIOS LIÇÃO 3: A FIDELIDADE DOS MINISTROS DO EVANGELHO</vt:lpstr>
      <vt:lpstr>1ª CARTA  AOS  CORÍNTIOS LIÇÃO 3: A FIDELIDADE DOS MINISTROS DO EVANGELHO</vt:lpstr>
      <vt:lpstr>Apresentação do PowerPoint</vt:lpstr>
      <vt:lpstr>1ª CARTA  AOS  CORÍNTIOS LIÇÃO 3: A FIDELIDADE DOS MINISTROS DO EVANGELHO</vt:lpstr>
      <vt:lpstr>1ª CARTA  AOS  CORÍNTIOS LIÇÃO 3: A FIDELIDADE DOS MINISTROS DO EVANGELHO</vt:lpstr>
      <vt:lpstr>1ª CARTA  AOS  CORÍNTIOS LIÇÃO 3: A FIDELIDADE DOS MINISTROS DO EVANGELHO</vt:lpstr>
      <vt:lpstr>1ª CARTA  AOS  CORÍNTIOS LIÇÃO 3: A FIDELIDADE DOS MINISTROS DO EVANGELHO</vt:lpstr>
      <vt:lpstr>1ª CARTA  AOS  CORÍNTIOS LIÇÃO 3: A FIDELIDADE DOS MINISTROS DO EVANGELHO</vt:lpstr>
      <vt:lpstr>1ª CARTA  AOS  CORÍNTIOS LIÇÃO 3: A FIDELIDADE DOS MINISTROS DO EVANGELHO</vt:lpstr>
      <vt:lpstr>1ª CARTA  AOS  CORÍNTIOS LIÇÃO 3: A FIDELIDADE DOS MINISTROS DO EVANGELHO</vt:lpstr>
      <vt:lpstr>1ª CARTA  AOS  CORÍNTIOS LIÇÃO 3: A FIDELIDADE DOS MINISTROS DO EVANGELHO</vt:lpstr>
      <vt:lpstr>1ª CARTA  AOS  CORÍNTIOS LIÇÃO 3: A FIDELIDADE DOS MINISTROS DO EVANGELHO</vt:lpstr>
      <vt:lpstr>1ª CARTA  AOS  CORÍNTIOS LIÇÃO 3: A FIDELIDADE DOS MINISTROS DO EVANGELHO</vt:lpstr>
      <vt:lpstr>1ª CARTA  AOS  CORÍNTIOS LIÇÃO 3: A FIDELIDADE DOS MINISTROS DO EVANGELHO</vt:lpstr>
      <vt:lpstr>1ª CARTA  AOS  CORÍNTIOS LIÇÃO 3: A FIDELIDADE DOS MINISTROS DO EVANGELHO</vt:lpstr>
      <vt:lpstr>1ª CARTA  AOS  CORÍNTIOS LIÇÃO 3: A FIDELIDADE DOS MINISTROS DO EVANGELHO</vt:lpstr>
      <vt:lpstr>1ª CARTA  AOS  CORÍNTIOS LIÇÃO 3: A FIDELIDADE DOS MINISTROS DO EVANGELHO</vt:lpstr>
      <vt:lpstr>1ª CARTA  AOS  CORÍNTIOS LIÇÃO 3: A FIDELIDADE DOS MINISTROS DO EVANGELHO</vt:lpstr>
      <vt:lpstr>1ª CARTA  AOS  CORÍNTIOS LIÇÃO 3: A FIDELIDADE DOS MINISTROS DO EVANGELHO</vt:lpstr>
      <vt:lpstr>1ª CARTA  AOS  CORÍNTIOS LIÇÃO 3: A FIDELIDADE DOS MINISTROS DO EVANGELHO</vt:lpstr>
      <vt:lpstr>1ª CARTA  AOS  CORÍNTIOS LIÇÃO 3: A FIDELIDADE DOS MINISTROS DO EVANGELHO</vt:lpstr>
      <vt:lpstr>1ª CARTA  AOS  CORÍNTIOS LIÇÃO 3: A FIDELIDADE DOS MINISTROS DO EVANGELHO</vt:lpstr>
      <vt:lpstr>1ª CARTA  AOS  CORÍNTIOS LIÇÃO 3: A FIDELIDADE DOS MINISTROS DO EVANGELHO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PARÁBOLAS</dc:title>
  <dc:creator>I.G.V</dc:creator>
  <cp:lastModifiedBy>I.G.V</cp:lastModifiedBy>
  <cp:revision>121</cp:revision>
  <dcterms:created xsi:type="dcterms:W3CDTF">2017-03-28T13:10:15Z</dcterms:created>
  <dcterms:modified xsi:type="dcterms:W3CDTF">2018-07-10T19:37:43Z</dcterms:modified>
</cp:coreProperties>
</file>