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1"/>
  </p:notesMasterIdLst>
  <p:sldIdLst>
    <p:sldId id="342" r:id="rId3"/>
    <p:sldId id="296" r:id="rId4"/>
    <p:sldId id="259" r:id="rId5"/>
    <p:sldId id="257" r:id="rId6"/>
    <p:sldId id="279" r:id="rId7"/>
    <p:sldId id="260" r:id="rId8"/>
    <p:sldId id="262" r:id="rId9"/>
    <p:sldId id="263" r:id="rId10"/>
    <p:sldId id="354" r:id="rId11"/>
    <p:sldId id="356" r:id="rId12"/>
    <p:sldId id="357" r:id="rId13"/>
    <p:sldId id="358" r:id="rId14"/>
    <p:sldId id="343" r:id="rId15"/>
    <p:sldId id="264" r:id="rId16"/>
    <p:sldId id="323" r:id="rId17"/>
    <p:sldId id="324" r:id="rId18"/>
    <p:sldId id="325" r:id="rId19"/>
    <p:sldId id="281" r:id="rId20"/>
    <p:sldId id="359" r:id="rId21"/>
    <p:sldId id="344" r:id="rId22"/>
    <p:sldId id="267" r:id="rId23"/>
    <p:sldId id="336" r:id="rId24"/>
    <p:sldId id="327" r:id="rId25"/>
    <p:sldId id="337" r:id="rId26"/>
    <p:sldId id="329" r:id="rId27"/>
    <p:sldId id="338" r:id="rId28"/>
    <p:sldId id="345" r:id="rId29"/>
    <p:sldId id="333" r:id="rId30"/>
    <p:sldId id="348" r:id="rId31"/>
    <p:sldId id="341" r:id="rId32"/>
    <p:sldId id="351" r:id="rId33"/>
    <p:sldId id="360" r:id="rId34"/>
    <p:sldId id="361" r:id="rId35"/>
    <p:sldId id="349" r:id="rId36"/>
    <p:sldId id="346" r:id="rId37"/>
    <p:sldId id="313" r:id="rId38"/>
    <p:sldId id="347" r:id="rId39"/>
    <p:sldId id="353" r:id="rId4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660066"/>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C9BF2-DC0F-4452-ABF8-F28AC5D4A9F9}" type="datetimeFigureOut">
              <a:rPr lang="pt-BR" smtClean="0"/>
              <a:t>26/06/2018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A1916-7331-4A11-846C-A049D8C27565}" type="slidenum">
              <a:rPr lang="pt-BR" smtClean="0"/>
              <a:t>‹nº›</a:t>
            </a:fld>
            <a:endParaRPr lang="pt-BR"/>
          </a:p>
        </p:txBody>
      </p:sp>
    </p:spTree>
    <p:extLst>
      <p:ext uri="{BB962C8B-B14F-4D97-AF65-F5344CB8AC3E}">
        <p14:creationId xmlns:p14="http://schemas.microsoft.com/office/powerpoint/2010/main" val="3617418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None/>
              <a:tabLst/>
              <a:defRPr/>
            </a:pPr>
            <a:endParaRPr lang="pt-BR" b="1" baseline="0" dirty="0">
              <a:solidFill>
                <a:srgbClr val="FF00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8</a:t>
            </a:fld>
            <a:endParaRPr lang="pt-BR"/>
          </a:p>
        </p:txBody>
      </p:sp>
    </p:spTree>
    <p:extLst>
      <p:ext uri="{BB962C8B-B14F-4D97-AF65-F5344CB8AC3E}">
        <p14:creationId xmlns:p14="http://schemas.microsoft.com/office/powerpoint/2010/main" val="2142383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endParaRPr lang="pt-BR" b="1" dirty="0" smtClean="0"/>
          </a:p>
          <a:p>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28</a:t>
            </a:fld>
            <a:endParaRPr lang="pt-BR"/>
          </a:p>
        </p:txBody>
      </p:sp>
    </p:spTree>
    <p:extLst>
      <p:ext uri="{BB962C8B-B14F-4D97-AF65-F5344CB8AC3E}">
        <p14:creationId xmlns:p14="http://schemas.microsoft.com/office/powerpoint/2010/main" val="881072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r>
              <a:rPr lang="pt-BR" sz="1200" dirty="0" smtClean="0">
                <a:effectLst/>
                <a:latin typeface="Georgia"/>
                <a:ea typeface="Times New Roman"/>
                <a:cs typeface="Times New Roman"/>
              </a:rPr>
              <a:t>mesmo Cristo era invocado por outros apenas como forma de desprezar e rejeitar o trabalho desses homens </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29</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b="1" kern="1200" dirty="0" smtClean="0">
                <a:solidFill>
                  <a:schemeClr val="tx1"/>
                </a:solidFill>
                <a:latin typeface="+mn-lt"/>
                <a:ea typeface="+mn-ea"/>
                <a:cs typeface="+mn-cs"/>
              </a:rPr>
              <a:t>			</a:t>
            </a:r>
            <a:endParaRPr lang="pt-BR" b="1" dirty="0" smtClean="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30</a:t>
            </a:fld>
            <a:endParaRPr lang="pt-BR"/>
          </a:p>
        </p:txBody>
      </p:sp>
    </p:spTree>
    <p:extLst>
      <p:ext uri="{BB962C8B-B14F-4D97-AF65-F5344CB8AC3E}">
        <p14:creationId xmlns:p14="http://schemas.microsoft.com/office/powerpoint/2010/main" val="861742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pt-BR" sz="2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os gregos, que buscavam sabedoria, a consideravam uma loucura; e os judeus, que pediam um sinal, a viam como um escândalo </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31</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b="1" kern="1200" dirty="0" smtClean="0">
                <a:solidFill>
                  <a:schemeClr val="tx1"/>
                </a:solidFill>
                <a:latin typeface="+mn-lt"/>
                <a:ea typeface="+mn-ea"/>
                <a:cs typeface="+mn-cs"/>
              </a:rPr>
              <a:t>			</a:t>
            </a:r>
            <a:endParaRPr lang="pt-BR" b="1" dirty="0" smtClean="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32</a:t>
            </a:fld>
            <a:endParaRPr lang="pt-BR">
              <a:solidFill>
                <a:prstClr val="black"/>
              </a:solidFill>
            </a:endParaRPr>
          </a:p>
        </p:txBody>
      </p:sp>
    </p:spTree>
    <p:extLst>
      <p:ext uri="{BB962C8B-B14F-4D97-AF65-F5344CB8AC3E}">
        <p14:creationId xmlns:p14="http://schemas.microsoft.com/office/powerpoint/2010/main" val="8617420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200" b="1" kern="1200" dirty="0" smtClean="0">
                <a:solidFill>
                  <a:schemeClr val="tx1"/>
                </a:solidFill>
                <a:latin typeface="+mn-lt"/>
                <a:ea typeface="+mn-ea"/>
                <a:cs typeface="+mn-cs"/>
              </a:rPr>
              <a:t>			</a:t>
            </a:r>
            <a:endParaRPr lang="pt-BR" b="1" dirty="0" smtClean="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33</a:t>
            </a:fld>
            <a:endParaRPr lang="pt-BR">
              <a:solidFill>
                <a:prstClr val="black"/>
              </a:solidFill>
            </a:endParaRPr>
          </a:p>
        </p:txBody>
      </p:sp>
    </p:spTree>
    <p:extLst>
      <p:ext uri="{BB962C8B-B14F-4D97-AF65-F5344CB8AC3E}">
        <p14:creationId xmlns:p14="http://schemas.microsoft.com/office/powerpoint/2010/main" val="861742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34</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36</a:t>
            </a:fld>
            <a:endParaRPr lang="pt-BR"/>
          </a:p>
        </p:txBody>
      </p:sp>
    </p:spTree>
    <p:extLst>
      <p:ext uri="{BB962C8B-B14F-4D97-AF65-F5344CB8AC3E}">
        <p14:creationId xmlns:p14="http://schemas.microsoft.com/office/powerpoint/2010/main" val="2816670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14</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r>
              <a:rPr kumimoji="0" lang="pt-BR" sz="2600" b="0" i="0" u="none" strike="noStrike" kern="1200" cap="none" spc="0" normalizeH="0" baseline="0" noProof="0" dirty="0" smtClean="0">
                <a:ln>
                  <a:noFill/>
                </a:ln>
                <a:solidFill>
                  <a:prstClr val="black"/>
                </a:solidFill>
                <a:effectLst/>
                <a:uLnTx/>
                <a:uFillTx/>
                <a:latin typeface="Arial" charset="0"/>
                <a:ea typeface="+mn-ea"/>
                <a:cs typeface="Arial" charset="0"/>
              </a:rPr>
              <a:t>Para obter o seu sustento, trabalhava fazendo tendas junto com </a:t>
            </a:r>
            <a:r>
              <a:rPr kumimoji="0" lang="pt-BR" sz="2600" b="0" i="0" u="none" strike="noStrike" kern="1200" cap="none" spc="0" normalizeH="0" baseline="0" noProof="0" dirty="0" err="1" smtClean="0">
                <a:ln>
                  <a:noFill/>
                </a:ln>
                <a:solidFill>
                  <a:prstClr val="black"/>
                </a:solidFill>
                <a:effectLst/>
                <a:uLnTx/>
                <a:uFillTx/>
                <a:latin typeface="Arial" charset="0"/>
                <a:ea typeface="+mn-ea"/>
                <a:cs typeface="Arial" charset="0"/>
              </a:rPr>
              <a:t>Áquila</a:t>
            </a:r>
            <a:r>
              <a:rPr kumimoji="0" lang="pt-BR" sz="2600" b="0" i="0" u="none" strike="noStrike" kern="1200" cap="none" spc="0" normalizeH="0" baseline="0" noProof="0" dirty="0" smtClean="0">
                <a:ln>
                  <a:noFill/>
                </a:ln>
                <a:solidFill>
                  <a:prstClr val="black"/>
                </a:solidFill>
                <a:effectLst/>
                <a:uLnTx/>
                <a:uFillTx/>
                <a:latin typeface="Arial" charset="0"/>
                <a:ea typeface="+mn-ea"/>
                <a:cs typeface="Arial" charset="0"/>
              </a:rPr>
              <a:t>, um judeu convertido a Cristo.</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15</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16</a:t>
            </a:fld>
            <a:endParaRPr lang="pt-BR" dirty="0"/>
          </a:p>
        </p:txBody>
      </p:sp>
    </p:spTree>
    <p:extLst>
      <p:ext uri="{BB962C8B-B14F-4D97-AF65-F5344CB8AC3E}">
        <p14:creationId xmlns:p14="http://schemas.microsoft.com/office/powerpoint/2010/main" val="861742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17</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18</a:t>
            </a:fld>
            <a:endParaRPr lang="pt-BR" dirty="0"/>
          </a:p>
        </p:txBody>
      </p:sp>
    </p:spTree>
    <p:extLst>
      <p:ext uri="{BB962C8B-B14F-4D97-AF65-F5344CB8AC3E}">
        <p14:creationId xmlns:p14="http://schemas.microsoft.com/office/powerpoint/2010/main" val="861742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19</a:t>
            </a:fld>
            <a:endParaRPr lang="pt-BR" dirty="0"/>
          </a:p>
        </p:txBody>
      </p:sp>
    </p:spTree>
    <p:extLst>
      <p:ext uri="{BB962C8B-B14F-4D97-AF65-F5344CB8AC3E}">
        <p14:creationId xmlns:p14="http://schemas.microsoft.com/office/powerpoint/2010/main" val="861742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dirty="0" smtClean="0"/>
              <a:t>				</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21</a:t>
            </a:fld>
            <a:endParaRPr lang="pt-BR" dirty="0"/>
          </a:p>
        </p:txBody>
      </p:sp>
    </p:spTree>
    <p:extLst>
      <p:ext uri="{BB962C8B-B14F-4D97-AF65-F5344CB8AC3E}">
        <p14:creationId xmlns:p14="http://schemas.microsoft.com/office/powerpoint/2010/main" val="3784047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dirty="0" smtClean="0">
                <a:latin typeface="Arial" pitchFamily="34" charset="0"/>
                <a:cs typeface="Arial" pitchFamily="34" charset="0"/>
              </a:rPr>
              <a:t>Esta era também uma forma de preparar os irmãos para que recebessem de bom grado as correções que se seguiriam ao longo da epístola.</a:t>
            </a:r>
            <a:endParaRPr lang="pt-BR" sz="1200" b="1" dirty="0" smtClean="0">
              <a:solidFill>
                <a:srgbClr val="0066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23</a:t>
            </a:fld>
            <a:endParaRPr lang="pt-BR" dirty="0"/>
          </a:p>
        </p:txBody>
      </p:sp>
    </p:spTree>
    <p:extLst>
      <p:ext uri="{BB962C8B-B14F-4D97-AF65-F5344CB8AC3E}">
        <p14:creationId xmlns:p14="http://schemas.microsoft.com/office/powerpoint/2010/main" val="1901064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1"/>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26/06/2018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57572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26/06/2018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9447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54"/>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54"/>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26/06/2018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74942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3"/>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555BDED7-3619-4D72-B584-9996C867A486}" type="datetimeFigureOut">
              <a:rPr lang="pt-BR">
                <a:solidFill>
                  <a:prstClr val="black">
                    <a:tint val="75000"/>
                  </a:prstClr>
                </a:solidFill>
              </a:rPr>
              <a:pPr>
                <a:defRPr/>
              </a:pPr>
              <a:t>26/06/2018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674F8220-65C2-40B5-818F-7CE44B36D01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225492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D458769-3F99-4291-9957-A71A6C5EC418}" type="datetimeFigureOut">
              <a:rPr lang="pt-BR">
                <a:solidFill>
                  <a:prstClr val="black">
                    <a:tint val="75000"/>
                  </a:prstClr>
                </a:solidFill>
              </a:rPr>
              <a:pPr>
                <a:defRPr/>
              </a:pPr>
              <a:t>26/06/2018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3A8017-91A4-41EB-A819-8CB9212AA2E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877081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8"/>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644D4148-DCF6-4FF5-AE02-DB3C6BB30AEE}" type="datetimeFigureOut">
              <a:rPr lang="pt-BR">
                <a:solidFill>
                  <a:prstClr val="black">
                    <a:tint val="75000"/>
                  </a:prstClr>
                </a:solidFill>
              </a:rPr>
              <a:pPr>
                <a:defRPr/>
              </a:pPr>
              <a:t>26/06/2018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7DAEF22E-C6D1-4668-A34E-91C29206475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247772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730F7693-816C-4DFD-988E-99602FEE40DD}" type="datetimeFigureOut">
              <a:rPr lang="pt-BR">
                <a:solidFill>
                  <a:prstClr val="black">
                    <a:tint val="75000"/>
                  </a:prstClr>
                </a:solidFill>
              </a:rPr>
              <a:pPr>
                <a:defRPr/>
              </a:pPr>
              <a:t>26/06/2018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E888E1B-DAF5-470E-8375-0A0BE55829AE}"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128776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4"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2BEF1265-0B35-411B-92AE-F12DB610EE10}" type="datetimeFigureOut">
              <a:rPr lang="pt-BR">
                <a:solidFill>
                  <a:prstClr val="black">
                    <a:tint val="75000"/>
                  </a:prstClr>
                </a:solidFill>
              </a:rPr>
              <a:pPr>
                <a:defRPr/>
              </a:pPr>
              <a:t>26/06/2018</a:t>
            </a:fld>
            <a:endParaRPr lang="pt-BR">
              <a:solidFill>
                <a:prstClr val="black">
                  <a:tint val="75000"/>
                </a:prstClr>
              </a:solidFill>
            </a:endParaRPr>
          </a:p>
        </p:txBody>
      </p:sp>
      <p:sp>
        <p:nvSpPr>
          <p:cNvPr id="8"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9" name="Espaço Reservado para Número de Slide 5"/>
          <p:cNvSpPr>
            <a:spLocks noGrp="1"/>
          </p:cNvSpPr>
          <p:nvPr>
            <p:ph type="sldNum" sz="quarter" idx="12"/>
          </p:nvPr>
        </p:nvSpPr>
        <p:spPr/>
        <p:txBody>
          <a:bodyPr/>
          <a:lstStyle>
            <a:lvl1pPr>
              <a:defRPr/>
            </a:lvl1pPr>
          </a:lstStyle>
          <a:p>
            <a:pPr>
              <a:defRPr/>
            </a:pPr>
            <a:fld id="{CBD5C409-452C-43D6-AB42-50459BA2406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984094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2B57FEAA-2753-4920-A698-717C29E4232D}" type="datetimeFigureOut">
              <a:rPr lang="pt-BR">
                <a:solidFill>
                  <a:prstClr val="black">
                    <a:tint val="75000"/>
                  </a:prstClr>
                </a:solidFill>
              </a:rPr>
              <a:pPr>
                <a:defRPr/>
              </a:pPr>
              <a:t>26/06/2018</a:t>
            </a:fld>
            <a:endParaRPr lang="pt-BR">
              <a:solidFill>
                <a:prstClr val="black">
                  <a:tint val="75000"/>
                </a:prstClr>
              </a:solidFill>
            </a:endParaRPr>
          </a:p>
        </p:txBody>
      </p:sp>
      <p:sp>
        <p:nvSpPr>
          <p:cNvPr id="4"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5" name="Espaço Reservado para Número de Slide 5"/>
          <p:cNvSpPr>
            <a:spLocks noGrp="1"/>
          </p:cNvSpPr>
          <p:nvPr>
            <p:ph type="sldNum" sz="quarter" idx="12"/>
          </p:nvPr>
        </p:nvSpPr>
        <p:spPr/>
        <p:txBody>
          <a:bodyPr/>
          <a:lstStyle>
            <a:lvl1pPr>
              <a:defRPr/>
            </a:lvl1pPr>
          </a:lstStyle>
          <a:p>
            <a:pPr>
              <a:defRPr/>
            </a:pPr>
            <a:fld id="{6DC68E93-799C-42CE-8C23-4C942DB56B2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530243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A3035DFF-A1CA-474C-BCEC-2CBC697FDCF0}" type="datetimeFigureOut">
              <a:rPr lang="pt-BR">
                <a:solidFill>
                  <a:prstClr val="black">
                    <a:tint val="75000"/>
                  </a:prstClr>
                </a:solidFill>
              </a:rPr>
              <a:pPr>
                <a:defRPr/>
              </a:pPr>
              <a:t>26/06/2018</a:t>
            </a:fld>
            <a:endParaRPr lang="pt-BR">
              <a:solidFill>
                <a:prstClr val="black">
                  <a:tint val="75000"/>
                </a:prstClr>
              </a:solidFill>
            </a:endParaRPr>
          </a:p>
        </p:txBody>
      </p:sp>
      <p:sp>
        <p:nvSpPr>
          <p:cNvPr id="3"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4" name="Espaço Reservado para Número de Slide 5"/>
          <p:cNvSpPr>
            <a:spLocks noGrp="1"/>
          </p:cNvSpPr>
          <p:nvPr>
            <p:ph type="sldNum" sz="quarter" idx="12"/>
          </p:nvPr>
        </p:nvSpPr>
        <p:spPr/>
        <p:txBody>
          <a:bodyPr/>
          <a:lstStyle>
            <a:lvl1pPr>
              <a:defRPr/>
            </a:lvl1pPr>
          </a:lstStyle>
          <a:p>
            <a:pPr>
              <a:defRPr/>
            </a:pPr>
            <a:fld id="{92F8CFC4-CE83-475D-84F6-EEEB1BB8A49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13261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1E3591C-9A01-4CE3-8644-6F3EA16AA13C}" type="datetimeFigureOut">
              <a:rPr lang="pt-BR">
                <a:solidFill>
                  <a:prstClr val="black">
                    <a:tint val="75000"/>
                  </a:prstClr>
                </a:solidFill>
              </a:rPr>
              <a:pPr>
                <a:defRPr/>
              </a:pPr>
              <a:t>26/06/2018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B1F37BDE-7151-4C8C-825B-EB0047B370DA}"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85303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26/06/2018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010285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507F679-3621-44C5-A6BB-C47A5A67D30F}" type="datetimeFigureOut">
              <a:rPr lang="pt-BR">
                <a:solidFill>
                  <a:prstClr val="black">
                    <a:tint val="75000"/>
                  </a:prstClr>
                </a:solidFill>
              </a:rPr>
              <a:pPr>
                <a:defRPr/>
              </a:pPr>
              <a:t>26/06/2018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49DC34D-F07D-4C62-850E-383568E6329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86069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A964A16-4713-467A-9482-0AC412C4A2DB}" type="datetimeFigureOut">
              <a:rPr lang="pt-BR">
                <a:solidFill>
                  <a:prstClr val="black">
                    <a:tint val="75000"/>
                  </a:prstClr>
                </a:solidFill>
              </a:rPr>
              <a:pPr>
                <a:defRPr/>
              </a:pPr>
              <a:t>26/06/2018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DEAA2C30-781E-4513-B2F4-F0C218904AA8}"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363561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56"/>
            <a:ext cx="27432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609600" y="274656"/>
            <a:ext cx="80772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7D78FB7F-BC90-44DA-93F8-FD95B1F95301}" type="datetimeFigureOut">
              <a:rPr lang="pt-BR">
                <a:solidFill>
                  <a:prstClr val="black">
                    <a:tint val="75000"/>
                  </a:prstClr>
                </a:solidFill>
              </a:rPr>
              <a:pPr>
                <a:defRPr/>
              </a:pPr>
              <a:t>26/06/2018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C4B3DB-24F1-4DEE-9EB6-BB885BDCBF3F}"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0000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6"/>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B4947B21-5B4F-430E-8779-9B4706A37A3E}" type="datetimeFigureOut">
              <a:rPr lang="pt-BR" smtClean="0"/>
              <a:t>26/06/2018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402459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4947B21-5B4F-430E-8779-9B4706A37A3E}" type="datetimeFigureOut">
              <a:rPr lang="pt-BR" smtClean="0"/>
              <a:t>26/06/2018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9208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4947B21-5B4F-430E-8779-9B4706A37A3E}" type="datetimeFigureOut">
              <a:rPr lang="pt-BR" smtClean="0"/>
              <a:t>26/06/2018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176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B4947B21-5B4F-430E-8779-9B4706A37A3E}" type="datetimeFigureOut">
              <a:rPr lang="pt-BR" smtClean="0"/>
              <a:t>26/06/2018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850262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4947B21-5B4F-430E-8779-9B4706A37A3E}" type="datetimeFigureOut">
              <a:rPr lang="pt-BR" smtClean="0"/>
              <a:t>26/06/2018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93100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26/06/2018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14352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26/06/2018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38158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47B21-5B4F-430E-8779-9B4706A37A3E}" type="datetimeFigureOut">
              <a:rPr lang="pt-BR" smtClean="0"/>
              <a:t>26/06/2018</a:t>
            </a:fld>
            <a:endParaRPr lang="pt-BR"/>
          </a:p>
        </p:txBody>
      </p:sp>
      <p:sp>
        <p:nvSpPr>
          <p:cNvPr id="5" name="Espaço Reservado para Rodapé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14BD0-1789-40BB-A9F1-7EC088561D07}" type="slidenum">
              <a:rPr lang="pt-BR" smtClean="0"/>
              <a:t>‹nº›</a:t>
            </a:fld>
            <a:endParaRPr lang="pt-BR"/>
          </a:p>
        </p:txBody>
      </p:sp>
    </p:spTree>
    <p:extLst>
      <p:ext uri="{BB962C8B-B14F-4D97-AF65-F5344CB8AC3E}">
        <p14:creationId xmlns:p14="http://schemas.microsoft.com/office/powerpoint/2010/main" val="3942054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título mestre</a:t>
            </a:r>
          </a:p>
        </p:txBody>
      </p:sp>
      <p:sp>
        <p:nvSpPr>
          <p:cNvPr id="1027" name="Espaço Reservado para Texto 2"/>
          <p:cNvSpPr>
            <a:spLocks noGrp="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57200" y="6356363"/>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fontAlgn="base">
              <a:spcBef>
                <a:spcPct val="0"/>
              </a:spcBef>
              <a:spcAft>
                <a:spcPct val="0"/>
              </a:spcAft>
              <a:defRPr/>
            </a:pPr>
            <a:fld id="{362B80EC-42B7-4717-A25D-98B72976DD0D}" type="datetimeFigureOut">
              <a:rPr lang="pt-BR">
                <a:solidFill>
                  <a:prstClr val="black">
                    <a:tint val="75000"/>
                  </a:prstClr>
                </a:solidFill>
              </a:rPr>
              <a:pPr fontAlgn="base">
                <a:spcBef>
                  <a:spcPct val="0"/>
                </a:spcBef>
                <a:spcAft>
                  <a:spcPct val="0"/>
                </a:spcAft>
                <a:defRPr/>
              </a:pPr>
              <a:t>26/06/2018</a:t>
            </a:fld>
            <a:endParaRPr lang="pt-BR">
              <a:solidFill>
                <a:prstClr val="black">
                  <a:tint val="75000"/>
                </a:prstClr>
              </a:solidFill>
            </a:endParaRPr>
          </a:p>
        </p:txBody>
      </p:sp>
      <p:sp>
        <p:nvSpPr>
          <p:cNvPr id="5" name="Espaço Reservado para Rodapé 4"/>
          <p:cNvSpPr>
            <a:spLocks noGrp="1"/>
          </p:cNvSpPr>
          <p:nvPr>
            <p:ph type="ftr" sz="quarter" idx="3"/>
          </p:nvPr>
        </p:nvSpPr>
        <p:spPr>
          <a:xfrm>
            <a:off x="3124200" y="6356363"/>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fontAlgn="base">
              <a:spcBef>
                <a:spcPct val="0"/>
              </a:spcBef>
              <a:spcAft>
                <a:spcPct val="0"/>
              </a:spcAft>
              <a:defRPr/>
            </a:pPr>
            <a:endParaRPr lang="pt-BR">
              <a:solidFill>
                <a:prstClr val="black">
                  <a:tint val="75000"/>
                </a:prstClr>
              </a:solidFill>
            </a:endParaRPr>
          </a:p>
        </p:txBody>
      </p:sp>
      <p:sp>
        <p:nvSpPr>
          <p:cNvPr id="6" name="Espaço Reservado para Número de Slide 5"/>
          <p:cNvSpPr>
            <a:spLocks noGrp="1"/>
          </p:cNvSpPr>
          <p:nvPr>
            <p:ph type="sldNum" sz="quarter" idx="4"/>
          </p:nvPr>
        </p:nvSpPr>
        <p:spPr>
          <a:xfrm>
            <a:off x="6553200" y="6356363"/>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fontAlgn="base">
              <a:spcBef>
                <a:spcPct val="0"/>
              </a:spcBef>
              <a:spcAft>
                <a:spcPct val="0"/>
              </a:spcAft>
              <a:defRPr/>
            </a:pPr>
            <a:fld id="{5B005438-3D44-4C1C-AEA1-63DF5BC57F28}" type="slidenum">
              <a:rPr lang="pt-BR">
                <a:solidFill>
                  <a:prstClr val="black">
                    <a:tint val="75000"/>
                  </a:prstClr>
                </a:solidFill>
              </a:rPr>
              <a:pPr fontAlgn="base">
                <a:spcBef>
                  <a:spcPct val="0"/>
                </a:spcBef>
                <a:spcAft>
                  <a:spcPct val="0"/>
                </a:spcAft>
                <a:defRPr/>
              </a:pPr>
              <a:t>‹nº›</a:t>
            </a:fld>
            <a:endParaRPr lang="pt-BR">
              <a:solidFill>
                <a:prstClr val="black">
                  <a:tint val="75000"/>
                </a:prstClr>
              </a:solidFill>
            </a:endParaRPr>
          </a:p>
        </p:txBody>
      </p:sp>
    </p:spTree>
    <p:extLst>
      <p:ext uri="{BB962C8B-B14F-4D97-AF65-F5344CB8AC3E}">
        <p14:creationId xmlns:p14="http://schemas.microsoft.com/office/powerpoint/2010/main" val="148062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689376" y="4514850"/>
            <a:ext cx="7755730" cy="2343150"/>
          </a:xfrm>
        </p:spPr>
        <p:txBody>
          <a:bodyPr/>
          <a:lstStyle/>
          <a:p>
            <a:pPr>
              <a:buClr>
                <a:srgbClr val="94B6D2"/>
              </a:buClr>
            </a:pPr>
            <a:r>
              <a:rPr lang="pt-BR" sz="3600" b="1" dirty="0" smtClean="0">
                <a:solidFill>
                  <a:srgbClr val="000000"/>
                </a:solidFill>
                <a:latin typeface="Book Antiqua" pitchFamily="18" charset="0"/>
              </a:rPr>
              <a:t>Classes de Jovens e Adultos da EBD</a:t>
            </a:r>
          </a:p>
        </p:txBody>
      </p:sp>
      <p:sp>
        <p:nvSpPr>
          <p:cNvPr id="4" name="Título 2"/>
          <p:cNvSpPr txBox="1">
            <a:spLocks/>
          </p:cNvSpPr>
          <p:nvPr/>
        </p:nvSpPr>
        <p:spPr bwMode="auto">
          <a:xfrm>
            <a:off x="689380" y="569913"/>
            <a:ext cx="7755731"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49263" eaLnBrk="1" hangingPunct="1">
              <a:lnSpc>
                <a:spcPct val="93000"/>
              </a:lnSpc>
              <a:defRPr/>
            </a:pPr>
            <a:r>
              <a:rPr lang="en-GB" sz="4000" dirty="0" smtClean="0">
                <a:solidFill>
                  <a:srgbClr val="000099"/>
                </a:solidFill>
                <a:latin typeface="Arial"/>
                <a:cs typeface="Arial"/>
              </a:rPr>
              <a:t>ESCOLA BÍBLICA DOMINICAL</a:t>
            </a:r>
            <a:endParaRPr lang="en-GB" sz="4000" dirty="0">
              <a:solidFill>
                <a:srgbClr val="000099"/>
              </a:solidFill>
              <a:latin typeface="Arial"/>
              <a:cs typeface="Arial"/>
            </a:endParaRPr>
          </a:p>
        </p:txBody>
      </p:sp>
      <p:sp>
        <p:nvSpPr>
          <p:cNvPr id="2" name="Retângulo 1"/>
          <p:cNvSpPr/>
          <p:nvPr/>
        </p:nvSpPr>
        <p:spPr>
          <a:xfrm>
            <a:off x="971600" y="2200289"/>
            <a:ext cx="7344816" cy="830997"/>
          </a:xfrm>
          <a:prstGeom prst="rect">
            <a:avLst/>
          </a:prstGeom>
        </p:spPr>
        <p:txBody>
          <a:bodyPr wrap="square">
            <a:spAutoFit/>
          </a:bodyPr>
          <a:lstStyle/>
          <a:p>
            <a:pPr algn="ctr" eaLnBrk="0" fontAlgn="base" hangingPunct="0">
              <a:spcBef>
                <a:spcPct val="20000"/>
              </a:spcBef>
              <a:spcAft>
                <a:spcPct val="0"/>
              </a:spcAft>
              <a:buClr>
                <a:srgbClr val="94B6D2"/>
              </a:buClr>
              <a:defRPr/>
            </a:pPr>
            <a:r>
              <a:rPr lang="pt-BR" sz="4800" b="1" dirty="0">
                <a:solidFill>
                  <a:srgbClr val="993300"/>
                </a:solidFill>
                <a:latin typeface="Book Antiqua"/>
                <a:cs typeface="Arial" charset="0"/>
              </a:rPr>
              <a:t>3° TRIMESTRE  DE  2018</a:t>
            </a:r>
          </a:p>
        </p:txBody>
      </p:sp>
    </p:spTree>
    <p:extLst>
      <p:ext uri="{BB962C8B-B14F-4D97-AF65-F5344CB8AC3E}">
        <p14:creationId xmlns:p14="http://schemas.microsoft.com/office/powerpoint/2010/main" val="1026873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ângulo 6"/>
          <p:cNvSpPr/>
          <p:nvPr/>
        </p:nvSpPr>
        <p:spPr>
          <a:xfrm>
            <a:off x="755577" y="202191"/>
            <a:ext cx="7956376" cy="707886"/>
          </a:xfrm>
          <a:prstGeom prst="rect">
            <a:avLst/>
          </a:prstGeom>
        </p:spPr>
        <p:txBody>
          <a:bodyPr wrap="square">
            <a:spAutoFit/>
          </a:bodyPr>
          <a:lstStyle/>
          <a:p>
            <a:pPr algn="ctr"/>
            <a:r>
              <a:rPr lang="pt-BR" sz="4000" dirty="0" smtClean="0">
                <a:solidFill>
                  <a:srgbClr val="7030A0"/>
                </a:solidFill>
                <a:latin typeface="Arial Black" pitchFamily="34" charset="0"/>
              </a:rPr>
              <a:t>CORINTO</a:t>
            </a:r>
            <a:endParaRPr lang="pt-BR" sz="4000" dirty="0">
              <a:solidFill>
                <a:prstClr val="black"/>
              </a:solidFill>
            </a:endParaRPr>
          </a:p>
        </p:txBody>
      </p:sp>
      <p:pic>
        <p:nvPicPr>
          <p:cNvPr id="4" name="Imagem 3" descr="E:\Afonso2018\EBD2018\EBD2018Adultos_Jovens\Trim3EBD_Adul_Jov2018\corintoAntiga2018.jpg"/>
          <p:cNvPicPr/>
          <p:nvPr/>
        </p:nvPicPr>
        <p:blipFill rotWithShape="1">
          <a:blip r:embed="rId2">
            <a:extLst>
              <a:ext uri="{28A0092B-C50C-407E-A947-70E740481C1C}">
                <a14:useLocalDpi xmlns:a14="http://schemas.microsoft.com/office/drawing/2010/main" val="0"/>
              </a:ext>
            </a:extLst>
          </a:blip>
          <a:srcRect l="-13559" t="3348" r="16949" b="29357"/>
          <a:stretch/>
        </p:blipFill>
        <p:spPr bwMode="auto">
          <a:xfrm>
            <a:off x="-1548680" y="980728"/>
            <a:ext cx="10692680" cy="587727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31720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ângulo 6"/>
          <p:cNvSpPr/>
          <p:nvPr/>
        </p:nvSpPr>
        <p:spPr>
          <a:xfrm>
            <a:off x="593812" y="476672"/>
            <a:ext cx="7956376" cy="830997"/>
          </a:xfrm>
          <a:prstGeom prst="rect">
            <a:avLst/>
          </a:prstGeom>
        </p:spPr>
        <p:txBody>
          <a:bodyPr wrap="square">
            <a:spAutoFit/>
          </a:bodyPr>
          <a:lstStyle/>
          <a:p>
            <a:pPr algn="ctr"/>
            <a:r>
              <a:rPr lang="pt-BR" sz="4800" dirty="0" smtClean="0">
                <a:solidFill>
                  <a:srgbClr val="7030A0"/>
                </a:solidFill>
                <a:latin typeface="Arial Black" pitchFamily="34" charset="0"/>
              </a:rPr>
              <a:t>CORINTO</a:t>
            </a:r>
            <a:endParaRPr lang="pt-BR" sz="4800" dirty="0">
              <a:solidFill>
                <a:prstClr val="black"/>
              </a:solidFill>
            </a:endParaRPr>
          </a:p>
        </p:txBody>
      </p:sp>
      <p:pic>
        <p:nvPicPr>
          <p:cNvPr id="5" name="Imagem 4" descr="E:\Afonso2018\EBD2018\EBD2018Adultos_Jovens\Trim3EBD_Adul_Jov2018\corinto3Antiga2018.jpg"/>
          <p:cNvPicPr/>
          <p:nvPr/>
        </p:nvPicPr>
        <p:blipFill>
          <a:blip r:embed="rId2">
            <a:extLst>
              <a:ext uri="{28A0092B-C50C-407E-A947-70E740481C1C}">
                <a14:useLocalDpi xmlns:a14="http://schemas.microsoft.com/office/drawing/2010/main" val="0"/>
              </a:ext>
            </a:extLst>
          </a:blip>
          <a:srcRect/>
          <a:stretch>
            <a:fillRect/>
          </a:stretch>
        </p:blipFill>
        <p:spPr bwMode="auto">
          <a:xfrm>
            <a:off x="0" y="1745432"/>
            <a:ext cx="9144000" cy="5112568"/>
          </a:xfrm>
          <a:prstGeom prst="rect">
            <a:avLst/>
          </a:prstGeom>
          <a:noFill/>
          <a:ln>
            <a:noFill/>
          </a:ln>
        </p:spPr>
      </p:pic>
    </p:spTree>
    <p:extLst>
      <p:ext uri="{BB962C8B-B14F-4D97-AF65-F5344CB8AC3E}">
        <p14:creationId xmlns:p14="http://schemas.microsoft.com/office/powerpoint/2010/main" val="1317548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ângulo 6"/>
          <p:cNvSpPr/>
          <p:nvPr/>
        </p:nvSpPr>
        <p:spPr>
          <a:xfrm>
            <a:off x="593812" y="476672"/>
            <a:ext cx="7956376" cy="830997"/>
          </a:xfrm>
          <a:prstGeom prst="rect">
            <a:avLst/>
          </a:prstGeom>
        </p:spPr>
        <p:txBody>
          <a:bodyPr wrap="square">
            <a:spAutoFit/>
          </a:bodyPr>
          <a:lstStyle/>
          <a:p>
            <a:pPr algn="ctr"/>
            <a:r>
              <a:rPr lang="pt-BR" sz="4800" dirty="0" smtClean="0">
                <a:solidFill>
                  <a:srgbClr val="7030A0"/>
                </a:solidFill>
                <a:latin typeface="Arial Black" pitchFamily="34" charset="0"/>
              </a:rPr>
              <a:t>CORINTO</a:t>
            </a:r>
            <a:endParaRPr lang="pt-BR" sz="4800" dirty="0">
              <a:solidFill>
                <a:prstClr val="black"/>
              </a:solidFill>
            </a:endParaRPr>
          </a:p>
        </p:txBody>
      </p:sp>
      <p:pic>
        <p:nvPicPr>
          <p:cNvPr id="4" name="Imagem 3" descr="E:\Afonso2018\EBD2018\EBD2018Adultos_Jovens\Trim3EBD_Adul_Jov2018\corinto6Antiga2018.jpg"/>
          <p:cNvPicPr/>
          <p:nvPr/>
        </p:nvPicPr>
        <p:blipFill>
          <a:blip r:embed="rId2">
            <a:extLst>
              <a:ext uri="{28A0092B-C50C-407E-A947-70E740481C1C}">
                <a14:useLocalDpi xmlns:a14="http://schemas.microsoft.com/office/drawing/2010/main" val="0"/>
              </a:ext>
            </a:extLst>
          </a:blip>
          <a:srcRect/>
          <a:stretch>
            <a:fillRect/>
          </a:stretch>
        </p:blipFill>
        <p:spPr bwMode="auto">
          <a:xfrm>
            <a:off x="0" y="1307669"/>
            <a:ext cx="9144000" cy="5550331"/>
          </a:xfrm>
          <a:prstGeom prst="rect">
            <a:avLst/>
          </a:prstGeom>
          <a:noFill/>
          <a:ln>
            <a:noFill/>
          </a:ln>
        </p:spPr>
      </p:pic>
    </p:spTree>
    <p:extLst>
      <p:ext uri="{BB962C8B-B14F-4D97-AF65-F5344CB8AC3E}">
        <p14:creationId xmlns:p14="http://schemas.microsoft.com/office/powerpoint/2010/main" val="2784282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600" b="1" dirty="0">
                <a:solidFill>
                  <a:srgbClr val="FF0000"/>
                </a:solidFill>
              </a:rPr>
              <a:t>I – O MINISTÉRIO DE PAULO EM </a:t>
            </a:r>
            <a:r>
              <a:rPr lang="pt-BR" sz="3600" b="1" dirty="0" smtClean="0">
                <a:solidFill>
                  <a:srgbClr val="FF0000"/>
                </a:solidFill>
              </a:rPr>
              <a:t>CORINTO</a:t>
            </a:r>
            <a:endParaRPr lang="pt-BR" sz="3600" dirty="0">
              <a:solidFill>
                <a:srgbClr val="FF0000"/>
              </a:solidFill>
            </a:endParaRPr>
          </a:p>
          <a:p>
            <a:pPr marL="0" lvl="0" indent="0">
              <a:spcBef>
                <a:spcPct val="0"/>
              </a:spcBef>
              <a:buNone/>
              <a:defRPr/>
            </a:pPr>
            <a:r>
              <a:rPr lang="pt-BR" sz="3600" b="1" dirty="0">
                <a:solidFill>
                  <a:srgbClr val="006600"/>
                </a:solidFill>
              </a:rPr>
              <a:t>II – A IGREJA DE CORINTO, UMA </a:t>
            </a:r>
            <a:r>
              <a:rPr lang="pt-BR" sz="3600" b="1" dirty="0" smtClean="0">
                <a:solidFill>
                  <a:srgbClr val="006600"/>
                </a:solidFill>
              </a:rPr>
              <a:t>IGREJA</a:t>
            </a:r>
          </a:p>
          <a:p>
            <a:pPr marL="0" lvl="0" indent="0">
              <a:spcBef>
                <a:spcPct val="0"/>
              </a:spcBef>
              <a:buNone/>
              <a:defRPr/>
            </a:pPr>
            <a:r>
              <a:rPr lang="pt-BR" sz="3600" b="1" dirty="0">
                <a:solidFill>
                  <a:srgbClr val="006600"/>
                </a:solidFill>
              </a:rPr>
              <a:t>	</a:t>
            </a:r>
            <a:r>
              <a:rPr lang="pt-BR" sz="3600" b="1" dirty="0" smtClean="0">
                <a:solidFill>
                  <a:srgbClr val="006600"/>
                </a:solidFill>
              </a:rPr>
              <a:t> </a:t>
            </a:r>
            <a:r>
              <a:rPr lang="pt-BR" sz="3600" b="1" dirty="0">
                <a:solidFill>
                  <a:srgbClr val="006600"/>
                </a:solidFill>
              </a:rPr>
              <a:t>DE </a:t>
            </a:r>
            <a:r>
              <a:rPr lang="pt-BR" sz="3600" b="1" dirty="0" smtClean="0">
                <a:solidFill>
                  <a:srgbClr val="006600"/>
                </a:solidFill>
              </a:rPr>
              <a:t>CRISTO</a:t>
            </a:r>
          </a:p>
          <a:p>
            <a:pPr marL="0" lvl="0" indent="0">
              <a:spcBef>
                <a:spcPct val="0"/>
              </a:spcBef>
              <a:buNone/>
              <a:defRPr/>
            </a:pPr>
            <a:r>
              <a:rPr lang="pt-BR" sz="3600" b="1" dirty="0">
                <a:solidFill>
                  <a:srgbClr val="006600"/>
                </a:solidFill>
              </a:rPr>
              <a:t>III – O PROBLEMA DO PARTIDARISMO </a:t>
            </a:r>
            <a:r>
              <a:rPr lang="pt-BR" sz="3600" b="1" dirty="0" smtClean="0">
                <a:solidFill>
                  <a:srgbClr val="006600"/>
                </a:solidFill>
              </a:rPr>
              <a:t>NA</a:t>
            </a:r>
          </a:p>
          <a:p>
            <a:pPr marL="0" lvl="0" indent="0">
              <a:spcBef>
                <a:spcPct val="0"/>
              </a:spcBef>
              <a:buNone/>
              <a:defRPr/>
            </a:pPr>
            <a:r>
              <a:rPr lang="pt-BR" sz="3600" b="1" dirty="0">
                <a:solidFill>
                  <a:srgbClr val="006600"/>
                </a:solidFill>
              </a:rPr>
              <a:t>	</a:t>
            </a:r>
            <a:r>
              <a:rPr lang="pt-BR" sz="3600" b="1" dirty="0" smtClean="0">
                <a:solidFill>
                  <a:srgbClr val="006600"/>
                </a:solidFill>
              </a:rPr>
              <a:t>IGREJA </a:t>
            </a:r>
            <a:r>
              <a:rPr lang="pt-BR" sz="3600" b="1" dirty="0">
                <a:solidFill>
                  <a:srgbClr val="006600"/>
                </a:solidFill>
              </a:rPr>
              <a:t>DE CORINTO</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31041912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a:bodyPr>
          <a:lstStyle/>
          <a:p>
            <a:pPr marL="0" lvl="0" indent="0">
              <a:buNone/>
            </a:pPr>
            <a:r>
              <a:rPr lang="pt-BR" sz="2800" b="1" dirty="0">
                <a:solidFill>
                  <a:srgbClr val="006600"/>
                </a:solidFill>
              </a:rPr>
              <a:t>I – O MINISTÉRIO DE PAULO EM </a:t>
            </a:r>
            <a:r>
              <a:rPr lang="pt-BR" sz="2800" b="1" dirty="0" smtClean="0">
                <a:solidFill>
                  <a:srgbClr val="006600"/>
                </a:solidFill>
              </a:rPr>
              <a:t>CORINTO	</a:t>
            </a:r>
            <a:r>
              <a:rPr lang="pt-BR" sz="2800" dirty="0" smtClean="0">
                <a:solidFill>
                  <a:prstClr val="black"/>
                </a:solidFill>
                <a:latin typeface="Calibri" pitchFamily="34" charset="0"/>
                <a:cs typeface="Arial" charset="0"/>
              </a:rPr>
              <a:t>	    </a:t>
            </a:r>
            <a:r>
              <a:rPr lang="pt-BR" sz="1800" dirty="0" smtClean="0">
                <a:solidFill>
                  <a:prstClr val="black"/>
                </a:solidFill>
                <a:latin typeface="Calibri" pitchFamily="34" charset="0"/>
                <a:cs typeface="Arial" charset="0"/>
              </a:rPr>
              <a:t>1</a:t>
            </a: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600" dirty="0">
                <a:solidFill>
                  <a:prstClr val="black"/>
                </a:solidFill>
                <a:latin typeface="Arial" charset="0"/>
                <a:cs typeface="Arial" charset="0"/>
              </a:rPr>
              <a:t>Corinto era uma grande cidade portuária localizada no sul da Grécia, em uma região chamada </a:t>
            </a:r>
            <a:r>
              <a:rPr lang="pt-BR" sz="2600" dirty="0" err="1">
                <a:solidFill>
                  <a:prstClr val="black"/>
                </a:solidFill>
                <a:latin typeface="Arial" charset="0"/>
                <a:cs typeface="Arial" charset="0"/>
              </a:rPr>
              <a:t>Acaia</a:t>
            </a:r>
            <a:r>
              <a:rPr lang="pt-BR" sz="2600" dirty="0">
                <a:solidFill>
                  <a:prstClr val="black"/>
                </a:solidFill>
                <a:latin typeface="Arial" charset="0"/>
                <a:cs typeface="Arial" charset="0"/>
              </a:rPr>
              <a:t>. Na época, estava sob domínio romano. Próspera pela sua posição estratégica nas rotas de comércio do Mar Mediterrâneo, era uma cidade tipicamente grega, famosa pelos seus filósofos e mestres de oratória. O culto aos falsos deuses, a idolatria, a imoralidade e o interesse por toda espécie de conhecimento faziam parte do dia a dia deste povo.</a:t>
            </a:r>
          </a:p>
        </p:txBody>
      </p:sp>
    </p:spTree>
    <p:extLst>
      <p:ext uri="{BB962C8B-B14F-4D97-AF65-F5344CB8AC3E}">
        <p14:creationId xmlns:p14="http://schemas.microsoft.com/office/powerpoint/2010/main" val="2703177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a:bodyPr>
          <a:lstStyle/>
          <a:p>
            <a:pPr marL="0" lvl="0" indent="0">
              <a:buNone/>
            </a:pPr>
            <a:r>
              <a:rPr lang="pt-BR" sz="2800" b="1" dirty="0">
                <a:solidFill>
                  <a:srgbClr val="006600"/>
                </a:solidFill>
              </a:rPr>
              <a:t>I – O MINISTÉRIO DE PAULO EM CORINTO	</a:t>
            </a:r>
            <a:r>
              <a:rPr lang="pt-BR" sz="2800" dirty="0">
                <a:solidFill>
                  <a:prstClr val="black"/>
                </a:solidFill>
                <a:latin typeface="Calibri" pitchFamily="34" charset="0"/>
                <a:cs typeface="Arial" charset="0"/>
              </a:rPr>
              <a:t>	    </a:t>
            </a:r>
            <a:r>
              <a:rPr lang="pt-BR" sz="1800" dirty="0" smtClean="0">
                <a:solidFill>
                  <a:prstClr val="black"/>
                </a:solidFill>
                <a:latin typeface="Calibri" pitchFamily="34" charset="0"/>
                <a:cs typeface="Arial" charset="0"/>
              </a:rPr>
              <a:t>2</a:t>
            </a:r>
            <a:endParaRPr lang="pt-BR" sz="1800" dirty="0">
              <a:solidFill>
                <a:prstClr val="black"/>
              </a:solidFill>
              <a:latin typeface="Calibri" pitchFamily="34" charset="0"/>
              <a:cs typeface="Arial" charset="0"/>
            </a:endParaRP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600" dirty="0">
                <a:solidFill>
                  <a:prstClr val="black"/>
                </a:solidFill>
                <a:latin typeface="Arial" charset="0"/>
                <a:cs typeface="Arial" charset="0"/>
              </a:rPr>
              <a:t>O evangelho de Cristo entrou em Corinto através do ministério apostólico de Paulo (</a:t>
            </a:r>
            <a:r>
              <a:rPr lang="pt-BR" sz="2600" dirty="0">
                <a:solidFill>
                  <a:srgbClr val="0000CC"/>
                </a:solidFill>
                <a:latin typeface="Arial" charset="0"/>
                <a:cs typeface="Arial" charset="0"/>
              </a:rPr>
              <a:t>cf. </a:t>
            </a:r>
            <a:r>
              <a:rPr lang="pt-BR" sz="2600" dirty="0">
                <a:solidFill>
                  <a:srgbClr val="0000CC"/>
                </a:solidFill>
                <a:latin typeface="Arial" charset="0"/>
                <a:cs typeface="Arial" charset="0"/>
              </a:rPr>
              <a:t>At </a:t>
            </a:r>
            <a:r>
              <a:rPr lang="pt-BR" sz="2600" dirty="0" smtClean="0">
                <a:solidFill>
                  <a:srgbClr val="0000CC"/>
                </a:solidFill>
                <a:latin typeface="Arial" charset="0"/>
                <a:cs typeface="Arial" charset="0"/>
              </a:rPr>
              <a:t>18.1-4</a:t>
            </a:r>
            <a:r>
              <a:rPr lang="pt-BR" sz="2600" dirty="0" smtClean="0">
                <a:solidFill>
                  <a:prstClr val="black"/>
                </a:solidFill>
                <a:latin typeface="Arial" charset="0"/>
                <a:cs typeface="Arial" charset="0"/>
              </a:rPr>
              <a:t>). </a:t>
            </a:r>
            <a:r>
              <a:rPr lang="pt-BR" sz="2600" dirty="0">
                <a:solidFill>
                  <a:prstClr val="black"/>
                </a:solidFill>
                <a:latin typeface="Arial" charset="0"/>
                <a:cs typeface="Arial" charset="0"/>
              </a:rPr>
              <a:t>Ali esteve ele pela primeira vez durante a sua segunda viagem missionária. </a:t>
            </a:r>
            <a:r>
              <a:rPr lang="pt-BR" sz="2600" dirty="0">
                <a:solidFill>
                  <a:prstClr val="black"/>
                </a:solidFill>
                <a:latin typeface="Arial" charset="0"/>
                <a:cs typeface="Arial" charset="0"/>
              </a:rPr>
              <a:t>Permaneceu na cidade por quase dois anos, anunciando a Palavra tanto a judeus como gentios. </a:t>
            </a:r>
            <a:r>
              <a:rPr lang="pt-BR" sz="2600" dirty="0" smtClean="0">
                <a:solidFill>
                  <a:prstClr val="black"/>
                </a:solidFill>
                <a:latin typeface="Arial" charset="0"/>
                <a:cs typeface="Arial" charset="0"/>
              </a:rPr>
              <a:t>Foi </a:t>
            </a:r>
            <a:r>
              <a:rPr lang="pt-BR" sz="2600" dirty="0">
                <a:solidFill>
                  <a:prstClr val="black"/>
                </a:solidFill>
                <a:latin typeface="Arial" charset="0"/>
                <a:cs typeface="Arial" charset="0"/>
              </a:rPr>
              <a:t>também nessa oportunidade que escreveu a sua epístola aos Romanos, na qual cita alguns irmãos coríntios pelo nome, bem como cooperadores que estavam ali presentes com ele (</a:t>
            </a:r>
            <a:r>
              <a:rPr lang="pt-BR" sz="2600" dirty="0" err="1">
                <a:solidFill>
                  <a:srgbClr val="0000CC"/>
                </a:solidFill>
                <a:latin typeface="Arial" charset="0"/>
                <a:cs typeface="Arial" charset="0"/>
              </a:rPr>
              <a:t>Rm</a:t>
            </a:r>
            <a:r>
              <a:rPr lang="pt-BR" sz="2600" dirty="0">
                <a:solidFill>
                  <a:srgbClr val="0000CC"/>
                </a:solidFill>
                <a:latin typeface="Arial" charset="0"/>
                <a:cs typeface="Arial" charset="0"/>
              </a:rPr>
              <a:t> 16.21-23</a:t>
            </a:r>
            <a:r>
              <a:rPr lang="pt-BR" sz="2600" dirty="0">
                <a:solidFill>
                  <a:prstClr val="black"/>
                </a:solidFill>
                <a:latin typeface="Arial" charset="0"/>
                <a:cs typeface="Arial" charset="0"/>
              </a:rPr>
              <a:t>).</a:t>
            </a:r>
          </a:p>
        </p:txBody>
      </p:sp>
    </p:spTree>
    <p:extLst>
      <p:ext uri="{BB962C8B-B14F-4D97-AF65-F5344CB8AC3E}">
        <p14:creationId xmlns:p14="http://schemas.microsoft.com/office/powerpoint/2010/main" val="2194918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832648"/>
          </a:xfrm>
        </p:spPr>
        <p:txBody>
          <a:bodyPr>
            <a:noAutofit/>
          </a:bodyPr>
          <a:lstStyle/>
          <a:p>
            <a:pPr marL="0" indent="0">
              <a:buNone/>
            </a:pPr>
            <a:r>
              <a:rPr lang="pt-BR" sz="2600" dirty="0" smtClean="0">
                <a:solidFill>
                  <a:srgbClr val="0000CC"/>
                </a:solidFill>
              </a:rPr>
              <a:t>At 18</a:t>
            </a:r>
            <a:r>
              <a:rPr lang="pt-BR" sz="2600" dirty="0">
                <a:solidFill>
                  <a:srgbClr val="0000CC"/>
                </a:solidFill>
              </a:rPr>
              <a:t>. 1 </a:t>
            </a:r>
            <a:r>
              <a:rPr lang="pt-BR" sz="2600" dirty="0" smtClean="0">
                <a:solidFill>
                  <a:srgbClr val="0000CC"/>
                </a:solidFill>
              </a:rPr>
              <a:t> </a:t>
            </a:r>
            <a:r>
              <a:rPr lang="pt-BR" sz="2600" dirty="0">
                <a:solidFill>
                  <a:srgbClr val="0000CC"/>
                </a:solidFill>
              </a:rPr>
              <a:t>Depois disto, partiu Paulo de Atenas e chegou a Corinto</a:t>
            </a:r>
            <a:r>
              <a:rPr lang="pt-BR" sz="2600" dirty="0" smtClean="0">
                <a:solidFill>
                  <a:srgbClr val="0000CC"/>
                </a:solidFill>
              </a:rPr>
              <a:t>.   2  </a:t>
            </a:r>
            <a:r>
              <a:rPr lang="pt-BR" sz="2600" dirty="0">
                <a:solidFill>
                  <a:srgbClr val="0000CC"/>
                </a:solidFill>
              </a:rPr>
              <a:t>E, achando um certo judeu por nome </a:t>
            </a:r>
            <a:r>
              <a:rPr lang="pt-BR" sz="2600" dirty="0" err="1">
                <a:solidFill>
                  <a:srgbClr val="0000CC"/>
                </a:solidFill>
              </a:rPr>
              <a:t>Áqüila</a:t>
            </a:r>
            <a:r>
              <a:rPr lang="pt-BR" sz="2600" dirty="0">
                <a:solidFill>
                  <a:srgbClr val="0000CC"/>
                </a:solidFill>
              </a:rPr>
              <a:t>, natural do Ponto, que havia pouco tinha vindo da Itália, e Priscila, sua mulher (pois Cláudio tinha mandado que todos os judeus saíssem de Roma), se ajuntou com eles</a:t>
            </a:r>
            <a:r>
              <a:rPr lang="pt-BR" sz="2600" dirty="0" smtClean="0">
                <a:solidFill>
                  <a:srgbClr val="0000CC"/>
                </a:solidFill>
              </a:rPr>
              <a:t>,   3  </a:t>
            </a:r>
            <a:r>
              <a:rPr lang="pt-BR" sz="2600" dirty="0">
                <a:solidFill>
                  <a:srgbClr val="0000CC"/>
                </a:solidFill>
              </a:rPr>
              <a:t>e, como era do mesmo ofício, ficou com eles, e trabalhava; pois tinham por ofício fazer tendas</a:t>
            </a:r>
            <a:r>
              <a:rPr lang="pt-BR" sz="2600" dirty="0" smtClean="0">
                <a:solidFill>
                  <a:srgbClr val="0000CC"/>
                </a:solidFill>
              </a:rPr>
              <a:t>.  4  </a:t>
            </a:r>
            <a:r>
              <a:rPr lang="pt-BR" sz="2600" dirty="0">
                <a:solidFill>
                  <a:srgbClr val="0000CC"/>
                </a:solidFill>
              </a:rPr>
              <a:t>E todos os sábados disputava na sinagoga e convencia a judeus e gregos.</a:t>
            </a:r>
            <a:endParaRPr lang="pt-BR" sz="2600" dirty="0">
              <a:solidFill>
                <a:srgbClr val="0000CC"/>
              </a:solidFill>
            </a:endParaRPr>
          </a:p>
          <a:p>
            <a:pPr marL="0" indent="0">
              <a:buNone/>
            </a:pPr>
            <a:r>
              <a:rPr lang="pt-BR" sz="2800" dirty="0" err="1">
                <a:solidFill>
                  <a:srgbClr val="660066"/>
                </a:solidFill>
              </a:rPr>
              <a:t>Rm</a:t>
            </a:r>
            <a:r>
              <a:rPr lang="pt-BR" sz="2800" dirty="0">
                <a:solidFill>
                  <a:srgbClr val="660066"/>
                </a:solidFill>
              </a:rPr>
              <a:t> 16. 21 </a:t>
            </a:r>
            <a:r>
              <a:rPr lang="pt-BR" sz="2800" dirty="0" smtClean="0">
                <a:solidFill>
                  <a:srgbClr val="660066"/>
                </a:solidFill>
              </a:rPr>
              <a:t> </a:t>
            </a:r>
            <a:r>
              <a:rPr lang="pt-BR" sz="2800" dirty="0">
                <a:solidFill>
                  <a:srgbClr val="660066"/>
                </a:solidFill>
              </a:rPr>
              <a:t>Saúdam-vos Timóteo, meu cooperador, e Lúcio, e </a:t>
            </a:r>
            <a:r>
              <a:rPr lang="pt-BR" sz="2800" dirty="0" err="1">
                <a:solidFill>
                  <a:srgbClr val="660066"/>
                </a:solidFill>
              </a:rPr>
              <a:t>Jasom</a:t>
            </a:r>
            <a:r>
              <a:rPr lang="pt-BR" sz="2800" dirty="0">
                <a:solidFill>
                  <a:srgbClr val="660066"/>
                </a:solidFill>
              </a:rPr>
              <a:t>, e </a:t>
            </a:r>
            <a:r>
              <a:rPr lang="pt-BR" sz="2800" dirty="0" err="1">
                <a:solidFill>
                  <a:srgbClr val="660066"/>
                </a:solidFill>
              </a:rPr>
              <a:t>Sosípatro</a:t>
            </a:r>
            <a:r>
              <a:rPr lang="pt-BR" sz="2800" dirty="0">
                <a:solidFill>
                  <a:srgbClr val="660066"/>
                </a:solidFill>
              </a:rPr>
              <a:t>, meus parentes</a:t>
            </a:r>
            <a:r>
              <a:rPr lang="pt-BR" sz="2800" dirty="0" smtClean="0">
                <a:solidFill>
                  <a:srgbClr val="660066"/>
                </a:solidFill>
              </a:rPr>
              <a:t>.   22  </a:t>
            </a:r>
            <a:r>
              <a:rPr lang="pt-BR" sz="2800" dirty="0">
                <a:solidFill>
                  <a:srgbClr val="660066"/>
                </a:solidFill>
              </a:rPr>
              <a:t>Eu, Tércio, que esta carta escrevi, vos saúdo no Senhor</a:t>
            </a:r>
            <a:r>
              <a:rPr lang="pt-BR" sz="2800" dirty="0" smtClean="0">
                <a:solidFill>
                  <a:srgbClr val="660066"/>
                </a:solidFill>
              </a:rPr>
              <a:t>.   23  </a:t>
            </a:r>
            <a:r>
              <a:rPr lang="pt-BR" sz="2800" dirty="0">
                <a:solidFill>
                  <a:srgbClr val="660066"/>
                </a:solidFill>
              </a:rPr>
              <a:t>Saúda-vos Gaio, meu hospedeiro e de toda a igreja. Saúda-vos Erasto, procurador da cidade, e também o irmão Quarto.</a:t>
            </a:r>
            <a:endParaRPr lang="pt-BR" sz="2800" dirty="0">
              <a:solidFill>
                <a:srgbClr val="660066"/>
              </a:solidFill>
            </a:endParaRPr>
          </a:p>
        </p:txBody>
      </p:sp>
    </p:spTree>
    <p:extLst>
      <p:ext uri="{BB962C8B-B14F-4D97-AF65-F5344CB8AC3E}">
        <p14:creationId xmlns:p14="http://schemas.microsoft.com/office/powerpoint/2010/main" val="2340000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fontScale="92500" lnSpcReduction="10000"/>
          </a:bodyPr>
          <a:lstStyle/>
          <a:p>
            <a:pPr marL="0" lvl="0" indent="0">
              <a:buNone/>
            </a:pPr>
            <a:r>
              <a:rPr lang="pt-BR" sz="2800" b="1" dirty="0">
                <a:solidFill>
                  <a:srgbClr val="006600"/>
                </a:solidFill>
              </a:rPr>
              <a:t>I – O MINISTÉRIO DE PAULO EM CORINTO	</a:t>
            </a:r>
            <a:r>
              <a:rPr lang="pt-BR" sz="2800" dirty="0">
                <a:solidFill>
                  <a:prstClr val="black"/>
                </a:solidFill>
                <a:latin typeface="Calibri" pitchFamily="34" charset="0"/>
                <a:cs typeface="Arial" charset="0"/>
              </a:rPr>
              <a:t>	    </a:t>
            </a:r>
            <a:r>
              <a:rPr lang="pt-BR" sz="1800" dirty="0" smtClean="0">
                <a:solidFill>
                  <a:prstClr val="black"/>
                </a:solidFill>
                <a:latin typeface="Calibri" pitchFamily="34" charset="0"/>
                <a:cs typeface="Arial" charset="0"/>
              </a:rPr>
              <a:t>3</a:t>
            </a:r>
            <a:endParaRPr lang="pt-BR" sz="1800" dirty="0">
              <a:solidFill>
                <a:prstClr val="black"/>
              </a:solidFill>
              <a:latin typeface="Calibri" pitchFamily="34" charset="0"/>
              <a:cs typeface="Arial" charset="0"/>
            </a:endParaRP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800" dirty="0" smtClean="0">
                <a:solidFill>
                  <a:prstClr val="black"/>
                </a:solidFill>
                <a:latin typeface="Arial" pitchFamily="34" charset="0"/>
                <a:cs typeface="Arial" pitchFamily="34" charset="0"/>
              </a:rPr>
              <a:t>	A </a:t>
            </a:r>
            <a:r>
              <a:rPr lang="pt-BR" sz="2800" dirty="0">
                <a:solidFill>
                  <a:prstClr val="black"/>
                </a:solidFill>
                <a:latin typeface="Arial" pitchFamily="34" charset="0"/>
                <a:cs typeface="Arial" pitchFamily="34" charset="0"/>
              </a:rPr>
              <a:t>presente epístola foi escrita alguns anos depois, enquanto o apóstolo estava em Éfeso, durante sua terceira viagem missionária (</a:t>
            </a:r>
            <a:r>
              <a:rPr lang="pt-BR" sz="2800" dirty="0">
                <a:solidFill>
                  <a:srgbClr val="0000CC"/>
                </a:solidFill>
                <a:latin typeface="Arial" pitchFamily="34" charset="0"/>
                <a:cs typeface="Arial" pitchFamily="34" charset="0"/>
              </a:rPr>
              <a:t>16.8-9</a:t>
            </a:r>
            <a:r>
              <a:rPr lang="pt-BR" sz="2800" dirty="0">
                <a:solidFill>
                  <a:prstClr val="black"/>
                </a:solidFill>
                <a:latin typeface="Arial" pitchFamily="34" charset="0"/>
                <a:cs typeface="Arial" pitchFamily="34" charset="0"/>
              </a:rPr>
              <a:t>). Nela encontramos alguns outros detalhes sobre a obra de Deus em Corinto, como a menção aos primeiros convertidos, dentre os quais </a:t>
            </a:r>
            <a:r>
              <a:rPr lang="pt-BR" sz="2800" dirty="0" err="1">
                <a:solidFill>
                  <a:prstClr val="black"/>
                </a:solidFill>
                <a:latin typeface="Arial" pitchFamily="34" charset="0"/>
                <a:cs typeface="Arial" pitchFamily="34" charset="0"/>
              </a:rPr>
              <a:t>Estéfanas</a:t>
            </a:r>
            <a:r>
              <a:rPr lang="pt-BR" sz="2800" dirty="0">
                <a:solidFill>
                  <a:prstClr val="black"/>
                </a:solidFill>
                <a:latin typeface="Arial" pitchFamily="34" charset="0"/>
                <a:cs typeface="Arial" pitchFamily="34" charset="0"/>
              </a:rPr>
              <a:t> e sua família, e Crispo, principal da sinagoga (</a:t>
            </a:r>
            <a:r>
              <a:rPr lang="pt-BR" sz="2800" dirty="0">
                <a:solidFill>
                  <a:srgbClr val="0000CC"/>
                </a:solidFill>
                <a:latin typeface="Arial" pitchFamily="34" charset="0"/>
                <a:cs typeface="Arial" pitchFamily="34" charset="0"/>
              </a:rPr>
              <a:t>1.14-16; 16.15</a:t>
            </a:r>
            <a:r>
              <a:rPr lang="pt-BR" sz="2800" dirty="0">
                <a:solidFill>
                  <a:prstClr val="black"/>
                </a:solidFill>
                <a:latin typeface="Arial" pitchFamily="34" charset="0"/>
                <a:cs typeface="Arial" pitchFamily="34" charset="0"/>
              </a:rPr>
              <a:t>). Também ficamos sabendo de outros ministros do evangelho que contribuíram com o crescimento da igreja ali, como </a:t>
            </a:r>
            <a:r>
              <a:rPr lang="pt-BR" sz="2800" dirty="0" err="1">
                <a:solidFill>
                  <a:prstClr val="black"/>
                </a:solidFill>
                <a:latin typeface="Arial" pitchFamily="34" charset="0"/>
                <a:cs typeface="Arial" pitchFamily="34" charset="0"/>
              </a:rPr>
              <a:t>Cefas</a:t>
            </a:r>
            <a:r>
              <a:rPr lang="pt-BR" sz="2800" dirty="0">
                <a:solidFill>
                  <a:prstClr val="black"/>
                </a:solidFill>
                <a:latin typeface="Arial" pitchFamily="34" charset="0"/>
                <a:cs typeface="Arial" pitchFamily="34" charset="0"/>
              </a:rPr>
              <a:t> e Apolo (</a:t>
            </a:r>
            <a:r>
              <a:rPr lang="pt-BR" sz="2800" dirty="0">
                <a:solidFill>
                  <a:srgbClr val="0000CC"/>
                </a:solidFill>
                <a:latin typeface="Arial" pitchFamily="34" charset="0"/>
                <a:cs typeface="Arial" pitchFamily="34" charset="0"/>
              </a:rPr>
              <a:t>3.22; cf. At 18.24-28</a:t>
            </a:r>
            <a:r>
              <a:rPr lang="pt-BR" sz="2800" dirty="0">
                <a:solidFill>
                  <a:prstClr val="black"/>
                </a:solidFill>
                <a:latin typeface="Arial" pitchFamily="34" charset="0"/>
                <a:cs typeface="Arial" pitchFamily="34" charset="0"/>
              </a:rPr>
              <a:t>). Paulo escreveu esta epístola em conjunto com o irmão </a:t>
            </a:r>
            <a:r>
              <a:rPr lang="pt-BR" sz="2800" dirty="0" err="1">
                <a:solidFill>
                  <a:prstClr val="black"/>
                </a:solidFill>
                <a:latin typeface="Arial" pitchFamily="34" charset="0"/>
                <a:cs typeface="Arial" pitchFamily="34" charset="0"/>
              </a:rPr>
              <a:t>Sóstenes</a:t>
            </a:r>
            <a:r>
              <a:rPr lang="pt-BR" sz="2800" dirty="0">
                <a:solidFill>
                  <a:prstClr val="black"/>
                </a:solidFill>
                <a:latin typeface="Arial" pitchFamily="34" charset="0"/>
                <a:cs typeface="Arial" pitchFamily="34" charset="0"/>
              </a:rPr>
              <a:t> – provavelmente seu amanuense.</a:t>
            </a:r>
            <a:endParaRPr lang="pt-BR" sz="2600"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2194918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832648"/>
          </a:xfrm>
        </p:spPr>
        <p:txBody>
          <a:bodyPr>
            <a:noAutofit/>
          </a:bodyPr>
          <a:lstStyle/>
          <a:p>
            <a:pPr marL="0" indent="0">
              <a:buNone/>
            </a:pPr>
            <a:r>
              <a:rPr lang="pt-BR" sz="2800" dirty="0" smtClean="0">
                <a:solidFill>
                  <a:srgbClr val="0000CC"/>
                </a:solidFill>
              </a:rPr>
              <a:t>I </a:t>
            </a:r>
            <a:r>
              <a:rPr lang="pt-BR" sz="2800" dirty="0" err="1" smtClean="0">
                <a:solidFill>
                  <a:srgbClr val="0000CC"/>
                </a:solidFill>
              </a:rPr>
              <a:t>Co</a:t>
            </a:r>
            <a:r>
              <a:rPr lang="pt-BR" sz="2800" dirty="0" smtClean="0">
                <a:solidFill>
                  <a:srgbClr val="0000CC"/>
                </a:solidFill>
              </a:rPr>
              <a:t> 16</a:t>
            </a:r>
            <a:r>
              <a:rPr lang="pt-BR" sz="2800" dirty="0">
                <a:solidFill>
                  <a:srgbClr val="0000CC"/>
                </a:solidFill>
              </a:rPr>
              <a:t>. 8  Ficarei, porém, em Éfeso até ao Pentecostes</a:t>
            </a:r>
            <a:r>
              <a:rPr lang="pt-BR" sz="2800" dirty="0" smtClean="0">
                <a:solidFill>
                  <a:srgbClr val="0000CC"/>
                </a:solidFill>
              </a:rPr>
              <a:t>;   9  </a:t>
            </a:r>
            <a:r>
              <a:rPr lang="pt-BR" sz="2800" dirty="0">
                <a:solidFill>
                  <a:srgbClr val="0000CC"/>
                </a:solidFill>
              </a:rPr>
              <a:t>porque uma porta grande e eficaz se me abriu; e há muitos adversários</a:t>
            </a:r>
            <a:r>
              <a:rPr lang="pt-BR" sz="2800" dirty="0" smtClean="0">
                <a:solidFill>
                  <a:srgbClr val="0000CC"/>
                </a:solidFill>
              </a:rPr>
              <a:t>.</a:t>
            </a:r>
          </a:p>
          <a:p>
            <a:pPr marL="0" indent="0">
              <a:buNone/>
            </a:pPr>
            <a:r>
              <a:rPr lang="pt-BR" sz="2800" dirty="0">
                <a:solidFill>
                  <a:srgbClr val="0000CC"/>
                </a:solidFill>
              </a:rPr>
              <a:t>15  Agora, vos rogo, irmãos (sabeis que a família de </a:t>
            </a:r>
            <a:r>
              <a:rPr lang="pt-BR" sz="2800" dirty="0" err="1">
                <a:solidFill>
                  <a:srgbClr val="0000CC"/>
                </a:solidFill>
              </a:rPr>
              <a:t>Estéfanas</a:t>
            </a:r>
            <a:r>
              <a:rPr lang="pt-BR" sz="2800" dirty="0">
                <a:solidFill>
                  <a:srgbClr val="0000CC"/>
                </a:solidFill>
              </a:rPr>
              <a:t> é as primícias da </a:t>
            </a:r>
            <a:r>
              <a:rPr lang="pt-BR" sz="2800" dirty="0" err="1">
                <a:solidFill>
                  <a:srgbClr val="0000CC"/>
                </a:solidFill>
              </a:rPr>
              <a:t>Acaia</a:t>
            </a:r>
            <a:r>
              <a:rPr lang="pt-BR" sz="2800" dirty="0">
                <a:solidFill>
                  <a:srgbClr val="0000CC"/>
                </a:solidFill>
              </a:rPr>
              <a:t> e que se tem dedicado ao ministério dos santos</a:t>
            </a:r>
            <a:r>
              <a:rPr lang="pt-BR" sz="2800" dirty="0" smtClean="0">
                <a:solidFill>
                  <a:srgbClr val="0000CC"/>
                </a:solidFill>
              </a:rPr>
              <a:t>),</a:t>
            </a:r>
            <a:endParaRPr lang="pt-BR" sz="2800" dirty="0">
              <a:solidFill>
                <a:srgbClr val="0000CC"/>
              </a:solidFill>
            </a:endParaRPr>
          </a:p>
          <a:p>
            <a:pPr marL="0" indent="0">
              <a:buNone/>
            </a:pPr>
            <a:r>
              <a:rPr lang="pt-BR" sz="2800" dirty="0">
                <a:solidFill>
                  <a:srgbClr val="7030A0"/>
                </a:solidFill>
              </a:rPr>
              <a:t>I </a:t>
            </a:r>
            <a:r>
              <a:rPr lang="pt-BR" sz="2800" dirty="0" err="1">
                <a:solidFill>
                  <a:srgbClr val="7030A0"/>
                </a:solidFill>
              </a:rPr>
              <a:t>Co</a:t>
            </a:r>
            <a:r>
              <a:rPr lang="pt-BR" sz="2800" dirty="0">
                <a:solidFill>
                  <a:srgbClr val="7030A0"/>
                </a:solidFill>
              </a:rPr>
              <a:t> </a:t>
            </a:r>
            <a:r>
              <a:rPr lang="pt-BR" sz="2800" dirty="0" smtClean="0">
                <a:solidFill>
                  <a:srgbClr val="7030A0"/>
                </a:solidFill>
              </a:rPr>
              <a:t>1</a:t>
            </a:r>
            <a:r>
              <a:rPr lang="pt-BR" sz="2800" dirty="0">
                <a:solidFill>
                  <a:srgbClr val="7030A0"/>
                </a:solidFill>
              </a:rPr>
              <a:t>. 14 </a:t>
            </a:r>
            <a:r>
              <a:rPr lang="pt-BR" sz="2800" dirty="0" smtClean="0">
                <a:solidFill>
                  <a:srgbClr val="7030A0"/>
                </a:solidFill>
              </a:rPr>
              <a:t>Dou </a:t>
            </a:r>
            <a:r>
              <a:rPr lang="pt-BR" sz="2800" dirty="0">
                <a:solidFill>
                  <a:srgbClr val="7030A0"/>
                </a:solidFill>
              </a:rPr>
              <a:t>graças a Deus, porque a nenhum de vós batizei, senão a Crispo e a Gaio</a:t>
            </a:r>
            <a:r>
              <a:rPr lang="pt-BR" sz="2800" dirty="0" smtClean="0">
                <a:solidFill>
                  <a:srgbClr val="7030A0"/>
                </a:solidFill>
              </a:rPr>
              <a:t>;   15  </a:t>
            </a:r>
            <a:r>
              <a:rPr lang="pt-BR" sz="2800" dirty="0">
                <a:solidFill>
                  <a:srgbClr val="7030A0"/>
                </a:solidFill>
              </a:rPr>
              <a:t>para que ninguém diga que fostes batizados em meu </a:t>
            </a:r>
            <a:r>
              <a:rPr lang="pt-BR" sz="2800" dirty="0" smtClean="0">
                <a:solidFill>
                  <a:srgbClr val="7030A0"/>
                </a:solidFill>
              </a:rPr>
              <a:t>nome.   16  </a:t>
            </a:r>
            <a:r>
              <a:rPr lang="pt-BR" sz="2800" dirty="0">
                <a:solidFill>
                  <a:srgbClr val="7030A0"/>
                </a:solidFill>
              </a:rPr>
              <a:t>E batizei também a família de </a:t>
            </a:r>
            <a:r>
              <a:rPr lang="pt-BR" sz="2800" dirty="0" err="1">
                <a:solidFill>
                  <a:srgbClr val="7030A0"/>
                </a:solidFill>
              </a:rPr>
              <a:t>Estéfanas</a:t>
            </a:r>
            <a:r>
              <a:rPr lang="pt-BR" sz="2800" dirty="0">
                <a:solidFill>
                  <a:srgbClr val="7030A0"/>
                </a:solidFill>
              </a:rPr>
              <a:t>; além destes, não sei se batizei algum outro</a:t>
            </a:r>
            <a:r>
              <a:rPr lang="pt-BR" sz="2800" dirty="0" smtClean="0">
                <a:solidFill>
                  <a:srgbClr val="7030A0"/>
                </a:solidFill>
              </a:rPr>
              <a:t>.</a:t>
            </a:r>
            <a:endParaRPr lang="pt-BR" sz="2800" dirty="0" smtClean="0">
              <a:solidFill>
                <a:srgbClr val="7030A0"/>
              </a:solidFill>
            </a:endParaRPr>
          </a:p>
        </p:txBody>
      </p:sp>
    </p:spTree>
    <p:extLst>
      <p:ext uri="{BB962C8B-B14F-4D97-AF65-F5344CB8AC3E}">
        <p14:creationId xmlns:p14="http://schemas.microsoft.com/office/powerpoint/2010/main" val="2699443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976664"/>
          </a:xfrm>
        </p:spPr>
        <p:txBody>
          <a:bodyPr>
            <a:noAutofit/>
          </a:bodyPr>
          <a:lstStyle/>
          <a:p>
            <a:pPr marL="0" indent="0">
              <a:buNone/>
            </a:pPr>
            <a:r>
              <a:rPr lang="pt-BR" sz="2300" dirty="0" smtClean="0">
                <a:solidFill>
                  <a:srgbClr val="0000CC"/>
                </a:solidFill>
              </a:rPr>
              <a:t>I </a:t>
            </a:r>
            <a:r>
              <a:rPr lang="pt-BR" sz="2300" dirty="0" err="1">
                <a:solidFill>
                  <a:srgbClr val="0000CC"/>
                </a:solidFill>
              </a:rPr>
              <a:t>Co</a:t>
            </a:r>
            <a:r>
              <a:rPr lang="pt-BR" sz="2300" dirty="0">
                <a:solidFill>
                  <a:srgbClr val="0000CC"/>
                </a:solidFill>
              </a:rPr>
              <a:t> </a:t>
            </a:r>
            <a:r>
              <a:rPr lang="pt-BR" sz="2300" dirty="0" smtClean="0">
                <a:solidFill>
                  <a:srgbClr val="0000CC"/>
                </a:solidFill>
              </a:rPr>
              <a:t>3</a:t>
            </a:r>
            <a:r>
              <a:rPr lang="pt-BR" sz="2300" dirty="0">
                <a:solidFill>
                  <a:srgbClr val="0000CC"/>
                </a:solidFill>
              </a:rPr>
              <a:t>. 22  seja Paulo, seja Apolo, seja </a:t>
            </a:r>
            <a:r>
              <a:rPr lang="pt-BR" sz="2300" dirty="0" err="1">
                <a:solidFill>
                  <a:srgbClr val="0000CC"/>
                </a:solidFill>
              </a:rPr>
              <a:t>Cefas</a:t>
            </a:r>
            <a:r>
              <a:rPr lang="pt-BR" sz="2300" dirty="0">
                <a:solidFill>
                  <a:srgbClr val="0000CC"/>
                </a:solidFill>
              </a:rPr>
              <a:t>, seja o mundo, seja a vida, seja a morte, seja o presente, seja o futuro, tudo é vosso,</a:t>
            </a:r>
          </a:p>
          <a:p>
            <a:pPr marL="0" indent="0">
              <a:buNone/>
            </a:pPr>
            <a:r>
              <a:rPr lang="pt-BR" sz="2300" dirty="0">
                <a:solidFill>
                  <a:srgbClr val="0000CC"/>
                </a:solidFill>
              </a:rPr>
              <a:t>23  e vós, de Cristo, e Cristo, de Deus</a:t>
            </a:r>
          </a:p>
          <a:p>
            <a:pPr marL="0" indent="0">
              <a:buNone/>
            </a:pPr>
            <a:r>
              <a:rPr lang="pt-BR" sz="2400" dirty="0" smtClean="0">
                <a:solidFill>
                  <a:srgbClr val="7030A0"/>
                </a:solidFill>
              </a:rPr>
              <a:t>At </a:t>
            </a:r>
            <a:r>
              <a:rPr lang="pt-BR" sz="2400" dirty="0">
                <a:solidFill>
                  <a:srgbClr val="7030A0"/>
                </a:solidFill>
              </a:rPr>
              <a:t>18. 24 </a:t>
            </a:r>
            <a:r>
              <a:rPr lang="pt-BR" sz="2400" dirty="0" smtClean="0">
                <a:solidFill>
                  <a:srgbClr val="7030A0"/>
                </a:solidFill>
              </a:rPr>
              <a:t> </a:t>
            </a:r>
            <a:r>
              <a:rPr lang="pt-BR" sz="2400" dirty="0">
                <a:solidFill>
                  <a:srgbClr val="7030A0"/>
                </a:solidFill>
              </a:rPr>
              <a:t>E chegou a Éfeso um certo judeu chamado Apolo, natural de Alexandria, varão </a:t>
            </a:r>
            <a:r>
              <a:rPr lang="pt-BR" sz="2400" dirty="0" err="1">
                <a:solidFill>
                  <a:srgbClr val="7030A0"/>
                </a:solidFill>
              </a:rPr>
              <a:t>eloqüente</a:t>
            </a:r>
            <a:r>
              <a:rPr lang="pt-BR" sz="2400" dirty="0">
                <a:solidFill>
                  <a:srgbClr val="7030A0"/>
                </a:solidFill>
              </a:rPr>
              <a:t> e poderoso nas Escrituras</a:t>
            </a:r>
            <a:r>
              <a:rPr lang="pt-BR" sz="2400" dirty="0" smtClean="0">
                <a:solidFill>
                  <a:srgbClr val="7030A0"/>
                </a:solidFill>
              </a:rPr>
              <a:t>.   25  </a:t>
            </a:r>
            <a:r>
              <a:rPr lang="pt-BR" sz="2400" dirty="0">
                <a:solidFill>
                  <a:srgbClr val="7030A0"/>
                </a:solidFill>
              </a:rPr>
              <a:t>Este era instruído no caminho do Senhor; e, fervoroso de espírito, falava e ensinava diligentemente as coisas do Senhor, conhecendo somente o batismo de João</a:t>
            </a:r>
            <a:r>
              <a:rPr lang="pt-BR" sz="2400" dirty="0" smtClean="0">
                <a:solidFill>
                  <a:srgbClr val="7030A0"/>
                </a:solidFill>
              </a:rPr>
              <a:t>.   26  </a:t>
            </a:r>
            <a:r>
              <a:rPr lang="pt-BR" sz="2400" dirty="0">
                <a:solidFill>
                  <a:srgbClr val="7030A0"/>
                </a:solidFill>
              </a:rPr>
              <a:t>Ele começou a falar ousadamente na sinagoga. Quando o ouviram Priscila e </a:t>
            </a:r>
            <a:r>
              <a:rPr lang="pt-BR" sz="2400" dirty="0" err="1">
                <a:solidFill>
                  <a:srgbClr val="7030A0"/>
                </a:solidFill>
              </a:rPr>
              <a:t>Áqüila</a:t>
            </a:r>
            <a:r>
              <a:rPr lang="pt-BR" sz="2400" dirty="0">
                <a:solidFill>
                  <a:srgbClr val="7030A0"/>
                </a:solidFill>
              </a:rPr>
              <a:t>, o levaram consigo e lhe declararam mais pontualmente o caminho de </a:t>
            </a:r>
            <a:r>
              <a:rPr lang="pt-BR" sz="2400" dirty="0" smtClean="0">
                <a:solidFill>
                  <a:srgbClr val="7030A0"/>
                </a:solidFill>
              </a:rPr>
              <a:t>Deus.    27  </a:t>
            </a:r>
            <a:r>
              <a:rPr lang="pt-BR" sz="2400" dirty="0">
                <a:solidFill>
                  <a:srgbClr val="7030A0"/>
                </a:solidFill>
              </a:rPr>
              <a:t>Querendo ele passar à </a:t>
            </a:r>
            <a:r>
              <a:rPr lang="pt-BR" sz="2400" dirty="0" err="1">
                <a:solidFill>
                  <a:srgbClr val="7030A0"/>
                </a:solidFill>
              </a:rPr>
              <a:t>Acaia</a:t>
            </a:r>
            <a:r>
              <a:rPr lang="pt-BR" sz="2400" dirty="0">
                <a:solidFill>
                  <a:srgbClr val="7030A0"/>
                </a:solidFill>
              </a:rPr>
              <a:t>, o animaram os irmãos e escreveram aos discípulos que o recebessem; o qual, tendo chegado, aproveitou muito aos que pela graça criam</a:t>
            </a:r>
            <a:r>
              <a:rPr lang="pt-BR" sz="2400" dirty="0" smtClean="0">
                <a:solidFill>
                  <a:srgbClr val="7030A0"/>
                </a:solidFill>
              </a:rPr>
              <a:t>.   28  </a:t>
            </a:r>
            <a:r>
              <a:rPr lang="pt-BR" sz="2400" dirty="0">
                <a:solidFill>
                  <a:srgbClr val="7030A0"/>
                </a:solidFill>
              </a:rPr>
              <a:t>Porque com grande veemência convencia publicamente os judeus, mostrando pelas Escrituras que Jesus era o Cristo.</a:t>
            </a:r>
            <a:endParaRPr lang="pt-BR" sz="2400" dirty="0" smtClean="0">
              <a:solidFill>
                <a:srgbClr val="7030A0"/>
              </a:solidFill>
            </a:endParaRPr>
          </a:p>
        </p:txBody>
      </p:sp>
    </p:spTree>
    <p:extLst>
      <p:ext uri="{BB962C8B-B14F-4D97-AF65-F5344CB8AC3E}">
        <p14:creationId xmlns:p14="http://schemas.microsoft.com/office/powerpoint/2010/main" val="847723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7920" y="2564904"/>
            <a:ext cx="1619672" cy="2844316"/>
          </a:xfrm>
        </p:spPr>
        <p:txBody>
          <a:bodyPr>
            <a:normAutofit/>
          </a:bodyPr>
          <a:lstStyle/>
          <a:p>
            <a:pPr marL="342900" lvl="0" indent="-342900" fontAlgn="base">
              <a:spcAft>
                <a:spcPct val="0"/>
              </a:spcAft>
              <a:defRPr/>
            </a:pPr>
            <a:r>
              <a:rPr lang="pt-BR" sz="3900" b="1" i="1" dirty="0" smtClean="0">
                <a:solidFill>
                  <a:schemeClr val="accent6">
                    <a:lumMod val="50000"/>
                  </a:schemeClr>
                </a:solidFill>
                <a:cs typeface="Arial" charset="0"/>
              </a:rPr>
              <a:t>EBD</a:t>
            </a:r>
          </a:p>
          <a:p>
            <a:pPr marL="342900" lvl="0" indent="-342900" fontAlgn="base">
              <a:spcAft>
                <a:spcPct val="0"/>
              </a:spcAft>
              <a:defRPr/>
            </a:pPr>
            <a:r>
              <a:rPr lang="pt-BR" sz="3900" b="1" i="1" dirty="0" smtClean="0">
                <a:solidFill>
                  <a:schemeClr val="accent6">
                    <a:lumMod val="50000"/>
                  </a:schemeClr>
                </a:solidFill>
                <a:cs typeface="Arial" charset="0"/>
              </a:rPr>
              <a:t>3º</a:t>
            </a:r>
          </a:p>
          <a:p>
            <a:pPr marL="342900" lvl="0" indent="-342900" fontAlgn="base">
              <a:spcAft>
                <a:spcPct val="0"/>
              </a:spcAft>
              <a:defRPr/>
            </a:pPr>
            <a:r>
              <a:rPr lang="pt-BR" sz="3900" b="1" i="1" dirty="0" smtClean="0">
                <a:solidFill>
                  <a:schemeClr val="accent6">
                    <a:lumMod val="50000"/>
                  </a:schemeClr>
                </a:solidFill>
                <a:cs typeface="Arial" charset="0"/>
              </a:rPr>
              <a:t>TRIM.</a:t>
            </a:r>
          </a:p>
          <a:p>
            <a:pPr marL="342900" lvl="0" indent="-342900" fontAlgn="base">
              <a:spcAft>
                <a:spcPct val="0"/>
              </a:spcAft>
              <a:defRPr/>
            </a:pPr>
            <a:r>
              <a:rPr lang="pt-BR" sz="3900" b="1" i="1" dirty="0" smtClean="0">
                <a:solidFill>
                  <a:schemeClr val="accent6">
                    <a:lumMod val="50000"/>
                  </a:schemeClr>
                </a:solidFill>
                <a:cs typeface="Arial" charset="0"/>
              </a:rPr>
              <a:t>2018</a:t>
            </a:r>
            <a:endParaRPr lang="pt-BR" dirty="0"/>
          </a:p>
        </p:txBody>
      </p:sp>
      <p:sp>
        <p:nvSpPr>
          <p:cNvPr id="7" name="Retângulo 6"/>
          <p:cNvSpPr/>
          <p:nvPr/>
        </p:nvSpPr>
        <p:spPr>
          <a:xfrm>
            <a:off x="755577" y="518390"/>
            <a:ext cx="7956376" cy="707886"/>
          </a:xfrm>
          <a:prstGeom prst="rect">
            <a:avLst/>
          </a:prstGeom>
        </p:spPr>
        <p:txBody>
          <a:bodyPr wrap="square">
            <a:spAutoFit/>
          </a:bodyPr>
          <a:lstStyle/>
          <a:p>
            <a:pPr algn="ctr"/>
            <a:r>
              <a:rPr lang="pt-BR" sz="4000" dirty="0" smtClean="0">
                <a:solidFill>
                  <a:srgbClr val="7030A0"/>
                </a:solidFill>
                <a:latin typeface="Arial Black" pitchFamily="34" charset="0"/>
                <a:ea typeface="+mj-ea"/>
                <a:cs typeface="+mj-cs"/>
              </a:rPr>
              <a:t>1ª CARTA  AOS  CORÍNTIOS</a:t>
            </a:r>
            <a:endParaRPr lang="pt-BR" sz="4000" dirty="0"/>
          </a:p>
        </p:txBody>
      </p:sp>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1835697" y="1484784"/>
            <a:ext cx="7308304" cy="537321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97189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600" b="1" dirty="0">
                <a:solidFill>
                  <a:srgbClr val="006600"/>
                </a:solidFill>
              </a:rPr>
              <a:t>I – O MINISTÉRIO DE PAULO EM </a:t>
            </a:r>
            <a:r>
              <a:rPr lang="pt-BR" sz="3600" b="1" dirty="0" smtClean="0">
                <a:solidFill>
                  <a:srgbClr val="006600"/>
                </a:solidFill>
              </a:rPr>
              <a:t>CORINTO</a:t>
            </a:r>
            <a:endParaRPr lang="pt-BR" sz="3600" dirty="0">
              <a:solidFill>
                <a:srgbClr val="006600"/>
              </a:solidFill>
            </a:endParaRPr>
          </a:p>
          <a:p>
            <a:pPr marL="0" lvl="0" indent="0">
              <a:spcBef>
                <a:spcPct val="0"/>
              </a:spcBef>
              <a:buNone/>
              <a:defRPr/>
            </a:pPr>
            <a:r>
              <a:rPr lang="pt-BR" sz="3600" b="1" dirty="0">
                <a:solidFill>
                  <a:srgbClr val="FF0000"/>
                </a:solidFill>
              </a:rPr>
              <a:t>II – A IGREJA DE CORINTO, UMA </a:t>
            </a:r>
            <a:r>
              <a:rPr lang="pt-BR" sz="3600" b="1" dirty="0" smtClean="0">
                <a:solidFill>
                  <a:srgbClr val="FF0000"/>
                </a:solidFill>
              </a:rPr>
              <a:t>IGREJA</a:t>
            </a:r>
          </a:p>
          <a:p>
            <a:pPr marL="0" lvl="0" indent="0">
              <a:spcBef>
                <a:spcPct val="0"/>
              </a:spcBef>
              <a:buNone/>
              <a:defRPr/>
            </a:pPr>
            <a:r>
              <a:rPr lang="pt-BR" sz="3600" b="1" dirty="0">
                <a:solidFill>
                  <a:srgbClr val="FF0000"/>
                </a:solidFill>
              </a:rPr>
              <a:t>	</a:t>
            </a:r>
            <a:r>
              <a:rPr lang="pt-BR" sz="3600" b="1" dirty="0" smtClean="0">
                <a:solidFill>
                  <a:srgbClr val="FF0000"/>
                </a:solidFill>
              </a:rPr>
              <a:t> </a:t>
            </a:r>
            <a:r>
              <a:rPr lang="pt-BR" sz="3600" b="1" dirty="0">
                <a:solidFill>
                  <a:srgbClr val="FF0000"/>
                </a:solidFill>
              </a:rPr>
              <a:t>DE </a:t>
            </a:r>
            <a:r>
              <a:rPr lang="pt-BR" sz="3600" b="1" dirty="0" smtClean="0">
                <a:solidFill>
                  <a:srgbClr val="FF0000"/>
                </a:solidFill>
              </a:rPr>
              <a:t>CRISTO</a:t>
            </a:r>
          </a:p>
          <a:p>
            <a:pPr marL="0" lvl="0" indent="0">
              <a:spcBef>
                <a:spcPct val="0"/>
              </a:spcBef>
              <a:buNone/>
              <a:defRPr/>
            </a:pPr>
            <a:r>
              <a:rPr lang="pt-BR" sz="3600" b="1" dirty="0">
                <a:solidFill>
                  <a:srgbClr val="006600"/>
                </a:solidFill>
              </a:rPr>
              <a:t>III – O PROBLEMA DO PARTIDARISMO </a:t>
            </a:r>
            <a:r>
              <a:rPr lang="pt-BR" sz="3600" b="1" dirty="0" smtClean="0">
                <a:solidFill>
                  <a:srgbClr val="006600"/>
                </a:solidFill>
              </a:rPr>
              <a:t>NA</a:t>
            </a:r>
          </a:p>
          <a:p>
            <a:pPr marL="0" lvl="0" indent="0">
              <a:spcBef>
                <a:spcPct val="0"/>
              </a:spcBef>
              <a:buNone/>
              <a:defRPr/>
            </a:pPr>
            <a:r>
              <a:rPr lang="pt-BR" sz="3600" b="1" dirty="0">
                <a:solidFill>
                  <a:srgbClr val="006600"/>
                </a:solidFill>
              </a:rPr>
              <a:t>	</a:t>
            </a:r>
            <a:r>
              <a:rPr lang="pt-BR" sz="3600" b="1" dirty="0" smtClean="0">
                <a:solidFill>
                  <a:srgbClr val="006600"/>
                </a:solidFill>
              </a:rPr>
              <a:t>IGREJA </a:t>
            </a:r>
            <a:r>
              <a:rPr lang="pt-BR" sz="3600" b="1" dirty="0">
                <a:solidFill>
                  <a:srgbClr val="006600"/>
                </a:solidFill>
              </a:rPr>
              <a:t>DE CORINTO</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31416423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fontScale="85000" lnSpcReduction="10000"/>
          </a:bodyPr>
          <a:lstStyle/>
          <a:p>
            <a:pPr marL="0" lvl="0" indent="0">
              <a:spcBef>
                <a:spcPct val="0"/>
              </a:spcBef>
              <a:buNone/>
              <a:defRPr/>
            </a:pPr>
            <a:r>
              <a:rPr lang="pt-BR" sz="2800" b="1" dirty="0">
                <a:solidFill>
                  <a:srgbClr val="006600"/>
                </a:solidFill>
              </a:rPr>
              <a:t>II – A IGREJA DE CORINTO, UMA </a:t>
            </a:r>
            <a:r>
              <a:rPr lang="pt-BR" sz="2800" b="1" dirty="0" smtClean="0">
                <a:solidFill>
                  <a:srgbClr val="006600"/>
                </a:solidFill>
              </a:rPr>
              <a:t>IGREJA DE CRISTO     </a:t>
            </a:r>
            <a:r>
              <a:rPr lang="pt-BR" sz="1800" b="1" dirty="0" smtClean="0">
                <a:solidFill>
                  <a:srgbClr val="006600"/>
                </a:solidFill>
              </a:rPr>
              <a:t>1</a:t>
            </a:r>
            <a:endParaRPr lang="pt-BR" sz="1800" b="1" dirty="0" smtClean="0">
              <a:solidFill>
                <a:srgbClr val="006600"/>
              </a:solidFill>
            </a:endParaRPr>
          </a:p>
          <a:p>
            <a:pPr marL="0" lvl="0" indent="0">
              <a:spcBef>
                <a:spcPct val="0"/>
              </a:spcBef>
              <a:buNone/>
              <a:defRPr/>
            </a:pPr>
            <a:endParaRPr lang="pt-BR" sz="2800" b="1" dirty="0">
              <a:solidFill>
                <a:srgbClr val="006600"/>
              </a:solidFill>
            </a:endParaRPr>
          </a:p>
          <a:p>
            <a:pPr marL="0" lvl="0" indent="0" algn="just">
              <a:spcBef>
                <a:spcPct val="0"/>
              </a:spcBef>
              <a:buNone/>
              <a:defRPr/>
            </a:pPr>
            <a:r>
              <a:rPr lang="pt-BR" sz="2800" b="1" dirty="0" smtClean="0">
                <a:solidFill>
                  <a:srgbClr val="006600"/>
                </a:solidFill>
              </a:rPr>
              <a:t>	</a:t>
            </a:r>
            <a:r>
              <a:rPr lang="pt-BR" sz="2800" dirty="0">
                <a:latin typeface="Arial" pitchFamily="34" charset="0"/>
                <a:cs typeface="Arial" pitchFamily="34" charset="0"/>
              </a:rPr>
              <a:t>O evangelho prosperou grandemente na cidade de Corinto. Conforme revelação do próprio Senhor, havia ali um grande número de eleitos, os quais, através da pregação de Paulo, foram chamados por Deus “</a:t>
            </a:r>
            <a:r>
              <a:rPr lang="pt-BR" sz="2800" dirty="0">
                <a:solidFill>
                  <a:srgbClr val="0000CC"/>
                </a:solidFill>
                <a:latin typeface="Arial" pitchFamily="34" charset="0"/>
                <a:cs typeface="Arial" pitchFamily="34" charset="0"/>
              </a:rPr>
              <a:t>para a comunhão de seu Filho Jesus Cristo</a:t>
            </a:r>
            <a:r>
              <a:rPr lang="pt-BR" sz="2800" dirty="0">
                <a:latin typeface="Arial" pitchFamily="34" charset="0"/>
                <a:cs typeface="Arial" pitchFamily="34" charset="0"/>
              </a:rPr>
              <a:t>” (</a:t>
            </a:r>
            <a:r>
              <a:rPr lang="pt-BR" sz="2800" dirty="0">
                <a:solidFill>
                  <a:srgbClr val="0000CC"/>
                </a:solidFill>
                <a:latin typeface="Arial" pitchFamily="34" charset="0"/>
                <a:cs typeface="Arial" pitchFamily="34" charset="0"/>
              </a:rPr>
              <a:t>1.9</a:t>
            </a:r>
            <a:r>
              <a:rPr lang="pt-BR" sz="2800" dirty="0">
                <a:latin typeface="Arial" pitchFamily="34" charset="0"/>
                <a:cs typeface="Arial" pitchFamily="34" charset="0"/>
              </a:rPr>
              <a:t>). O apóstolo considerava os crentes coríntios seus filhos na fé, e tinha grande afeição por eles (</a:t>
            </a:r>
            <a:r>
              <a:rPr lang="pt-BR" sz="2800" dirty="0">
                <a:solidFill>
                  <a:srgbClr val="0000CC"/>
                </a:solidFill>
                <a:latin typeface="Arial" pitchFamily="34" charset="0"/>
                <a:cs typeface="Arial" pitchFamily="34" charset="0"/>
              </a:rPr>
              <a:t>4.14-15; 16.24</a:t>
            </a:r>
            <a:r>
              <a:rPr lang="pt-BR" sz="2800" dirty="0">
                <a:latin typeface="Arial" pitchFamily="34" charset="0"/>
                <a:cs typeface="Arial" pitchFamily="34" charset="0"/>
              </a:rPr>
              <a:t>). Embora vivessem em uma cidade notoriamente depravada, e eles mesmos tivessem anteriormente participado da sua corrupção, agora haviam sido perdoados e purificados, e podiam ser chamados de “</a:t>
            </a:r>
            <a:r>
              <a:rPr lang="pt-BR" sz="2800" dirty="0">
                <a:solidFill>
                  <a:srgbClr val="0000CC"/>
                </a:solidFill>
                <a:latin typeface="Arial" pitchFamily="34" charset="0"/>
                <a:cs typeface="Arial" pitchFamily="34" charset="0"/>
              </a:rPr>
              <a:t>santos</a:t>
            </a:r>
            <a:r>
              <a:rPr lang="pt-BR" sz="2800" dirty="0">
                <a:latin typeface="Arial" pitchFamily="34" charset="0"/>
                <a:cs typeface="Arial" pitchFamily="34" charset="0"/>
              </a:rPr>
              <a:t>” (</a:t>
            </a:r>
            <a:r>
              <a:rPr lang="pt-BR" sz="2800" dirty="0">
                <a:solidFill>
                  <a:srgbClr val="0000CC"/>
                </a:solidFill>
                <a:latin typeface="Arial" pitchFamily="34" charset="0"/>
                <a:cs typeface="Arial" pitchFamily="34" charset="0"/>
              </a:rPr>
              <a:t>1.2; 6.10-11</a:t>
            </a:r>
            <a:r>
              <a:rPr lang="pt-BR" sz="2800" dirty="0">
                <a:latin typeface="Arial" pitchFamily="34" charset="0"/>
                <a:cs typeface="Arial" pitchFamily="34" charset="0"/>
              </a:rPr>
              <a:t>).</a:t>
            </a:r>
            <a:endParaRPr lang="pt-BR" sz="2800" b="1" dirty="0">
              <a:solidFill>
                <a:srgbClr val="006600"/>
              </a:solidFill>
            </a:endParaRPr>
          </a:p>
        </p:txBody>
      </p:sp>
    </p:spTree>
    <p:extLst>
      <p:ext uri="{BB962C8B-B14F-4D97-AF65-F5344CB8AC3E}">
        <p14:creationId xmlns:p14="http://schemas.microsoft.com/office/powerpoint/2010/main" val="2279505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692696"/>
            <a:ext cx="7848872" cy="5760640"/>
          </a:xfrm>
        </p:spPr>
        <p:txBody>
          <a:bodyPr>
            <a:noAutofit/>
          </a:bodyPr>
          <a:lstStyle/>
          <a:p>
            <a:pPr marL="0" indent="0">
              <a:buNone/>
            </a:pPr>
            <a:r>
              <a:rPr lang="pt-BR" sz="2000" dirty="0">
                <a:solidFill>
                  <a:srgbClr val="0000CC"/>
                </a:solidFill>
              </a:rPr>
              <a:t>I </a:t>
            </a:r>
            <a:r>
              <a:rPr lang="pt-BR" sz="2000" dirty="0" err="1">
                <a:solidFill>
                  <a:srgbClr val="0000CC"/>
                </a:solidFill>
              </a:rPr>
              <a:t>Co</a:t>
            </a:r>
            <a:r>
              <a:rPr lang="pt-BR" sz="2000" dirty="0">
                <a:solidFill>
                  <a:srgbClr val="0000CC"/>
                </a:solidFill>
              </a:rPr>
              <a:t> 1. 2  à igreja de Deus que está em Corinto, aos santificados em Cristo Jesus, chamados santos, com todos os que em todo lugar invocam o nome de nosso Senhor Jesus Cristo, Senhor deles e nosso:</a:t>
            </a:r>
          </a:p>
          <a:p>
            <a:pPr marL="0" indent="0">
              <a:buNone/>
            </a:pPr>
            <a:r>
              <a:rPr lang="pt-BR" sz="2200" dirty="0" smtClean="0">
                <a:solidFill>
                  <a:srgbClr val="7030A0"/>
                </a:solidFill>
              </a:rPr>
              <a:t>I </a:t>
            </a:r>
            <a:r>
              <a:rPr lang="pt-BR" sz="2200" dirty="0" err="1" smtClean="0">
                <a:solidFill>
                  <a:srgbClr val="7030A0"/>
                </a:solidFill>
              </a:rPr>
              <a:t>Co</a:t>
            </a:r>
            <a:r>
              <a:rPr lang="pt-BR" sz="2200" dirty="0" smtClean="0">
                <a:solidFill>
                  <a:srgbClr val="7030A0"/>
                </a:solidFill>
              </a:rPr>
              <a:t> 1</a:t>
            </a:r>
            <a:r>
              <a:rPr lang="pt-BR" sz="2200" dirty="0">
                <a:solidFill>
                  <a:srgbClr val="7030A0"/>
                </a:solidFill>
              </a:rPr>
              <a:t>. 9  Fiel é Deus, pelo qual fostes chamados para a comunhão de seu Filho Jesus Cristo, nosso Senhor</a:t>
            </a:r>
            <a:r>
              <a:rPr lang="pt-BR" sz="2200" dirty="0" smtClean="0">
                <a:solidFill>
                  <a:srgbClr val="7030A0"/>
                </a:solidFill>
              </a:rPr>
              <a:t>.</a:t>
            </a:r>
            <a:endParaRPr lang="pt-BR" sz="2200" dirty="0">
              <a:solidFill>
                <a:srgbClr val="7030A0"/>
              </a:solidFill>
            </a:endParaRPr>
          </a:p>
          <a:p>
            <a:pPr marL="0" indent="0">
              <a:buNone/>
            </a:pPr>
            <a:r>
              <a:rPr lang="pt-BR" sz="2000" dirty="0">
                <a:solidFill>
                  <a:srgbClr val="0000CC"/>
                </a:solidFill>
              </a:rPr>
              <a:t>I </a:t>
            </a:r>
            <a:r>
              <a:rPr lang="pt-BR" sz="2000" dirty="0" err="1">
                <a:solidFill>
                  <a:srgbClr val="0000CC"/>
                </a:solidFill>
              </a:rPr>
              <a:t>Co</a:t>
            </a:r>
            <a:r>
              <a:rPr lang="pt-BR" sz="2000" dirty="0">
                <a:solidFill>
                  <a:srgbClr val="0000CC"/>
                </a:solidFill>
              </a:rPr>
              <a:t> </a:t>
            </a:r>
            <a:r>
              <a:rPr lang="pt-BR" sz="2000" dirty="0" smtClean="0">
                <a:solidFill>
                  <a:srgbClr val="0000CC"/>
                </a:solidFill>
                <a:latin typeface="Arial" pitchFamily="34" charset="0"/>
                <a:cs typeface="Arial" pitchFamily="34" charset="0"/>
              </a:rPr>
              <a:t>4</a:t>
            </a:r>
            <a:r>
              <a:rPr lang="pt-BR" sz="2000" dirty="0">
                <a:solidFill>
                  <a:srgbClr val="0000CC"/>
                </a:solidFill>
                <a:latin typeface="Arial" pitchFamily="34" charset="0"/>
                <a:cs typeface="Arial" pitchFamily="34" charset="0"/>
              </a:rPr>
              <a:t>. 14 </a:t>
            </a:r>
            <a:r>
              <a:rPr lang="pt-BR" sz="2000" dirty="0" smtClean="0">
                <a:solidFill>
                  <a:srgbClr val="0000CC"/>
                </a:solidFill>
                <a:latin typeface="Arial" pitchFamily="34" charset="0"/>
                <a:cs typeface="Arial" pitchFamily="34" charset="0"/>
              </a:rPr>
              <a:t>Não </a:t>
            </a:r>
            <a:r>
              <a:rPr lang="pt-BR" sz="2000" dirty="0">
                <a:solidFill>
                  <a:srgbClr val="0000CC"/>
                </a:solidFill>
                <a:latin typeface="Arial" pitchFamily="34" charset="0"/>
                <a:cs typeface="Arial" pitchFamily="34" charset="0"/>
              </a:rPr>
              <a:t>escrevo essas coisas para vos envergonhar; mas admoesto-vos como meus filhos amados</a:t>
            </a:r>
            <a:r>
              <a:rPr lang="pt-BR" sz="2000" dirty="0" smtClean="0">
                <a:solidFill>
                  <a:srgbClr val="0000CC"/>
                </a:solidFill>
                <a:latin typeface="Arial" pitchFamily="34" charset="0"/>
                <a:cs typeface="Arial" pitchFamily="34" charset="0"/>
              </a:rPr>
              <a:t>.   15  </a:t>
            </a:r>
            <a:r>
              <a:rPr lang="pt-BR" sz="2000" dirty="0">
                <a:solidFill>
                  <a:srgbClr val="0000CC"/>
                </a:solidFill>
                <a:latin typeface="Arial" pitchFamily="34" charset="0"/>
                <a:cs typeface="Arial" pitchFamily="34" charset="0"/>
              </a:rPr>
              <a:t>Porque, ainda que tivésseis dez mil aios em Cristo, não teríeis, contudo, muitos pais; porque eu, pelo evangelho, vos gerei em Jesus Cristo.</a:t>
            </a:r>
          </a:p>
          <a:p>
            <a:pPr marL="0" indent="0">
              <a:buNone/>
            </a:pPr>
            <a:r>
              <a:rPr lang="pt-BR" sz="2200" dirty="0">
                <a:solidFill>
                  <a:srgbClr val="7030A0"/>
                </a:solidFill>
              </a:rPr>
              <a:t>I </a:t>
            </a:r>
            <a:r>
              <a:rPr lang="pt-BR" sz="2200" dirty="0" err="1">
                <a:solidFill>
                  <a:srgbClr val="7030A0"/>
                </a:solidFill>
              </a:rPr>
              <a:t>Co</a:t>
            </a:r>
            <a:r>
              <a:rPr lang="pt-BR" sz="2200" dirty="0">
                <a:solidFill>
                  <a:srgbClr val="7030A0"/>
                </a:solidFill>
              </a:rPr>
              <a:t> </a:t>
            </a:r>
            <a:r>
              <a:rPr lang="pt-BR" sz="2200" dirty="0" smtClean="0">
                <a:solidFill>
                  <a:srgbClr val="7030A0"/>
                </a:solidFill>
                <a:latin typeface="Arial" pitchFamily="34" charset="0"/>
                <a:cs typeface="Arial" pitchFamily="34" charset="0"/>
              </a:rPr>
              <a:t>16</a:t>
            </a:r>
            <a:r>
              <a:rPr lang="pt-BR" sz="2200" dirty="0">
                <a:solidFill>
                  <a:srgbClr val="7030A0"/>
                </a:solidFill>
                <a:latin typeface="Arial" pitchFamily="34" charset="0"/>
                <a:cs typeface="Arial" pitchFamily="34" charset="0"/>
              </a:rPr>
              <a:t>. 24  O meu amor seja com todos vós, em Cristo Jesus. Amém</a:t>
            </a:r>
            <a:r>
              <a:rPr lang="pt-BR" sz="2200" dirty="0" smtClean="0">
                <a:solidFill>
                  <a:srgbClr val="7030A0"/>
                </a:solidFill>
                <a:latin typeface="Arial" pitchFamily="34" charset="0"/>
                <a:cs typeface="Arial" pitchFamily="34" charset="0"/>
              </a:rPr>
              <a:t>!</a:t>
            </a:r>
            <a:endParaRPr lang="pt-BR" sz="2200" dirty="0">
              <a:solidFill>
                <a:srgbClr val="7030A0"/>
              </a:solidFill>
            </a:endParaRPr>
          </a:p>
          <a:p>
            <a:pPr marL="0" indent="0">
              <a:buNone/>
            </a:pPr>
            <a:r>
              <a:rPr lang="pt-BR" sz="2000" dirty="0">
                <a:solidFill>
                  <a:srgbClr val="0000CC"/>
                </a:solidFill>
              </a:rPr>
              <a:t>I </a:t>
            </a:r>
            <a:r>
              <a:rPr lang="pt-BR" sz="2000" dirty="0" err="1">
                <a:solidFill>
                  <a:srgbClr val="0000CC"/>
                </a:solidFill>
              </a:rPr>
              <a:t>Co</a:t>
            </a:r>
            <a:r>
              <a:rPr lang="pt-BR" sz="2000" dirty="0">
                <a:solidFill>
                  <a:srgbClr val="0000CC"/>
                </a:solidFill>
              </a:rPr>
              <a:t> </a:t>
            </a:r>
            <a:r>
              <a:rPr lang="pt-BR" sz="2000" dirty="0" smtClean="0">
                <a:solidFill>
                  <a:srgbClr val="0000CC"/>
                </a:solidFill>
              </a:rPr>
              <a:t>6</a:t>
            </a:r>
            <a:r>
              <a:rPr lang="pt-BR" sz="2000" dirty="0">
                <a:solidFill>
                  <a:srgbClr val="0000CC"/>
                </a:solidFill>
              </a:rPr>
              <a:t>. 10  Não erreis: nem os devassos, nem os idólatras, nem os adúlteros, nem os efeminados, nem os sodomitas, nem os ladrões, nem os avarentos, nem os bêbados, nem os maldizentes, nem os roubadores herdarão o Reino de Deus</a:t>
            </a:r>
            <a:r>
              <a:rPr lang="pt-BR" sz="2000" dirty="0" smtClean="0">
                <a:solidFill>
                  <a:srgbClr val="0000CC"/>
                </a:solidFill>
              </a:rPr>
              <a:t>.   11  </a:t>
            </a:r>
            <a:r>
              <a:rPr lang="pt-BR" sz="2000" dirty="0">
                <a:solidFill>
                  <a:srgbClr val="0000CC"/>
                </a:solidFill>
              </a:rPr>
              <a:t>E é o que alguns têm sido, mas haveis sido lavados, mas haveis sido santificados, mas haveis sido justificados em nome do Senhor Jesus e pelo Espírito do nosso Deus.</a:t>
            </a:r>
            <a:endParaRPr lang="pt-BR" sz="2000" dirty="0">
              <a:solidFill>
                <a:srgbClr val="0000CC"/>
              </a:solidFill>
            </a:endParaRPr>
          </a:p>
        </p:txBody>
      </p:sp>
    </p:spTree>
    <p:extLst>
      <p:ext uri="{BB962C8B-B14F-4D97-AF65-F5344CB8AC3E}">
        <p14:creationId xmlns:p14="http://schemas.microsoft.com/office/powerpoint/2010/main" val="16674999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fontScale="92500" lnSpcReduction="10000"/>
          </a:bodyPr>
          <a:lstStyle/>
          <a:p>
            <a:pPr marL="0" lvl="0" indent="0">
              <a:spcBef>
                <a:spcPct val="0"/>
              </a:spcBef>
              <a:buNone/>
              <a:defRPr/>
            </a:pPr>
            <a:r>
              <a:rPr lang="pt-BR" sz="2800" b="1" dirty="0">
                <a:solidFill>
                  <a:srgbClr val="006600"/>
                </a:solidFill>
              </a:rPr>
              <a:t>II – A IGREJA DE CORINTO, UMA IGREJA DE CRISTO     </a:t>
            </a:r>
            <a:r>
              <a:rPr lang="pt-BR" sz="1800" b="1" dirty="0" smtClean="0">
                <a:solidFill>
                  <a:srgbClr val="006600"/>
                </a:solidFill>
              </a:rPr>
              <a:t>2</a:t>
            </a:r>
            <a:endParaRPr lang="pt-BR" sz="1800" b="1" dirty="0">
              <a:solidFill>
                <a:srgbClr val="006600"/>
              </a:solidFill>
            </a:endParaRPr>
          </a:p>
          <a:p>
            <a:pPr marL="0" lvl="0" indent="0">
              <a:spcBef>
                <a:spcPct val="0"/>
              </a:spcBef>
              <a:buNone/>
              <a:defRPr/>
            </a:pPr>
            <a:endParaRPr lang="pt-BR" sz="1300" b="1" dirty="0">
              <a:solidFill>
                <a:srgbClr val="006600"/>
              </a:solidFill>
            </a:endParaRPr>
          </a:p>
          <a:p>
            <a:pPr marL="0" lvl="0" indent="0" algn="just">
              <a:spcBef>
                <a:spcPct val="0"/>
              </a:spcBef>
              <a:buNone/>
              <a:defRPr/>
            </a:pPr>
            <a:r>
              <a:rPr lang="pt-BR" sz="2800" b="1" dirty="0" smtClean="0">
                <a:solidFill>
                  <a:srgbClr val="006600"/>
                </a:solidFill>
              </a:rPr>
              <a:t>	</a:t>
            </a:r>
            <a:r>
              <a:rPr lang="pt-BR" sz="2800" dirty="0" smtClean="0">
                <a:latin typeface="Arial" pitchFamily="34" charset="0"/>
                <a:cs typeface="Arial" pitchFamily="34" charset="0"/>
              </a:rPr>
              <a:t>O apóstolo </a:t>
            </a:r>
            <a:r>
              <a:rPr lang="pt-BR" sz="2800" dirty="0">
                <a:latin typeface="Arial" pitchFamily="34" charset="0"/>
                <a:cs typeface="Arial" pitchFamily="34" charset="0"/>
              </a:rPr>
              <a:t>louvava a Deus pela graça que havia sido manifestada aos coríntios, enriquecendo-os com toda sorte de dons espirituais, pelos quais eles eram edificados na palavra e no conhecimento de Cristo Jesus (</a:t>
            </a:r>
            <a:r>
              <a:rPr lang="pt-BR" sz="2800" dirty="0">
                <a:solidFill>
                  <a:srgbClr val="0000CC"/>
                </a:solidFill>
                <a:latin typeface="Arial" pitchFamily="34" charset="0"/>
                <a:cs typeface="Arial" pitchFamily="34" charset="0"/>
              </a:rPr>
              <a:t>1.4-7</a:t>
            </a:r>
            <a:r>
              <a:rPr lang="pt-BR" sz="2800" dirty="0">
                <a:latin typeface="Arial" pitchFamily="34" charset="0"/>
                <a:cs typeface="Arial" pitchFamily="34" charset="0"/>
              </a:rPr>
              <a:t>). E, embora na ocasião precisassem ser corrigidos em muitas coisas, ele estava certo de que a graça de Deus não se manifestara em vão para com eles. Certamente Deus os aperfeiçoaria, preparando-os para o dia da vinda de Cristo (</a:t>
            </a:r>
            <a:r>
              <a:rPr lang="pt-BR" sz="2800" dirty="0">
                <a:solidFill>
                  <a:srgbClr val="0000CC"/>
                </a:solidFill>
                <a:latin typeface="Arial" pitchFamily="34" charset="0"/>
                <a:cs typeface="Arial" pitchFamily="34" charset="0"/>
              </a:rPr>
              <a:t>1.8</a:t>
            </a:r>
            <a:r>
              <a:rPr lang="pt-BR" sz="2800" dirty="0">
                <a:latin typeface="Arial" pitchFamily="34" charset="0"/>
                <a:cs typeface="Arial" pitchFamily="34" charset="0"/>
              </a:rPr>
              <a:t>). </a:t>
            </a:r>
            <a:endParaRPr lang="pt-BR" sz="2800" b="1" dirty="0">
              <a:solidFill>
                <a:srgbClr val="006600"/>
              </a:solidFill>
            </a:endParaRPr>
          </a:p>
        </p:txBody>
      </p:sp>
    </p:spTree>
    <p:extLst>
      <p:ext uri="{BB962C8B-B14F-4D97-AF65-F5344CB8AC3E}">
        <p14:creationId xmlns:p14="http://schemas.microsoft.com/office/powerpoint/2010/main" val="1386293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8" y="980728"/>
            <a:ext cx="7848872" cy="5184576"/>
          </a:xfrm>
        </p:spPr>
        <p:txBody>
          <a:bodyPr>
            <a:noAutofit/>
          </a:bodyPr>
          <a:lstStyle/>
          <a:p>
            <a:pPr marL="0" indent="0">
              <a:buNone/>
            </a:pPr>
            <a:r>
              <a:rPr lang="pt-BR" sz="2800" dirty="0" smtClean="0">
                <a:solidFill>
                  <a:srgbClr val="0000CC"/>
                </a:solidFill>
              </a:rPr>
              <a:t>I </a:t>
            </a:r>
            <a:r>
              <a:rPr lang="pt-BR" sz="2800" dirty="0" err="1" smtClean="0">
                <a:solidFill>
                  <a:srgbClr val="0000CC"/>
                </a:solidFill>
              </a:rPr>
              <a:t>Co</a:t>
            </a:r>
            <a:r>
              <a:rPr lang="pt-BR" sz="2800" dirty="0" smtClean="0">
                <a:solidFill>
                  <a:srgbClr val="0000CC"/>
                </a:solidFill>
              </a:rPr>
              <a:t> 1</a:t>
            </a:r>
            <a:r>
              <a:rPr lang="pt-BR" sz="2800" dirty="0">
                <a:solidFill>
                  <a:srgbClr val="0000CC"/>
                </a:solidFill>
              </a:rPr>
              <a:t>. 4  Sempre dou graças ao meu Deus por vós pela graça de Deus que vos foi dada em Jesus Cristo.</a:t>
            </a:r>
          </a:p>
          <a:p>
            <a:pPr marL="0" indent="0">
              <a:buNone/>
            </a:pPr>
            <a:r>
              <a:rPr lang="pt-BR" sz="2800" dirty="0">
                <a:solidFill>
                  <a:srgbClr val="0000CC"/>
                </a:solidFill>
              </a:rPr>
              <a:t>5  Porque em tudo fostes enriquecidos nele, em toda a palavra e em todo o conhecimento</a:t>
            </a:r>
          </a:p>
          <a:p>
            <a:pPr marL="0" indent="0">
              <a:buNone/>
            </a:pPr>
            <a:r>
              <a:rPr lang="pt-BR" sz="2800" dirty="0">
                <a:solidFill>
                  <a:srgbClr val="0000CC"/>
                </a:solidFill>
              </a:rPr>
              <a:t>6  (como foi mesmo o testemunho de Cristo confirmado entre vós).</a:t>
            </a:r>
          </a:p>
          <a:p>
            <a:pPr marL="0" indent="0">
              <a:buNone/>
            </a:pPr>
            <a:r>
              <a:rPr lang="pt-BR" sz="2800" dirty="0">
                <a:solidFill>
                  <a:srgbClr val="0000CC"/>
                </a:solidFill>
              </a:rPr>
              <a:t>7  De maneira que nenhum dom vos falta, esperando a manifestação de nosso Senhor Jesus Cristo,</a:t>
            </a:r>
          </a:p>
          <a:p>
            <a:pPr marL="0" indent="0">
              <a:buNone/>
            </a:pPr>
            <a:r>
              <a:rPr lang="pt-BR" sz="2800" dirty="0">
                <a:solidFill>
                  <a:srgbClr val="0000CC"/>
                </a:solidFill>
              </a:rPr>
              <a:t>8  o qual vos confirmará também até ao fim, para serdes irrepreensíveis no Dia de nosso Senhor Jesus Cristo.</a:t>
            </a:r>
            <a:endParaRPr lang="pt-BR" sz="2800" dirty="0">
              <a:solidFill>
                <a:srgbClr val="0000CC"/>
              </a:solidFill>
            </a:endParaRPr>
          </a:p>
        </p:txBody>
      </p:sp>
    </p:spTree>
    <p:extLst>
      <p:ext uri="{BB962C8B-B14F-4D97-AF65-F5344CB8AC3E}">
        <p14:creationId xmlns:p14="http://schemas.microsoft.com/office/powerpoint/2010/main" val="16674999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fontScale="92500" lnSpcReduction="10000"/>
          </a:bodyPr>
          <a:lstStyle/>
          <a:p>
            <a:pPr marL="0" lvl="0" indent="0">
              <a:spcBef>
                <a:spcPct val="0"/>
              </a:spcBef>
              <a:buNone/>
              <a:defRPr/>
            </a:pPr>
            <a:r>
              <a:rPr lang="pt-BR" sz="2800" b="1" dirty="0">
                <a:solidFill>
                  <a:srgbClr val="006600"/>
                </a:solidFill>
              </a:rPr>
              <a:t>II – A IGREJA DE CORINTO, UMA IGREJA DE CRISTO     </a:t>
            </a:r>
            <a:r>
              <a:rPr lang="pt-BR" sz="1800" b="1" dirty="0" smtClean="0">
                <a:solidFill>
                  <a:srgbClr val="006600"/>
                </a:solidFill>
              </a:rPr>
              <a:t>3</a:t>
            </a:r>
            <a:endParaRPr lang="pt-BR" sz="1800" b="1" dirty="0">
              <a:solidFill>
                <a:srgbClr val="006600"/>
              </a:solidFill>
            </a:endParaRPr>
          </a:p>
          <a:p>
            <a:pPr marL="0" lvl="0" indent="0">
              <a:spcBef>
                <a:spcPct val="0"/>
              </a:spcBef>
              <a:buNone/>
              <a:defRPr/>
            </a:pPr>
            <a:endParaRPr lang="pt-BR" sz="1400" b="1" dirty="0">
              <a:solidFill>
                <a:srgbClr val="006600"/>
              </a:solidFill>
            </a:endParaRPr>
          </a:p>
          <a:p>
            <a:pPr marL="0" lvl="0" indent="0" algn="just">
              <a:spcBef>
                <a:spcPct val="0"/>
              </a:spcBef>
              <a:buNone/>
              <a:defRPr/>
            </a:pPr>
            <a:r>
              <a:rPr lang="pt-BR" sz="2800" b="1" dirty="0" smtClean="0">
                <a:solidFill>
                  <a:srgbClr val="006600"/>
                </a:solidFill>
              </a:rPr>
              <a:t>	</a:t>
            </a:r>
            <a:r>
              <a:rPr lang="pt-BR" sz="2800" dirty="0">
                <a:latin typeface="Arial" pitchFamily="34" charset="0"/>
                <a:cs typeface="Arial" pitchFamily="34" charset="0"/>
              </a:rPr>
              <a:t>Poderíamos citar ainda, como atitude louvável dos irmãos coríntios, sua preocupação em indagar da parte do apóstolo como deveriam agir e pensar em questões de moral </a:t>
            </a:r>
            <a:r>
              <a:rPr lang="pt-BR" sz="2800" dirty="0" smtClean="0">
                <a:latin typeface="Arial" pitchFamily="34" charset="0"/>
                <a:cs typeface="Arial" pitchFamily="34" charset="0"/>
              </a:rPr>
              <a:t>(</a:t>
            </a:r>
            <a:r>
              <a:rPr lang="pt-BR" sz="2800" dirty="0">
                <a:solidFill>
                  <a:srgbClr val="0000CC"/>
                </a:solidFill>
                <a:latin typeface="Arial" pitchFamily="34" charset="0"/>
                <a:cs typeface="Arial" pitchFamily="34" charset="0"/>
              </a:rPr>
              <a:t>7.1</a:t>
            </a:r>
            <a:r>
              <a:rPr lang="pt-BR" sz="2800" dirty="0">
                <a:latin typeface="Arial" pitchFamily="34" charset="0"/>
                <a:cs typeface="Arial" pitchFamily="34" charset="0"/>
              </a:rPr>
              <a:t>); como contribuir com as necessidades dos santos (</a:t>
            </a:r>
            <a:r>
              <a:rPr lang="pt-BR" sz="2800" dirty="0">
                <a:solidFill>
                  <a:srgbClr val="0000CC"/>
                </a:solidFill>
                <a:latin typeface="Arial" pitchFamily="34" charset="0"/>
                <a:cs typeface="Arial" pitchFamily="34" charset="0"/>
              </a:rPr>
              <a:t>16.1</a:t>
            </a:r>
            <a:r>
              <a:rPr lang="pt-BR" sz="2800" dirty="0">
                <a:latin typeface="Arial" pitchFamily="34" charset="0"/>
                <a:cs typeface="Arial" pitchFamily="34" charset="0"/>
              </a:rPr>
              <a:t>). E também em levar à sua consideração os problemas que a igreja passava (</a:t>
            </a:r>
            <a:r>
              <a:rPr lang="pt-BR" sz="2800" dirty="0">
                <a:solidFill>
                  <a:srgbClr val="0000CC"/>
                </a:solidFill>
                <a:latin typeface="Arial" pitchFamily="34" charset="0"/>
                <a:cs typeface="Arial" pitchFamily="34" charset="0"/>
              </a:rPr>
              <a:t>1.11; 5.1</a:t>
            </a:r>
            <a:r>
              <a:rPr lang="pt-BR" sz="2800" dirty="0">
                <a:latin typeface="Arial" pitchFamily="34" charset="0"/>
                <a:cs typeface="Arial" pitchFamily="34" charset="0"/>
              </a:rPr>
              <a:t>). Quanto à prática da caridade, a liberalidade dos coríntios tornou-se notória, de tal modo que será celebrada por Paulo na segunda epístola (</a:t>
            </a:r>
            <a:r>
              <a:rPr lang="pt-BR" sz="2800" dirty="0">
                <a:solidFill>
                  <a:srgbClr val="0000CC"/>
                </a:solidFill>
                <a:latin typeface="Arial" pitchFamily="34" charset="0"/>
                <a:cs typeface="Arial" pitchFamily="34" charset="0"/>
              </a:rPr>
              <a:t>2 </a:t>
            </a:r>
            <a:r>
              <a:rPr lang="pt-BR" sz="2800" dirty="0" err="1">
                <a:solidFill>
                  <a:srgbClr val="0000CC"/>
                </a:solidFill>
                <a:latin typeface="Arial" pitchFamily="34" charset="0"/>
                <a:cs typeface="Arial" pitchFamily="34" charset="0"/>
              </a:rPr>
              <a:t>Co</a:t>
            </a:r>
            <a:r>
              <a:rPr lang="pt-BR" sz="2800" dirty="0">
                <a:solidFill>
                  <a:srgbClr val="0000CC"/>
                </a:solidFill>
                <a:latin typeface="Arial" pitchFamily="34" charset="0"/>
                <a:cs typeface="Arial" pitchFamily="34" charset="0"/>
              </a:rPr>
              <a:t> 9.1-2</a:t>
            </a:r>
            <a:r>
              <a:rPr lang="pt-BR" sz="2800" dirty="0">
                <a:latin typeface="Arial" pitchFamily="34" charset="0"/>
                <a:cs typeface="Arial" pitchFamily="34" charset="0"/>
              </a:rPr>
              <a:t>).</a:t>
            </a:r>
            <a:endParaRPr lang="pt-BR" sz="2800" b="1" dirty="0">
              <a:solidFill>
                <a:srgbClr val="006600"/>
              </a:solidFill>
            </a:endParaRPr>
          </a:p>
        </p:txBody>
      </p:sp>
    </p:spTree>
    <p:extLst>
      <p:ext uri="{BB962C8B-B14F-4D97-AF65-F5344CB8AC3E}">
        <p14:creationId xmlns:p14="http://schemas.microsoft.com/office/powerpoint/2010/main" val="1386293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476672"/>
            <a:ext cx="7848872" cy="5976664"/>
          </a:xfrm>
        </p:spPr>
        <p:txBody>
          <a:bodyPr>
            <a:noAutofit/>
          </a:bodyPr>
          <a:lstStyle/>
          <a:p>
            <a:pPr marL="0" indent="0">
              <a:buNone/>
            </a:pPr>
            <a:r>
              <a:rPr lang="pt-BR" sz="2400" dirty="0">
                <a:solidFill>
                  <a:srgbClr val="0000CC"/>
                </a:solidFill>
              </a:rPr>
              <a:t>1 </a:t>
            </a:r>
            <a:r>
              <a:rPr lang="pt-BR" sz="2400" dirty="0" err="1">
                <a:solidFill>
                  <a:srgbClr val="0000CC"/>
                </a:solidFill>
              </a:rPr>
              <a:t>Co</a:t>
            </a:r>
            <a:r>
              <a:rPr lang="pt-BR" sz="2400" dirty="0">
                <a:solidFill>
                  <a:srgbClr val="0000CC"/>
                </a:solidFill>
              </a:rPr>
              <a:t> 1. 11  Porque a respeito de vós, irmãos meus, me foi comunicado pelos da família de </a:t>
            </a:r>
            <a:r>
              <a:rPr lang="pt-BR" sz="2400" dirty="0" err="1">
                <a:solidFill>
                  <a:srgbClr val="0000CC"/>
                </a:solidFill>
              </a:rPr>
              <a:t>Cloe</a:t>
            </a:r>
            <a:r>
              <a:rPr lang="pt-BR" sz="2400" dirty="0">
                <a:solidFill>
                  <a:srgbClr val="0000CC"/>
                </a:solidFill>
              </a:rPr>
              <a:t> que há contendas entre vós.</a:t>
            </a:r>
          </a:p>
          <a:p>
            <a:pPr marL="0" indent="0">
              <a:buNone/>
            </a:pPr>
            <a:r>
              <a:rPr lang="pt-BR" sz="2500" dirty="0">
                <a:solidFill>
                  <a:srgbClr val="7030A0"/>
                </a:solidFill>
              </a:rPr>
              <a:t>1 </a:t>
            </a:r>
            <a:r>
              <a:rPr lang="pt-BR" sz="2500" dirty="0" err="1">
                <a:solidFill>
                  <a:srgbClr val="7030A0"/>
                </a:solidFill>
              </a:rPr>
              <a:t>Co</a:t>
            </a:r>
            <a:r>
              <a:rPr lang="pt-BR" sz="2500" dirty="0">
                <a:solidFill>
                  <a:srgbClr val="7030A0"/>
                </a:solidFill>
              </a:rPr>
              <a:t>  5. 1  Geralmente, se ouve que há entre vós fornicação e fornicação tal, qual nem ainda entre os gentios  . . . </a:t>
            </a:r>
          </a:p>
          <a:p>
            <a:pPr marL="0" indent="0">
              <a:buNone/>
            </a:pPr>
            <a:r>
              <a:rPr lang="pt-BR" sz="2400" dirty="0" smtClean="0">
                <a:solidFill>
                  <a:srgbClr val="0000CC"/>
                </a:solidFill>
              </a:rPr>
              <a:t>1 </a:t>
            </a:r>
            <a:r>
              <a:rPr lang="pt-BR" sz="2400" dirty="0" err="1">
                <a:solidFill>
                  <a:srgbClr val="0000CC"/>
                </a:solidFill>
              </a:rPr>
              <a:t>Co</a:t>
            </a:r>
            <a:r>
              <a:rPr lang="pt-BR" sz="2400" dirty="0">
                <a:solidFill>
                  <a:srgbClr val="0000CC"/>
                </a:solidFill>
              </a:rPr>
              <a:t> </a:t>
            </a:r>
            <a:r>
              <a:rPr lang="pt-BR" sz="2400" dirty="0" smtClean="0">
                <a:solidFill>
                  <a:srgbClr val="0000CC"/>
                </a:solidFill>
              </a:rPr>
              <a:t>7</a:t>
            </a:r>
            <a:r>
              <a:rPr lang="pt-BR" sz="2400" dirty="0">
                <a:solidFill>
                  <a:srgbClr val="0000CC"/>
                </a:solidFill>
              </a:rPr>
              <a:t>. 1 </a:t>
            </a:r>
            <a:r>
              <a:rPr lang="pt-BR" sz="2400" dirty="0" smtClean="0">
                <a:solidFill>
                  <a:srgbClr val="0000CC"/>
                </a:solidFill>
              </a:rPr>
              <a:t> </a:t>
            </a:r>
            <a:r>
              <a:rPr lang="pt-BR" sz="2400" dirty="0">
                <a:solidFill>
                  <a:srgbClr val="0000CC"/>
                </a:solidFill>
              </a:rPr>
              <a:t>Ora, quanto às coisas que me escrevestes, bom seria que o homem não tocasse em mulher</a:t>
            </a:r>
            <a:r>
              <a:rPr lang="pt-BR" sz="2400" dirty="0" smtClean="0">
                <a:solidFill>
                  <a:srgbClr val="0000CC"/>
                </a:solidFill>
              </a:rPr>
              <a:t>;</a:t>
            </a:r>
            <a:endParaRPr lang="pt-BR" sz="2400" dirty="0" smtClean="0">
              <a:solidFill>
                <a:srgbClr val="0000CC"/>
              </a:solidFill>
            </a:endParaRPr>
          </a:p>
          <a:p>
            <a:pPr marL="0" indent="0">
              <a:buNone/>
            </a:pPr>
            <a:r>
              <a:rPr lang="pt-BR" sz="2500" dirty="0">
                <a:solidFill>
                  <a:srgbClr val="7030A0"/>
                </a:solidFill>
              </a:rPr>
              <a:t>1 </a:t>
            </a:r>
            <a:r>
              <a:rPr lang="pt-BR" sz="2500" dirty="0" err="1">
                <a:solidFill>
                  <a:srgbClr val="7030A0"/>
                </a:solidFill>
              </a:rPr>
              <a:t>Co</a:t>
            </a:r>
            <a:r>
              <a:rPr lang="pt-BR" sz="2500" dirty="0">
                <a:solidFill>
                  <a:srgbClr val="7030A0"/>
                </a:solidFill>
              </a:rPr>
              <a:t> </a:t>
            </a:r>
            <a:r>
              <a:rPr lang="pt-BR" sz="2500" dirty="0" smtClean="0">
                <a:solidFill>
                  <a:srgbClr val="7030A0"/>
                </a:solidFill>
              </a:rPr>
              <a:t>16</a:t>
            </a:r>
            <a:r>
              <a:rPr lang="pt-BR" sz="2500" dirty="0">
                <a:solidFill>
                  <a:srgbClr val="7030A0"/>
                </a:solidFill>
              </a:rPr>
              <a:t>. 1 </a:t>
            </a:r>
            <a:r>
              <a:rPr lang="pt-BR" sz="2500" dirty="0" smtClean="0">
                <a:solidFill>
                  <a:srgbClr val="7030A0"/>
                </a:solidFill>
              </a:rPr>
              <a:t>Ora</a:t>
            </a:r>
            <a:r>
              <a:rPr lang="pt-BR" sz="2500" dirty="0">
                <a:solidFill>
                  <a:srgbClr val="7030A0"/>
                </a:solidFill>
              </a:rPr>
              <a:t>, quanto à coleta que se faz para os santos, fazei vós também o mesmo que ordenei às igrejas da </a:t>
            </a:r>
            <a:r>
              <a:rPr lang="pt-BR" sz="2500" dirty="0" err="1">
                <a:solidFill>
                  <a:srgbClr val="7030A0"/>
                </a:solidFill>
              </a:rPr>
              <a:t>Galácia</a:t>
            </a:r>
            <a:r>
              <a:rPr lang="pt-BR" sz="2500" dirty="0" smtClean="0">
                <a:solidFill>
                  <a:srgbClr val="7030A0"/>
                </a:solidFill>
              </a:rPr>
              <a:t>.</a:t>
            </a:r>
            <a:endParaRPr lang="pt-BR" sz="2500" dirty="0">
              <a:solidFill>
                <a:srgbClr val="7030A0"/>
              </a:solidFill>
            </a:endParaRPr>
          </a:p>
          <a:p>
            <a:pPr marL="0" indent="0">
              <a:buNone/>
            </a:pPr>
            <a:r>
              <a:rPr lang="pt-BR" sz="2400" dirty="0" smtClean="0">
                <a:solidFill>
                  <a:srgbClr val="0000CC"/>
                </a:solidFill>
              </a:rPr>
              <a:t>2 </a:t>
            </a:r>
            <a:r>
              <a:rPr lang="pt-BR" sz="2400" dirty="0" err="1">
                <a:solidFill>
                  <a:srgbClr val="0000CC"/>
                </a:solidFill>
              </a:rPr>
              <a:t>Co</a:t>
            </a:r>
            <a:r>
              <a:rPr lang="pt-BR" sz="2400" dirty="0">
                <a:solidFill>
                  <a:srgbClr val="0000CC"/>
                </a:solidFill>
              </a:rPr>
              <a:t> </a:t>
            </a:r>
            <a:r>
              <a:rPr lang="pt-BR" sz="2400" dirty="0" smtClean="0">
                <a:solidFill>
                  <a:srgbClr val="0000CC"/>
                </a:solidFill>
              </a:rPr>
              <a:t> 9</a:t>
            </a:r>
            <a:r>
              <a:rPr lang="pt-BR" sz="2400" dirty="0">
                <a:solidFill>
                  <a:srgbClr val="0000CC"/>
                </a:solidFill>
              </a:rPr>
              <a:t>. 1 </a:t>
            </a:r>
            <a:r>
              <a:rPr lang="pt-BR" sz="2400" dirty="0" smtClean="0">
                <a:solidFill>
                  <a:srgbClr val="0000CC"/>
                </a:solidFill>
              </a:rPr>
              <a:t>Quanto </a:t>
            </a:r>
            <a:r>
              <a:rPr lang="pt-BR" sz="2400" dirty="0">
                <a:solidFill>
                  <a:srgbClr val="0000CC"/>
                </a:solidFill>
              </a:rPr>
              <a:t>à administração que se faz a favor dos santos, não necessito escrever-vos</a:t>
            </a:r>
            <a:r>
              <a:rPr lang="pt-BR" sz="2400" dirty="0" smtClean="0">
                <a:solidFill>
                  <a:srgbClr val="0000CC"/>
                </a:solidFill>
              </a:rPr>
              <a:t>,    2  </a:t>
            </a:r>
            <a:r>
              <a:rPr lang="pt-BR" sz="2400" dirty="0">
                <a:solidFill>
                  <a:srgbClr val="0000CC"/>
                </a:solidFill>
              </a:rPr>
              <a:t>porque bem sei a prontidão do vosso ânimo, da qual me glorio de vós, para com os macedônios, que a </a:t>
            </a:r>
            <a:r>
              <a:rPr lang="pt-BR" sz="2400" dirty="0" err="1">
                <a:solidFill>
                  <a:srgbClr val="0000CC"/>
                </a:solidFill>
              </a:rPr>
              <a:t>Acaia</a:t>
            </a:r>
            <a:r>
              <a:rPr lang="pt-BR" sz="2400" dirty="0">
                <a:solidFill>
                  <a:srgbClr val="0000CC"/>
                </a:solidFill>
              </a:rPr>
              <a:t> está pronta desde o ano passado, e o vosso zelo tem estimulado muitos.</a:t>
            </a:r>
            <a:endParaRPr lang="pt-BR" sz="2400" dirty="0">
              <a:solidFill>
                <a:srgbClr val="0000CC"/>
              </a:solidFill>
            </a:endParaRPr>
          </a:p>
        </p:txBody>
      </p:sp>
    </p:spTree>
    <p:extLst>
      <p:ext uri="{BB962C8B-B14F-4D97-AF65-F5344CB8AC3E}">
        <p14:creationId xmlns:p14="http://schemas.microsoft.com/office/powerpoint/2010/main" val="16674999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600" b="1" dirty="0">
                <a:solidFill>
                  <a:srgbClr val="006600"/>
                </a:solidFill>
              </a:rPr>
              <a:t>I – O MINISTÉRIO DE PAULO EM </a:t>
            </a:r>
            <a:r>
              <a:rPr lang="pt-BR" sz="3600" b="1" dirty="0" smtClean="0">
                <a:solidFill>
                  <a:srgbClr val="006600"/>
                </a:solidFill>
              </a:rPr>
              <a:t>CORINTO</a:t>
            </a:r>
            <a:endParaRPr lang="pt-BR" sz="3600" dirty="0">
              <a:solidFill>
                <a:srgbClr val="006600"/>
              </a:solidFill>
            </a:endParaRPr>
          </a:p>
          <a:p>
            <a:pPr marL="0" lvl="0" indent="0">
              <a:spcBef>
                <a:spcPct val="0"/>
              </a:spcBef>
              <a:buNone/>
              <a:defRPr/>
            </a:pPr>
            <a:r>
              <a:rPr lang="pt-BR" sz="3600" b="1" dirty="0">
                <a:solidFill>
                  <a:srgbClr val="006600"/>
                </a:solidFill>
              </a:rPr>
              <a:t>II – A IGREJA DE CORINTO, UMA </a:t>
            </a:r>
            <a:r>
              <a:rPr lang="pt-BR" sz="3600" b="1" dirty="0" smtClean="0">
                <a:solidFill>
                  <a:srgbClr val="006600"/>
                </a:solidFill>
              </a:rPr>
              <a:t>IGREJA</a:t>
            </a:r>
          </a:p>
          <a:p>
            <a:pPr marL="0" lvl="0" indent="0">
              <a:spcBef>
                <a:spcPct val="0"/>
              </a:spcBef>
              <a:buNone/>
              <a:defRPr/>
            </a:pPr>
            <a:r>
              <a:rPr lang="pt-BR" sz="3600" b="1" dirty="0">
                <a:solidFill>
                  <a:srgbClr val="006600"/>
                </a:solidFill>
              </a:rPr>
              <a:t>	</a:t>
            </a:r>
            <a:r>
              <a:rPr lang="pt-BR" sz="3600" b="1" dirty="0" smtClean="0">
                <a:solidFill>
                  <a:srgbClr val="006600"/>
                </a:solidFill>
              </a:rPr>
              <a:t> </a:t>
            </a:r>
            <a:r>
              <a:rPr lang="pt-BR" sz="3600" b="1" dirty="0">
                <a:solidFill>
                  <a:srgbClr val="006600"/>
                </a:solidFill>
              </a:rPr>
              <a:t>DE </a:t>
            </a:r>
            <a:r>
              <a:rPr lang="pt-BR" sz="3600" b="1" dirty="0" smtClean="0">
                <a:solidFill>
                  <a:srgbClr val="006600"/>
                </a:solidFill>
              </a:rPr>
              <a:t>CRISTO</a:t>
            </a:r>
          </a:p>
          <a:p>
            <a:pPr marL="0" lvl="0" indent="0">
              <a:spcBef>
                <a:spcPct val="0"/>
              </a:spcBef>
              <a:buNone/>
              <a:defRPr/>
            </a:pPr>
            <a:r>
              <a:rPr lang="pt-BR" sz="3600" b="1" dirty="0">
                <a:solidFill>
                  <a:srgbClr val="FF0000"/>
                </a:solidFill>
              </a:rPr>
              <a:t>III – O PROBLEMA DO PARTIDARISMO </a:t>
            </a:r>
            <a:r>
              <a:rPr lang="pt-BR" sz="3600" b="1" dirty="0" smtClean="0">
                <a:solidFill>
                  <a:srgbClr val="FF0000"/>
                </a:solidFill>
              </a:rPr>
              <a:t>NA</a:t>
            </a:r>
          </a:p>
          <a:p>
            <a:pPr marL="0" lvl="0" indent="0">
              <a:spcBef>
                <a:spcPct val="0"/>
              </a:spcBef>
              <a:buNone/>
              <a:defRPr/>
            </a:pPr>
            <a:r>
              <a:rPr lang="pt-BR" sz="3600" b="1" dirty="0">
                <a:solidFill>
                  <a:srgbClr val="FF0000"/>
                </a:solidFill>
              </a:rPr>
              <a:t>	</a:t>
            </a:r>
            <a:r>
              <a:rPr lang="pt-BR" sz="3600" b="1" dirty="0" smtClean="0">
                <a:solidFill>
                  <a:srgbClr val="FF0000"/>
                </a:solidFill>
              </a:rPr>
              <a:t>IGREJA </a:t>
            </a:r>
            <a:r>
              <a:rPr lang="pt-BR" sz="3600" b="1" dirty="0">
                <a:solidFill>
                  <a:srgbClr val="FF0000"/>
                </a:solidFill>
              </a:rPr>
              <a:t>DE CORINTO</a:t>
            </a:r>
            <a:r>
              <a:rPr lang="pt-BR" sz="3600" b="1" dirty="0">
                <a:solidFill>
                  <a:srgbClr val="FF00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4086664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a:bodyPr>
          <a:lstStyle/>
          <a:p>
            <a:pPr marL="0" lvl="0" indent="0" algn="just">
              <a:spcBef>
                <a:spcPct val="0"/>
              </a:spcBef>
              <a:buNone/>
              <a:defRPr/>
            </a:pPr>
            <a:r>
              <a:rPr lang="pt-BR" sz="2400" b="1" dirty="0">
                <a:solidFill>
                  <a:srgbClr val="006600"/>
                </a:solidFill>
              </a:rPr>
              <a:t>III – O PROBLEMA DO PARTIDARISMO </a:t>
            </a:r>
            <a:r>
              <a:rPr lang="pt-BR" sz="2400" b="1" dirty="0" smtClean="0">
                <a:solidFill>
                  <a:srgbClr val="006600"/>
                </a:solidFill>
              </a:rPr>
              <a:t>NA IGREJA DE CORINTO </a:t>
            </a:r>
            <a:r>
              <a:rPr lang="pt-BR" sz="2400" b="1" dirty="0">
                <a:solidFill>
                  <a:srgbClr val="006600"/>
                </a:solidFill>
              </a:rPr>
              <a:t>	</a:t>
            </a:r>
            <a:r>
              <a:rPr lang="pt-BR" sz="2400" b="1" dirty="0" smtClean="0">
                <a:solidFill>
                  <a:srgbClr val="006600"/>
                </a:solidFill>
              </a:rPr>
              <a:t>				                 		1 </a:t>
            </a:r>
            <a:r>
              <a:rPr lang="pt-BR" sz="2800" b="1" dirty="0">
                <a:solidFill>
                  <a:srgbClr val="006600"/>
                </a:solidFill>
              </a:rPr>
              <a:t>	</a:t>
            </a:r>
            <a:r>
              <a:rPr lang="pt-BR" sz="2600" dirty="0">
                <a:latin typeface="Arial" pitchFamily="34" charset="0"/>
                <a:cs typeface="Arial" pitchFamily="34" charset="0"/>
              </a:rPr>
              <a:t>Contudo, a igreja de Corinto estava longe de ser perfeita. Ocorriam sérios problemas que poderiam afetar gravemente o testemunho e a vitalidade da igreja. Ciente da situação, Paulo não hesitou em usar da sua autoridade apostólica para corrigir e repreender os irmãos faltosos, e apresentar o conselho de Deus para a conduta dos crentes, em particular, e da igreja, como um todo.</a:t>
            </a:r>
          </a:p>
        </p:txBody>
      </p:sp>
    </p:spTree>
    <p:extLst>
      <p:ext uri="{BB962C8B-B14F-4D97-AF65-F5344CB8AC3E}">
        <p14:creationId xmlns:p14="http://schemas.microsoft.com/office/powerpoint/2010/main" val="1386293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fontScale="92500" lnSpcReduction="20000"/>
          </a:bodyPr>
          <a:lstStyle/>
          <a:p>
            <a:pPr marL="0" lvl="0" indent="0" algn="just">
              <a:spcBef>
                <a:spcPct val="0"/>
              </a:spcBef>
              <a:buNone/>
              <a:defRPr/>
            </a:pPr>
            <a:r>
              <a:rPr lang="pt-BR" sz="2400" b="1" dirty="0">
                <a:solidFill>
                  <a:srgbClr val="006600"/>
                </a:solidFill>
              </a:rPr>
              <a:t>III – O PROBLEMA DO PARTIDARISMO </a:t>
            </a:r>
            <a:r>
              <a:rPr lang="pt-BR" sz="2400" b="1" dirty="0" smtClean="0">
                <a:solidFill>
                  <a:srgbClr val="006600"/>
                </a:solidFill>
              </a:rPr>
              <a:t>NA IGREJA DE CORINTO </a:t>
            </a:r>
            <a:r>
              <a:rPr lang="pt-BR" sz="2400" b="1" dirty="0">
                <a:solidFill>
                  <a:srgbClr val="006600"/>
                </a:solidFill>
              </a:rPr>
              <a:t>	</a:t>
            </a:r>
            <a:r>
              <a:rPr lang="pt-BR" sz="2400" b="1" dirty="0" smtClean="0">
                <a:solidFill>
                  <a:srgbClr val="006600"/>
                </a:solidFill>
              </a:rPr>
              <a:t>				                 		2 </a:t>
            </a:r>
            <a:r>
              <a:rPr lang="pt-BR" sz="2800" b="1" dirty="0">
                <a:solidFill>
                  <a:srgbClr val="006600"/>
                </a:solidFill>
              </a:rPr>
              <a:t>	</a:t>
            </a:r>
            <a:r>
              <a:rPr lang="pt-BR" sz="2800" dirty="0">
                <a:latin typeface="Arial" pitchFamily="34" charset="0"/>
                <a:cs typeface="Arial" pitchFamily="34" charset="0"/>
              </a:rPr>
              <a:t>Assim que, logo de início, o apóstolo passa a considerar o primeiro e talvez mais grave problema da igreja em Corinto, a saber, o sentimento faccioso, o partidarismo, que eles haviam criado em torno dos seus principais obreiros: Paulo, </a:t>
            </a:r>
            <a:r>
              <a:rPr lang="pt-BR" sz="2800" dirty="0" err="1">
                <a:latin typeface="Arial" pitchFamily="34" charset="0"/>
                <a:cs typeface="Arial" pitchFamily="34" charset="0"/>
              </a:rPr>
              <a:t>Cefas</a:t>
            </a:r>
            <a:r>
              <a:rPr lang="pt-BR" sz="2800" dirty="0">
                <a:latin typeface="Arial" pitchFamily="34" charset="0"/>
                <a:cs typeface="Arial" pitchFamily="34" charset="0"/>
              </a:rPr>
              <a:t> e </a:t>
            </a:r>
            <a:r>
              <a:rPr lang="pt-BR" sz="2800" dirty="0" smtClean="0">
                <a:latin typeface="Arial" pitchFamily="34" charset="0"/>
                <a:cs typeface="Arial" pitchFamily="34" charset="0"/>
              </a:rPr>
              <a:t>Apolo e </a:t>
            </a:r>
            <a:r>
              <a:rPr lang="pt-BR" sz="2800" dirty="0">
                <a:latin typeface="Arial" pitchFamily="34" charset="0"/>
                <a:cs typeface="Arial" pitchFamily="34" charset="0"/>
              </a:rPr>
              <a:t>mesmo </a:t>
            </a:r>
            <a:r>
              <a:rPr lang="pt-BR" sz="2800" dirty="0" smtClean="0">
                <a:latin typeface="Arial" pitchFamily="34" charset="0"/>
                <a:cs typeface="Arial" pitchFamily="34" charset="0"/>
              </a:rPr>
              <a:t>Cristo </a:t>
            </a:r>
            <a:r>
              <a:rPr lang="pt-BR" sz="2800" dirty="0">
                <a:latin typeface="Arial" pitchFamily="34" charset="0"/>
                <a:cs typeface="Arial" pitchFamily="34" charset="0"/>
              </a:rPr>
              <a:t>(</a:t>
            </a:r>
            <a:r>
              <a:rPr lang="pt-BR" sz="2800" dirty="0">
                <a:solidFill>
                  <a:srgbClr val="0000CC"/>
                </a:solidFill>
                <a:latin typeface="Arial" pitchFamily="34" charset="0"/>
                <a:cs typeface="Arial" pitchFamily="34" charset="0"/>
              </a:rPr>
              <a:t>vv. </a:t>
            </a:r>
            <a:r>
              <a:rPr lang="pt-BR" sz="2800" dirty="0">
                <a:solidFill>
                  <a:srgbClr val="0000CC"/>
                </a:solidFill>
                <a:latin typeface="Arial" pitchFamily="34" charset="0"/>
                <a:cs typeface="Arial" pitchFamily="34" charset="0"/>
              </a:rPr>
              <a:t>11-12</a:t>
            </a:r>
            <a:r>
              <a:rPr lang="pt-BR" sz="2800" dirty="0">
                <a:latin typeface="Arial" pitchFamily="34" charset="0"/>
                <a:cs typeface="Arial" pitchFamily="34" charset="0"/>
              </a:rPr>
              <a:t>). As dissensões e contendas que esse comportamento reprovável estava suscitando entre os irmãos levaram o apóstolo a fazer um apelo: “</a:t>
            </a:r>
            <a:r>
              <a:rPr lang="pt-BR" sz="2800" dirty="0">
                <a:solidFill>
                  <a:srgbClr val="0000CC"/>
                </a:solidFill>
                <a:latin typeface="Arial" pitchFamily="34" charset="0"/>
                <a:cs typeface="Arial" pitchFamily="34" charset="0"/>
              </a:rPr>
              <a:t>Rogo-vos, irmãos, pelo nome de nosso Senhor Jesus Cristo, que digais todos uma mesma coisa, e que não haja entre vós dissensões</a:t>
            </a:r>
            <a:r>
              <a:rPr lang="pt-BR" sz="2800" dirty="0">
                <a:latin typeface="Arial" pitchFamily="34" charset="0"/>
                <a:cs typeface="Arial" pitchFamily="34" charset="0"/>
              </a:rPr>
              <a:t>” (</a:t>
            </a:r>
            <a:r>
              <a:rPr lang="pt-BR" sz="2800" dirty="0">
                <a:solidFill>
                  <a:srgbClr val="0000CC"/>
                </a:solidFill>
                <a:latin typeface="Arial" pitchFamily="34" charset="0"/>
                <a:cs typeface="Arial" pitchFamily="34" charset="0"/>
              </a:rPr>
              <a:t>v. 10</a:t>
            </a:r>
            <a:r>
              <a:rPr lang="pt-BR" sz="2800" dirty="0">
                <a:latin typeface="Arial" pitchFamily="34" charset="0"/>
                <a:cs typeface="Arial" pitchFamily="34" charset="0"/>
              </a:rPr>
              <a:t>).</a:t>
            </a:r>
          </a:p>
        </p:txBody>
      </p:sp>
    </p:spTree>
    <p:extLst>
      <p:ext uri="{BB962C8B-B14F-4D97-AF65-F5344CB8AC3E}">
        <p14:creationId xmlns:p14="http://schemas.microsoft.com/office/powerpoint/2010/main" val="2746263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95536" y="4653136"/>
            <a:ext cx="8208912" cy="1296144"/>
          </a:xfrm>
        </p:spPr>
        <p:txBody>
          <a:bodyPr>
            <a:noAutofit/>
          </a:bodyPr>
          <a:lstStyle/>
          <a:p>
            <a:pPr marL="342900" lvl="0" indent="-342900" fontAlgn="base">
              <a:spcAft>
                <a:spcPct val="0"/>
              </a:spcAft>
              <a:defRPr/>
            </a:pPr>
            <a:r>
              <a:rPr lang="pt-BR" sz="4400" b="1" i="1" dirty="0">
                <a:solidFill>
                  <a:srgbClr val="00B050"/>
                </a:solidFill>
                <a:cs typeface="Arial" charset="0"/>
              </a:rPr>
              <a:t>LIÇÃO 1: A IGREJA DE CORINTO E SUAS DISSENSÕES</a:t>
            </a:r>
            <a:endParaRPr lang="pt-BR" sz="4400" dirty="0"/>
          </a:p>
        </p:txBody>
      </p:sp>
      <p:sp>
        <p:nvSpPr>
          <p:cNvPr id="2" name="Retângulo 1"/>
          <p:cNvSpPr/>
          <p:nvPr/>
        </p:nvSpPr>
        <p:spPr>
          <a:xfrm>
            <a:off x="467544" y="548680"/>
            <a:ext cx="8064896" cy="707886"/>
          </a:xfrm>
          <a:prstGeom prst="rect">
            <a:avLst/>
          </a:prstGeom>
        </p:spPr>
        <p:txBody>
          <a:bodyPr wrap="square">
            <a:spAutoFit/>
          </a:bodyPr>
          <a:lstStyle/>
          <a:p>
            <a:pPr algn="ctr"/>
            <a:r>
              <a:rPr lang="pt-BR" sz="4000" dirty="0">
                <a:solidFill>
                  <a:srgbClr val="7030A0"/>
                </a:solidFill>
                <a:latin typeface="Arial Black" pitchFamily="34" charset="0"/>
              </a:rPr>
              <a:t>1ª CARTA  </a:t>
            </a:r>
            <a:r>
              <a:rPr lang="pt-BR" sz="3600" dirty="0">
                <a:solidFill>
                  <a:srgbClr val="7030A0"/>
                </a:solidFill>
                <a:latin typeface="Arial Black" pitchFamily="34" charset="0"/>
              </a:rPr>
              <a:t>AOS</a:t>
            </a:r>
            <a:r>
              <a:rPr lang="pt-BR" sz="4000" dirty="0">
                <a:solidFill>
                  <a:srgbClr val="7030A0"/>
                </a:solidFill>
                <a:latin typeface="Arial Black" pitchFamily="34" charset="0"/>
              </a:rPr>
              <a:t>  CORÍNTIOS</a:t>
            </a:r>
            <a:endParaRPr lang="pt-BR" sz="4000"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461045"/>
            <a:ext cx="4464496" cy="3015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69548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052736"/>
            <a:ext cx="8229600" cy="5040560"/>
          </a:xfrm>
        </p:spPr>
        <p:txBody>
          <a:bodyPr>
            <a:noAutofit/>
          </a:bodyPr>
          <a:lstStyle/>
          <a:p>
            <a:pPr marL="0" indent="0">
              <a:buNone/>
            </a:pPr>
            <a:r>
              <a:rPr lang="pt-BR" sz="2800" dirty="0" smtClean="0">
                <a:solidFill>
                  <a:srgbClr val="0000CC"/>
                </a:solidFill>
              </a:rPr>
              <a:t>I </a:t>
            </a:r>
            <a:r>
              <a:rPr lang="pt-BR" sz="2800" dirty="0" err="1" smtClean="0">
                <a:solidFill>
                  <a:srgbClr val="0000CC"/>
                </a:solidFill>
              </a:rPr>
              <a:t>Co</a:t>
            </a:r>
            <a:r>
              <a:rPr lang="pt-BR" sz="2800" dirty="0" smtClean="0">
                <a:solidFill>
                  <a:srgbClr val="0000CC"/>
                </a:solidFill>
              </a:rPr>
              <a:t> 1</a:t>
            </a:r>
            <a:r>
              <a:rPr lang="pt-BR" sz="2800" dirty="0">
                <a:solidFill>
                  <a:srgbClr val="0000CC"/>
                </a:solidFill>
              </a:rPr>
              <a:t>. 10 </a:t>
            </a:r>
            <a:r>
              <a:rPr lang="pt-BR" sz="2800" dirty="0" smtClean="0">
                <a:solidFill>
                  <a:srgbClr val="0000CC"/>
                </a:solidFill>
              </a:rPr>
              <a:t> </a:t>
            </a:r>
            <a:r>
              <a:rPr lang="pt-BR" sz="2800" dirty="0">
                <a:solidFill>
                  <a:srgbClr val="0000CC"/>
                </a:solidFill>
              </a:rPr>
              <a:t>Rogo-vos, porém, irmãos, pelo nome de nosso Senhor Jesus Cristo, que digais todos uma mesma coisa e que não haja entre vós dissensões; antes, sejais unidos, em um mesmo sentido e em um mesmo parecer.</a:t>
            </a:r>
          </a:p>
          <a:p>
            <a:pPr marL="0" indent="0">
              <a:buNone/>
            </a:pPr>
            <a:r>
              <a:rPr lang="pt-BR" sz="2800" dirty="0">
                <a:solidFill>
                  <a:srgbClr val="0000CC"/>
                </a:solidFill>
              </a:rPr>
              <a:t>11  Porque a respeito de vós, irmãos meus, me foi comunicado pelos da família de </a:t>
            </a:r>
            <a:r>
              <a:rPr lang="pt-BR" sz="2800" dirty="0" err="1">
                <a:solidFill>
                  <a:srgbClr val="0000CC"/>
                </a:solidFill>
              </a:rPr>
              <a:t>Cloe</a:t>
            </a:r>
            <a:r>
              <a:rPr lang="pt-BR" sz="2800" dirty="0">
                <a:solidFill>
                  <a:srgbClr val="0000CC"/>
                </a:solidFill>
              </a:rPr>
              <a:t> que há contendas entre vós.</a:t>
            </a:r>
          </a:p>
          <a:p>
            <a:pPr marL="0" indent="0">
              <a:buNone/>
            </a:pPr>
            <a:r>
              <a:rPr lang="pt-BR" sz="2800" dirty="0">
                <a:solidFill>
                  <a:srgbClr val="0000CC"/>
                </a:solidFill>
              </a:rPr>
              <a:t>12  Quero dizer, com isso, que cada um de vós diz: Eu sou de Paulo, e eu, de Apolo, e eu, de </a:t>
            </a:r>
            <a:r>
              <a:rPr lang="pt-BR" sz="2800" dirty="0" err="1">
                <a:solidFill>
                  <a:srgbClr val="0000CC"/>
                </a:solidFill>
              </a:rPr>
              <a:t>Cefas</a:t>
            </a:r>
            <a:r>
              <a:rPr lang="pt-BR" sz="2800" dirty="0">
                <a:solidFill>
                  <a:srgbClr val="0000CC"/>
                </a:solidFill>
              </a:rPr>
              <a:t>, e eu, de Cristo.</a:t>
            </a:r>
            <a:endParaRPr lang="pt-BR" sz="2800" dirty="0">
              <a:solidFill>
                <a:srgbClr val="0000CC"/>
              </a:solidFill>
            </a:endParaRPr>
          </a:p>
        </p:txBody>
      </p:sp>
    </p:spTree>
    <p:extLst>
      <p:ext uri="{BB962C8B-B14F-4D97-AF65-F5344CB8AC3E}">
        <p14:creationId xmlns:p14="http://schemas.microsoft.com/office/powerpoint/2010/main" val="8030423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fontScale="85000" lnSpcReduction="20000"/>
          </a:bodyPr>
          <a:lstStyle/>
          <a:p>
            <a:pPr marL="0" lvl="0" indent="0">
              <a:spcBef>
                <a:spcPct val="0"/>
              </a:spcBef>
              <a:buNone/>
              <a:defRPr/>
            </a:pPr>
            <a:r>
              <a:rPr lang="pt-BR" sz="2800" b="1" dirty="0">
                <a:solidFill>
                  <a:srgbClr val="006600"/>
                </a:solidFill>
              </a:rPr>
              <a:t>III – O PROBLEMA DO PARTIDARISMO NA IGREJA DE CORINTO 					                 		</a:t>
            </a:r>
            <a:r>
              <a:rPr lang="pt-BR" sz="2800" b="1" dirty="0" smtClean="0">
                <a:solidFill>
                  <a:srgbClr val="006600"/>
                </a:solidFill>
              </a:rPr>
              <a:t>3 </a:t>
            </a:r>
          </a:p>
          <a:p>
            <a:pPr marL="0" lvl="0" indent="0" algn="just">
              <a:spcBef>
                <a:spcPct val="0"/>
              </a:spcBef>
              <a:buNone/>
              <a:defRPr/>
            </a:pPr>
            <a:r>
              <a:rPr lang="pt-BR" sz="2800" b="1" dirty="0" smtClean="0">
                <a:solidFill>
                  <a:srgbClr val="006600"/>
                </a:solidFill>
              </a:rPr>
              <a:t>	</a:t>
            </a:r>
            <a:r>
              <a:rPr lang="pt-BR" sz="2800" dirty="0" smtClean="0">
                <a:latin typeface="Arial" pitchFamily="34" charset="0"/>
                <a:cs typeface="Arial" pitchFamily="34" charset="0"/>
              </a:rPr>
              <a:t>O partidarismo dos coríntios baseava-se em orgulho e vanglória carnais, como se a graça que haviam recebido e que os fazia serem cristãos dependesse da capacidade peculiar daqueles homens de Deus. Para remover esse sentimento, Paulo os lembra de que lhes havia pregado simplesmente a Cristo e a Sua Cruz, na qual Ele consumou a nossa salvação (vv. </a:t>
            </a:r>
            <a:r>
              <a:rPr lang="pt-BR" sz="2800" dirty="0" smtClean="0">
                <a:solidFill>
                  <a:srgbClr val="0000CC"/>
                </a:solidFill>
                <a:latin typeface="Arial" pitchFamily="34" charset="0"/>
                <a:cs typeface="Arial" pitchFamily="34" charset="0"/>
              </a:rPr>
              <a:t>13, 17</a:t>
            </a:r>
            <a:r>
              <a:rPr lang="pt-BR" sz="2800" dirty="0" smtClean="0">
                <a:latin typeface="Arial" pitchFamily="34" charset="0"/>
                <a:cs typeface="Arial" pitchFamily="34" charset="0"/>
              </a:rPr>
              <a:t>). A cruz representava uma contradição humilhante para o mundo (vv. </a:t>
            </a:r>
            <a:r>
              <a:rPr lang="pt-BR" sz="2800" dirty="0" smtClean="0">
                <a:solidFill>
                  <a:srgbClr val="0000CC"/>
                </a:solidFill>
                <a:latin typeface="Arial" pitchFamily="34" charset="0"/>
                <a:cs typeface="Arial" pitchFamily="34" charset="0"/>
              </a:rPr>
              <a:t>21-23</a:t>
            </a:r>
            <a:r>
              <a:rPr lang="pt-BR" sz="2800" dirty="0" smtClean="0">
                <a:latin typeface="Arial" pitchFamily="34" charset="0"/>
                <a:cs typeface="Arial" pitchFamily="34" charset="0"/>
              </a:rPr>
              <a:t>). Somente pela fé o homem poderia contemplar a cruz como o poder de Deus para sua salvação (vv. </a:t>
            </a:r>
            <a:r>
              <a:rPr lang="pt-BR" sz="2800" dirty="0" smtClean="0">
                <a:solidFill>
                  <a:srgbClr val="0000CC"/>
                </a:solidFill>
                <a:latin typeface="Arial" pitchFamily="34" charset="0"/>
                <a:cs typeface="Arial" pitchFamily="34" charset="0"/>
              </a:rPr>
              <a:t>24-25</a:t>
            </a:r>
            <a:r>
              <a:rPr lang="pt-BR" sz="2800" dirty="0" smtClean="0">
                <a:latin typeface="Arial" pitchFamily="34" charset="0"/>
                <a:cs typeface="Arial" pitchFamily="34" charset="0"/>
              </a:rPr>
              <a:t>) e gloriar-se em Cristo, como a fonte de toda a sabedoria, justiça, santificação e redenção (vv. </a:t>
            </a:r>
            <a:r>
              <a:rPr lang="pt-BR" sz="2800" dirty="0" smtClean="0">
                <a:solidFill>
                  <a:srgbClr val="0000CC"/>
                </a:solidFill>
                <a:latin typeface="Arial" pitchFamily="34" charset="0"/>
                <a:cs typeface="Arial" pitchFamily="34" charset="0"/>
              </a:rPr>
              <a:t>27-31</a:t>
            </a:r>
            <a:r>
              <a:rPr lang="pt-BR" sz="2800" dirty="0" smtClean="0">
                <a:latin typeface="Arial" pitchFamily="34" charset="0"/>
                <a:cs typeface="Arial" pitchFamily="34" charset="0"/>
              </a:rPr>
              <a:t>). </a:t>
            </a:r>
            <a:endParaRPr lang="pt-BR" sz="2800" dirty="0">
              <a:latin typeface="Arial" pitchFamily="34" charset="0"/>
              <a:cs typeface="Arial" pitchFamily="34" charset="0"/>
            </a:endParaRPr>
          </a:p>
        </p:txBody>
      </p:sp>
    </p:spTree>
    <p:extLst>
      <p:ext uri="{BB962C8B-B14F-4D97-AF65-F5344CB8AC3E}">
        <p14:creationId xmlns:p14="http://schemas.microsoft.com/office/powerpoint/2010/main" val="1945928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904656"/>
          </a:xfrm>
        </p:spPr>
        <p:txBody>
          <a:bodyPr>
            <a:noAutofit/>
          </a:bodyPr>
          <a:lstStyle/>
          <a:p>
            <a:pPr marL="0" indent="0">
              <a:buNone/>
            </a:pPr>
            <a:r>
              <a:rPr lang="pt-BR" sz="2400" dirty="0" smtClean="0">
                <a:solidFill>
                  <a:srgbClr val="0000CC"/>
                </a:solidFill>
              </a:rPr>
              <a:t>I C o 1. 13  </a:t>
            </a:r>
            <a:r>
              <a:rPr lang="pt-BR" sz="2400" dirty="0">
                <a:solidFill>
                  <a:srgbClr val="0000CC"/>
                </a:solidFill>
              </a:rPr>
              <a:t>Está Cristo dividido? Foi Paulo crucificado por vós? Ou fostes vós batizados em nome de Paulo?</a:t>
            </a:r>
          </a:p>
          <a:p>
            <a:pPr marL="0" indent="0">
              <a:buNone/>
            </a:pPr>
            <a:r>
              <a:rPr lang="pt-BR" sz="2400" dirty="0" smtClean="0">
                <a:solidFill>
                  <a:srgbClr val="0000CC"/>
                </a:solidFill>
              </a:rPr>
              <a:t>17  </a:t>
            </a:r>
            <a:r>
              <a:rPr lang="pt-BR" sz="2400" dirty="0">
                <a:solidFill>
                  <a:srgbClr val="0000CC"/>
                </a:solidFill>
              </a:rPr>
              <a:t>Porque Cristo enviou-me não para batizar, mas para evangelizar; não em sabedoria de palavras, para que a cruz de Cristo se não faça vã.</a:t>
            </a:r>
          </a:p>
          <a:p>
            <a:pPr marL="0" indent="0">
              <a:buNone/>
            </a:pPr>
            <a:r>
              <a:rPr lang="pt-BR" sz="2400" dirty="0" smtClean="0">
                <a:solidFill>
                  <a:srgbClr val="7030A0"/>
                </a:solidFill>
              </a:rPr>
              <a:t>21  </a:t>
            </a:r>
            <a:r>
              <a:rPr lang="pt-BR" sz="2400" dirty="0">
                <a:solidFill>
                  <a:srgbClr val="7030A0"/>
                </a:solidFill>
              </a:rPr>
              <a:t>Visto como, na sabedoria de Deus, o mundo não conheceu a Deus pela sua sabedoria, aprouve a Deus salvar os crentes pela loucura da pregação.</a:t>
            </a:r>
          </a:p>
          <a:p>
            <a:pPr marL="0" indent="0">
              <a:buNone/>
            </a:pPr>
            <a:r>
              <a:rPr lang="pt-BR" sz="2400" dirty="0">
                <a:solidFill>
                  <a:srgbClr val="7030A0"/>
                </a:solidFill>
              </a:rPr>
              <a:t>22  Porque os judeus pedem sinal, e os gregos buscam sabedoria</a:t>
            </a:r>
            <a:r>
              <a:rPr lang="pt-BR" sz="2400" dirty="0" smtClean="0">
                <a:solidFill>
                  <a:srgbClr val="7030A0"/>
                </a:solidFill>
              </a:rPr>
              <a:t>;   23  </a:t>
            </a:r>
            <a:r>
              <a:rPr lang="pt-BR" sz="2400" dirty="0">
                <a:solidFill>
                  <a:srgbClr val="7030A0"/>
                </a:solidFill>
              </a:rPr>
              <a:t>mas nós pregamos a Cristo crucificado, que é escândalo para os judeus e loucura para os gregos</a:t>
            </a:r>
            <a:r>
              <a:rPr lang="pt-BR" sz="2400" dirty="0" smtClean="0">
                <a:solidFill>
                  <a:srgbClr val="7030A0"/>
                </a:solidFill>
              </a:rPr>
              <a:t>.  </a:t>
            </a:r>
            <a:endParaRPr lang="pt-BR" sz="2400" dirty="0">
              <a:solidFill>
                <a:srgbClr val="7030A0"/>
              </a:solidFill>
            </a:endParaRPr>
          </a:p>
          <a:p>
            <a:pPr marL="0" indent="0">
              <a:buNone/>
            </a:pPr>
            <a:r>
              <a:rPr lang="pt-BR" sz="2400" dirty="0">
                <a:solidFill>
                  <a:srgbClr val="0000CC"/>
                </a:solidFill>
              </a:rPr>
              <a:t>24  Mas, para os que são chamados, tanto judeus como gregos, lhes pregamos a Cristo, poder de Deus e sabedoria de Deus</a:t>
            </a:r>
            <a:r>
              <a:rPr lang="pt-BR" sz="2400" dirty="0" smtClean="0">
                <a:solidFill>
                  <a:srgbClr val="0000CC"/>
                </a:solidFill>
              </a:rPr>
              <a:t>.   25  </a:t>
            </a:r>
            <a:r>
              <a:rPr lang="pt-BR" sz="2400" dirty="0">
                <a:solidFill>
                  <a:srgbClr val="0000CC"/>
                </a:solidFill>
              </a:rPr>
              <a:t>Porque a loucura de Deus é mais sábia do que os homens; e a fraqueza de Deus é mais forte do que os homens</a:t>
            </a:r>
            <a:r>
              <a:rPr lang="pt-BR" sz="2400" dirty="0" smtClean="0">
                <a:solidFill>
                  <a:srgbClr val="0000CC"/>
                </a:solidFill>
              </a:rPr>
              <a:t>.</a:t>
            </a:r>
            <a:endParaRPr lang="pt-BR" sz="2400" dirty="0" smtClean="0">
              <a:solidFill>
                <a:srgbClr val="7030A0"/>
              </a:solidFill>
            </a:endParaRPr>
          </a:p>
        </p:txBody>
      </p:sp>
    </p:spTree>
    <p:extLst>
      <p:ext uri="{BB962C8B-B14F-4D97-AF65-F5344CB8AC3E}">
        <p14:creationId xmlns:p14="http://schemas.microsoft.com/office/powerpoint/2010/main" val="787521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268760"/>
            <a:ext cx="8229600" cy="4536504"/>
          </a:xfrm>
        </p:spPr>
        <p:txBody>
          <a:bodyPr>
            <a:noAutofit/>
          </a:bodyPr>
          <a:lstStyle/>
          <a:p>
            <a:pPr marL="0" indent="0">
              <a:buNone/>
            </a:pPr>
            <a:r>
              <a:rPr lang="pt-BR" sz="2800" dirty="0" smtClean="0">
                <a:solidFill>
                  <a:srgbClr val="0000CC"/>
                </a:solidFill>
              </a:rPr>
              <a:t>I </a:t>
            </a:r>
            <a:r>
              <a:rPr lang="pt-BR" sz="2800" dirty="0" err="1" smtClean="0">
                <a:solidFill>
                  <a:srgbClr val="0000CC"/>
                </a:solidFill>
              </a:rPr>
              <a:t>Co</a:t>
            </a:r>
            <a:r>
              <a:rPr lang="pt-BR" sz="2800" dirty="0" smtClean="0">
                <a:solidFill>
                  <a:srgbClr val="0000CC"/>
                </a:solidFill>
              </a:rPr>
              <a:t> !. 27  </a:t>
            </a:r>
            <a:r>
              <a:rPr lang="pt-BR" sz="2800" dirty="0">
                <a:solidFill>
                  <a:srgbClr val="0000CC"/>
                </a:solidFill>
              </a:rPr>
              <a:t>Mas Deus escolheu as coisas loucas deste mundo para confundir as sábias; e Deus escolheu as coisas fracas deste mundo para confundir as fortes</a:t>
            </a:r>
            <a:r>
              <a:rPr lang="pt-BR" sz="2800" dirty="0" smtClean="0">
                <a:solidFill>
                  <a:srgbClr val="0000CC"/>
                </a:solidFill>
              </a:rPr>
              <a:t>.   28  </a:t>
            </a:r>
            <a:r>
              <a:rPr lang="pt-BR" sz="2800" dirty="0">
                <a:solidFill>
                  <a:srgbClr val="0000CC"/>
                </a:solidFill>
              </a:rPr>
              <a:t>E Deus escolheu as coisas vis deste mundo, e as desprezíveis, e as que não são para aniquilar as que são</a:t>
            </a:r>
            <a:r>
              <a:rPr lang="pt-BR" sz="2800" dirty="0" smtClean="0">
                <a:solidFill>
                  <a:srgbClr val="0000CC"/>
                </a:solidFill>
              </a:rPr>
              <a:t>;    29  </a:t>
            </a:r>
            <a:r>
              <a:rPr lang="pt-BR" sz="2800" dirty="0">
                <a:solidFill>
                  <a:srgbClr val="0000CC"/>
                </a:solidFill>
              </a:rPr>
              <a:t>para que nenhuma carne se glorie perante ele</a:t>
            </a:r>
            <a:r>
              <a:rPr lang="pt-BR" sz="2800" dirty="0" smtClean="0">
                <a:solidFill>
                  <a:srgbClr val="0000CC"/>
                </a:solidFill>
              </a:rPr>
              <a:t>.    30  </a:t>
            </a:r>
            <a:r>
              <a:rPr lang="pt-BR" sz="2800" dirty="0">
                <a:solidFill>
                  <a:srgbClr val="0000CC"/>
                </a:solidFill>
              </a:rPr>
              <a:t>Mas vós sois dele, em Jesus Cristo, o qual para nós foi feito por Deus sabedoria, e justiça, e santificação, e redenção</a:t>
            </a:r>
            <a:r>
              <a:rPr lang="pt-BR" sz="2800" dirty="0" smtClean="0">
                <a:solidFill>
                  <a:srgbClr val="0000CC"/>
                </a:solidFill>
              </a:rPr>
              <a:t>;    31  </a:t>
            </a:r>
            <a:r>
              <a:rPr lang="pt-BR" sz="2800" dirty="0">
                <a:solidFill>
                  <a:srgbClr val="0000CC"/>
                </a:solidFill>
              </a:rPr>
              <a:t>para que, como está escrito: Aquele que se gloria, glorie-se no Senhor.</a:t>
            </a:r>
            <a:endParaRPr lang="pt-BR" sz="2800" dirty="0" smtClean="0">
              <a:solidFill>
                <a:srgbClr val="0000CC"/>
              </a:solidFill>
            </a:endParaRPr>
          </a:p>
        </p:txBody>
      </p:sp>
    </p:spTree>
    <p:extLst>
      <p:ext uri="{BB962C8B-B14F-4D97-AF65-F5344CB8AC3E}">
        <p14:creationId xmlns:p14="http://schemas.microsoft.com/office/powerpoint/2010/main" val="36182083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a:bodyPr>
          <a:lstStyle/>
          <a:p>
            <a:pPr marL="0" lvl="0" indent="0">
              <a:spcBef>
                <a:spcPct val="0"/>
              </a:spcBef>
              <a:buNone/>
              <a:defRPr/>
            </a:pPr>
            <a:r>
              <a:rPr lang="pt-BR" sz="2400" b="1" dirty="0">
                <a:solidFill>
                  <a:srgbClr val="006600"/>
                </a:solidFill>
              </a:rPr>
              <a:t>III – O PROBLEMA DO PARTIDARISMO </a:t>
            </a:r>
            <a:r>
              <a:rPr lang="pt-BR" sz="2400" b="1" dirty="0" smtClean="0">
                <a:solidFill>
                  <a:srgbClr val="006600"/>
                </a:solidFill>
              </a:rPr>
              <a:t>NA IGREJA DE CORINTO </a:t>
            </a:r>
            <a:r>
              <a:rPr lang="pt-BR" sz="2400" b="1" dirty="0">
                <a:solidFill>
                  <a:srgbClr val="006600"/>
                </a:solidFill>
              </a:rPr>
              <a:t>	</a:t>
            </a:r>
            <a:r>
              <a:rPr lang="pt-BR" sz="2400" b="1" dirty="0" smtClean="0">
                <a:solidFill>
                  <a:srgbClr val="006600"/>
                </a:solidFill>
              </a:rPr>
              <a:t>				                 		4 </a:t>
            </a:r>
          </a:p>
          <a:p>
            <a:pPr marL="0" lvl="0" indent="0" algn="just">
              <a:spcBef>
                <a:spcPct val="0"/>
              </a:spcBef>
              <a:buNone/>
              <a:defRPr/>
            </a:pPr>
            <a:r>
              <a:rPr lang="pt-BR" sz="2400" b="1" dirty="0">
                <a:solidFill>
                  <a:srgbClr val="006600"/>
                </a:solidFill>
              </a:rPr>
              <a:t>	</a:t>
            </a:r>
            <a:r>
              <a:rPr lang="pt-BR" sz="2600" dirty="0">
                <a:latin typeface="Arial" pitchFamily="34" charset="0"/>
                <a:cs typeface="Arial" pitchFamily="34" charset="0"/>
              </a:rPr>
              <a:t>O </a:t>
            </a:r>
            <a:r>
              <a:rPr lang="pt-BR" sz="2600" dirty="0">
                <a:latin typeface="Arial" pitchFamily="34" charset="0"/>
                <a:cs typeface="Arial" pitchFamily="34" charset="0"/>
              </a:rPr>
              <a:t>apóstolo considerou ainda outros particulares dessa questão nos capítulos seguintes, os quais estudaremos nas próximas lições: a natureza espiritual do evangelho (</a:t>
            </a:r>
            <a:r>
              <a:rPr lang="pt-BR" sz="2600" dirty="0">
                <a:solidFill>
                  <a:srgbClr val="0000CC"/>
                </a:solidFill>
                <a:latin typeface="Arial" pitchFamily="34" charset="0"/>
                <a:cs typeface="Arial" pitchFamily="34" charset="0"/>
              </a:rPr>
              <a:t>cap. 2</a:t>
            </a:r>
            <a:r>
              <a:rPr lang="pt-BR" sz="2600" dirty="0">
                <a:latin typeface="Arial" pitchFamily="34" charset="0"/>
                <a:cs typeface="Arial" pitchFamily="34" charset="0"/>
              </a:rPr>
              <a:t>), a consideração em que deviam ser tidos os ministros de Cristo como cooperadores de Deus para benefício da igreja (</a:t>
            </a:r>
            <a:r>
              <a:rPr lang="pt-BR" sz="2600" dirty="0">
                <a:solidFill>
                  <a:srgbClr val="0000CC"/>
                </a:solidFill>
                <a:latin typeface="Arial" pitchFamily="34" charset="0"/>
                <a:cs typeface="Arial" pitchFamily="34" charset="0"/>
              </a:rPr>
              <a:t>cap. 3</a:t>
            </a:r>
            <a:r>
              <a:rPr lang="pt-BR" sz="2600" dirty="0">
                <a:latin typeface="Arial" pitchFamily="34" charset="0"/>
                <a:cs typeface="Arial" pitchFamily="34" charset="0"/>
              </a:rPr>
              <a:t>), e particularmente o papel de Paulo no desenvolvimento espiritual dos coríntios (</a:t>
            </a:r>
            <a:r>
              <a:rPr lang="pt-BR" sz="2600" dirty="0">
                <a:solidFill>
                  <a:srgbClr val="0000CC"/>
                </a:solidFill>
                <a:latin typeface="Arial" pitchFamily="34" charset="0"/>
                <a:cs typeface="Arial" pitchFamily="34" charset="0"/>
              </a:rPr>
              <a:t>cap. 4</a:t>
            </a:r>
            <a:r>
              <a:rPr lang="pt-BR" sz="2600" dirty="0">
                <a:latin typeface="Arial" pitchFamily="34" charset="0"/>
                <a:cs typeface="Arial" pitchFamily="34" charset="0"/>
              </a:rPr>
              <a:t>). </a:t>
            </a:r>
          </a:p>
        </p:txBody>
      </p:sp>
    </p:spTree>
    <p:extLst>
      <p:ext uri="{BB962C8B-B14F-4D97-AF65-F5344CB8AC3E}">
        <p14:creationId xmlns:p14="http://schemas.microsoft.com/office/powerpoint/2010/main" val="19459286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611560" y="1556797"/>
            <a:ext cx="8064896" cy="4608507"/>
          </a:xfrm>
        </p:spPr>
        <p:txBody>
          <a:bodyPr>
            <a:normAutofit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600" b="1" dirty="0">
                <a:solidFill>
                  <a:srgbClr val="006600"/>
                </a:solidFill>
              </a:rPr>
              <a:t>I – O MINISTÉRIO DE PAULO EM </a:t>
            </a:r>
            <a:r>
              <a:rPr lang="pt-BR" sz="3600" b="1" dirty="0" smtClean="0">
                <a:solidFill>
                  <a:srgbClr val="006600"/>
                </a:solidFill>
              </a:rPr>
              <a:t>CORINTO</a:t>
            </a:r>
            <a:endParaRPr lang="pt-BR" sz="3600" dirty="0">
              <a:solidFill>
                <a:srgbClr val="006600"/>
              </a:solidFill>
            </a:endParaRPr>
          </a:p>
          <a:p>
            <a:pPr marL="0" lvl="0" indent="0">
              <a:spcBef>
                <a:spcPct val="0"/>
              </a:spcBef>
              <a:buNone/>
              <a:defRPr/>
            </a:pPr>
            <a:r>
              <a:rPr lang="pt-BR" sz="3600" b="1" dirty="0">
                <a:solidFill>
                  <a:srgbClr val="006600"/>
                </a:solidFill>
              </a:rPr>
              <a:t>II – A IGREJA DE CORINTO, UMA </a:t>
            </a:r>
            <a:r>
              <a:rPr lang="pt-BR" sz="3600" b="1" dirty="0" smtClean="0">
                <a:solidFill>
                  <a:srgbClr val="006600"/>
                </a:solidFill>
              </a:rPr>
              <a:t>IGREJA</a:t>
            </a:r>
          </a:p>
          <a:p>
            <a:pPr marL="0" lvl="0" indent="0">
              <a:spcBef>
                <a:spcPct val="0"/>
              </a:spcBef>
              <a:buNone/>
              <a:defRPr/>
            </a:pPr>
            <a:r>
              <a:rPr lang="pt-BR" sz="3600" b="1" dirty="0">
                <a:solidFill>
                  <a:srgbClr val="006600"/>
                </a:solidFill>
              </a:rPr>
              <a:t>	</a:t>
            </a:r>
            <a:r>
              <a:rPr lang="pt-BR" sz="3600" b="1" dirty="0" smtClean="0">
                <a:solidFill>
                  <a:srgbClr val="006600"/>
                </a:solidFill>
              </a:rPr>
              <a:t> </a:t>
            </a:r>
            <a:r>
              <a:rPr lang="pt-BR" sz="3600" b="1" dirty="0">
                <a:solidFill>
                  <a:srgbClr val="006600"/>
                </a:solidFill>
              </a:rPr>
              <a:t>DE </a:t>
            </a:r>
            <a:r>
              <a:rPr lang="pt-BR" sz="3600" b="1" dirty="0" smtClean="0">
                <a:solidFill>
                  <a:srgbClr val="006600"/>
                </a:solidFill>
              </a:rPr>
              <a:t>CRISTO</a:t>
            </a:r>
          </a:p>
          <a:p>
            <a:pPr marL="0" lvl="0" indent="0">
              <a:spcBef>
                <a:spcPct val="0"/>
              </a:spcBef>
              <a:buNone/>
              <a:defRPr/>
            </a:pPr>
            <a:r>
              <a:rPr lang="pt-BR" sz="3600" b="1" dirty="0">
                <a:solidFill>
                  <a:srgbClr val="006600"/>
                </a:solidFill>
              </a:rPr>
              <a:t>III – O PROBLEMA DO PARTIDARISMO </a:t>
            </a:r>
            <a:r>
              <a:rPr lang="pt-BR" sz="3600" b="1" dirty="0" smtClean="0">
                <a:solidFill>
                  <a:srgbClr val="006600"/>
                </a:solidFill>
              </a:rPr>
              <a:t>NA</a:t>
            </a:r>
          </a:p>
          <a:p>
            <a:pPr marL="0" lvl="0" indent="0">
              <a:spcBef>
                <a:spcPct val="0"/>
              </a:spcBef>
              <a:buNone/>
              <a:defRPr/>
            </a:pPr>
            <a:r>
              <a:rPr lang="pt-BR" sz="3600" b="1" dirty="0">
                <a:solidFill>
                  <a:srgbClr val="006600"/>
                </a:solidFill>
              </a:rPr>
              <a:t>	</a:t>
            </a:r>
            <a:r>
              <a:rPr lang="pt-BR" sz="3600" b="1" dirty="0" smtClean="0">
                <a:solidFill>
                  <a:srgbClr val="006600"/>
                </a:solidFill>
              </a:rPr>
              <a:t>IGREJA </a:t>
            </a:r>
            <a:r>
              <a:rPr lang="pt-BR" sz="3600" b="1" dirty="0">
                <a:solidFill>
                  <a:srgbClr val="006600"/>
                </a:solidFill>
              </a:rPr>
              <a:t>DE CORINTO</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800" b="1" dirty="0">
                <a:solidFill>
                  <a:srgbClr val="FF0000"/>
                </a:solidFill>
              </a:rPr>
              <a:t>- Conclusão</a:t>
            </a:r>
          </a:p>
        </p:txBody>
      </p:sp>
    </p:spTree>
    <p:extLst>
      <p:ext uri="{BB962C8B-B14F-4D97-AF65-F5344CB8AC3E}">
        <p14:creationId xmlns:p14="http://schemas.microsoft.com/office/powerpoint/2010/main" val="24086664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467544" y="1628800"/>
            <a:ext cx="8229600" cy="4752528"/>
          </a:xfrm>
          <a:ln>
            <a:solidFill>
              <a:schemeClr val="tx1"/>
            </a:solidFill>
          </a:ln>
        </p:spPr>
        <p:txBody>
          <a:bodyPr>
            <a:normAutofit fontScale="92500" lnSpcReduction="20000"/>
          </a:bodyPr>
          <a:lstStyle/>
          <a:p>
            <a:pPr marL="0" indent="0">
              <a:buNone/>
            </a:pPr>
            <a:r>
              <a:rPr lang="pt-BR" sz="4400" b="1" dirty="0" smtClean="0">
                <a:solidFill>
                  <a:srgbClr val="006600"/>
                </a:solidFill>
              </a:rPr>
              <a:t>   </a:t>
            </a:r>
            <a:r>
              <a:rPr lang="pt-BR" b="1" dirty="0" smtClean="0">
                <a:solidFill>
                  <a:srgbClr val="006600"/>
                </a:solidFill>
              </a:rPr>
              <a:t>Conclusão</a:t>
            </a:r>
            <a:endParaRPr lang="pt-BR" sz="1800" b="1" dirty="0" smtClean="0">
              <a:solidFill>
                <a:srgbClr val="006600"/>
              </a:solidFill>
            </a:endParaRPr>
          </a:p>
          <a:p>
            <a:pPr marL="0" indent="0">
              <a:buNone/>
            </a:pPr>
            <a:endParaRPr lang="pt-BR" sz="1000" b="1" dirty="0">
              <a:solidFill>
                <a:srgbClr val="006600"/>
              </a:solidFill>
              <a:latin typeface="Arial" pitchFamily="34" charset="0"/>
              <a:cs typeface="Arial" pitchFamily="34" charset="0"/>
            </a:endParaRPr>
          </a:p>
          <a:p>
            <a:pPr marL="0" indent="0" algn="just">
              <a:buNone/>
            </a:pPr>
            <a:r>
              <a:rPr lang="pt-BR" sz="2800" b="1" dirty="0" smtClean="0">
                <a:solidFill>
                  <a:srgbClr val="006600"/>
                </a:solidFill>
                <a:latin typeface="Arial" pitchFamily="34" charset="0"/>
                <a:cs typeface="Arial" pitchFamily="34" charset="0"/>
              </a:rPr>
              <a:t>	</a:t>
            </a:r>
            <a:r>
              <a:rPr lang="pt-BR" sz="2800" dirty="0">
                <a:latin typeface="Arial" pitchFamily="34" charset="0"/>
                <a:cs typeface="Arial" pitchFamily="34" charset="0"/>
              </a:rPr>
              <a:t>A igreja em Corinto era uma igreja como a nossa: formada por aqueles que têm sido chamados pelo evangelho para a comunhão de Cristo, e assistida pelo Espírito Santo com todas as riquezas da graça de Deus necessárias para o desenvolvimento e aperfeiçoamento espiritual de seus membros. Problemas, desentendimentos e pecados podem ocorrer, mas devem ser tratados e solucionados por meio do sábio conselho de Deus revelado nas Escrituras, para que assim provemos a Sua fidelidade em nos preservar irrepreensíveis até o fim.</a:t>
            </a:r>
            <a:endParaRPr lang="pt-BR" sz="4900" dirty="0">
              <a:cs typeface="Arial" pitchFamily="34" charset="0"/>
            </a:endParaRPr>
          </a:p>
        </p:txBody>
      </p:sp>
    </p:spTree>
    <p:extLst>
      <p:ext uri="{BB962C8B-B14F-4D97-AF65-F5344CB8AC3E}">
        <p14:creationId xmlns:p14="http://schemas.microsoft.com/office/powerpoint/2010/main" val="9816386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600" b="1" dirty="0">
                <a:solidFill>
                  <a:srgbClr val="006600"/>
                </a:solidFill>
              </a:rPr>
              <a:t>I – O MINISTÉRIO DE PAULO EM </a:t>
            </a:r>
            <a:r>
              <a:rPr lang="pt-BR" sz="3600" b="1" dirty="0" smtClean="0">
                <a:solidFill>
                  <a:srgbClr val="006600"/>
                </a:solidFill>
              </a:rPr>
              <a:t>CORINTO</a:t>
            </a:r>
            <a:endParaRPr lang="pt-BR" sz="3600" dirty="0">
              <a:solidFill>
                <a:srgbClr val="006600"/>
              </a:solidFill>
            </a:endParaRPr>
          </a:p>
          <a:p>
            <a:pPr marL="0" lvl="0" indent="0">
              <a:spcBef>
                <a:spcPct val="0"/>
              </a:spcBef>
              <a:buNone/>
              <a:defRPr/>
            </a:pPr>
            <a:r>
              <a:rPr lang="pt-BR" sz="3600" b="1" dirty="0">
                <a:solidFill>
                  <a:srgbClr val="006600"/>
                </a:solidFill>
              </a:rPr>
              <a:t>II – A IGREJA DE CORINTO, UMA </a:t>
            </a:r>
            <a:r>
              <a:rPr lang="pt-BR" sz="3600" b="1" dirty="0" smtClean="0">
                <a:solidFill>
                  <a:srgbClr val="006600"/>
                </a:solidFill>
              </a:rPr>
              <a:t>IGREJA</a:t>
            </a:r>
          </a:p>
          <a:p>
            <a:pPr marL="0" lvl="0" indent="0">
              <a:spcBef>
                <a:spcPct val="0"/>
              </a:spcBef>
              <a:buNone/>
              <a:defRPr/>
            </a:pPr>
            <a:r>
              <a:rPr lang="pt-BR" sz="3600" b="1" dirty="0">
                <a:solidFill>
                  <a:srgbClr val="006600"/>
                </a:solidFill>
              </a:rPr>
              <a:t>	</a:t>
            </a:r>
            <a:r>
              <a:rPr lang="pt-BR" sz="3600" b="1" dirty="0" smtClean="0">
                <a:solidFill>
                  <a:srgbClr val="006600"/>
                </a:solidFill>
              </a:rPr>
              <a:t> </a:t>
            </a:r>
            <a:r>
              <a:rPr lang="pt-BR" sz="3600" b="1" dirty="0">
                <a:solidFill>
                  <a:srgbClr val="006600"/>
                </a:solidFill>
              </a:rPr>
              <a:t>DE </a:t>
            </a:r>
            <a:r>
              <a:rPr lang="pt-BR" sz="3600" b="1" dirty="0" smtClean="0">
                <a:solidFill>
                  <a:srgbClr val="006600"/>
                </a:solidFill>
              </a:rPr>
              <a:t>CRISTO</a:t>
            </a:r>
          </a:p>
          <a:p>
            <a:pPr marL="0" lvl="0" indent="0">
              <a:spcBef>
                <a:spcPct val="0"/>
              </a:spcBef>
              <a:buNone/>
              <a:defRPr/>
            </a:pPr>
            <a:r>
              <a:rPr lang="pt-BR" sz="3600" b="1" dirty="0">
                <a:solidFill>
                  <a:srgbClr val="006600"/>
                </a:solidFill>
              </a:rPr>
              <a:t>III – O PROBLEMA DO PARTIDARISMO </a:t>
            </a:r>
            <a:r>
              <a:rPr lang="pt-BR" sz="3600" b="1" dirty="0" smtClean="0">
                <a:solidFill>
                  <a:srgbClr val="006600"/>
                </a:solidFill>
              </a:rPr>
              <a:t>NA</a:t>
            </a:r>
          </a:p>
          <a:p>
            <a:pPr marL="0" lvl="0" indent="0">
              <a:spcBef>
                <a:spcPct val="0"/>
              </a:spcBef>
              <a:buNone/>
              <a:defRPr/>
            </a:pPr>
            <a:r>
              <a:rPr lang="pt-BR" sz="3600" b="1" dirty="0">
                <a:solidFill>
                  <a:srgbClr val="006600"/>
                </a:solidFill>
              </a:rPr>
              <a:t>	</a:t>
            </a:r>
            <a:r>
              <a:rPr lang="pt-BR" sz="3600" b="1" dirty="0" smtClean="0">
                <a:solidFill>
                  <a:srgbClr val="006600"/>
                </a:solidFill>
              </a:rPr>
              <a:t>IGREJA </a:t>
            </a:r>
            <a:r>
              <a:rPr lang="pt-BR" sz="3600" b="1" dirty="0">
                <a:solidFill>
                  <a:srgbClr val="006600"/>
                </a:solidFill>
              </a:rPr>
              <a:t>DE CORINTO</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4086664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dirty="0"/>
          </a:p>
        </p:txBody>
      </p:sp>
      <p:sp>
        <p:nvSpPr>
          <p:cNvPr id="3" name="Espaço Reservado para Conteúdo 2"/>
          <p:cNvSpPr>
            <a:spLocks noGrp="1"/>
          </p:cNvSpPr>
          <p:nvPr>
            <p:ph idx="1"/>
          </p:nvPr>
        </p:nvSpPr>
        <p:spPr/>
        <p:txBody>
          <a:bodyPr>
            <a:normAutofit lnSpcReduction="10000"/>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a:solidFill>
                  <a:prstClr val="black"/>
                </a:solidFill>
                <a:latin typeface="Arial" charset="0"/>
                <a:cs typeface="Arial" charset="0"/>
              </a:rPr>
              <a:t> 	</a:t>
            </a:r>
            <a:r>
              <a:rPr lang="pt-BR" sz="3600" dirty="0" smtClean="0">
                <a:solidFill>
                  <a:srgbClr val="00000A"/>
                </a:solidFill>
                <a:effectLst/>
                <a:latin typeface="Times New Roman"/>
                <a:ea typeface="Calibri"/>
                <a:cs typeface="Calibri"/>
              </a:rPr>
              <a:t>“</a:t>
            </a:r>
            <a:r>
              <a:rPr lang="pt-BR" sz="3600" dirty="0">
                <a:solidFill>
                  <a:srgbClr val="0000CC"/>
                </a:solidFill>
                <a:highlight>
                  <a:srgbClr val="FFFFFF"/>
                </a:highlight>
                <a:latin typeface="Arial" pitchFamily="34" charset="0"/>
                <a:ea typeface="Calibri"/>
                <a:cs typeface="Arial" pitchFamily="34" charset="0"/>
              </a:rPr>
              <a:t>Porque Cristo enviou-me, não para batizar, mas para evangelizar; não em sabedoria de palavras, para que a cruz de Cristo se não faça vã</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1.17</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1883902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a:t>
            </a:r>
            <a:r>
              <a:rPr lang="pt-BR" sz="3100" dirty="0" smtClean="0">
                <a:solidFill>
                  <a:srgbClr val="7030A0"/>
                </a:solidFill>
                <a:latin typeface="Arial Black" pitchFamily="34" charset="0"/>
              </a:rPr>
              <a:t>CORÍNTIOS</a:t>
            </a:r>
            <a:r>
              <a:rPr lang="pt-BR" sz="3600" dirty="0" smtClean="0">
                <a:solidFill>
                  <a:srgbClr val="00B0F0"/>
                </a:solidFill>
                <a:latin typeface="Arial Black" pitchFamily="34" charset="0"/>
              </a:rPr>
              <a:t/>
            </a:r>
            <a:br>
              <a:rPr lang="pt-BR" sz="3600" dirty="0" smtClean="0">
                <a:solidFill>
                  <a:srgbClr val="00B0F0"/>
                </a:solidFill>
                <a:latin typeface="Arial Black" pitchFamily="34" charset="0"/>
              </a:rPr>
            </a:br>
            <a:r>
              <a:rPr lang="pt-BR" sz="2900" b="1" i="1" dirty="0">
                <a:solidFill>
                  <a:srgbClr val="00B050"/>
                </a:solidFill>
                <a:ea typeface="+mn-ea"/>
                <a:cs typeface="Arial" charset="0"/>
              </a:rPr>
              <a:t>LIÇÃO 1: A IGREJA DE CORINTO E SUAS </a:t>
            </a:r>
            <a:r>
              <a:rPr lang="pt-BR" sz="2900" b="1" i="1" dirty="0" smtClean="0">
                <a:solidFill>
                  <a:srgbClr val="00B050"/>
                </a:solidFill>
                <a:ea typeface="+mn-ea"/>
                <a:cs typeface="Arial" charset="0"/>
              </a:rPr>
              <a:t>DISSENSÕES</a:t>
            </a:r>
            <a:endParaRPr lang="pt-BR" sz="2900" b="1" i="1" dirty="0">
              <a:solidFill>
                <a:srgbClr val="00B050"/>
              </a:solidFill>
              <a:ea typeface="+mn-ea"/>
              <a:cs typeface="Arial" charset="0"/>
            </a:endParaRPr>
          </a:p>
        </p:txBody>
      </p:sp>
      <p:sp>
        <p:nvSpPr>
          <p:cNvPr id="3" name="Espaço Reservado para Conteúdo 2"/>
          <p:cNvSpPr>
            <a:spLocks noGrp="1"/>
          </p:cNvSpPr>
          <p:nvPr>
            <p:ph idx="1"/>
          </p:nvPr>
        </p:nvSpPr>
        <p:spPr/>
        <p:txBody>
          <a:bodyPr/>
          <a:lstStyle/>
          <a:p>
            <a:endParaRPr lang="pt-BR" dirty="0" smtClean="0"/>
          </a:p>
          <a:p>
            <a:endParaRPr lang="pt-BR" dirty="0"/>
          </a:p>
          <a:p>
            <a:pPr marL="0" indent="0" algn="ctr">
              <a:buNone/>
            </a:pPr>
            <a:r>
              <a:rPr lang="pt-BR" b="1" dirty="0" smtClean="0">
                <a:solidFill>
                  <a:srgbClr val="FF0000"/>
                </a:solidFill>
                <a:latin typeface="Arial" pitchFamily="34" charset="0"/>
                <a:cs typeface="Arial" pitchFamily="34" charset="0"/>
              </a:rPr>
              <a:t>Leitura Bíblica: </a:t>
            </a:r>
            <a:r>
              <a:rPr lang="pt-BR" sz="4800" dirty="0" smtClean="0">
                <a:solidFill>
                  <a:srgbClr val="0000CC"/>
                </a:solidFill>
              </a:rPr>
              <a:t>1 </a:t>
            </a:r>
            <a:r>
              <a:rPr lang="pt-BR" sz="4800" dirty="0">
                <a:solidFill>
                  <a:srgbClr val="0000CC"/>
                </a:solidFill>
              </a:rPr>
              <a:t>CORÍNTIOS 1.9-17</a:t>
            </a:r>
            <a:endParaRPr lang="pt-BR" sz="4800"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88052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404664"/>
            <a:ext cx="7848872" cy="6048672"/>
          </a:xfrm>
        </p:spPr>
        <p:txBody>
          <a:bodyPr>
            <a:noAutofit/>
          </a:bodyPr>
          <a:lstStyle/>
          <a:p>
            <a:pPr marL="0" indent="0">
              <a:buNone/>
            </a:pPr>
            <a:r>
              <a:rPr lang="pt-BR" sz="2300" dirty="0">
                <a:solidFill>
                  <a:srgbClr val="0000CC"/>
                </a:solidFill>
              </a:rPr>
              <a:t>1 </a:t>
            </a:r>
            <a:r>
              <a:rPr lang="pt-BR" sz="2300" dirty="0" err="1" smtClean="0">
                <a:solidFill>
                  <a:srgbClr val="0000CC"/>
                </a:solidFill>
              </a:rPr>
              <a:t>Co</a:t>
            </a:r>
            <a:r>
              <a:rPr lang="pt-BR" sz="2300" dirty="0" smtClean="0">
                <a:solidFill>
                  <a:srgbClr val="0000CC"/>
                </a:solidFill>
              </a:rPr>
              <a:t> </a:t>
            </a:r>
            <a:r>
              <a:rPr lang="pt-BR" sz="2300" dirty="0">
                <a:solidFill>
                  <a:srgbClr val="0000CC"/>
                </a:solidFill>
              </a:rPr>
              <a:t>1. 9  Fiel é Deus, pelo qual fostes chamados para a comunhão de seu Filho Jesus Cristo, nosso Senhor</a:t>
            </a:r>
            <a:r>
              <a:rPr lang="pt-BR" sz="2300" dirty="0" smtClean="0">
                <a:solidFill>
                  <a:srgbClr val="0000CC"/>
                </a:solidFill>
              </a:rPr>
              <a:t>.  10 Rogo-vos</a:t>
            </a:r>
            <a:r>
              <a:rPr lang="pt-BR" sz="2300" dirty="0">
                <a:solidFill>
                  <a:srgbClr val="0000CC"/>
                </a:solidFill>
              </a:rPr>
              <a:t>, porém, irmãos, pelo nome de nosso Senhor Jesus Cristo, que digais todos uma mesma coisa e que não haja entre vós dissensões; antes, sejais unidos, em um mesmo sentido e em um mesmo parecer</a:t>
            </a:r>
            <a:r>
              <a:rPr lang="pt-BR" sz="2300" dirty="0" smtClean="0">
                <a:solidFill>
                  <a:srgbClr val="0000CC"/>
                </a:solidFill>
              </a:rPr>
              <a:t>.   11 Porque </a:t>
            </a:r>
            <a:r>
              <a:rPr lang="pt-BR" sz="2300" dirty="0">
                <a:solidFill>
                  <a:srgbClr val="0000CC"/>
                </a:solidFill>
              </a:rPr>
              <a:t>a respeito de vós, irmãos meus, me foi comunicado pelos da família de </a:t>
            </a:r>
            <a:r>
              <a:rPr lang="pt-BR" sz="2300" dirty="0" err="1">
                <a:solidFill>
                  <a:srgbClr val="0000CC"/>
                </a:solidFill>
              </a:rPr>
              <a:t>Cloe</a:t>
            </a:r>
            <a:r>
              <a:rPr lang="pt-BR" sz="2300" dirty="0">
                <a:solidFill>
                  <a:srgbClr val="0000CC"/>
                </a:solidFill>
              </a:rPr>
              <a:t> que há contendas entre vós</a:t>
            </a:r>
            <a:r>
              <a:rPr lang="pt-BR" sz="2300" dirty="0" smtClean="0">
                <a:solidFill>
                  <a:srgbClr val="0000CC"/>
                </a:solidFill>
              </a:rPr>
              <a:t>.   12  </a:t>
            </a:r>
            <a:r>
              <a:rPr lang="pt-BR" sz="2300" dirty="0">
                <a:solidFill>
                  <a:srgbClr val="0000CC"/>
                </a:solidFill>
              </a:rPr>
              <a:t>Quero dizer, com isso, que cada um de vós diz: Eu sou de Paulo, e eu, de Apolo, e eu, de </a:t>
            </a:r>
            <a:r>
              <a:rPr lang="pt-BR" sz="2300" dirty="0" err="1">
                <a:solidFill>
                  <a:srgbClr val="0000CC"/>
                </a:solidFill>
              </a:rPr>
              <a:t>Cefas</a:t>
            </a:r>
            <a:r>
              <a:rPr lang="pt-BR" sz="2300" dirty="0">
                <a:solidFill>
                  <a:srgbClr val="0000CC"/>
                </a:solidFill>
              </a:rPr>
              <a:t>, e eu, de Cristo</a:t>
            </a:r>
            <a:r>
              <a:rPr lang="pt-BR" sz="2300" dirty="0" smtClean="0">
                <a:solidFill>
                  <a:srgbClr val="0000CC"/>
                </a:solidFill>
              </a:rPr>
              <a:t>.   13  </a:t>
            </a:r>
            <a:r>
              <a:rPr lang="pt-BR" sz="2300" dirty="0">
                <a:solidFill>
                  <a:srgbClr val="0000CC"/>
                </a:solidFill>
              </a:rPr>
              <a:t>Está Cristo dividido? Foi Paulo crucificado por vós? Ou fostes vós batizados em nome de Paulo</a:t>
            </a:r>
            <a:r>
              <a:rPr lang="pt-BR" sz="2300" dirty="0" smtClean="0">
                <a:solidFill>
                  <a:srgbClr val="0000CC"/>
                </a:solidFill>
              </a:rPr>
              <a:t>?   14  Dou </a:t>
            </a:r>
            <a:r>
              <a:rPr lang="pt-BR" sz="2300" dirty="0">
                <a:solidFill>
                  <a:srgbClr val="0000CC"/>
                </a:solidFill>
              </a:rPr>
              <a:t>graças a Deus, porque a nenhum de vós batizei, senão a Crispo e a Gaio</a:t>
            </a:r>
            <a:r>
              <a:rPr lang="pt-BR" sz="2300" dirty="0" smtClean="0">
                <a:solidFill>
                  <a:srgbClr val="0000CC"/>
                </a:solidFill>
              </a:rPr>
              <a:t>;   15  </a:t>
            </a:r>
            <a:r>
              <a:rPr lang="pt-BR" sz="2300" dirty="0">
                <a:solidFill>
                  <a:srgbClr val="0000CC"/>
                </a:solidFill>
              </a:rPr>
              <a:t>para que ninguém diga que fostes batizados em meu nome</a:t>
            </a:r>
            <a:r>
              <a:rPr lang="pt-BR" sz="2300" dirty="0" smtClean="0">
                <a:solidFill>
                  <a:srgbClr val="0000CC"/>
                </a:solidFill>
              </a:rPr>
              <a:t>.   16  </a:t>
            </a:r>
            <a:r>
              <a:rPr lang="pt-BR" sz="2300" dirty="0">
                <a:solidFill>
                  <a:srgbClr val="0000CC"/>
                </a:solidFill>
              </a:rPr>
              <a:t>E batizei também a família de </a:t>
            </a:r>
            <a:r>
              <a:rPr lang="pt-BR" sz="2300" dirty="0" err="1">
                <a:solidFill>
                  <a:srgbClr val="0000CC"/>
                </a:solidFill>
              </a:rPr>
              <a:t>Estéfanas</a:t>
            </a:r>
            <a:r>
              <a:rPr lang="pt-BR" sz="2300" dirty="0">
                <a:solidFill>
                  <a:srgbClr val="0000CC"/>
                </a:solidFill>
              </a:rPr>
              <a:t>; além destes, não sei se batizei algum outro</a:t>
            </a:r>
            <a:r>
              <a:rPr lang="pt-BR" sz="2300" dirty="0" smtClean="0">
                <a:solidFill>
                  <a:srgbClr val="0000CC"/>
                </a:solidFill>
              </a:rPr>
              <a:t>.   17  </a:t>
            </a:r>
            <a:r>
              <a:rPr lang="pt-BR" sz="2300" dirty="0">
                <a:solidFill>
                  <a:srgbClr val="0000CC"/>
                </a:solidFill>
              </a:rPr>
              <a:t>Porque Cristo enviou-me não para batizar, mas para evangelizar; não em sabedoria de palavras, para que a cruz de Cristo se não faça vã.</a:t>
            </a:r>
          </a:p>
        </p:txBody>
      </p:sp>
    </p:spTree>
    <p:extLst>
      <p:ext uri="{BB962C8B-B14F-4D97-AF65-F5344CB8AC3E}">
        <p14:creationId xmlns:p14="http://schemas.microsoft.com/office/powerpoint/2010/main" val="655847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dirty="0"/>
          </a:p>
        </p:txBody>
      </p:sp>
      <p:sp>
        <p:nvSpPr>
          <p:cNvPr id="3" name="Espaço Reservado para Conteúdo 2"/>
          <p:cNvSpPr>
            <a:spLocks noGrp="1"/>
          </p:cNvSpPr>
          <p:nvPr>
            <p:ph idx="1"/>
          </p:nvPr>
        </p:nvSpPr>
        <p:spPr/>
        <p:txBody>
          <a:bodyPr>
            <a:normAutofit lnSpcReduction="10000"/>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a:solidFill>
                  <a:prstClr val="black"/>
                </a:solidFill>
                <a:latin typeface="Arial" charset="0"/>
                <a:cs typeface="Arial" charset="0"/>
              </a:rPr>
              <a:t> 	</a:t>
            </a:r>
            <a:r>
              <a:rPr lang="pt-BR" sz="3600" dirty="0" smtClean="0">
                <a:solidFill>
                  <a:srgbClr val="00000A"/>
                </a:solidFill>
                <a:effectLst/>
                <a:latin typeface="Times New Roman"/>
                <a:ea typeface="Calibri"/>
                <a:cs typeface="Calibri"/>
              </a:rPr>
              <a:t>“</a:t>
            </a:r>
            <a:r>
              <a:rPr lang="pt-BR" sz="3600" dirty="0">
                <a:solidFill>
                  <a:srgbClr val="0000CC"/>
                </a:solidFill>
                <a:highlight>
                  <a:srgbClr val="FFFFFF"/>
                </a:highlight>
                <a:latin typeface="Arial" pitchFamily="34" charset="0"/>
                <a:ea typeface="Calibri"/>
                <a:cs typeface="Arial" pitchFamily="34" charset="0"/>
              </a:rPr>
              <a:t>Porque Cristo enviou-me, não para batizar, mas para evangelizar; não em sabedoria de palavras, para que a cruz de Cristo se não faça vã</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1.17</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3678519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xfrm>
            <a:off x="611560" y="1556797"/>
            <a:ext cx="8064896" cy="4381947"/>
          </a:xfrm>
        </p:spPr>
        <p:txBody>
          <a:bodyPr>
            <a:normAutofit lnSpcReduction="1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600" b="1" dirty="0">
                <a:solidFill>
                  <a:srgbClr val="006600"/>
                </a:solidFill>
              </a:rPr>
              <a:t>I – O MINISTÉRIO DE PAULO EM </a:t>
            </a:r>
            <a:r>
              <a:rPr lang="pt-BR" sz="3600" b="1" dirty="0" smtClean="0">
                <a:solidFill>
                  <a:srgbClr val="006600"/>
                </a:solidFill>
              </a:rPr>
              <a:t>CORINTO</a:t>
            </a:r>
            <a:endParaRPr lang="pt-BR" sz="3600" dirty="0">
              <a:solidFill>
                <a:srgbClr val="006600"/>
              </a:solidFill>
            </a:endParaRPr>
          </a:p>
          <a:p>
            <a:pPr marL="0" lvl="0" indent="0">
              <a:spcBef>
                <a:spcPct val="0"/>
              </a:spcBef>
              <a:buNone/>
              <a:defRPr/>
            </a:pPr>
            <a:r>
              <a:rPr lang="pt-BR" sz="3600" b="1" dirty="0">
                <a:solidFill>
                  <a:srgbClr val="006600"/>
                </a:solidFill>
              </a:rPr>
              <a:t>II – A IGREJA DE CORINTO, UMA </a:t>
            </a:r>
            <a:r>
              <a:rPr lang="pt-BR" sz="3600" b="1" dirty="0" smtClean="0">
                <a:solidFill>
                  <a:srgbClr val="006600"/>
                </a:solidFill>
              </a:rPr>
              <a:t>IGREJA</a:t>
            </a:r>
          </a:p>
          <a:p>
            <a:pPr marL="0" lvl="0" indent="0">
              <a:spcBef>
                <a:spcPct val="0"/>
              </a:spcBef>
              <a:buNone/>
              <a:defRPr/>
            </a:pPr>
            <a:r>
              <a:rPr lang="pt-BR" sz="3600" b="1" dirty="0">
                <a:solidFill>
                  <a:srgbClr val="006600"/>
                </a:solidFill>
              </a:rPr>
              <a:t>	</a:t>
            </a:r>
            <a:r>
              <a:rPr lang="pt-BR" sz="3600" b="1" dirty="0" smtClean="0">
                <a:solidFill>
                  <a:srgbClr val="006600"/>
                </a:solidFill>
              </a:rPr>
              <a:t> </a:t>
            </a:r>
            <a:r>
              <a:rPr lang="pt-BR" sz="3600" b="1" dirty="0">
                <a:solidFill>
                  <a:srgbClr val="006600"/>
                </a:solidFill>
              </a:rPr>
              <a:t>DE </a:t>
            </a:r>
            <a:r>
              <a:rPr lang="pt-BR" sz="3600" b="1" dirty="0" smtClean="0">
                <a:solidFill>
                  <a:srgbClr val="006600"/>
                </a:solidFill>
              </a:rPr>
              <a:t>CRISTO</a:t>
            </a:r>
          </a:p>
          <a:p>
            <a:pPr marL="0" lvl="0" indent="0">
              <a:spcBef>
                <a:spcPct val="0"/>
              </a:spcBef>
              <a:buNone/>
              <a:defRPr/>
            </a:pPr>
            <a:r>
              <a:rPr lang="pt-BR" sz="3600" b="1" dirty="0">
                <a:solidFill>
                  <a:srgbClr val="006600"/>
                </a:solidFill>
              </a:rPr>
              <a:t>III – O PROBLEMA DO PARTIDARISMO </a:t>
            </a:r>
            <a:r>
              <a:rPr lang="pt-BR" sz="3600" b="1" dirty="0" smtClean="0">
                <a:solidFill>
                  <a:srgbClr val="006600"/>
                </a:solidFill>
              </a:rPr>
              <a:t>NA</a:t>
            </a:r>
          </a:p>
          <a:p>
            <a:pPr marL="0" lvl="0" indent="0">
              <a:spcBef>
                <a:spcPct val="0"/>
              </a:spcBef>
              <a:buNone/>
              <a:defRPr/>
            </a:pPr>
            <a:r>
              <a:rPr lang="pt-BR" sz="3600" b="1" dirty="0">
                <a:solidFill>
                  <a:srgbClr val="006600"/>
                </a:solidFill>
              </a:rPr>
              <a:t>	</a:t>
            </a:r>
            <a:r>
              <a:rPr lang="pt-BR" sz="3600" b="1" dirty="0" smtClean="0">
                <a:solidFill>
                  <a:srgbClr val="006600"/>
                </a:solidFill>
              </a:rPr>
              <a:t>IGREJA </a:t>
            </a:r>
            <a:r>
              <a:rPr lang="pt-BR" sz="3600" b="1" dirty="0">
                <a:solidFill>
                  <a:srgbClr val="006600"/>
                </a:solidFill>
              </a:rPr>
              <a:t>DE CORINTO</a:t>
            </a:r>
            <a:r>
              <a:rPr lang="pt-BR" sz="36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703177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 A IGREJA DE CORINTO E SUAS DISSENSÕES</a:t>
            </a:r>
            <a:endParaRPr lang="pt-BR" sz="3200" dirty="0"/>
          </a:p>
        </p:txBody>
      </p:sp>
      <p:sp>
        <p:nvSpPr>
          <p:cNvPr id="3" name="Espaço Reservado para Conteúdo 2"/>
          <p:cNvSpPr>
            <a:spLocks noGrp="1"/>
          </p:cNvSpPr>
          <p:nvPr>
            <p:ph idx="1"/>
          </p:nvPr>
        </p:nvSpPr>
        <p:spPr>
          <a:ln>
            <a:solidFill>
              <a:schemeClr val="tx1"/>
            </a:solidFill>
          </a:ln>
        </p:spPr>
        <p:txBody>
          <a:bodyPr>
            <a:normAutofit fontScale="92500" lnSpcReduction="20000"/>
          </a:bodyPr>
          <a:lstStyle/>
          <a:p>
            <a:pPr marL="0" lvl="0" indent="0" fontAlgn="base">
              <a:spcBef>
                <a:spcPct val="0"/>
              </a:spcBef>
              <a:spcAft>
                <a:spcPct val="0"/>
              </a:spcAft>
              <a:buNone/>
              <a:defRPr/>
            </a:pPr>
            <a:r>
              <a:rPr lang="pt-BR" sz="2400" b="1" dirty="0" smtClean="0">
                <a:solidFill>
                  <a:srgbClr val="EEECE1">
                    <a:lumMod val="25000"/>
                  </a:srgbClr>
                </a:solidFill>
                <a:latin typeface="Arial" pitchFamily="34" charset="0"/>
                <a:cs typeface="Arial" pitchFamily="34" charset="0"/>
              </a:rPr>
              <a:t>   </a:t>
            </a:r>
            <a:r>
              <a:rPr lang="pt-BR" sz="3500" b="1" dirty="0">
                <a:solidFill>
                  <a:srgbClr val="006600"/>
                </a:solidFill>
              </a:rPr>
              <a:t>Introdução</a:t>
            </a:r>
            <a:r>
              <a:rPr lang="pt-BR" sz="2400" b="1" dirty="0" smtClean="0">
                <a:solidFill>
                  <a:srgbClr val="EEECE1">
                    <a:lumMod val="25000"/>
                  </a:srgbClr>
                </a:solidFill>
                <a:latin typeface="Arial" pitchFamily="34" charset="0"/>
                <a:cs typeface="Arial" pitchFamily="34" charset="0"/>
              </a:rPr>
              <a:t>						</a:t>
            </a:r>
          </a:p>
          <a:p>
            <a:pPr lvl="0" fontAlgn="base">
              <a:spcBef>
                <a:spcPct val="0"/>
              </a:spcBef>
              <a:spcAft>
                <a:spcPct val="0"/>
              </a:spcAft>
              <a:buFontTx/>
              <a:buChar char="-"/>
              <a:defRPr/>
            </a:pPr>
            <a:endParaRPr lang="pt-BR" sz="1200" b="1" dirty="0">
              <a:ln w="12700" cmpd="sng">
                <a:solidFill>
                  <a:schemeClr val="tx1"/>
                </a:solidFill>
              </a:ln>
              <a:solidFill>
                <a:srgbClr val="EEECE1">
                  <a:lumMod val="25000"/>
                </a:srgbClr>
              </a:solidFill>
              <a:latin typeface="Arial" pitchFamily="34" charset="0"/>
              <a:cs typeface="Arial" pitchFamily="34" charset="0"/>
            </a:endParaRPr>
          </a:p>
          <a:p>
            <a:pPr marL="0" lvl="0" indent="0" algn="just" fontAlgn="base">
              <a:spcBef>
                <a:spcPct val="0"/>
              </a:spcBef>
              <a:spcAft>
                <a:spcPct val="0"/>
              </a:spcAft>
              <a:buNone/>
              <a:defRPr/>
            </a:pPr>
            <a:r>
              <a:rPr lang="pt-BR" sz="2400" dirty="0">
                <a:solidFill>
                  <a:prstClr val="black"/>
                </a:solidFill>
                <a:latin typeface="Arial" charset="0"/>
                <a:cs typeface="Arial" charset="0"/>
              </a:rPr>
              <a:t>	</a:t>
            </a:r>
            <a:r>
              <a:rPr lang="pt-BR" sz="2800" dirty="0">
                <a:solidFill>
                  <a:prstClr val="black"/>
                </a:solidFill>
                <a:latin typeface="Arial" charset="0"/>
                <a:cs typeface="Arial" charset="0"/>
              </a:rPr>
              <a:t>Paulo escreveu aos coríntios duas epístolas, cujos assuntos são bem </a:t>
            </a:r>
            <a:r>
              <a:rPr lang="pt-BR" sz="2800" dirty="0" smtClean="0">
                <a:solidFill>
                  <a:prstClr val="black"/>
                </a:solidFill>
                <a:latin typeface="Arial" charset="0"/>
                <a:cs typeface="Arial" charset="0"/>
              </a:rPr>
              <a:t>diferentes.  Neste </a:t>
            </a:r>
            <a:r>
              <a:rPr lang="pt-BR" sz="2800" dirty="0">
                <a:solidFill>
                  <a:prstClr val="black"/>
                </a:solidFill>
                <a:latin typeface="Arial" charset="0"/>
                <a:cs typeface="Arial" charset="0"/>
              </a:rPr>
              <a:t>trimestre nos ocuparemos apenas do estudo da primeira epístola. Esta é uma </a:t>
            </a:r>
            <a:r>
              <a:rPr lang="pt-BR" sz="2800" dirty="0" smtClean="0">
                <a:solidFill>
                  <a:prstClr val="black"/>
                </a:solidFill>
                <a:latin typeface="Arial" charset="0"/>
                <a:cs typeface="Arial" charset="0"/>
              </a:rPr>
              <a:t>carta </a:t>
            </a:r>
            <a:r>
              <a:rPr lang="pt-BR" sz="2800" dirty="0">
                <a:solidFill>
                  <a:prstClr val="black"/>
                </a:solidFill>
                <a:latin typeface="Arial" charset="0"/>
                <a:cs typeface="Arial" charset="0"/>
              </a:rPr>
              <a:t>eclesiástica, endereçada a uma igreja particular para tratar de problemas e </a:t>
            </a:r>
            <a:r>
              <a:rPr lang="pt-BR" sz="2800" dirty="0" smtClean="0">
                <a:solidFill>
                  <a:prstClr val="black"/>
                </a:solidFill>
                <a:latin typeface="Arial" charset="0"/>
                <a:cs typeface="Arial" charset="0"/>
              </a:rPr>
              <a:t>questões </a:t>
            </a:r>
            <a:r>
              <a:rPr lang="pt-BR" sz="2800" dirty="0">
                <a:solidFill>
                  <a:prstClr val="black"/>
                </a:solidFill>
                <a:latin typeface="Arial" charset="0"/>
                <a:cs typeface="Arial" charset="0"/>
              </a:rPr>
              <a:t>que haviam surgido entre os irmãos de Corinto. Assim, tanto por iniciativa do apóstolo, como também a pedido dos próprios coríntios, essas dificuldades são aí tratadas sob a inspiração divina, com o propósito de corrigir, instruir e exortar a Igreja de Cristo.</a:t>
            </a:r>
            <a:endParaRPr lang="pt-BR" sz="2800" dirty="0">
              <a:solidFill>
                <a:prstClr val="black"/>
              </a:solidFill>
              <a:latin typeface="Arial" charset="0"/>
              <a:cs typeface="Arial" charset="0"/>
            </a:endParaRPr>
          </a:p>
        </p:txBody>
      </p:sp>
    </p:spTree>
    <p:extLst>
      <p:ext uri="{BB962C8B-B14F-4D97-AF65-F5344CB8AC3E}">
        <p14:creationId xmlns:p14="http://schemas.microsoft.com/office/powerpoint/2010/main" val="270317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ângulo 6"/>
          <p:cNvSpPr/>
          <p:nvPr/>
        </p:nvSpPr>
        <p:spPr>
          <a:xfrm>
            <a:off x="755577" y="202191"/>
            <a:ext cx="7956376" cy="707886"/>
          </a:xfrm>
          <a:prstGeom prst="rect">
            <a:avLst/>
          </a:prstGeom>
        </p:spPr>
        <p:txBody>
          <a:bodyPr wrap="square">
            <a:spAutoFit/>
          </a:bodyPr>
          <a:lstStyle/>
          <a:p>
            <a:pPr algn="ctr"/>
            <a:r>
              <a:rPr lang="pt-BR" sz="4000" dirty="0" smtClean="0">
                <a:solidFill>
                  <a:srgbClr val="7030A0"/>
                </a:solidFill>
                <a:latin typeface="Arial Black" pitchFamily="34" charset="0"/>
              </a:rPr>
              <a:t>CORINTO</a:t>
            </a:r>
            <a:endParaRPr lang="pt-BR" sz="4000" dirty="0">
              <a:solidFill>
                <a:prstClr val="black"/>
              </a:solidFill>
            </a:endParaRPr>
          </a:p>
        </p:txBody>
      </p:sp>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0" y="1124744"/>
            <a:ext cx="9144001" cy="573325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30109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987</TotalTime>
  <Words>1886</Words>
  <Application>Microsoft Office PowerPoint</Application>
  <PresentationFormat>Apresentação na tela (4:3)</PresentationFormat>
  <Paragraphs>198</Paragraphs>
  <Slides>38</Slides>
  <Notes>17</Notes>
  <HiddenSlides>0</HiddenSlides>
  <MMClips>0</MMClips>
  <ScaleCrop>false</ScaleCrop>
  <HeadingPairs>
    <vt:vector size="4" baseType="variant">
      <vt:variant>
        <vt:lpstr>Tema</vt:lpstr>
      </vt:variant>
      <vt:variant>
        <vt:i4>2</vt:i4>
      </vt:variant>
      <vt:variant>
        <vt:lpstr>Títulos de slides</vt:lpstr>
      </vt:variant>
      <vt:variant>
        <vt:i4>38</vt:i4>
      </vt:variant>
    </vt:vector>
  </HeadingPairs>
  <TitlesOfParts>
    <vt:vector size="40" baseType="lpstr">
      <vt:lpstr>Tema do Office</vt:lpstr>
      <vt:lpstr>1_Tema do Office</vt:lpstr>
      <vt:lpstr>Apresentação do PowerPoint</vt:lpstr>
      <vt:lpstr>Apresentação do PowerPoint</vt:lpstr>
      <vt:lpstr>Apresentação do PowerPoint</vt:lpstr>
      <vt:lpstr>1ª CARTA  AOS  CORÍNTIOS LIÇÃO 1: A IGREJA DE CORINTO E SUAS DISSENSÕES</vt:lpstr>
      <vt:lpstr>Apresentação do PowerPoint</vt:lpstr>
      <vt:lpstr>1ª CARTA  AOS  CORÍNTIOS LIÇÃO 1: A IGREJA DE CORINTO E SUAS DISSENSÕES</vt:lpstr>
      <vt:lpstr>1ª CARTA  AOS  CORÍNTIOS LIÇÃO 1: A IGREJA DE CORINTO E SUAS DISSENSÕES</vt:lpstr>
      <vt:lpstr>1ª CARTA  AOS  CORÍNTIOS LIÇÃO 1: A IGREJA DE CORINTO E SUAS DISSENSÕES</vt:lpstr>
      <vt:lpstr>Apresentação do PowerPoint</vt:lpstr>
      <vt:lpstr>Apresentação do PowerPoint</vt:lpstr>
      <vt:lpstr>Apresentação do PowerPoint</vt:lpstr>
      <vt:lpstr>Apresentação do PowerPoint</vt:lpstr>
      <vt:lpstr>1ª CARTA  AOS  CORÍNTIOS LIÇÃO 1: A IGREJA DE CORINTO E SUAS DISSENSÕES</vt:lpstr>
      <vt:lpstr>1ª CARTA  AOS  CORÍNTIOS LIÇÃO 1: A IGREJA DE CORINTO E SUAS DISSENSÕES</vt:lpstr>
      <vt:lpstr>1ª CARTA  AOS  CORÍNTIOS LIÇÃO 1: A IGREJA DE CORINTO E SUAS DISSENSÕES</vt:lpstr>
      <vt:lpstr>Apresentação do PowerPoint</vt:lpstr>
      <vt:lpstr>1ª CARTA  AOS  CORÍNTIOS LIÇÃO 1: A IGREJA DE CORINTO E SUAS DISSENSÕES</vt:lpstr>
      <vt:lpstr>Apresentação do PowerPoint</vt:lpstr>
      <vt:lpstr>Apresentação do PowerPoint</vt:lpstr>
      <vt:lpstr>1ª CARTA  AOS  CORÍNTIOS LIÇÃO 1: A IGREJA DE CORINTO E SUAS DISSENSÕES</vt:lpstr>
      <vt:lpstr>1ª CARTA  AOS  CORÍNTIOS LIÇÃO 1: A IGREJA DE CORINTO E SUAS DISSENSÕES</vt:lpstr>
      <vt:lpstr>Apresentação do PowerPoint</vt:lpstr>
      <vt:lpstr>1ª CARTA  AOS  CORÍNTIOS LIÇÃO 1: A IGREJA DE CORINTO E SUAS DISSENSÕES</vt:lpstr>
      <vt:lpstr>Apresentação do PowerPoint</vt:lpstr>
      <vt:lpstr>1ª CARTA  AOS  CORÍNTIOS LIÇÃO 1: A IGREJA DE CORINTO E SUAS DISSENSÕES</vt:lpstr>
      <vt:lpstr>Apresentação do PowerPoint</vt:lpstr>
      <vt:lpstr>1ª CARTA  AOS  CORÍNTIOS LIÇÃO 1: A IGREJA DE CORINTO E SUAS DISSENSÕES</vt:lpstr>
      <vt:lpstr>1ª CARTA  AOS  CORÍNTIOS LIÇÃO 1: A IGREJA DE CORINTO E SUAS DISSENSÕES</vt:lpstr>
      <vt:lpstr>1ª CARTA  AOS  CORÍNTIOS LIÇÃO 1: A IGREJA DE CORINTO E SUAS DISSENSÕES</vt:lpstr>
      <vt:lpstr>Apresentação do PowerPoint</vt:lpstr>
      <vt:lpstr>1ª CARTA  AOS  CORÍNTIOS LIÇÃO 1: A IGREJA DE CORINTO E SUAS DISSENSÕES</vt:lpstr>
      <vt:lpstr>Apresentação do PowerPoint</vt:lpstr>
      <vt:lpstr>Apresentação do PowerPoint</vt:lpstr>
      <vt:lpstr>1ª CARTA  AOS  CORÍNTIOS LIÇÃO 1: A IGREJA DE CORINTO E SUAS DISSENSÕES</vt:lpstr>
      <vt:lpstr>1ª CARTA  AOS  CORÍNTIOS LIÇÃO 1: A IGREJA DE CORINTO E SUAS DISSENSÕES</vt:lpstr>
      <vt:lpstr>1ª CARTA  AOS  CORÍNTIOS LIÇÃO 1: A IGREJA DE CORINTO E SUAS DISSENSÕES</vt:lpstr>
      <vt:lpstr>1ª CARTA  AOS  CORÍNTIOS LIÇÃO 1: A IGREJA DE CORINTO E SUAS DISSENSÕES</vt:lpstr>
      <vt:lpstr>1ª CARTA  AOS  CORÍNTIOS LIÇÃO 1: A IGREJA DE CORINTO E SUAS DISSENSÕES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PARÁBOLAS</dc:title>
  <dc:creator>I.G.V</dc:creator>
  <cp:lastModifiedBy>I.G.V</cp:lastModifiedBy>
  <cp:revision>100</cp:revision>
  <dcterms:created xsi:type="dcterms:W3CDTF">2017-03-28T13:10:15Z</dcterms:created>
  <dcterms:modified xsi:type="dcterms:W3CDTF">2018-06-26T20:55:35Z</dcterms:modified>
</cp:coreProperties>
</file>