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5" r:id="rId2"/>
    <p:sldMasterId id="2147484562" r:id="rId3"/>
    <p:sldMasterId id="2147484574" r:id="rId4"/>
  </p:sldMasterIdLst>
  <p:notesMasterIdLst>
    <p:notesMasterId r:id="rId35"/>
  </p:notesMasterIdLst>
  <p:sldIdLst>
    <p:sldId id="524" r:id="rId5"/>
    <p:sldId id="519" r:id="rId6"/>
    <p:sldId id="520" r:id="rId7"/>
    <p:sldId id="521" r:id="rId8"/>
    <p:sldId id="525" r:id="rId9"/>
    <p:sldId id="613" r:id="rId10"/>
    <p:sldId id="545" r:id="rId11"/>
    <p:sldId id="606" r:id="rId12"/>
    <p:sldId id="560" r:id="rId13"/>
    <p:sldId id="626" r:id="rId14"/>
    <p:sldId id="528" r:id="rId15"/>
    <p:sldId id="571" r:id="rId16"/>
    <p:sldId id="627" r:id="rId17"/>
    <p:sldId id="557" r:id="rId18"/>
    <p:sldId id="593" r:id="rId19"/>
    <p:sldId id="594" r:id="rId20"/>
    <p:sldId id="605" r:id="rId21"/>
    <p:sldId id="620" r:id="rId22"/>
    <p:sldId id="597" r:id="rId23"/>
    <p:sldId id="598" r:id="rId24"/>
    <p:sldId id="633" r:id="rId25"/>
    <p:sldId id="628" r:id="rId26"/>
    <p:sldId id="551" r:id="rId27"/>
    <p:sldId id="632" r:id="rId28"/>
    <p:sldId id="552" r:id="rId29"/>
    <p:sldId id="567" r:id="rId30"/>
    <p:sldId id="629" r:id="rId31"/>
    <p:sldId id="556" r:id="rId32"/>
    <p:sldId id="630" r:id="rId33"/>
    <p:sldId id="625" r:id="rId34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38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lnSpc>
        <a:spcPct val="38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lnSpc>
        <a:spcPct val="38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lnSpc>
        <a:spcPct val="38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lnSpc>
        <a:spcPct val="38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3200" kern="1200">
        <a:solidFill>
          <a:srgbClr val="FF9900"/>
        </a:solidFill>
        <a:latin typeface="Verdana" pitchFamily="32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CC"/>
    <a:srgbClr val="0000CC"/>
    <a:srgbClr val="3366CC"/>
    <a:srgbClr val="9933FF"/>
    <a:srgbClr val="006600"/>
    <a:srgbClr val="000099"/>
    <a:srgbClr val="663300"/>
    <a:srgbClr val="CC3399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91" autoAdjust="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1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2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4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5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6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7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8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9" name="Rectangle 1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094538"/>
            <a:ext cx="0" cy="155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87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417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40027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38147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Mt</a:t>
            </a:r>
            <a:r>
              <a:rPr lang="pt-BR" dirty="0" smtClean="0"/>
              <a:t> 13.40-43, 47-50</a:t>
            </a:r>
            <a:r>
              <a:rPr lang="pt-BR" baseline="0" dirty="0"/>
              <a:t> </a:t>
            </a:r>
            <a:r>
              <a:rPr lang="pt-BR" baseline="0" dirty="0" smtClean="0"/>
              <a:t>  parábolas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45932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Mt</a:t>
            </a:r>
            <a:r>
              <a:rPr lang="pt-BR" dirty="0" smtClean="0"/>
              <a:t> 13.40-43, </a:t>
            </a:r>
            <a:r>
              <a:rPr lang="pt-BR" smtClean="0"/>
              <a:t>47-50</a:t>
            </a:r>
            <a:r>
              <a:rPr lang="pt-BR" baseline="0"/>
              <a:t> </a:t>
            </a:r>
            <a:r>
              <a:rPr lang="pt-BR" baseline="0" smtClean="0"/>
              <a:t>  parábolas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45932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b="1" dirty="0" smtClean="0"/>
              <a:t>	como escaparemos nós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90270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	</a:t>
            </a:r>
            <a:r>
              <a:rPr lang="pt-BR" sz="1200" b="1" dirty="0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	</a:t>
            </a:r>
            <a:r>
              <a:rPr lang="pt-BR" sz="1200" b="1" dirty="0" err="1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IsAÍAS</a:t>
            </a:r>
            <a:r>
              <a:rPr lang="pt-BR" sz="1200" b="1" dirty="0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 28.17    LINHA PRUMO       </a:t>
            </a:r>
            <a:r>
              <a:rPr lang="pt-BR" sz="1200" dirty="0" err="1" smtClean="0">
                <a:solidFill>
                  <a:srgbClr val="0000CC"/>
                </a:solidFill>
                <a:latin typeface="Georgia"/>
                <a:ea typeface="Times New Roman"/>
              </a:rPr>
              <a:t>Rm</a:t>
            </a:r>
            <a:r>
              <a:rPr lang="pt-BR" sz="1200" dirty="0" smtClean="0">
                <a:solidFill>
                  <a:srgbClr val="0000CC"/>
                </a:solidFill>
                <a:latin typeface="Georgia"/>
                <a:ea typeface="Times New Roman"/>
              </a:rPr>
              <a:t> 8.1;  NENHUMA CONDENAÇÃO HÁ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45932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muitos nomes  </a:t>
            </a:r>
            <a:r>
              <a:rPr lang="pt-BR" dirty="0" err="1" smtClean="0"/>
              <a:t>juizo</a:t>
            </a:r>
            <a:r>
              <a:rPr lang="pt-BR" dirty="0" smtClean="0"/>
              <a:t> final   -   trono branco  </a:t>
            </a:r>
            <a:r>
              <a:rPr lang="pt-BR" baseline="0" dirty="0" smtClean="0"/>
              <a:t>  -   premiação     -     tribunal das obras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167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Adão,</a:t>
            </a:r>
            <a:r>
              <a:rPr lang="pt-BR" b="1" baseline="0" dirty="0" smtClean="0"/>
              <a:t>  Eva,  Satanás, todo o mundo no Dilúvio, Faraó do tempo de Êxodo,  </a:t>
            </a:r>
            <a:r>
              <a:rPr lang="pt-BR" b="1" baseline="0" dirty="0" err="1" smtClean="0"/>
              <a:t>Senaqueribe</a:t>
            </a:r>
            <a:r>
              <a:rPr lang="pt-BR" b="1" baseline="0" dirty="0" smtClean="0"/>
              <a:t>, os reinos e impérios antigos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5529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7008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sz="12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(</a:t>
            </a:r>
            <a:r>
              <a:rPr lang="pt-BR" sz="1200" dirty="0" err="1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Jd</a:t>
            </a:r>
            <a:r>
              <a:rPr lang="pt-BR" sz="12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 14-15  eis que é vindo;  )</a:t>
            </a:r>
            <a:endParaRPr lang="pt-BR" sz="1200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Georgia"/>
              <a:ea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72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sz="3600" dirty="0" smtClean="0"/>
              <a:t>Parábolas diversas	</a:t>
            </a:r>
            <a:r>
              <a:rPr lang="pt-BR" sz="3600" dirty="0" err="1" smtClean="0"/>
              <a:t>Mt</a:t>
            </a:r>
            <a:r>
              <a:rPr lang="pt-BR" sz="3600" dirty="0" smtClean="0"/>
              <a:t> 24.29-51    </a:t>
            </a:r>
            <a:r>
              <a:rPr lang="pt-BR" sz="3600" dirty="0" err="1" smtClean="0"/>
              <a:t>Mt</a:t>
            </a:r>
            <a:r>
              <a:rPr lang="pt-BR" sz="3600" dirty="0" smtClean="0"/>
              <a:t> 25.19-30    </a:t>
            </a:r>
            <a:r>
              <a:rPr lang="pt-BR" sz="3600" b="1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Pelos apóstolos Paulo e Pedro, temos citações e exemplos</a:t>
            </a:r>
            <a:endParaRPr lang="pt-BR" sz="3600" b="1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Georgia"/>
              <a:ea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72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pt-BR" dirty="0" smtClean="0"/>
              <a:t>		Parábolas			</a:t>
            </a:r>
            <a:r>
              <a:rPr lang="pt-BR" dirty="0" err="1" smtClean="0"/>
              <a:t>Mt</a:t>
            </a:r>
            <a:r>
              <a:rPr lang="pt-BR" dirty="0" smtClean="0"/>
              <a:t> 24.29-51    </a:t>
            </a:r>
            <a:r>
              <a:rPr lang="pt-BR" dirty="0" err="1" smtClean="0"/>
              <a:t>Mt</a:t>
            </a:r>
            <a:r>
              <a:rPr lang="pt-BR" dirty="0" smtClean="0"/>
              <a:t> 25.19-30</a:t>
            </a:r>
          </a:p>
        </p:txBody>
      </p:sp>
    </p:spTree>
    <p:extLst>
      <p:ext uri="{BB962C8B-B14F-4D97-AF65-F5344CB8AC3E}">
        <p14:creationId xmlns:p14="http://schemas.microsoft.com/office/powerpoint/2010/main" val="3245932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pt-BR" sz="1200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Georgia"/>
              <a:ea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72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593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-10385425" y="-7094538"/>
            <a:ext cx="20770850" cy="155781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pt-BR" sz="1200" kern="1200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Georgia"/>
              <a:ea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57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7C6F-90CF-4040-884B-4EEF8F60C53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4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CF15-29FC-4464-8938-E1320855515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7688" y="471488"/>
            <a:ext cx="2146300" cy="56546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71488"/>
            <a:ext cx="6288088" cy="5654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226B-F136-4D10-86F8-8131D73CEEC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1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endParaRPr lang="pt-BR" sz="2400">
              <a:solidFill>
                <a:schemeClr val="tx1"/>
              </a:solidFill>
              <a:latin typeface="Times New Roman" pitchFamily="16" charset="0"/>
              <a:cs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endParaRPr lang="pt-BR" sz="2400">
              <a:solidFill>
                <a:schemeClr val="tx1"/>
              </a:solidFill>
              <a:latin typeface="Times New Roman" pitchFamily="16" charset="0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endParaRPr lang="pt-BR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33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C5FD-A643-40FA-AD0F-BF0DD8A0B331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AF0C-3C19-4A9E-A1BC-A2AB67892C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486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6AA04-3011-4310-9A09-6E93B56B69DB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ABBBF-1754-42AB-9FFB-1641A63692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801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E60A-C78E-4721-98B4-AAC612E9BB22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6563-3387-4CEE-A7E7-7C51B3FF73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35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4AACA-AC86-4EE8-8184-526024F0C532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E793-6555-4AED-B635-C7871872F6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508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70450-7EB5-4A90-9003-1E7D4B47C407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3E81-8D0C-43BB-9B8C-F7E98EC7B1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54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8B567-C858-4DC7-A0CE-92839A3271FE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A3E6-C96D-4CF2-AE64-CB698DCF58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96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39EF-60FC-40CF-BF26-EADD73A55B6E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0B7F-37CE-4B28-87C3-71C994872C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619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B5331-93D0-448D-A900-2EF6C2A7822E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B846-FA0B-42F1-83C8-6DAAF802CD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93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C8DB-C1CC-4B98-8A88-5A04A7BEFFC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3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FF58C-5240-4B13-BC0E-409008F41DAA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E6EAC-3169-44D5-81FD-AC1CF26538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511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33E9-9376-4050-99DE-357F83FEA715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9D15B-A8CA-4F0C-89B3-A0D13BF2F7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841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DAEF-948D-4160-9E91-2895E6E05471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03303-828E-4AF0-B7F6-12190D91A9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459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5400" dirty="0">
                  <a:ln w="3175">
                    <a:solidFill>
                      <a:srgbClr val="EBDDC3">
                        <a:alpha val="60000"/>
                      </a:srgbClr>
                    </a:solidFill>
                  </a:ln>
                  <a:solidFill>
                    <a:srgbClr val="EBDDC3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ea typeface="+mn-ea"/>
                  <a:cs typeface="Arial" charset="0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9EF4FF0D-529B-4362-BF63-B8966BAD9994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>
              <a:defRPr/>
            </a:pPr>
            <a:fld id="{83AB1868-4A67-4353-B251-00E515068C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107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A8F0-D5D3-4FBC-92D6-CF4916A4B90B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946-46CC-4844-8939-D75696A9A0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496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F77E-7546-44A4-A226-C2B944E94832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6407-83C7-410E-A720-A7EC3ABD0C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75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A24E-DE3C-4F5E-A06F-F421F874053B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FB554-B841-41EF-B6A5-EBD8E35DAF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344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D269-046C-4AF6-8F22-4B9650956DA8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5403-6FEB-4CED-8F15-15B2B8955E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338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B2A4C-197D-4B0D-A8CF-482B25D22394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408-50CA-4C4B-A444-8C71BA0155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827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DE90-EB4C-496E-97D9-DEDC8015C0AF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C4A2-8826-4F66-BC89-AD898F36CC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1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E15D1-79E5-44AE-BCDC-2AD08C5AF72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379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B8575-6572-4058-BCBF-38EDE56ECF97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054F-AD9D-47F6-AE96-82F87343A1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4728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28E5-E234-4B46-B31D-26637038D2E1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8C58-21E2-45ED-A4AF-4E198638EB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9174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2B8F-0158-440C-8D72-7E79898F0658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7F534-4B7F-4E29-A3FB-C0D22FFC3D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5172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r>
                <a:rPr lang="en-US" sz="5400" smtClean="0">
                  <a:solidFill>
                    <a:srgbClr val="B39D94"/>
                  </a:solidFill>
                  <a:latin typeface="Wingdings" pitchFamily="2" charset="2"/>
                  <a:ea typeface="+mn-ea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EB295-A55A-4E4D-A69B-CEF1EDAD3F99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F64C-22E9-4613-A8EA-4A6C05285C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7713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7F1364A8-F9E5-46A6-918F-1E97C581A018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B1CB-69BE-4B2D-A55B-1E98053CD936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526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41EF142E-8811-4991-9588-891478C74227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85E3-8DB0-437D-B098-6ACF29C56219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28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662EFC50-E7E1-484C-B500-8FB5A93286C5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66720-B481-44DA-B017-DA7310FAFF3C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920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9F71A7B7-2BE0-4763-B807-00C50C62BB6B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5667-3AED-42EA-AA07-CAF552F59721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631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D0503087-AC41-4EFF-A436-262708751F65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2F532-ABAF-4193-88ED-093D6B80D96D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07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4EA68BDA-1AE4-4984-B541-1B2468148F1D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8E8A-EC67-4516-94BE-2495B84526F5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6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55A83-07F2-401E-A22A-730817878D2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6730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802CBAE9-7290-48C1-AAEE-C0A3D8D0F47E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2A65B-D781-4C27-A488-CACA819FEB5F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704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0EA88C35-493F-4BA9-8065-79890B7E9333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440B-C59F-4624-81C6-14D77CB8B37C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472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E4702422-99BA-4E8E-B4C7-F0810E1E397F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4221-277C-4B4E-9DFF-A3F9F270D7DE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994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86E5197A-CF26-4083-9239-FE11E6612984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3783-E568-4D8D-9CF7-E2C37F9A11B3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643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fld id="{1BBC9E41-2568-4E06-BA35-6AB6F018D6AE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D7CB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3B0FD-81ED-411D-845E-333BC2810A5C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9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4DD9-16D3-4A44-8FD2-927EC766719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1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6A2B-CBFE-40A6-AF50-7F0CF265529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00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FC52-F193-4E14-89A4-68CD0DBAAC9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98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9F3B-44D5-4590-AEBE-0BC3B2BC453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37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4A74-AAAA-4ADE-8CD8-37F4D1D63D6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3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7761288" y="1465263"/>
            <a:ext cx="16903701" cy="10783887"/>
            <a:chOff x="-4889" y="923"/>
            <a:chExt cx="10648" cy="6793"/>
          </a:xfrm>
        </p:grpSpPr>
        <p:sp>
          <p:nvSpPr>
            <p:cNvPr id="1031" name="Freeform 2"/>
            <p:cNvSpPr>
              <a:spLocks noChangeArrowheads="1"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/>
              <a:rect l="0" t="0" r="0" b="0"/>
              <a:pathLst/>
            </a:custGeom>
            <a:gradFill rotWithShape="0">
              <a:gsLst>
                <a:gs pos="0">
                  <a:srgbClr val="172F75"/>
                </a:gs>
                <a:gs pos="100000">
                  <a:srgbClr val="3366FF">
                    <a:alpha val="50000"/>
                  </a:srgb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4889" y="923"/>
              <a:ext cx="8474" cy="67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10800 w 21600"/>
                <a:gd name="T19" fmla="*/ 175 h 21600"/>
                <a:gd name="T20" fmla="*/ 21600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lnTo>
                    <a:pt x="216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12600">
              <a:solidFill>
                <a:srgbClr val="3366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93813" y="471488"/>
            <a:ext cx="7750175" cy="1411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27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33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27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8D9D0D-8FAD-442F-BFED-19F778FC46B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541" r:id="rId2"/>
    <p:sldLayoutId id="2147484542" r:id="rId3"/>
    <p:sldLayoutId id="2147484543" r:id="rId4"/>
    <p:sldLayoutId id="2147484544" r:id="rId5"/>
    <p:sldLayoutId id="2147484545" r:id="rId6"/>
    <p:sldLayoutId id="2147484546" r:id="rId7"/>
    <p:sldLayoutId id="2147484547" r:id="rId8"/>
    <p:sldLayoutId id="2147484548" r:id="rId9"/>
    <p:sldLayoutId id="2147484549" r:id="rId10"/>
    <p:sldLayoutId id="2147484550" r:id="rId11"/>
  </p:sldLayoutIdLst>
  <p:txStyles>
    <p:titleStyle>
      <a:lvl1pPr algn="ctr" defTabSz="449263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Lucida Sans Unicode" pitchFamily="34" charset="0"/>
          <a:cs typeface="Lucida Sans Unicode" charset="0"/>
        </a:defRPr>
      </a:lvl2pPr>
      <a:lvl3pPr algn="ctr" defTabSz="449263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Lucida Sans Unicode" pitchFamily="34" charset="0"/>
          <a:cs typeface="Lucida Sans Unicode" charset="0"/>
        </a:defRPr>
      </a:lvl3pPr>
      <a:lvl4pPr algn="ctr" defTabSz="449263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Lucida Sans Unicode" pitchFamily="34" charset="0"/>
          <a:cs typeface="Lucida Sans Unicode" charset="0"/>
        </a:defRPr>
      </a:lvl4pPr>
      <a:lvl5pPr algn="ctr" defTabSz="449263" rtl="0" eaLnBrk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Lucida Sans Unicode" pitchFamily="34" charset="0"/>
          <a:cs typeface="Lucida Sans Unicode" charset="0"/>
        </a:defRPr>
      </a:lvl5pPr>
      <a:lvl6pPr marL="457200" algn="ctr" defTabSz="449263" rtl="0" fontAlgn="base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charset="0"/>
        </a:defRPr>
      </a:lvl6pPr>
      <a:lvl7pPr marL="914400" algn="ctr" defTabSz="449263" rtl="0" fontAlgn="base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charset="0"/>
        </a:defRPr>
      </a:lvl7pPr>
      <a:lvl8pPr marL="1371600" algn="ctr" defTabSz="449263" rtl="0" fontAlgn="base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charset="0"/>
        </a:defRPr>
      </a:lvl8pPr>
      <a:lvl9pPr marL="1828800" algn="ctr" defTabSz="449263" rtl="0" fontAlgn="base">
        <a:lnSpc>
          <a:spcPct val="38000"/>
        </a:lnSpc>
        <a:spcBef>
          <a:spcPct val="0"/>
        </a:spcBef>
        <a:spcAft>
          <a:spcPct val="0"/>
        </a:spcAft>
        <a:buClr>
          <a:srgbClr val="FFCC66"/>
        </a:buClr>
        <a:buSzPct val="100000"/>
        <a:buFont typeface="Arial" charset="0"/>
        <a:defRPr sz="4400">
          <a:solidFill>
            <a:srgbClr val="FFCC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Lucida Sans Unicode" charset="0"/>
        </a:defRPr>
      </a:lvl9pPr>
    </p:titleStyle>
    <p:bodyStyle>
      <a:lvl1pPr marL="320675" indent="-320675" algn="l" defTabSz="449263" rtl="0" eaLnBrk="0" fontAlgn="base" hangingPunct="0">
        <a:lnSpc>
          <a:spcPct val="49000"/>
        </a:lnSpc>
        <a:spcBef>
          <a:spcPts val="800"/>
        </a:spcBef>
        <a:spcAft>
          <a:spcPct val="0"/>
        </a:spcAft>
        <a:buClr>
          <a:srgbClr val="3366FF"/>
        </a:buClr>
        <a:buSzPct val="80000"/>
        <a:buFont typeface="Wingdings" charset="2"/>
        <a:buChar char=""/>
        <a:defRPr sz="3200">
          <a:solidFill>
            <a:srgbClr val="FFFFFF"/>
          </a:solidFill>
          <a:latin typeface="+mn-lt"/>
          <a:ea typeface="Lucida Sans Unicode" pitchFamily="34" charset="0"/>
          <a:cs typeface="+mn-cs"/>
        </a:defRPr>
      </a:lvl1pPr>
      <a:lvl2pPr marL="720725" indent="-263525" algn="l" defTabSz="449263" rtl="0" eaLnBrk="0" fontAlgn="base" hangingPunct="0">
        <a:lnSpc>
          <a:spcPct val="49000"/>
        </a:lnSpc>
        <a:spcBef>
          <a:spcPts val="700"/>
        </a:spcBef>
        <a:spcAft>
          <a:spcPct val="0"/>
        </a:spcAft>
        <a:buClr>
          <a:srgbClr val="FFFFFF"/>
        </a:buClr>
        <a:buSzPct val="90000"/>
        <a:buFont typeface="Times New Roman" pitchFamily="16" charset="0"/>
        <a:buChar char="–"/>
        <a:defRPr sz="2800">
          <a:solidFill>
            <a:srgbClr val="FFFFFF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49263" rtl="0" eaLnBrk="0" fontAlgn="base" hangingPunct="0">
        <a:lnSpc>
          <a:spcPct val="49000"/>
        </a:lnSpc>
        <a:spcBef>
          <a:spcPts val="600"/>
        </a:spcBef>
        <a:spcAft>
          <a:spcPct val="0"/>
        </a:spcAft>
        <a:buClr>
          <a:srgbClr val="00FFFF"/>
        </a:buClr>
        <a:buSzPct val="60000"/>
        <a:buFont typeface="Wingdings" charset="2"/>
        <a:buChar char=""/>
        <a:defRPr sz="2400">
          <a:solidFill>
            <a:srgbClr val="FFFFFF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49263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imes New Roman" pitchFamily="16" charset="0"/>
        <a:buChar char="–"/>
        <a:defRPr sz="2000">
          <a:solidFill>
            <a:srgbClr val="FFFFFF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49263" rtl="0" eaLnBrk="0" fontAlgn="base" hangingPunct="0">
        <a:lnSpc>
          <a:spcPct val="49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imes New Roman" pitchFamily="16" charset="0"/>
        <a:buChar char="•"/>
        <a:defRPr sz="2000">
          <a:solidFill>
            <a:srgbClr val="FFFFFF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49263" rtl="0" fontAlgn="base">
        <a:lnSpc>
          <a:spcPct val="49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imes New Roman" pitchFamily="16" charset="0"/>
        <a:buChar char="•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49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imes New Roman" pitchFamily="16" charset="0"/>
        <a:buChar char="•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49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imes New Roman" pitchFamily="16" charset="0"/>
        <a:buChar char="•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49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imes New Roman" pitchFamily="16" charset="0"/>
        <a:buChar char="•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86D432-EC89-417E-B070-1A00B552A844}" type="datetimeFigureOut">
              <a:rPr lang="pt-BR"/>
              <a:pPr>
                <a:defRPr/>
              </a:pPr>
              <a:t>12/06/2018</a:t>
            </a:fld>
            <a:endParaRPr lang="pt-B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A52B9E-7292-487A-9632-58A16E6666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buClrTx/>
                <a:buSzTx/>
                <a:buFontTx/>
                <a:buNone/>
              </a:pPr>
              <a:endParaRPr lang="pt-BR" sz="2400">
                <a:solidFill>
                  <a:schemeClr val="tx1"/>
                </a:solidFill>
                <a:latin typeface="Times New Roman" pitchFamily="16" charset="0"/>
                <a:cs typeface="Arial" charset="0"/>
              </a:endParaRPr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125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51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fld id="{3C046E82-F917-4BF2-9A90-74F82C1FC38F}" type="datetimeFigureOut">
              <a:rPr lang="pt-BR">
                <a:ea typeface="+mn-ea"/>
              </a:rPr>
              <a:pPr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12/06/2018</a:t>
            </a:fld>
            <a:endParaRPr lang="pt-BR"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75F55"/>
                </a:solidFill>
                <a:latin typeface="+mn-lt"/>
                <a:cs typeface="+mn-cs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fld id="{42909C03-0A4E-46F9-B62B-324943B6BA0E}" type="slidenum">
              <a:rPr lang="pt-BR">
                <a:ea typeface="+mn-ea"/>
              </a:rPr>
              <a:pPr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‹nº›</a:t>
            </a:fld>
            <a:endParaRPr lang="pt-B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289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3" r:id="rId1"/>
    <p:sldLayoutId id="2147484564" r:id="rId2"/>
    <p:sldLayoutId id="2147484565" r:id="rId3"/>
    <p:sldLayoutId id="2147484566" r:id="rId4"/>
    <p:sldLayoutId id="2147484567" r:id="rId5"/>
    <p:sldLayoutId id="2147484568" r:id="rId6"/>
    <p:sldLayoutId id="2147484569" r:id="rId7"/>
    <p:sldLayoutId id="2147484570" r:id="rId8"/>
    <p:sldLayoutId id="2147484571" r:id="rId9"/>
    <p:sldLayoutId id="2147484572" r:id="rId10"/>
    <p:sldLayoutId id="21474845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18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fld id="{60C8F7AB-DFDE-4C9D-9887-AEAF3E3BBBFB}" type="datetimeFigureOut">
              <a:rPr lang="pt-BR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</a:rPr>
              <a:pPr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12/06/2018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pt-BR">
              <a:solidFill>
                <a:prstClr val="black">
                  <a:lumMod val="50000"/>
                  <a:lumOff val="50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lnSpc>
                <a:spcPct val="100000"/>
              </a:lnSpc>
              <a:buClrTx/>
              <a:buSzTx/>
              <a:buFontTx/>
              <a:buNone/>
              <a:defRPr/>
            </a:pPr>
            <a:fld id="{86281474-5CB4-43E1-AB66-CCE91F5FAB67}" type="slidenum">
              <a:rPr lang="pt-BR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</a:rPr>
              <a:pPr defTabSz="914400">
                <a:lnSpc>
                  <a:spcPct val="100000"/>
                </a:lnSpc>
                <a:buClrTx/>
                <a:buSzTx/>
                <a:buFontTx/>
                <a:buNone/>
                <a:defRPr/>
              </a:pPr>
              <a:t>‹nº›</a:t>
            </a:fld>
            <a:endParaRPr lang="pt-BR">
              <a:solidFill>
                <a:prstClr val="black">
                  <a:lumMod val="50000"/>
                  <a:lumOff val="50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214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76" r:id="rId2"/>
    <p:sldLayoutId id="2147484577" r:id="rId3"/>
    <p:sldLayoutId id="2147484578" r:id="rId4"/>
    <p:sldLayoutId id="2147484579" r:id="rId5"/>
    <p:sldLayoutId id="2147484580" r:id="rId6"/>
    <p:sldLayoutId id="2147484581" r:id="rId7"/>
    <p:sldLayoutId id="2147484582" r:id="rId8"/>
    <p:sldLayoutId id="2147484583" r:id="rId9"/>
    <p:sldLayoutId id="2147484584" r:id="rId10"/>
    <p:sldLayoutId id="214748458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504937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50493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50493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50493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504937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504937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504937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504937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504937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504937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Conteúdo 1"/>
          <p:cNvSpPr>
            <a:spLocks noGrp="1"/>
          </p:cNvSpPr>
          <p:nvPr>
            <p:ph idx="1"/>
          </p:nvPr>
        </p:nvSpPr>
        <p:spPr>
          <a:xfrm>
            <a:off x="107950" y="2924944"/>
            <a:ext cx="8856663" cy="3240907"/>
          </a:xfrm>
        </p:spPr>
        <p:txBody>
          <a:bodyPr/>
          <a:lstStyle/>
          <a:p>
            <a:pPr algn="ctr"/>
            <a:r>
              <a:rPr lang="pt-BR" sz="4800" b="1" dirty="0" smtClean="0">
                <a:solidFill>
                  <a:srgbClr val="993300"/>
                </a:solidFill>
              </a:rPr>
              <a:t> 2° TRIMESTRE  DE  2018</a:t>
            </a:r>
          </a:p>
          <a:p>
            <a:pPr marL="0" indent="0">
              <a:buNone/>
            </a:pPr>
            <a:endParaRPr lang="pt-BR" sz="3600" b="1" dirty="0" smtClean="0">
              <a:solidFill>
                <a:srgbClr val="993300"/>
              </a:solidFill>
            </a:endParaRPr>
          </a:p>
          <a:p>
            <a:endParaRPr lang="pt-BR" sz="3600" b="1" dirty="0" smtClean="0">
              <a:solidFill>
                <a:srgbClr val="993300"/>
              </a:solidFill>
            </a:endParaRPr>
          </a:p>
          <a:p>
            <a:r>
              <a:rPr lang="pt-BR" sz="3600" b="1" dirty="0" smtClean="0">
                <a:solidFill>
                  <a:srgbClr val="993300"/>
                </a:solidFill>
              </a:rPr>
              <a:t>  </a:t>
            </a:r>
            <a:r>
              <a:rPr lang="pt-BR" sz="3600" b="1" dirty="0" smtClean="0">
                <a:solidFill>
                  <a:schemeClr val="tx1"/>
                </a:solidFill>
              </a:rPr>
              <a:t>Classes de Jovens e Adultos da EBD</a:t>
            </a:r>
          </a:p>
        </p:txBody>
      </p:sp>
      <p:sp>
        <p:nvSpPr>
          <p:cNvPr id="11267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449263" eaLnBrk="1" hangingPunct="1">
              <a:lnSpc>
                <a:spcPct val="93000"/>
              </a:lnSpc>
              <a:defRPr/>
            </a:pPr>
            <a:r>
              <a:rPr lang="en-GB" sz="4000" dirty="0">
                <a:solidFill>
                  <a:srgbClr val="000099"/>
                </a:solidFill>
                <a:latin typeface="Arial"/>
                <a:ea typeface="+mn-ea"/>
                <a:cs typeface="Arial"/>
              </a:rPr>
              <a:t>ESCOLA BÍBLICA DOMINICAL</a:t>
            </a:r>
          </a:p>
        </p:txBody>
      </p:sp>
    </p:spTree>
    <p:extLst>
      <p:ext uri="{BB962C8B-B14F-4D97-AF65-F5344CB8AC3E}">
        <p14:creationId xmlns:p14="http://schemas.microsoft.com/office/powerpoint/2010/main" val="13443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INTRODUÇÃO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I – A MANIFESTAÇÃO DO JUÍZO DE DEUS AO </a:t>
            </a:r>
            <a:r>
              <a:rPr lang="pt-BR" sz="2700" dirty="0" smtClean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				LONGO </a:t>
            </a:r>
            <a:r>
              <a:rPr lang="pt-BR" sz="2700" dirty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DA </a:t>
            </a:r>
            <a:r>
              <a:rPr lang="pt-BR" sz="2700" dirty="0" smtClean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HISTÓRIA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 – O QUE É O TRIBUNAL DE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CRISTO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III – APLICAÇÕES PARA A NOSSA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VIDA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6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3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107504" y="260350"/>
            <a:ext cx="8928992" cy="15128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dirty="0">
                <a:solidFill>
                  <a:srgbClr val="993300"/>
                </a:solidFill>
                <a:cs typeface="Lucida Sans Unicode" pitchFamily="34" charset="0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  <a:t>CRISTO</a:t>
            </a:r>
            <a:b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</a:br>
            <a:r>
              <a:rPr lang="pt-BR" sz="3200" b="1" dirty="0" smtClean="0">
                <a:solidFill>
                  <a:srgbClr val="7030A0"/>
                </a:solidFill>
                <a:ea typeface="+mn-ea"/>
                <a:cs typeface="+mn-cs"/>
              </a:rPr>
              <a:t>ESBOÇO</a:t>
            </a:r>
            <a:endParaRPr lang="pt-BR" sz="3200" dirty="0">
              <a:solidFill>
                <a:srgbClr val="7030A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8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>
                <a:solidFill>
                  <a:srgbClr val="993300"/>
                </a:solidFill>
                <a:latin typeface="Book Antiqua"/>
                <a:ea typeface="+mj-ea"/>
                <a:cs typeface="+mj-cs"/>
              </a:rPr>
              <a:t>LIÇÃO 12: O TRIBUNAL DE </a:t>
            </a:r>
            <a:r>
              <a:rPr lang="pt-BR" sz="2400" b="1" dirty="0" smtClean="0">
                <a:solidFill>
                  <a:srgbClr val="993300"/>
                </a:solidFill>
                <a:latin typeface="Book Antiqua"/>
                <a:ea typeface="+mj-ea"/>
                <a:cs typeface="+mj-cs"/>
              </a:rPr>
              <a:t>CRISTO</a:t>
            </a:r>
            <a:endParaRPr lang="pt-BR" sz="2200" b="1" dirty="0" smtClean="0">
              <a:solidFill>
                <a:srgbClr val="993300"/>
              </a:solidFill>
              <a:latin typeface="Book Antiqua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dirty="0">
                <a:solidFill>
                  <a:srgbClr val="993300"/>
                </a:solidFill>
                <a:latin typeface="Book Antiqua"/>
                <a:ea typeface="+mj-ea"/>
                <a:cs typeface="+mj-cs"/>
              </a:rPr>
              <a:t>	</a:t>
            </a:r>
            <a:r>
              <a:rPr lang="pt-BR" sz="2200" b="1" dirty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I – A MANIFESTAÇÃO DO JUÍZO DE DEUS AO 				LONGO DA HISTÓRIA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53932" y="1430199"/>
            <a:ext cx="8136904" cy="503214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Chamamos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de “</a:t>
            </a:r>
            <a:r>
              <a:rPr lang="pt-BR" sz="22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Tribunal de Cristo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” a manifestação futura do juízo de Deus, o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julgamento ou juízo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que ocorrerá no fim do mundo. Mas observemos que, no caso de alguns indivíduos e nações, isto já é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manifesto.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Abraão já chamava a Deus de “</a:t>
            </a:r>
            <a:r>
              <a:rPr lang="pt-BR" sz="22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o Juiz de toda a </a:t>
            </a:r>
            <a:r>
              <a:rPr lang="pt-BR" sz="22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terra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”.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Assim são exemplos de casos particulares: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Caim, e </a:t>
            </a:r>
            <a:r>
              <a:rPr lang="pt-BR" sz="2200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Belsazar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;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Ananias e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Safira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e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Herodes.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No caso de povos ou nações, podemos destacar a destruição do mundo antigo pelo dilúvio; os habitantes de Sodoma e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Gomorra; em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Jonas temos um acontecimento especial, pois, neste particular os ninivitas pediram e alcançaram misericórdia, pois mudaram o seu 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comportamento; </a:t>
            </a:r>
            <a:r>
              <a:rPr lang="pt-BR" sz="2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os próprios judeus que rejeitaram a Cristo e ao Evangelho podem ser citados como um povo que encheu a medida de iniquidade de seus pais, e por isso “</a:t>
            </a:r>
            <a:r>
              <a:rPr lang="pt-BR" sz="22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a ira de Deus caiu sobre eles até ao fim</a:t>
            </a: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”.  </a:t>
            </a:r>
          </a:p>
          <a:p>
            <a:pPr algn="just">
              <a:lnSpc>
                <a:spcPct val="100000"/>
              </a:lnSpc>
            </a:pP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(</a:t>
            </a:r>
            <a:r>
              <a:rPr lang="pt-BR" sz="11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1 </a:t>
            </a:r>
            <a:r>
              <a:rPr lang="pt-BR" sz="1100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Tm</a:t>
            </a:r>
            <a:r>
              <a:rPr lang="pt-BR" sz="11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5.24; </a:t>
            </a:r>
            <a:r>
              <a:rPr lang="pt-BR" sz="1100" dirty="0" err="1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Jd</a:t>
            </a: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7; </a:t>
            </a:r>
            <a:r>
              <a:rPr lang="pt-BR" sz="1100" dirty="0" err="1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Mt</a:t>
            </a: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sz="11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23.32, 34-35; 1 </a:t>
            </a:r>
            <a:r>
              <a:rPr lang="pt-BR" sz="1100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Ts</a:t>
            </a:r>
            <a:r>
              <a:rPr lang="pt-BR" sz="11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2.15-16</a:t>
            </a: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lang="pt-BR" sz="1100" dirty="0">
              <a:solidFill>
                <a:srgbClr val="0000CC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352928" cy="5976664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algn="just" defTabSz="449263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</a:pPr>
            <a:r>
              <a:rPr lang="pt-BR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1 </a:t>
            </a:r>
            <a:r>
              <a:rPr lang="pt-BR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Tm</a:t>
            </a:r>
            <a:r>
              <a:rPr lang="pt-BR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5</a:t>
            </a:r>
            <a:r>
              <a:rPr lang="pt-BR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. 24  Os pecados de alguns homens são manifestos, precedendo o juízo; e em alguns manifestam-se depois</a:t>
            </a:r>
            <a:r>
              <a:rPr lang="pt-BR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0" lvl="0" indent="0" algn="just" defTabSz="449263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</a:pPr>
            <a:r>
              <a:rPr lang="pt-BR" sz="2100" dirty="0" err="1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Jd</a:t>
            </a:r>
            <a:r>
              <a:rPr lang="pt-BR" sz="21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   7  assim como Sodoma, e Gomorra, e as cidades circunvizinhas, que, havendo-se corrompido como aqueles e ido após outra carne, foram postas por exemplo, sofrendo a pena do fogo eterno</a:t>
            </a:r>
            <a:r>
              <a:rPr lang="pt-BR" sz="21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0" lvl="0" indent="0" algn="just" defTabSz="449263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</a:pPr>
            <a:r>
              <a:rPr lang="pt-BR" sz="2000" dirty="0" err="1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Mt</a:t>
            </a: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23. 32  Enchei vós, pois, a medida de vossos pais.</a:t>
            </a:r>
          </a:p>
          <a:p>
            <a:pPr marL="0" lvl="0" indent="0" algn="just" defTabSz="449263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</a:pP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34  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Portanto, eis que eu vos envio profetas, sábios e escribas; e a uns deles matareis e crucificareis; e a outros deles açoitareis nas vossas sinagogas e os perseguireis de cidade em cidade</a:t>
            </a: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,   35  para 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que sobre vós caia todo o sangue justo, que foi derramado sobre a terra, desde o sangue de Abel, o justo, até ao sangue de Zacarias, filho de </a:t>
            </a:r>
            <a:r>
              <a:rPr lang="pt-BR" sz="2000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Baraquias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, que matastes entre o santuário e o altar. 36  Em verdade vos digo que todas essas coisas hão de vir sobre esta geração.</a:t>
            </a:r>
            <a:endParaRPr lang="pt-BR" sz="2000" dirty="0" smtClean="0">
              <a:solidFill>
                <a:srgbClr val="0000CC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lvl="0" indent="0" algn="just" defTabSz="449263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None/>
            </a:pP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1 </a:t>
            </a:r>
            <a:r>
              <a:rPr lang="pt-BR" sz="2000" dirty="0" err="1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Ts</a:t>
            </a:r>
            <a:r>
              <a:rPr lang="pt-BR" sz="20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2.15  </a:t>
            </a:r>
            <a:r>
              <a:rPr lang="pt-BR" sz="20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os quais também mataram o Senhor Jesus e os seus próprios profetas, e nos têm perseguido, e não agradam a Deus, e são contrários a todos os homens</a:t>
            </a: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.  16 E nos impedem de pregar aos gentios as palavras da salvação, a fim de encherem sempre a medida de seus pecados; mas a ira de Deus caiu sobre eles até ao fim.</a:t>
            </a:r>
            <a:endParaRPr lang="pt-BR" sz="2000" dirty="0" smtClean="0">
              <a:solidFill>
                <a:srgbClr val="9900CC"/>
              </a:solidFill>
              <a:latin typeface="Arial" charset="0"/>
              <a:ea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INTRODUÇÃO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 – A MANIFESTAÇÃO DO JUÍZO DE DEUS AO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			LONGO </a:t>
            </a: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DA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HISTÓRIA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800" dirty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II – O QUE É O TRIBUNAL DE </a:t>
            </a:r>
            <a:r>
              <a:rPr lang="pt-BR" sz="2800" dirty="0" smtClean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CRISTO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III – APLICAÇÕES PARA A NOSSA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VIDA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6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3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107504" y="260350"/>
            <a:ext cx="8928992" cy="15128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dirty="0">
                <a:solidFill>
                  <a:srgbClr val="993300"/>
                </a:solidFill>
                <a:cs typeface="Lucida Sans Unicode" pitchFamily="34" charset="0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  <a:t>CRISTO</a:t>
            </a:r>
            <a:b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</a:br>
            <a:r>
              <a:rPr lang="pt-BR" sz="3200" b="1" dirty="0" smtClean="0">
                <a:solidFill>
                  <a:srgbClr val="7030A0"/>
                </a:solidFill>
                <a:ea typeface="+mn-ea"/>
                <a:cs typeface="+mn-cs"/>
              </a:rPr>
              <a:t>ESBOÇO</a:t>
            </a:r>
            <a:endParaRPr lang="pt-BR" sz="3200" dirty="0">
              <a:solidFill>
                <a:srgbClr val="7030A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8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412776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b="1" dirty="0">
                <a:solidFill>
                  <a:srgbClr val="993300"/>
                </a:solidFill>
                <a:latin typeface="Book Antiqua"/>
                <a:ea typeface="+mj-ea"/>
              </a:rPr>
              <a:t> </a:t>
            </a: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</a:rPr>
              <a:t>CRISTO</a:t>
            </a:r>
          </a:p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300" b="1" dirty="0" smtClean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300" b="1" dirty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II – O QUE É O TRIBUNAL DE CRISTO</a:t>
            </a:r>
            <a:endParaRPr lang="pt-BR" sz="2400" b="1" dirty="0">
              <a:solidFill>
                <a:srgbClr val="0066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5536" y="1700808"/>
            <a:ext cx="8136904" cy="421653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	Queremos agora destacar um julgamento final, total, a ser manifesto no tempo do fim, no futuro, assim chamado de Tribunal de Cristo, e do qual os exemplos antigos são para confirmação desta realidade futura. Este julgamento certamente virá. Consideremos agora alguns elementos importantes deste evento: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1. O TEMPO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, </a:t>
            </a:r>
            <a:endParaRPr lang="pt-BR" sz="2400" dirty="0" smtClean="0">
              <a:solidFill>
                <a:schemeClr val="tx1"/>
              </a:solidFill>
              <a:latin typeface="Georgia"/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2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O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JUIZ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, </a:t>
            </a:r>
            <a:endParaRPr lang="pt-BR" sz="2400" dirty="0" smtClean="0">
              <a:solidFill>
                <a:schemeClr val="tx1"/>
              </a:solidFill>
              <a:latin typeface="Georgia"/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3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OS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JULGADOS.</a:t>
            </a:r>
            <a:endParaRPr lang="pt-BR" sz="2400" dirty="0">
              <a:solidFill>
                <a:schemeClr val="tx1"/>
              </a:solidFill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34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645642"/>
            <a:ext cx="8712968" cy="4879701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366996" y="116632"/>
            <a:ext cx="871296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200" b="1" dirty="0">
                <a:solidFill>
                  <a:srgbClr val="993300"/>
                </a:solidFill>
                <a:latin typeface="Book Antiqua"/>
                <a:ea typeface="+mj-ea"/>
              </a:rPr>
              <a:t> </a:t>
            </a: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</a:rPr>
              <a:t>CRISTO</a:t>
            </a:r>
          </a:p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300" b="1" dirty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	II – O QUE É O TRIBUNAL DE CRISTO</a:t>
            </a:r>
            <a:endParaRPr lang="pt-BR" sz="2400" b="1" dirty="0">
              <a:solidFill>
                <a:srgbClr val="0066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66996" y="1556792"/>
            <a:ext cx="8136904" cy="421653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00000"/>
              </a:lnSpc>
              <a:buAutoNum type="arabicPeriod"/>
            </a:pP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1. O TEMPO</a:t>
            </a:r>
          </a:p>
          <a:p>
            <a:pPr algn="just">
              <a:lnSpc>
                <a:spcPct val="100000"/>
              </a:lnSpc>
            </a:pP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	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Quando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se dará o Tribunal de Cristo? A resposta é precisa pela simples análise das palavras de Jesus. Por exemplo: “</a:t>
            </a:r>
            <a:r>
              <a:rPr lang="pt-BR" sz="24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Quando o Filho do homem vier em sua glória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”,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que é o mesmo tempo referido como “</a:t>
            </a:r>
            <a:r>
              <a:rPr lang="pt-BR" sz="24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na regeneração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”.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Ou seja, mais precisamente, </a:t>
            </a:r>
            <a:r>
              <a:rPr lang="pt-BR" sz="2400" u="sng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no fim do mundo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pt-BR" sz="2400" u="sng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na vinda de </a:t>
            </a:r>
            <a:r>
              <a:rPr lang="pt-BR" sz="2400" u="sng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Jesus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Ou também no chamado “</a:t>
            </a:r>
            <a:r>
              <a:rPr lang="pt-BR" sz="24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Dia do Senhor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”; ou, ainda, após a morte e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ressurreição.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Esse tempo é ensinado pelas epístolas e exemplificado pelas parábolas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Quanto às parábolas, são figuras claras a dos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mordomos 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e a dos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talentos</a:t>
            </a:r>
            <a:r>
              <a:rPr lang="pt-BR" sz="11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  (</a:t>
            </a:r>
            <a:r>
              <a:rPr lang="pt-BR" sz="11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Mt</a:t>
            </a:r>
            <a:r>
              <a:rPr lang="pt-BR" sz="11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25.31; </a:t>
            </a:r>
            <a:r>
              <a:rPr lang="pt-BR" sz="1100" dirty="0" err="1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Ap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20.13;  </a:t>
            </a:r>
            <a:r>
              <a:rPr lang="pt-BR" sz="11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Dn</a:t>
            </a:r>
            <a:r>
              <a:rPr lang="pt-BR" sz="11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12.1-3</a:t>
            </a:r>
            <a:r>
              <a:rPr lang="pt-BR" sz="11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)</a:t>
            </a:r>
            <a:endParaRPr lang="pt-BR" sz="1100" dirty="0">
              <a:solidFill>
                <a:schemeClr val="tx1"/>
              </a:solidFill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07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8352928" cy="5904656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5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Mt</a:t>
            </a:r>
            <a:r>
              <a:rPr lang="pt-BR" sz="25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25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25</a:t>
            </a:r>
            <a:r>
              <a:rPr lang="pt-BR" sz="25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31 </a:t>
            </a:r>
            <a:r>
              <a:rPr lang="pt-BR" sz="25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</a:t>
            </a:r>
            <a:r>
              <a:rPr lang="pt-BR" sz="25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, quando o Filho do Homem vier em sua glória, e todos os santos anjos, com ele, então, se assentará no trono da sua glória;</a:t>
            </a:r>
            <a:endParaRPr lang="pt-BR" sz="2500" dirty="0" smtClean="0">
              <a:solidFill>
                <a:srgbClr val="0000CC"/>
              </a:solidFill>
              <a:latin typeface="Georgia"/>
              <a:ea typeface="Times New Roman"/>
              <a:cs typeface="Times New Roman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500" dirty="0" err="1" smtClean="0">
                <a:solidFill>
                  <a:srgbClr val="9900CC"/>
                </a:solidFill>
                <a:latin typeface="Georgia"/>
                <a:ea typeface="Times New Roman"/>
                <a:cs typeface="Times New Roman"/>
              </a:rPr>
              <a:t>Ap</a:t>
            </a:r>
            <a:r>
              <a:rPr lang="pt-BR" sz="2500" dirty="0" smtClean="0">
                <a:solidFill>
                  <a:srgbClr val="9900CC"/>
                </a:solidFill>
                <a:latin typeface="Georgia"/>
                <a:ea typeface="Times New Roman"/>
                <a:cs typeface="Times New Roman"/>
              </a:rPr>
              <a:t> 20</a:t>
            </a:r>
            <a:r>
              <a:rPr lang="pt-BR" sz="2500" dirty="0">
                <a:solidFill>
                  <a:srgbClr val="9900CC"/>
                </a:solidFill>
                <a:latin typeface="Georgia"/>
                <a:ea typeface="Times New Roman"/>
                <a:cs typeface="Times New Roman"/>
              </a:rPr>
              <a:t>. 13  E deu o mar os mortos que nele havia; e a morte e o inferno deram os mortos que neles havia; e foram julgados cada um segundo as suas obras</a:t>
            </a:r>
            <a:r>
              <a:rPr lang="pt-BR" sz="2500" dirty="0" smtClean="0">
                <a:solidFill>
                  <a:srgbClr val="9900CC"/>
                </a:solidFill>
                <a:latin typeface="Georgia"/>
                <a:ea typeface="Times New Roman"/>
                <a:cs typeface="Times New Roman"/>
              </a:rPr>
              <a:t>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400" dirty="0" err="1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Dn</a:t>
            </a:r>
            <a:r>
              <a:rPr lang="pt-BR" sz="24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12</a:t>
            </a:r>
            <a:r>
              <a:rPr lang="pt-BR" sz="24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1 </a:t>
            </a:r>
            <a:r>
              <a:rPr lang="pt-BR" sz="24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24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E, naquele tempo, se levantará Miguel, o grande príncipe, que se levanta pelos filhos do teu povo, e haverá um tempo de angústia, qual nunca houve, desde que houve nação até àquele tempo; mas, naquele tempo, livrar-se-á o teu povo, todo aquele que se achar escrito no livro</a:t>
            </a:r>
            <a:r>
              <a:rPr lang="pt-BR" sz="24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2  </a:t>
            </a:r>
            <a:r>
              <a:rPr lang="pt-BR" sz="24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muitos dos que dormem no pó da terra ressuscitarão, uns para a vida eterna e outros para vergonha e desprezo eterno</a:t>
            </a:r>
            <a:r>
              <a:rPr lang="pt-BR" sz="24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</a:t>
            </a:r>
            <a:endParaRPr lang="pt-BR" sz="2400" dirty="0">
              <a:solidFill>
                <a:srgbClr val="0000CC"/>
              </a:solidFill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00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66996" y="116632"/>
            <a:ext cx="871296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200" b="1" dirty="0">
                <a:solidFill>
                  <a:srgbClr val="993300"/>
                </a:solidFill>
                <a:latin typeface="Book Antiqua"/>
                <a:ea typeface="+mj-ea"/>
              </a:rPr>
              <a:t> </a:t>
            </a: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</a:rPr>
              <a:t>CRISTO</a:t>
            </a:r>
          </a:p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300" b="1" dirty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	II – O QUE É O TRIBUNAL DE CRISTO </a:t>
            </a:r>
            <a:endParaRPr lang="pt-BR" sz="2400" b="1" dirty="0">
              <a:solidFill>
                <a:srgbClr val="0066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0588" y="1916832"/>
            <a:ext cx="8136904" cy="36471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	2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O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JUIZ</a:t>
            </a:r>
          </a:p>
          <a:p>
            <a:pPr algn="just">
              <a:lnSpc>
                <a:spcPct val="100000"/>
              </a:lnSpc>
            </a:pP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Certamente </a:t>
            </a:r>
            <a:r>
              <a:rPr lang="pt-BR" sz="28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o juízo é de Deus, através de Seu Filho Jesus, a quem foi delegado o poder de julgar a 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todos. </a:t>
            </a:r>
            <a:r>
              <a:rPr lang="pt-BR" sz="28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Faz parte da exaltação de Cristo, depois de Sua conquista no Calvário, receber do Pai toda a autoridade e poder para julgar. Por isso é chamado de 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“</a:t>
            </a:r>
            <a:r>
              <a:rPr lang="pt-BR" sz="28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Tribunal de </a:t>
            </a:r>
            <a:r>
              <a:rPr lang="pt-BR" sz="28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Cristo</a:t>
            </a:r>
            <a:r>
              <a:rPr lang="pt-BR" sz="28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”, pois as obras de todos serão examinadas perante o Filho de 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Deus. </a:t>
            </a:r>
          </a:p>
          <a:p>
            <a:pPr algn="just">
              <a:lnSpc>
                <a:spcPct val="100000"/>
              </a:lnSpc>
            </a:pPr>
            <a:r>
              <a:rPr lang="pt-BR" sz="11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(</a:t>
            </a:r>
            <a:r>
              <a:rPr lang="pt-BR" sz="11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Jo</a:t>
            </a:r>
            <a:r>
              <a:rPr lang="pt-BR" sz="11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5.22-29;</a:t>
            </a:r>
            <a:endParaRPr lang="pt-BR" sz="1100" dirty="0">
              <a:solidFill>
                <a:schemeClr val="tx1"/>
              </a:solidFill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188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352928" cy="6048672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 err="1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Jo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5. 22  </a:t>
            </a: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também o Pai a ninguém julga, mas deu ao Filho todo o juízo,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24  </a:t>
            </a: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Na verdade, na verdade vos digo que quem ouve a minha palavra e crê naquele que me enviou tem a vida eterna e não entrará em condenação, mas passou da morte para a vida.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26  </a:t>
            </a: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Porque, como o Pai tem a vida em si mesmo, assim deu também ao Filho ter a vida em si mesmo.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27  E deu-lhe o poder de exercer o juízo, porque é o Filho do Homem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28  </a:t>
            </a: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Não vos maravilheis disso, porque vem a hora em que todos os que estão nos sepulcros ouvirão a sua voz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29  </a:t>
            </a: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os que fizeram o bem sairão para a ressurreição da vida; e os que fizeram o mal, para a ressurreição da condenação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30  Eu </a:t>
            </a: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não posso de mim mesmo fazer coisa alguma; como ouço, assim julgo, e o meu juízo é justo, porque não busco a minha vontade, mas a vontade do Pai, que me 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enviou.</a:t>
            </a:r>
            <a:endParaRPr lang="pt-BR" sz="2000" dirty="0" smtClean="0">
              <a:solidFill>
                <a:srgbClr val="0000CC"/>
              </a:solidFill>
              <a:latin typeface="Arial" charset="0"/>
              <a:ea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412776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b="1" dirty="0">
                <a:solidFill>
                  <a:srgbClr val="993300"/>
                </a:solidFill>
                <a:latin typeface="Book Antiqua"/>
                <a:ea typeface="+mj-ea"/>
              </a:rPr>
              <a:t> </a:t>
            </a: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</a:rPr>
              <a:t>CRISTO</a:t>
            </a:r>
          </a:p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300" b="1" dirty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	II – O QUE É O TRIBUNAL DE CRISTO</a:t>
            </a:r>
            <a:endParaRPr lang="pt-BR" sz="2400" b="1" dirty="0">
              <a:solidFill>
                <a:srgbClr val="0066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5536" y="1988840"/>
            <a:ext cx="8136904" cy="364715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	3</a:t>
            </a: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. OS </a:t>
            </a:r>
            <a:r>
              <a:rPr lang="pt-BR" sz="24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JULGADOS</a:t>
            </a:r>
          </a:p>
          <a:p>
            <a:pPr algn="just">
              <a:lnSpc>
                <a:spcPct val="100000"/>
              </a:lnSpc>
            </a:pPr>
            <a:r>
              <a:rPr lang="pt-BR" sz="24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Indubitavelmente</a:t>
            </a:r>
            <a:r>
              <a:rPr lang="pt-BR" sz="28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, todas as pessoas serão julgadas nesse tribunal – os santos remidos por Cristo e os que rejeitaram o evangelho. Não há acepção de pessoas. Todos serão julgados, tanto vivos como 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mortos; </a:t>
            </a:r>
            <a:r>
              <a:rPr lang="pt-BR" sz="28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inclusive os 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anjos. Outra </a:t>
            </a:r>
            <a:r>
              <a:rPr lang="pt-BR" sz="2800" dirty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vez, as parábolas mostram em figuras: a colheita do trigo e do joio, e a da rede de </a:t>
            </a:r>
            <a:r>
              <a:rPr lang="pt-BR" sz="28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pescar.   </a:t>
            </a:r>
            <a:r>
              <a:rPr lang="pt-BR" sz="11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(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 </a:t>
            </a:r>
            <a:r>
              <a:rPr lang="pt-BR" sz="11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Pe</a:t>
            </a:r>
            <a:r>
              <a:rPr lang="pt-BR" sz="11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2.1-9; </a:t>
            </a:r>
            <a:r>
              <a:rPr lang="pt-BR" sz="1100" dirty="0" err="1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Rm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11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14.10-12; </a:t>
            </a:r>
            <a:r>
              <a:rPr lang="pt-BR" sz="11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Ap</a:t>
            </a:r>
            <a:r>
              <a:rPr lang="pt-BR" sz="11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20.10-15</a:t>
            </a:r>
            <a:r>
              <a:rPr lang="pt-BR" sz="1100" dirty="0" smtClean="0">
                <a:solidFill>
                  <a:schemeClr val="tx1"/>
                </a:solidFill>
                <a:latin typeface="Georgia"/>
                <a:ea typeface="Times New Roman"/>
                <a:cs typeface="Times New Roman"/>
              </a:rPr>
              <a:t>).</a:t>
            </a:r>
            <a:endParaRPr lang="pt-BR" sz="1100" dirty="0">
              <a:solidFill>
                <a:schemeClr val="tx1"/>
              </a:solidFill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07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1.bp.blogspot.com/-a89qtty730Q/T7790wCE-lI/AAAAAAAABkQ/tLB7DsZXYa8/s1600/meia+noite+1.jpg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092" y="-891480"/>
            <a:ext cx="8514580" cy="7749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79" name="Imagem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171450"/>
            <a:ext cx="4319588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Imagem 6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7" b="20923"/>
          <a:stretch>
            <a:fillRect/>
          </a:stretch>
        </p:blipFill>
        <p:spPr bwMode="auto">
          <a:xfrm>
            <a:off x="4211638" y="3357563"/>
            <a:ext cx="4932362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Imagem 5" descr="Imagem relacion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6" b="17813"/>
          <a:stretch>
            <a:fillRect/>
          </a:stretch>
        </p:blipFill>
        <p:spPr bwMode="auto">
          <a:xfrm>
            <a:off x="-396875" y="3357563"/>
            <a:ext cx="46085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420888"/>
            <a:ext cx="7196137" cy="1541512"/>
          </a:xfrm>
          <a:solidFill>
            <a:schemeClr val="tx2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sz="2800" i="0" dirty="0">
                <a:solidFill>
                  <a:srgbClr val="C00000"/>
                </a:solidFill>
                <a:latin typeface="Arial Rounded MT Bold" pitchFamily="34" charset="0"/>
              </a:rPr>
              <a:t>2° TRIMESTRE  DE  2018</a:t>
            </a:r>
            <a:r>
              <a:rPr lang="pt-BR" altLang="pt-BR" sz="2800" i="0" dirty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 altLang="pt-BR" sz="2800" i="0" dirty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altLang="pt-BR" sz="1000" i="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BR" altLang="pt-BR" sz="1000" i="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BR" altLang="pt-BR" sz="4400" dirty="0" smtClean="0">
                <a:solidFill>
                  <a:schemeClr val="bg1"/>
                </a:solidFill>
                <a:latin typeface="Arial Rounded MT Bold" pitchFamily="34" charset="0"/>
              </a:rPr>
              <a:t>ESCATOLOGIA</a:t>
            </a:r>
          </a:p>
        </p:txBody>
      </p:sp>
    </p:spTree>
    <p:extLst>
      <p:ext uri="{BB962C8B-B14F-4D97-AF65-F5344CB8AC3E}">
        <p14:creationId xmlns:p14="http://schemas.microsoft.com/office/powerpoint/2010/main" val="28551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352928" cy="6120680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 </a:t>
            </a:r>
            <a:r>
              <a:rPr lang="pt-BR" sz="2000" dirty="0" err="1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Pe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1 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também houve entre o povo falsos profetas, como entre vós haverá também falsos 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doutores  . . 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2  E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muitos seguirão as suas dissoluções, pelos quais será blasfemado o caminho da verdade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;   3 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e, por avareza, farão de vós negócio com palavras fingidas; sobre os quais já de largo tempo não será tardia a sentença, e a sua perdição não dormita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4 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Porque, se Deus não perdoou aos anjos que pecaram, mas, havendo-os lançado no inferno, os entregou às cadeias da escuridão, ficando reservados para o Juízo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;    5 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não perdoou ao mundo antigo, mas guardou a Noé, pregoeiro da justiça, com mais sete pessoas, ao trazer o dilúvio sobre o mundo dos ímpios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;    6 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condenou à subversão as cidades de Sodoma e Gomorra, reduzindo-as a cinza e pondo-as para exemplo aos que vivessem impiamente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;   7 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livrou o justo Ló, enfadado da vida dissoluta dos homens 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abomináveis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9  </a:t>
            </a:r>
            <a:r>
              <a:rPr lang="pt-BR" sz="20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Assim, sabe o Senhor livrar da tentação os piedosos e reservar os injustos para o Dia de Juízo, para serem castigados,</a:t>
            </a:r>
            <a:endParaRPr lang="pt-BR" sz="2000" dirty="0" smtClean="0">
              <a:solidFill>
                <a:srgbClr val="0000CC"/>
              </a:solidFill>
              <a:latin typeface="Georgia"/>
              <a:ea typeface="Times New Roman"/>
              <a:cs typeface="Times New Roman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000" dirty="0" err="1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Ap</a:t>
            </a:r>
            <a:r>
              <a:rPr lang="pt-BR" sz="20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20.10-15</a:t>
            </a:r>
          </a:p>
        </p:txBody>
      </p:sp>
    </p:spTree>
    <p:extLst>
      <p:ext uri="{BB962C8B-B14F-4D97-AF65-F5344CB8AC3E}">
        <p14:creationId xmlns:p14="http://schemas.microsoft.com/office/powerpoint/2010/main" val="39200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352928" cy="583264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300" dirty="0" err="1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Ap</a:t>
            </a: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 20</a:t>
            </a:r>
            <a:r>
              <a:rPr lang="pt-BR" sz="23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10  E o diabo, que os enganava, foi lançado no lago de fogo e enxofre, onde está a besta e o falso profeta; e de dia e de noite serão atormentados para todo o sempre</a:t>
            </a: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11 E </a:t>
            </a:r>
            <a:r>
              <a:rPr lang="pt-BR" sz="23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vi um grande trono branco e o que estava assentado sobre ele, de cuja presença fugiu a terra e o céu, e não se achou lugar para eles</a:t>
            </a: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12  </a:t>
            </a:r>
            <a:r>
              <a:rPr lang="pt-BR" sz="23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vi os mortos, grandes e pequenos, que estavam diante do trono, e abriram-se os livros. E abriu-se outro livro, que é o da vida. E os mortos foram julgados pelas coisas que estavam escritas nos livros, segundo as suas obras</a:t>
            </a: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13  </a:t>
            </a:r>
            <a:r>
              <a:rPr lang="pt-BR" sz="23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deu o mar os mortos que nele havia; e a morte e o inferno deram os mortos que neles havia; e foram julgados cada um segundo as suas obras</a:t>
            </a: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14  </a:t>
            </a:r>
            <a:r>
              <a:rPr lang="pt-BR" sz="23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a morte e o inferno foram lançados no lago de fogo. Esta é a segunda morte</a:t>
            </a:r>
            <a:r>
              <a:rPr lang="pt-BR" sz="2300" dirty="0" smtClean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.   15  </a:t>
            </a:r>
            <a:r>
              <a:rPr lang="pt-BR" sz="2300" dirty="0">
                <a:solidFill>
                  <a:srgbClr val="0000CC"/>
                </a:solidFill>
                <a:latin typeface="Georgia"/>
                <a:ea typeface="Times New Roman"/>
                <a:cs typeface="Times New Roman"/>
              </a:rPr>
              <a:t>E aquele que não foi achado escrito no livro da vida foi lançado no lago de fogo.</a:t>
            </a:r>
            <a:endParaRPr lang="pt-BR" sz="2300" dirty="0" smtClean="0">
              <a:solidFill>
                <a:srgbClr val="0000CC"/>
              </a:solidFill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72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INTRODUÇÃO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 – A MANIFESTAÇÃO DO JUÍZO DE DEUS AO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			LONGO </a:t>
            </a: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DA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HISTÓRIA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 – O QUE É O TRIBUNAL DE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CRISTO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800" dirty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III – APLICAÇÕES PARA A NOSSA </a:t>
            </a:r>
            <a:r>
              <a:rPr lang="pt-BR" sz="2800" dirty="0" smtClean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VIDA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6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3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107504" y="260350"/>
            <a:ext cx="8928992" cy="15128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dirty="0">
                <a:solidFill>
                  <a:srgbClr val="993300"/>
                </a:solidFill>
                <a:cs typeface="Lucida Sans Unicode" pitchFamily="34" charset="0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  <a:t>CRISTO</a:t>
            </a:r>
            <a:b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</a:br>
            <a:r>
              <a:rPr lang="pt-BR" sz="3200" b="1" dirty="0" smtClean="0">
                <a:solidFill>
                  <a:srgbClr val="7030A0"/>
                </a:solidFill>
                <a:ea typeface="+mn-ea"/>
                <a:cs typeface="+mn-cs"/>
              </a:rPr>
              <a:t>ESBOÇO</a:t>
            </a:r>
            <a:endParaRPr lang="pt-BR" sz="3200" dirty="0">
              <a:solidFill>
                <a:srgbClr val="7030A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8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</a:rPr>
              <a:t>CRISTO</a:t>
            </a:r>
          </a:p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200" b="1" dirty="0" smtClean="0">
                <a:solidFill>
                  <a:srgbClr val="006600"/>
                </a:solidFill>
                <a:latin typeface="Book Antiqua"/>
                <a:ea typeface="+mj-ea"/>
              </a:rPr>
              <a:t>	III </a:t>
            </a:r>
            <a:r>
              <a:rPr lang="pt-BR" sz="2200" b="1" dirty="0">
                <a:solidFill>
                  <a:srgbClr val="006600"/>
                </a:solidFill>
                <a:latin typeface="Book Antiqua"/>
                <a:ea typeface="+mj-ea"/>
              </a:rPr>
              <a:t>– APLICAÇÕES PARA A NOSSA VIDA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52945" y="1484784"/>
            <a:ext cx="8136904" cy="500136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	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As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Escrituras nos ensinam o temor que se deve a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Deus.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Somos advertidos a não julgarmos o nosso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irmão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– isto pertence a Deus. A nossa medida será um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referencial.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Nada poderá se esconder daquele que tem olhos como chama de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fogo.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Tudo será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analisado.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De tudo se pedirá conta, até das palavras ociosas que saírem de nossas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bocas.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Não devemos endurecer nossos corações.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É necessário buscar condições para alcançar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misericórdia.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Deus é justo e bom; se vivermos guardando a fé e o testemunho n’Ele, não seremos confundidos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.</a:t>
            </a:r>
            <a:r>
              <a:rPr lang="pt-BR" sz="24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pt-BR" sz="11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</a:rPr>
              <a:t>(</a:t>
            </a:r>
            <a:r>
              <a:rPr lang="pt-BR" sz="1100" dirty="0" err="1" smtClean="0">
                <a:solidFill>
                  <a:srgbClr val="0000CC"/>
                </a:solidFill>
                <a:latin typeface="Georgia"/>
                <a:ea typeface="Times New Roman"/>
              </a:rPr>
              <a:t>Ec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</a:rPr>
              <a:t> 12.13-14;  </a:t>
            </a:r>
            <a:r>
              <a:rPr lang="pt-BR" sz="1100" dirty="0" err="1" smtClean="0">
                <a:solidFill>
                  <a:srgbClr val="0000CC"/>
                </a:solidFill>
                <a:latin typeface="Georgia"/>
                <a:ea typeface="Times New Roman"/>
              </a:rPr>
              <a:t>Mt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</a:rPr>
              <a:t> 7.2; </a:t>
            </a:r>
            <a:r>
              <a:rPr lang="pt-BR" sz="1100" dirty="0" err="1" smtClean="0">
                <a:solidFill>
                  <a:srgbClr val="0000CC"/>
                </a:solidFill>
                <a:latin typeface="Georgia"/>
                <a:ea typeface="Times New Roman"/>
              </a:rPr>
              <a:t>Hb</a:t>
            </a:r>
            <a:r>
              <a:rPr lang="pt-BR" sz="1100" dirty="0" smtClean="0">
                <a:solidFill>
                  <a:srgbClr val="0000CC"/>
                </a:solidFill>
                <a:latin typeface="Georgia"/>
                <a:ea typeface="Times New Roman"/>
              </a:rPr>
              <a:t> 4.12-13,16</a:t>
            </a:r>
            <a:r>
              <a:rPr lang="pt-BR" sz="11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</a:rPr>
              <a:t>)</a:t>
            </a:r>
            <a:endParaRPr lang="pt-BR" sz="11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352928" cy="6120680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 err="1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Ec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 12. 13  De tudo o que se tem ouvido, o fim é: Teme a Deus e guarda os seus mandamentos; porque este é o dever de todo homem.   14  Porque Deus há de trazer a juízo toda obra e até tudo o que está encoberto, quer seja bom, quer seja mau.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 err="1" smtClean="0">
                <a:solidFill>
                  <a:srgbClr val="9900CC"/>
                </a:solidFill>
                <a:latin typeface="Georgia"/>
                <a:ea typeface="Times New Roman"/>
                <a:cs typeface="Lucida Sans Unicode" pitchFamily="34" charset="0"/>
              </a:rPr>
              <a:t>Mt</a:t>
            </a:r>
            <a:r>
              <a:rPr lang="pt-BR" dirty="0" smtClean="0">
                <a:solidFill>
                  <a:srgbClr val="9900CC"/>
                </a:solidFill>
                <a:latin typeface="Georgia"/>
                <a:ea typeface="Times New Roman"/>
                <a:cs typeface="Lucida Sans Unicode" pitchFamily="34" charset="0"/>
              </a:rPr>
              <a:t> 7. 2  porque com o juízo com que julgardes sereis julgados, e com a medida com que tiverdes medido vos hão de medir a vós.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 err="1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Hb</a:t>
            </a:r>
            <a:r>
              <a:rPr lang="pt-BR" dirty="0" smtClean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 4. 12  ...  a palavra de Deus é viva, e eficaz, e mais penetrante do que qualquer espada de dois gumes, e penetra até à divisão da alma, e do espírito, e das juntas e medulas, e é apta para discernir os pensamentos e intenções do coração.   13  E não há criatura alguma encoberta diante dele; antes, todas as coisas estão nuas e patentes aos olhos daquele com quem temos de tratar.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dirty="0">
                <a:solidFill>
                  <a:srgbClr val="0000CC"/>
                </a:solidFill>
                <a:latin typeface="Georgia"/>
                <a:ea typeface="Times New Roman"/>
                <a:cs typeface="Lucida Sans Unicode" pitchFamily="34" charset="0"/>
              </a:rPr>
              <a:t>16  Cheguemos, pois, com confiança ao trono da graça, para que possamos alcançar misericórdia e achar graça, a fim de sermos ajudados em tempo oportuno.</a:t>
            </a:r>
            <a:endParaRPr lang="pt-BR" dirty="0" smtClean="0">
              <a:solidFill>
                <a:srgbClr val="9900CC"/>
              </a:solidFill>
              <a:latin typeface="Arial" charset="0"/>
              <a:ea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</a:rPr>
              <a:t>CRISTO</a:t>
            </a:r>
          </a:p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2200" b="1" dirty="0" smtClean="0">
                <a:solidFill>
                  <a:srgbClr val="006600"/>
                </a:solidFill>
                <a:latin typeface="Book Antiqua"/>
                <a:ea typeface="+mj-ea"/>
              </a:rPr>
              <a:t>	III </a:t>
            </a:r>
            <a:r>
              <a:rPr lang="pt-BR" sz="2200" b="1" dirty="0">
                <a:solidFill>
                  <a:srgbClr val="006600"/>
                </a:solidFill>
                <a:latin typeface="Book Antiqua"/>
                <a:ea typeface="+mj-ea"/>
              </a:rPr>
              <a:t>– APLICAÇÕES PARA A NOSSA VIDA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6672" y="2276872"/>
            <a:ext cx="8136904" cy="267765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	O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tribunal de Cristo é como fogo ou luz que queima as impurezas ou revela o que está em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trevas.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Portanto, as obras feitas por impulso carnal e para ostentação da carne não suportarão o calor do fogo de Deus – por mais bonitas que sejam, serão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desaprovadas.   </a:t>
            </a:r>
            <a:r>
              <a:rPr lang="pt-BR" sz="11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(</a:t>
            </a:r>
            <a:r>
              <a:rPr lang="pt-BR" sz="1100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Mt</a:t>
            </a:r>
            <a:r>
              <a:rPr lang="pt-BR" sz="11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3.10-12; </a:t>
            </a:r>
            <a:r>
              <a:rPr lang="pt-BR" sz="11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1 </a:t>
            </a:r>
            <a:r>
              <a:rPr lang="pt-BR" sz="1100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Co</a:t>
            </a:r>
            <a:r>
              <a:rPr lang="pt-BR" sz="11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3.10-13</a:t>
            </a:r>
            <a:r>
              <a:rPr lang="pt-BR" sz="11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  <a:endParaRPr lang="pt-BR" sz="11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9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8352928" cy="5976664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000" dirty="0" err="1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Mt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3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. 10  E também, agora, está posto o machado à raiz das árvores; toda árvore, pois, que não produz bom fruto é cortada e lançada no fogo</a:t>
            </a: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.   11  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E eu, em verdade, vos batizo com água, para o arrependimento; mas aquele que vem após mim é mais poderoso do que eu; não sou digno de levar as suas sandálias; ele vos batizará com o Espírito Santo e com </a:t>
            </a: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fogo.    12  </a:t>
            </a:r>
            <a:r>
              <a:rPr lang="pt-BR" sz="2000" dirty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Em sua mão tem a pá, e limpará a sua eira, e recolherá no celeiro o seu trigo, e queimará a palha com fogo que nunca se apagará</a:t>
            </a:r>
            <a:r>
              <a:rPr lang="pt-BR" sz="2000" dirty="0" smtClean="0">
                <a:solidFill>
                  <a:srgbClr val="0000CC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1 </a:t>
            </a:r>
            <a:r>
              <a:rPr lang="pt-BR" sz="2000" dirty="0" err="1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Co</a:t>
            </a:r>
            <a:r>
              <a:rPr lang="pt-BR" sz="20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 3. 10  Segundo a graça de Deus que me foi dada, pus eu, como sábio arquiteto, o fundamento, e outro edifica sobre ele; mas veja cada um como edifica sobre ele</a:t>
            </a: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.    11  </a:t>
            </a:r>
            <a:r>
              <a:rPr lang="pt-BR" sz="20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Porque ninguém pode pôr outro fundamento, além do que já está posto, o qual é Jesus Cristo</a:t>
            </a: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.   12  </a:t>
            </a:r>
            <a:r>
              <a:rPr lang="pt-BR" sz="20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E, se alguém sobre este fundamento formar um edifício de ouro, prata, pedras preciosas, madeira, feno, palha</a:t>
            </a:r>
            <a:r>
              <a:rPr lang="pt-BR" sz="2000" dirty="0" smtClean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,    13  </a:t>
            </a:r>
            <a:r>
              <a:rPr lang="pt-BR" sz="2000" dirty="0">
                <a:solidFill>
                  <a:srgbClr val="9900CC"/>
                </a:solidFill>
                <a:latin typeface="Arial" pitchFamily="34" charset="0"/>
                <a:ea typeface="Times New Roman"/>
                <a:cs typeface="Arial" pitchFamily="34" charset="0"/>
              </a:rPr>
              <a:t>a obra de cada um se manifestará; na verdade, o Dia a declarará, porque pelo fogo será descoberta; e o fogo provará qual seja a obra de cada um.</a:t>
            </a:r>
            <a:endParaRPr lang="pt-BR" sz="2000" dirty="0">
              <a:solidFill>
                <a:srgbClr val="9900CC"/>
              </a:solidFill>
              <a:latin typeface="Arial" charset="0"/>
              <a:ea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INTRODUÇÃO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 – A MANIFESTAÇÃO DO JUÍZO DE DEUS AO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			LONGO </a:t>
            </a: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DA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HISTÓRIA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 – O QUE É O TRIBUNAL DE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CRISTO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III – APLICAÇÕES PARA A NOSSA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VIDA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6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3600" dirty="0" smtClean="0">
                <a:solidFill>
                  <a:srgbClr val="FF0000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3600" dirty="0">
              <a:solidFill>
                <a:srgbClr val="FF00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107504" y="260350"/>
            <a:ext cx="8928992" cy="15128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dirty="0">
                <a:solidFill>
                  <a:srgbClr val="993300"/>
                </a:solidFill>
                <a:cs typeface="Lucida Sans Unicode" pitchFamily="34" charset="0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  <a:t>CRISTO</a:t>
            </a:r>
            <a:b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</a:br>
            <a:r>
              <a:rPr lang="pt-BR" sz="3200" b="1" dirty="0" smtClean="0">
                <a:solidFill>
                  <a:srgbClr val="7030A0"/>
                </a:solidFill>
                <a:ea typeface="+mn-ea"/>
                <a:cs typeface="+mn-cs"/>
              </a:rPr>
              <a:t>ESBOÇO</a:t>
            </a:r>
            <a:endParaRPr lang="pt-BR" sz="3200" dirty="0">
              <a:solidFill>
                <a:srgbClr val="7030A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8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</a:rPr>
              <a:t>LIÇÃO 12: O TRIBUNAL DE CRISTO</a:t>
            </a:r>
            <a:r>
              <a:rPr lang="pt-BR" sz="2400" b="1" dirty="0">
                <a:solidFill>
                  <a:srgbClr val="993300"/>
                </a:solidFill>
                <a:latin typeface="Book Antiqua"/>
                <a:ea typeface="+mj-ea"/>
              </a:rPr>
              <a:t>	</a:t>
            </a:r>
            <a:r>
              <a:rPr lang="pt-BR" b="1" dirty="0" smtClean="0">
                <a:solidFill>
                  <a:srgbClr val="993300"/>
                </a:solidFill>
                <a:latin typeface="Book Antiqua"/>
                <a:ea typeface="+mj-ea"/>
                <a:cs typeface="+mj-cs"/>
              </a:rPr>
              <a:t>		</a:t>
            </a:r>
            <a:r>
              <a:rPr lang="pt-BR" sz="2800" b="1" dirty="0" smtClean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2800" b="1" dirty="0">
              <a:solidFill>
                <a:srgbClr val="0066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15277" y="2636912"/>
            <a:ext cx="8136904" cy="267765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	A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Georgia"/>
                <a:ea typeface="Times New Roman"/>
                <a:cs typeface="+mj-cs"/>
              </a:rPr>
              <a:t>maior lição que aprendemos sobre o Tribunal de Cristo consiste na necessidade de atentarmos diligentemente para a nossa responsabilidade perante o Senhor nosso Deus. Deus não terá o culpado por inocente, mas também não condenará o justo com o ímpio.</a:t>
            </a:r>
            <a:endParaRPr lang="pt-BR" sz="28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INTRODUÇÃO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 – A MANIFESTAÇÃO DO JUÍZO DE DEUS AO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			LONGO </a:t>
            </a: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DA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HISTÓRIA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 – O QUE É O TRIBUNAL DE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CRISTO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III – APLICAÇÕES PARA A NOSSA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VIDA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6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3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107504" y="260350"/>
            <a:ext cx="8928992" cy="15128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dirty="0">
                <a:solidFill>
                  <a:srgbClr val="993300"/>
                </a:solidFill>
                <a:cs typeface="Lucida Sans Unicode" pitchFamily="34" charset="0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  <a:t>CRISTO</a:t>
            </a:r>
            <a:b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</a:br>
            <a:r>
              <a:rPr lang="pt-BR" sz="3200" b="1" dirty="0" smtClean="0">
                <a:solidFill>
                  <a:srgbClr val="7030A0"/>
                </a:solidFill>
                <a:ea typeface="+mn-ea"/>
                <a:cs typeface="+mn-cs"/>
              </a:rPr>
              <a:t>ESBOÇO</a:t>
            </a:r>
            <a:endParaRPr lang="pt-BR" sz="3200" dirty="0">
              <a:solidFill>
                <a:srgbClr val="7030A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8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Conteúdo 1"/>
          <p:cNvSpPr>
            <a:spLocks noGrp="1"/>
          </p:cNvSpPr>
          <p:nvPr>
            <p:ph idx="1"/>
          </p:nvPr>
        </p:nvSpPr>
        <p:spPr>
          <a:xfrm>
            <a:off x="0" y="3356992"/>
            <a:ext cx="8856663" cy="1728738"/>
          </a:xfrm>
        </p:spPr>
        <p:txBody>
          <a:bodyPr/>
          <a:lstStyle/>
          <a:p>
            <a:pPr algn="ctr"/>
            <a:r>
              <a:rPr lang="pt-BR" sz="4000" b="1" dirty="0" smtClean="0">
                <a:solidFill>
                  <a:srgbClr val="993300"/>
                </a:solidFill>
              </a:rPr>
              <a:t>  </a:t>
            </a:r>
            <a:r>
              <a:rPr lang="pt-BR" sz="4000" b="1" dirty="0">
                <a:solidFill>
                  <a:srgbClr val="993300"/>
                </a:solidFill>
              </a:rPr>
              <a:t>LIÇÃO 12: </a:t>
            </a:r>
            <a:endParaRPr lang="pt-BR" sz="4000" b="1" dirty="0" smtClean="0">
              <a:solidFill>
                <a:srgbClr val="993300"/>
              </a:solidFill>
            </a:endParaRPr>
          </a:p>
          <a:p>
            <a:pPr marL="0" indent="0" algn="ctr">
              <a:buNone/>
            </a:pPr>
            <a:r>
              <a:rPr lang="pt-BR" sz="4000" b="1" dirty="0" smtClean="0">
                <a:solidFill>
                  <a:srgbClr val="993300"/>
                </a:solidFill>
              </a:rPr>
              <a:t>O </a:t>
            </a:r>
            <a:r>
              <a:rPr lang="pt-BR" sz="4000" b="1" dirty="0">
                <a:solidFill>
                  <a:srgbClr val="993300"/>
                </a:solidFill>
              </a:rPr>
              <a:t>TRIBUNAL DE CRISTO</a:t>
            </a:r>
            <a:endParaRPr lang="pt-BR" sz="4000" b="1" dirty="0" smtClean="0">
              <a:solidFill>
                <a:srgbClr val="993300"/>
              </a:solidFill>
            </a:endParaRPr>
          </a:p>
        </p:txBody>
      </p:sp>
      <p:sp>
        <p:nvSpPr>
          <p:cNvPr id="11267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449263" eaLnBrk="1" hangingPunct="1">
              <a:lnSpc>
                <a:spcPct val="93000"/>
              </a:lnSpc>
            </a:pPr>
            <a:r>
              <a:rPr lang="en-GB" sz="4000" dirty="0">
                <a:solidFill>
                  <a:srgbClr val="CC3399"/>
                </a:solidFill>
                <a:latin typeface="Arial" charset="0"/>
                <a:cs typeface="Arial" charset="0"/>
              </a:rPr>
              <a:t>ESCATOLOGIA</a:t>
            </a:r>
            <a:br>
              <a:rPr lang="en-GB" sz="4000" dirty="0">
                <a:solidFill>
                  <a:srgbClr val="CC3399"/>
                </a:solidFill>
                <a:latin typeface="Arial" charset="0"/>
                <a:cs typeface="Arial" charset="0"/>
              </a:rPr>
            </a:br>
            <a:r>
              <a:rPr lang="en-GB" sz="3600" dirty="0">
                <a:solidFill>
                  <a:srgbClr val="006600"/>
                </a:solidFill>
                <a:latin typeface="Arial" charset="0"/>
                <a:cs typeface="Arial" charset="0"/>
              </a:rPr>
              <a:t>2° TRIMESTRE DE 2018</a:t>
            </a:r>
            <a:endParaRPr lang="en-GB" sz="4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755650" y="2420938"/>
            <a:ext cx="7993063" cy="3816350"/>
          </a:xfrm>
        </p:spPr>
        <p:txBody>
          <a:bodyPr/>
          <a:lstStyle/>
          <a:p>
            <a:pPr marL="0" indent="0" algn="just" eaLnBrk="1" hangingPunct="1">
              <a:buFont typeface="Wingdings" charset="2"/>
              <a:buNone/>
            </a:pPr>
            <a:r>
              <a:rPr lang="pt-BR" altLang="pt-BR" sz="3000" b="1" dirty="0" smtClean="0">
                <a:solidFill>
                  <a:srgbClr val="993300"/>
                </a:solidFill>
                <a:latin typeface="Arial" charset="0"/>
                <a:cs typeface="Arial" charset="0"/>
              </a:rPr>
              <a:t>Texto Áureo:</a:t>
            </a:r>
          </a:p>
          <a:p>
            <a:pPr marL="0" indent="0" algn="just" eaLnBrk="1" hangingPunct="1">
              <a:buFont typeface="Wingdings" charset="2"/>
              <a:buNone/>
            </a:pPr>
            <a:endParaRPr lang="pt-BR" altLang="pt-BR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None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“</a:t>
            </a:r>
            <a:r>
              <a:rPr lang="pt-BR" sz="32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Porque todos devemos comparecer ante o tribunal de Cristo, para que cada um receba segundo o que tiver feito por meio do corpo, bem ou </a:t>
            </a:r>
            <a:r>
              <a:rPr lang="pt-BR" sz="32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mal.</a:t>
            </a:r>
            <a:r>
              <a:rPr lang="pt-BR" sz="3200" i="1" dirty="0" smtClean="0"/>
              <a:t>”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									</a:t>
            </a:r>
            <a:r>
              <a:rPr lang="pt-BR" sz="2800" dirty="0" smtClean="0">
                <a:solidFill>
                  <a:srgbClr val="993300"/>
                </a:solidFill>
              </a:rPr>
              <a:t>(</a:t>
            </a:r>
            <a:r>
              <a:rPr lang="pt-BR" sz="28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t-BR" sz="2800" i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pt-BR" sz="28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5.10</a:t>
            </a:r>
            <a:r>
              <a:rPr lang="pt-BR" sz="2800" dirty="0" smtClean="0">
                <a:solidFill>
                  <a:srgbClr val="993300"/>
                </a:solidFill>
              </a:rPr>
              <a:t>)</a:t>
            </a:r>
            <a:endParaRPr lang="pt-BR" sz="2800" dirty="0" smtClean="0">
              <a:solidFill>
                <a:srgbClr val="993300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69325" cy="1512888"/>
          </a:xfrm>
        </p:spPr>
        <p:txBody>
          <a:bodyPr/>
          <a:lstStyle/>
          <a:p>
            <a:pPr marL="365125" indent="-365125" algn="l">
              <a:spcBef>
                <a:spcPct val="20000"/>
              </a:spcBef>
              <a:defRPr/>
            </a:pPr>
            <a:r>
              <a:rPr lang="en-GB" sz="3600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	ESCATOLOGIA</a:t>
            </a:r>
            <a:r>
              <a:rPr lang="pt-BR" sz="4000" dirty="0">
                <a:solidFill>
                  <a:srgbClr val="745B50"/>
                </a:solidFill>
                <a:latin typeface="Baskerville Old Face" pitchFamily="18" charset="0"/>
              </a:rPr>
              <a:t/>
            </a:r>
            <a:br>
              <a:rPr lang="pt-BR" sz="4000" dirty="0">
                <a:solidFill>
                  <a:srgbClr val="745B50"/>
                </a:solidFill>
                <a:latin typeface="Baskerville Old Face" pitchFamily="18" charset="0"/>
              </a:rPr>
            </a:br>
            <a:r>
              <a:rPr lang="pt-BR" sz="2800" b="1" dirty="0">
                <a:solidFill>
                  <a:srgbClr val="993300"/>
                </a:solidFill>
              </a:rPr>
              <a:t>LIÇÃO 12: O TRIBUNAL DE CRISTO</a:t>
            </a:r>
            <a:endParaRPr lang="pt-BR" sz="3000" b="1" dirty="0">
              <a:solidFill>
                <a:srgbClr val="9933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9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755650" y="2420938"/>
            <a:ext cx="7993063" cy="3816350"/>
          </a:xfrm>
        </p:spPr>
        <p:txBody>
          <a:bodyPr/>
          <a:lstStyle/>
          <a:p>
            <a:pPr marL="0" indent="0" algn="just" eaLnBrk="1" hangingPunct="1">
              <a:buFont typeface="Wingdings" charset="2"/>
              <a:buNone/>
            </a:pPr>
            <a:r>
              <a:rPr lang="pt-BR" altLang="pt-BR" sz="3000" b="1" dirty="0" smtClean="0">
                <a:solidFill>
                  <a:srgbClr val="993300"/>
                </a:solidFill>
                <a:latin typeface="Arial" charset="0"/>
                <a:cs typeface="Arial" charset="0"/>
              </a:rPr>
              <a:t>Texto Áureo:</a:t>
            </a:r>
          </a:p>
          <a:p>
            <a:pPr marL="0" indent="0" algn="just" eaLnBrk="1" hangingPunct="1">
              <a:buFont typeface="Wingdings" charset="2"/>
              <a:buNone/>
            </a:pPr>
            <a:endParaRPr lang="pt-BR" altLang="pt-BR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None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“</a:t>
            </a:r>
            <a:r>
              <a:rPr lang="pt-BR" sz="32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Porque todos devemos comparecer ante o tribunal de Cristo, para que cada um receba segundo o que tiver feito por meio do corpo, bem ou </a:t>
            </a:r>
            <a:r>
              <a:rPr lang="pt-BR" sz="32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mal.</a:t>
            </a:r>
            <a:r>
              <a:rPr lang="pt-BR" sz="3200" i="1" dirty="0" smtClean="0"/>
              <a:t>”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									</a:t>
            </a:r>
            <a:r>
              <a:rPr lang="pt-BR" sz="2800" dirty="0" smtClean="0">
                <a:solidFill>
                  <a:srgbClr val="993300"/>
                </a:solidFill>
              </a:rPr>
              <a:t>(</a:t>
            </a:r>
            <a:r>
              <a:rPr lang="pt-BR" sz="28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pt-BR" sz="2800" i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pt-BR" sz="28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5.10</a:t>
            </a:r>
            <a:r>
              <a:rPr lang="pt-BR" sz="2800" dirty="0" smtClean="0">
                <a:solidFill>
                  <a:srgbClr val="993300"/>
                </a:solidFill>
              </a:rPr>
              <a:t>)</a:t>
            </a:r>
            <a:endParaRPr lang="pt-BR" sz="2800" dirty="0" smtClean="0">
              <a:solidFill>
                <a:srgbClr val="993300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69325" cy="1512888"/>
          </a:xfrm>
        </p:spPr>
        <p:txBody>
          <a:bodyPr/>
          <a:lstStyle/>
          <a:p>
            <a:pPr marL="365125" indent="-365125" algn="l">
              <a:spcBef>
                <a:spcPct val="20000"/>
              </a:spcBef>
              <a:defRPr/>
            </a:pPr>
            <a:r>
              <a:rPr lang="en-GB" sz="3600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	ESCATOLOGIA</a:t>
            </a:r>
            <a:r>
              <a:rPr lang="pt-BR" sz="4000" dirty="0">
                <a:solidFill>
                  <a:srgbClr val="745B50"/>
                </a:solidFill>
                <a:latin typeface="Baskerville Old Face" pitchFamily="18" charset="0"/>
              </a:rPr>
              <a:t/>
            </a:r>
            <a:br>
              <a:rPr lang="pt-BR" sz="4000" dirty="0">
                <a:solidFill>
                  <a:srgbClr val="745B50"/>
                </a:solidFill>
                <a:latin typeface="Baskerville Old Face" pitchFamily="18" charset="0"/>
              </a:rPr>
            </a:br>
            <a:r>
              <a:rPr lang="pt-BR" sz="2800" b="1" dirty="0">
                <a:solidFill>
                  <a:srgbClr val="993300"/>
                </a:solidFill>
              </a:rPr>
              <a:t>LIÇÃO 12: O TRIBUNAL DE CRISTO</a:t>
            </a:r>
            <a:endParaRPr lang="pt-BR" sz="3000" b="1" dirty="0">
              <a:solidFill>
                <a:srgbClr val="9933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1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755650" y="2420938"/>
            <a:ext cx="7993063" cy="3816350"/>
          </a:xfrm>
        </p:spPr>
        <p:txBody>
          <a:bodyPr/>
          <a:lstStyle/>
          <a:p>
            <a:pPr marL="0" indent="0" algn="just" eaLnBrk="1" hangingPunct="1">
              <a:buFont typeface="Wingdings" charset="2"/>
              <a:buNone/>
            </a:pPr>
            <a:endParaRPr lang="pt-BR" altLang="pt-BR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lvl="0" indent="0" algn="ctr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3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lvl="0" indent="0" algn="ctr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3000" dirty="0" smtClean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indent="0" algn="ctr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800" dirty="0" smtClean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LEITURA </a:t>
            </a:r>
            <a:r>
              <a:rPr lang="pt-BR" sz="2800" dirty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BÍBLICA</a:t>
            </a:r>
            <a:r>
              <a:rPr lang="pt-BR" sz="2800" dirty="0" smtClean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:   </a:t>
            </a:r>
            <a:r>
              <a:rPr lang="pt-BR" sz="3600" dirty="0" smtClean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ROMANOS </a:t>
            </a:r>
            <a:r>
              <a:rPr lang="pt-BR" sz="3600" dirty="0">
                <a:solidFill>
                  <a:srgbClr val="0000CC"/>
                </a:solidFill>
                <a:latin typeface="Arial" pitchFamily="34" charset="0"/>
                <a:ea typeface="Calibri"/>
                <a:cs typeface="Arial" pitchFamily="34" charset="0"/>
              </a:rPr>
              <a:t>2.1-11</a:t>
            </a:r>
            <a:endParaRPr lang="pt-BR" sz="3600" dirty="0">
              <a:solidFill>
                <a:srgbClr val="0000CC"/>
              </a:solidFill>
            </a:endParaRPr>
          </a:p>
          <a:p>
            <a:pPr marL="0" lvl="0" indent="0" algn="ctr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3600" dirty="0">
              <a:solidFill>
                <a:srgbClr val="000099"/>
              </a:solidFill>
              <a:latin typeface="Calibri" pitchFamily="34" charset="0"/>
              <a:ea typeface="Calibri"/>
              <a:cs typeface="Georgia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69325" cy="1512888"/>
          </a:xfrm>
        </p:spPr>
        <p:txBody>
          <a:bodyPr/>
          <a:lstStyle/>
          <a:p>
            <a:pPr marL="365125" indent="-365125" algn="l">
              <a:spcBef>
                <a:spcPct val="20000"/>
              </a:spcBef>
              <a:defRPr/>
            </a:pPr>
            <a:r>
              <a:rPr lang="en-GB" sz="3600" dirty="0" smtClean="0">
                <a:solidFill>
                  <a:srgbClr val="CC3399"/>
                </a:solidFill>
                <a:latin typeface="Arial" charset="0"/>
                <a:cs typeface="Arial" charset="0"/>
              </a:rPr>
              <a:t>   ESCATOLOGIA</a:t>
            </a:r>
            <a:r>
              <a:rPr lang="pt-BR" sz="4000" dirty="0">
                <a:solidFill>
                  <a:srgbClr val="745B50"/>
                </a:solidFill>
                <a:latin typeface="Baskerville Old Face" pitchFamily="18" charset="0"/>
              </a:rPr>
              <a:t/>
            </a:r>
            <a:br>
              <a:rPr lang="pt-BR" sz="4000" dirty="0">
                <a:solidFill>
                  <a:srgbClr val="745B50"/>
                </a:solidFill>
                <a:latin typeface="Baskerville Old Face" pitchFamily="18" charset="0"/>
              </a:rPr>
            </a:br>
            <a:r>
              <a:rPr lang="pt-BR" sz="2800" b="1" dirty="0">
                <a:solidFill>
                  <a:srgbClr val="993300"/>
                </a:solidFill>
                <a:ea typeface="+mn-ea"/>
                <a:cs typeface="+mn-cs"/>
              </a:rPr>
              <a:t>LIÇÃO 12: O TRIBUNAL DE CRISTO</a:t>
            </a:r>
            <a:endParaRPr lang="pt-BR" sz="2800" dirty="0">
              <a:solidFill>
                <a:srgbClr val="9933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6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988840"/>
            <a:ext cx="8209161" cy="4392488"/>
          </a:xfrm>
          <a:ln w="28575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800" dirty="0" err="1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Rm</a:t>
            </a:r>
            <a:r>
              <a:rPr lang="pt-BR" sz="2800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 2. 1  Portanto, és inescusável quando julgas, ó homem, quem quer que sejas, porque te condenas a ti mesmo naquilo em que julgas a outro; pois tu, que julgas, fazes o mesmo.  </a:t>
            </a:r>
            <a:r>
              <a:rPr lang="pt-BR" sz="2800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2 E </a:t>
            </a:r>
            <a:r>
              <a:rPr lang="pt-BR" sz="2800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bem sabemos que o juízo de Deus é segundo a verdade sobre os que tais coisas fazem.   3  E tu, ó homem, que julgas os que fazem tais coisas, cuidas que, fazendo-as tu, escaparás ao juízo de Deus? </a:t>
            </a:r>
            <a:r>
              <a:rPr lang="pt-BR" sz="2800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  4  Ou </a:t>
            </a:r>
            <a:r>
              <a:rPr lang="pt-BR" sz="2800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desprezas tu as riquezas da sua benignidade, e paciência, e longanimidade, ignorando que a benignidade de Deus te leva ao arrependimento? </a:t>
            </a: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569325" cy="1584598"/>
          </a:xfrm>
        </p:spPr>
        <p:txBody>
          <a:bodyPr/>
          <a:lstStyle/>
          <a:p>
            <a:pPr lvl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993300"/>
                </a:solidFill>
              </a:rPr>
              <a:t>LIÇÃO 12: O TRIBUNAL DE CRISTO</a:t>
            </a:r>
            <a:br>
              <a:rPr lang="pt-BR" sz="2400" b="1" dirty="0">
                <a:solidFill>
                  <a:srgbClr val="993300"/>
                </a:solidFill>
              </a:rPr>
            </a:br>
            <a:r>
              <a:rPr lang="pt-BR" sz="3000" dirty="0" smtClean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LEITURA </a:t>
            </a:r>
            <a:r>
              <a:rPr lang="pt-BR" sz="3000" dirty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BÍBLICA</a:t>
            </a:r>
            <a:r>
              <a:rPr lang="pt-BR" sz="3000" dirty="0" smtClean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pt-BR" sz="2800" b="1" cap="small" dirty="0">
                <a:solidFill>
                  <a:srgbClr val="0000CC"/>
                </a:solidFill>
              </a:rPr>
              <a:t>ROMANOS 2.1-11</a:t>
            </a:r>
            <a:endParaRPr lang="pt-BR" sz="3000" dirty="0">
              <a:solidFill>
                <a:srgbClr val="9933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2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060848"/>
            <a:ext cx="8209161" cy="4248472"/>
          </a:xfrm>
          <a:ln w="28575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dirty="0" err="1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Rm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2. 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5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Mas, segundo a tua dureza e teu coração impenitente, entesouras ira para ti no dia da ira e da manifestação do juízo de Deus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,   6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o qual recompensará cada um segundo as suas obras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,   7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a saber: a vida eterna aos que, com perseverança em fazer bem, procuram glória, e honra, e </a:t>
            </a:r>
            <a:r>
              <a:rPr lang="pt-BR" dirty="0" err="1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incorrupção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;   8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mas indignação e ira aos que são contenciosos e desobedientes à verdade e obedientes à </a:t>
            </a:r>
            <a:r>
              <a:rPr lang="pt-BR" dirty="0" err="1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iniqüidade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;   9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tribulação e angústia sobre toda alma do homem que faz o mal, primeiramente do judeu e também do grego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;   10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glória, porém, e honra e paz a qualquer que faz o bem, primeiramente ao judeu e também ao grego</a:t>
            </a:r>
            <a:r>
              <a:rPr lang="pt-BR" dirty="0" smtClean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;   11  </a:t>
            </a:r>
            <a:r>
              <a:rPr lang="pt-BR" dirty="0">
                <a:solidFill>
                  <a:srgbClr val="0000CC"/>
                </a:solidFill>
                <a:latin typeface="Calibri" pitchFamily="34" charset="0"/>
                <a:ea typeface="Calibri"/>
                <a:cs typeface="Georgia"/>
              </a:rPr>
              <a:t>porque, para com Deus, não há acepção de pessoas.</a:t>
            </a: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569325" cy="1584598"/>
          </a:xfrm>
        </p:spPr>
        <p:txBody>
          <a:bodyPr/>
          <a:lstStyle/>
          <a:p>
            <a:pPr lvl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993300"/>
                </a:solidFill>
              </a:rPr>
              <a:t>LIÇÃO 12: O TRIBUNAL DE CRISTO</a:t>
            </a:r>
            <a:r>
              <a:rPr lang="pt-BR" sz="2400" b="1" dirty="0" smtClean="0">
                <a:solidFill>
                  <a:srgbClr val="993300"/>
                </a:solidFill>
              </a:rPr>
              <a:t/>
            </a:r>
            <a:br>
              <a:rPr lang="pt-BR" sz="2400" b="1" dirty="0" smtClean="0">
                <a:solidFill>
                  <a:srgbClr val="993300"/>
                </a:solidFill>
              </a:rPr>
            </a:br>
            <a:r>
              <a:rPr lang="pt-BR" sz="3000" dirty="0" smtClean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LEITURA </a:t>
            </a:r>
            <a:r>
              <a:rPr lang="pt-BR" sz="3000" dirty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BÍBLICA</a:t>
            </a:r>
            <a:r>
              <a:rPr lang="pt-BR" sz="3000" dirty="0" smtClean="0">
                <a:solidFill>
                  <a:srgbClr val="0066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pt-BR" sz="2800" b="1" cap="small" dirty="0">
                <a:solidFill>
                  <a:srgbClr val="0000CC"/>
                </a:solidFill>
              </a:rPr>
              <a:t>ROMANOS 2.1-11</a:t>
            </a:r>
            <a:endParaRPr lang="pt-BR" sz="3000" dirty="0">
              <a:solidFill>
                <a:srgbClr val="9933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352928" cy="4464496"/>
          </a:xfrm>
        </p:spPr>
        <p:txBody>
          <a:bodyPr/>
          <a:lstStyle/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30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INTRODUÇÃO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 – A MANIFESTAÇÃO DO JUÍZO DE DEUS AO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			LONGO </a:t>
            </a: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DA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HISTÓRIA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 – O QUE É O TRIBUNAL DE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CRISTO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700" dirty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III – APLICAÇÕES PARA A NOSSA </a:t>
            </a:r>
            <a:r>
              <a:rPr lang="pt-BR" sz="27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VIDA</a:t>
            </a: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endParaRPr lang="pt-BR" sz="1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  <a:p>
            <a:pPr marL="0" lvl="0" indent="0" defTabSz="449263" eaLnBrk="1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/>
            </a:pPr>
            <a:r>
              <a:rPr lang="pt-BR" sz="26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	</a:t>
            </a:r>
            <a:r>
              <a:rPr lang="pt-BR" sz="3200" dirty="0" smtClean="0">
                <a:solidFill>
                  <a:schemeClr val="tx1"/>
                </a:solidFill>
                <a:latin typeface="Arial" charset="0"/>
                <a:ea typeface="Calibri"/>
                <a:cs typeface="Arial" charset="0"/>
              </a:rPr>
              <a:t>CONCLUSÃO</a:t>
            </a:r>
            <a:endParaRPr lang="pt-BR" sz="3200" dirty="0">
              <a:solidFill>
                <a:schemeClr val="tx1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12291" name="Título 2"/>
          <p:cNvSpPr>
            <a:spLocks noGrp="1"/>
          </p:cNvSpPr>
          <p:nvPr>
            <p:ph type="title"/>
          </p:nvPr>
        </p:nvSpPr>
        <p:spPr>
          <a:xfrm>
            <a:off x="107504" y="260350"/>
            <a:ext cx="8928992" cy="1512888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dirty="0">
                <a:solidFill>
                  <a:srgbClr val="993300"/>
                </a:solidFill>
                <a:cs typeface="Lucida Sans Unicode" pitchFamily="34" charset="0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  <a:t>CRISTO</a:t>
            </a:r>
            <a:br>
              <a:rPr lang="pt-BR" sz="3000" b="1" dirty="0" smtClean="0">
                <a:solidFill>
                  <a:srgbClr val="993300"/>
                </a:solidFill>
                <a:cs typeface="Lucida Sans Unicode" pitchFamily="34" charset="0"/>
              </a:rPr>
            </a:br>
            <a:r>
              <a:rPr lang="pt-BR" sz="3200" b="1" dirty="0" smtClean="0">
                <a:solidFill>
                  <a:srgbClr val="7030A0"/>
                </a:solidFill>
                <a:ea typeface="+mn-ea"/>
                <a:cs typeface="+mn-cs"/>
              </a:rPr>
              <a:t>ESBOÇO</a:t>
            </a:r>
            <a:endParaRPr lang="pt-BR" sz="3200" dirty="0">
              <a:solidFill>
                <a:srgbClr val="7030A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76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712968" cy="5112568"/>
          </a:xfr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pt-BR" sz="2400" i="1" dirty="0" smtClean="0">
                <a:effectLst/>
                <a:latin typeface="Georgia"/>
                <a:ea typeface="Times New Roman"/>
              </a:rPr>
              <a:t>	</a:t>
            </a:r>
            <a:endParaRPr lang="pt-BR" sz="3000" b="0" dirty="0"/>
          </a:p>
        </p:txBody>
      </p:sp>
      <p:sp>
        <p:nvSpPr>
          <p:cNvPr id="5" name="Retângulo 4"/>
          <p:cNvSpPr/>
          <p:nvPr/>
        </p:nvSpPr>
        <p:spPr>
          <a:xfrm>
            <a:off x="251520" y="260648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000" b="1" dirty="0">
                <a:solidFill>
                  <a:srgbClr val="993300"/>
                </a:solidFill>
                <a:latin typeface="Book Antiqua"/>
                <a:ea typeface="+mj-ea"/>
                <a:cs typeface="+mj-cs"/>
              </a:rPr>
              <a:t>LIÇÃO 12: O TRIBUNAL DE </a:t>
            </a:r>
            <a:r>
              <a:rPr lang="pt-BR" sz="3000" b="1" dirty="0" smtClean="0">
                <a:solidFill>
                  <a:srgbClr val="993300"/>
                </a:solidFill>
                <a:latin typeface="Book Antiqua"/>
                <a:ea typeface="+mj-ea"/>
                <a:cs typeface="+mj-cs"/>
              </a:rPr>
              <a:t>CRISTO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dirty="0" smtClean="0">
                <a:solidFill>
                  <a:srgbClr val="006600"/>
                </a:solidFill>
                <a:latin typeface="Arial" charset="0"/>
                <a:ea typeface="Calibri"/>
                <a:cs typeface="Arial" charset="0"/>
              </a:rPr>
              <a:t>	INTRODUÇÃO</a:t>
            </a:r>
            <a:endParaRPr lang="pt-BR" sz="2800" b="1" dirty="0">
              <a:solidFill>
                <a:srgbClr val="006600"/>
              </a:solidFill>
              <a:latin typeface="Arial" charset="0"/>
              <a:ea typeface="Calibri"/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39552" y="2420888"/>
            <a:ext cx="8136904" cy="310854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	Nesta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lição, trataremos especialmente sobre o Tribunal de Cristo, evento também identificado na escatologia bíblica como o Juízo Final. Será um período de </a:t>
            </a:r>
            <a:r>
              <a:rPr lang="pt-BR" sz="28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julgamento, </a:t>
            </a:r>
            <a:r>
              <a:rPr lang="pt-BR" sz="28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Arial" pitchFamily="34" charset="0"/>
                <a:ea typeface="Times New Roman"/>
                <a:cs typeface="Arial" pitchFamily="34" charset="0"/>
              </a:rPr>
              <a:t>tanto dos povos em geral como de cada pessoa em particular. A certeza desse acontecimento é claramente expressa nas Escrituras.</a:t>
            </a:r>
          </a:p>
        </p:txBody>
      </p:sp>
    </p:spTree>
    <p:extLst>
      <p:ext uri="{BB962C8B-B14F-4D97-AF65-F5344CB8AC3E}">
        <p14:creationId xmlns:p14="http://schemas.microsoft.com/office/powerpoint/2010/main" val="36390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38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38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stúdio">
  <a:themeElements>
    <a:clrScheme name="Estú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Estú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ú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ú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ú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apa Dura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ação">
  <a:themeElements>
    <a:clrScheme name="Farmacêutic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6212</TotalTime>
  <Words>1896</Words>
  <Application>Microsoft Office PowerPoint</Application>
  <PresentationFormat>Apresentação na tela (4:3)</PresentationFormat>
  <Paragraphs>150</Paragraphs>
  <Slides>30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slides</vt:lpstr>
      </vt:variant>
      <vt:variant>
        <vt:i4>30</vt:i4>
      </vt:variant>
    </vt:vector>
  </HeadingPairs>
  <TitlesOfParts>
    <vt:vector size="34" baseType="lpstr">
      <vt:lpstr>1_Tema do Office</vt:lpstr>
      <vt:lpstr>Estúdio</vt:lpstr>
      <vt:lpstr>Capa Dura</vt:lpstr>
      <vt:lpstr>Integração</vt:lpstr>
      <vt:lpstr>ESCOLA BÍBLICA DOMINICAL</vt:lpstr>
      <vt:lpstr>2° TRIMESTRE  DE  2018  ESCATOLOGIA</vt:lpstr>
      <vt:lpstr>ESCATOLOGIA 2° TRIMESTRE DE 2018</vt:lpstr>
      <vt:lpstr> ESCATOLOGIA LIÇÃO 12: O TRIBUNAL DE CRISTO</vt:lpstr>
      <vt:lpstr>   ESCATOLOGIA LIÇÃO 12: O TRIBUNAL DE CRISTO</vt:lpstr>
      <vt:lpstr>LIÇÃO 12: O TRIBUNAL DE CRISTO LEITURA BÍBLICA: ROMANOS 2.1-11</vt:lpstr>
      <vt:lpstr>LIÇÃO 12: O TRIBUNAL DE CRISTO LEITURA BÍBLICA: ROMANOS 2.1-11</vt:lpstr>
      <vt:lpstr>LIÇÃO 12: O TRIBUNAL DE CRISTO ESBOÇO</vt:lpstr>
      <vt:lpstr> </vt:lpstr>
      <vt:lpstr>LIÇÃO 12: O TRIBUNAL DE CRISTO ESBOÇO</vt:lpstr>
      <vt:lpstr> </vt:lpstr>
      <vt:lpstr>Apresentação do PowerPoint</vt:lpstr>
      <vt:lpstr>LIÇÃO 12: O TRIBUNAL DE CRISTO ESBOÇO</vt:lpstr>
      <vt:lpstr> </vt:lpstr>
      <vt:lpstr> 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LIÇÃO 12: O TRIBUNAL DE CRISTO ESBOÇO</vt:lpstr>
      <vt:lpstr> </vt:lpstr>
      <vt:lpstr>Apresentação do PowerPoint</vt:lpstr>
      <vt:lpstr> </vt:lpstr>
      <vt:lpstr>Apresentação do PowerPoint</vt:lpstr>
      <vt:lpstr>LIÇÃO 12: O TRIBUNAL DE CRISTO ESBOÇO</vt:lpstr>
      <vt:lpstr> </vt:lpstr>
      <vt:lpstr>LIÇÃO 12: O TRIBUNAL DE CRISTO ESBOÇO</vt:lpstr>
      <vt:lpstr> ESCATOLOGIA LIÇÃO 12: O TRIBUNAL DE CRISTO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Pássaro e a Oração</dc:title>
  <dc:creator>I.G.V</dc:creator>
  <cp:keywords>Slide</cp:keywords>
  <cp:lastModifiedBy>I.G.V</cp:lastModifiedBy>
  <cp:revision>445</cp:revision>
  <dcterms:modified xsi:type="dcterms:W3CDTF">2018-06-12T20:33:42Z</dcterms:modified>
</cp:coreProperties>
</file>