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38"/>
  </p:notesMasterIdLst>
  <p:sldIdLst>
    <p:sldId id="524" r:id="rId5"/>
    <p:sldId id="519" r:id="rId6"/>
    <p:sldId id="520" r:id="rId7"/>
    <p:sldId id="521" r:id="rId8"/>
    <p:sldId id="525" r:id="rId9"/>
    <p:sldId id="545" r:id="rId10"/>
    <p:sldId id="606" r:id="rId11"/>
    <p:sldId id="560" r:id="rId12"/>
    <p:sldId id="625" r:id="rId13"/>
    <p:sldId id="528" r:id="rId14"/>
    <p:sldId id="631" r:id="rId15"/>
    <p:sldId id="548" r:id="rId16"/>
    <p:sldId id="571" r:id="rId17"/>
    <p:sldId id="626" r:id="rId18"/>
    <p:sldId id="557" r:id="rId19"/>
    <p:sldId id="632" r:id="rId20"/>
    <p:sldId id="593" r:id="rId21"/>
    <p:sldId id="594" r:id="rId22"/>
    <p:sldId id="605" r:id="rId23"/>
    <p:sldId id="620" r:id="rId24"/>
    <p:sldId id="633" r:id="rId25"/>
    <p:sldId id="627" r:id="rId26"/>
    <p:sldId id="551" r:id="rId27"/>
    <p:sldId id="634" r:id="rId28"/>
    <p:sldId id="552" r:id="rId29"/>
    <p:sldId id="567" r:id="rId30"/>
    <p:sldId id="555" r:id="rId31"/>
    <p:sldId id="573" r:id="rId32"/>
    <p:sldId id="624" r:id="rId33"/>
    <p:sldId id="628" r:id="rId34"/>
    <p:sldId id="556" r:id="rId35"/>
    <p:sldId id="629" r:id="rId36"/>
    <p:sldId id="630" r:id="rId37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00CC"/>
    <a:srgbClr val="3366CC"/>
    <a:srgbClr val="9933FF"/>
    <a:srgbClr val="006600"/>
    <a:srgbClr val="000099"/>
    <a:srgbClr val="663300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270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Is</a:t>
            </a: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</a:rPr>
              <a:t> 42.6;    </a:t>
            </a:r>
            <a:r>
              <a:rPr lang="da-DK" sz="12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Is 49.  1-6</a:t>
            </a:r>
            <a:r>
              <a:rPr lang="pt-BR" sz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" charset="0"/>
              </a:rPr>
              <a:t>  e também </a:t>
            </a:r>
            <a:r>
              <a:rPr lang="da-DK" sz="12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At 13.  46-48</a:t>
            </a:r>
            <a:r>
              <a:rPr lang="pt-BR" sz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" charset="0"/>
              </a:rPr>
              <a:t>   TE DEI PARA LUZ DO POVO E DOS GENTIOS</a:t>
            </a:r>
            <a:endParaRPr lang="da-DK" sz="1200" baseline="0" dirty="0" smtClean="0">
              <a:solidFill>
                <a:srgbClr val="000000"/>
              </a:solidFill>
              <a:latin typeface="Times New Roman" pitchFamily="16" charset="0"/>
              <a:ea typeface="+mn-ea"/>
              <a:cs typeface="Arial" charset="0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a-DK" sz="1200" baseline="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" charset="0"/>
              </a:rPr>
              <a:t>Jo 3. 16 amou de tal maneira    E   + e + testemunhos de Filipe – Pedro- Paulo . . .</a:t>
            </a:r>
            <a:endParaRPr lang="da-DK" sz="12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515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Rm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4.9-12; Abraão era gentio quando foi chamado   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Rm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11.1-7  Elias testificou contra Israel   e mais  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reenchertados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1949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</a:rPr>
              <a:t>Rm11.17alguns dos ramos foram quebrados e tu sendo zambujeiro, foste enxertado em lugar deles e feito participante da raiz e da seiva da oliveira</a:t>
            </a:r>
          </a:p>
        </p:txBody>
      </p:sp>
    </p:spTree>
    <p:extLst>
      <p:ext uri="{BB962C8B-B14F-4D97-AF65-F5344CB8AC3E}">
        <p14:creationId xmlns:p14="http://schemas.microsoft.com/office/powerpoint/2010/main" val="27358631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</a:t>
            </a:r>
            <a:r>
              <a:rPr lang="pt-BR" sz="12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Ap</a:t>
            </a:r>
            <a:r>
              <a:rPr lang="pt-BR" sz="12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7.  4-8, 9 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054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Georgia"/>
                <a:ea typeface="Times New Roman"/>
                <a:cs typeface="Times New Roman"/>
              </a:rPr>
              <a:t>			os citados em  Hebreus  11.4, 5, 7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Georgia"/>
                <a:ea typeface="Times New Roman"/>
                <a:cs typeface="Times New Roman"/>
              </a:rPr>
              <a:t>os citados em  Hebreus  11.4, 5, 7</a:t>
            </a:r>
            <a:endParaRPr lang="pt-BR" sz="8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17.  4-7   em Isaque será contada a tua descendência	</a:t>
            </a:r>
            <a:r>
              <a:rPr lang="pt-BR" sz="12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Ex</a:t>
            </a: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19.  4-6    povo santo, sacerdócio real        RM 3. 1  QUAL É, LOGO, A VANTAGEM DO JUDEU? OU QUAL A UTILIDADE DA CIRCUNCISÃO?  2  MUITA, PORQUE, PRIMEIRAMENTE, AS PALAVRAS DE DEUS LHE FORAM CONFIADAS</a:t>
            </a:r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05/06/2018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05/06/2018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05/06/2018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DEUS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DEFINIÇÃO DE ISRAEL  E  IGREJA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56064" y="1556792"/>
            <a:ext cx="8136904" cy="458587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O QUE É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ISRAEL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Desde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Gênesis podemos acompanhar a obra de Deus na formação de uma grande nação que seria para Ele um povo peculiar, um reino sacerdotal. Inicialmente chamando a Abraão, o Senhor lhe fez a promessa de levantar a partir dele uma grande nação. O cumprimento se deu nas gerações seguintes, com Isaque, Jacó – cujo nome foi trocado por Deus para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Israel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– e seus doze filhos. A partir destes, foram constituídas as doze tribos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Israel.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consagração deste povo para servirem a Deus se deu no deserto, aos pés do monte Sinai, através do juramento e concerto entre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ambos.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Gn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32.27-28;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Gn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49;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Ex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19.5,6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76064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32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27  E disse-lhe: Qual é o teu nome? E ele disse: Jacó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28  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Então, disse: Não se chamará mais o teu nome Jacó, mas Israel, pois, como príncipe, lutaste com Deus e com os homens e prevaleceste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2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49. 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Ex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19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5  agora, pois, se diligentemente ouvirdes a minha voz e guardardes o meu concerto, então, sereis a minha propriedade peculiar dentre todos os povos; porque toda a terra é minha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6  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 vós me sereis reino sacerdotal e povo santo. Estas são as palavras que falarás aos filhos de Israel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411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43428" y="11663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DEFINIÇÃO DE ISRAEL  E  IGREJA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3717" y="1271855"/>
            <a:ext cx="8136904" cy="509370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O QUE É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IGREJA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Procurando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por todo o Antigo Testamento, não encontraremos a palavra igreja, pois é um termo grego – língua esta que, nos escritos sagrados, só foi usada no Novo Testamento. Contudo, a palavra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igreja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significa ajuntamento, congregação, reunião e assembleia convocada; e estas palavras, sim, encontramos em toda a Bíblia, em particular no Antigo Testamento, de modo que, ao dizer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santa convocação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ou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ajuntamento de Israel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as Escrituras estão se referindo à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igreja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de Israel. Do mesmo modo, sob o Novo Testamento, o povo de Deus continua a se chamar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congregação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ajuntamento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assembleia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– isto é, igreja – onde quer que o evangelho seja pregado e ali haja almas que o recebam de bom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grado.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At 2.41-42, 47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352928" cy="432048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At 2. 41  De sorte que foram batizados os que de bom grado receberam a sua palavra; e, naquele dia, agregaram-se quase três mil almas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 42  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 perseveravam na doutrina dos apóstolos, e na comunhão, e no partir do pão, e nas orações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47  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louvando a Deus e caindo na graça de todo o povo. E todos os dias acrescentava o Senhor à igreja aqueles que se haviam de salvar.</a:t>
            </a: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        II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  FORMAÇÃO  DO  POVO  DE  DEUS 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NO PASSADO</a:t>
            </a:r>
            <a:endParaRPr lang="pt-BR" sz="23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04505" y="1844824"/>
            <a:ext cx="8136904" cy="438581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O POVO DE DEUS NOS DIAS DOS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PATRIARCAS 	Muito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antes do chamado de Abraão já podemos encontrar a separação de um povo especial de homens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piedosos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isto é, fieis 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Nos dias anteriores ao dilúvio, esses fieis são distinguidos dos demais filhos dos homens como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filhos de Deus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entre as suas fileiras destacaram-se primeiramente Abel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depois deste, os descendentes de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Sete,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notoriamente Enoque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Noé.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Depois do dilúvio, encontramos Noé bendizendo ao Senhor como o Deus de seu filho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Sem,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a partir daí as Escrituras relatam a sua descendência até chegarmos a Abraão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  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At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17.26-27;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6.1-2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4.26;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9.26</a:t>
            </a:r>
            <a:r>
              <a:rPr lang="pt-BR" sz="1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76064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At 17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26  e de um só fez toda a geração dos homens para habitar sobre toda a face da terra, determinando os tempos já dantes ordenados e os limites da sua habitação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,   27  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para que buscassem ao Senhor, se, porventura, tateando, o pudessem achar, ainda que não está longe de cada um de nós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;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6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1 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 aconteceu que, como os homens começaram a multiplicar-se sobre a face da terra, e lhes nasceram filhas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,   2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viram os filhos de Deus que as filhas dos homens eram formosas; e tomaram para si mulheres de todas as que escolheram.</a:t>
            </a:r>
            <a:endParaRPr lang="pt-BR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4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26  E a Sete mesmo também nasceu um filho; e chamou o seu nome </a:t>
            </a:r>
            <a:r>
              <a:rPr lang="pt-BR" sz="2100" dirty="0" err="1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Enos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; então, se começou a invocar o nome do SENHOR.</a:t>
            </a:r>
            <a:endParaRPr lang="pt-BR" sz="21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9. 26  E disse: Bendito seja o SENHOR, Deus de Sem; e seja-lhe Canaã por servo.</a:t>
            </a:r>
            <a:endParaRPr lang="pt-BR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11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   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  FORMAÇÃO  DO  POVO  DE  DEUS  NO PASSADO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1484784"/>
            <a:ext cx="8136904" cy="472437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 POVO DE DEUS LEVANTADO A PARTIR DE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ABRAÃO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</a:t>
            </a:r>
            <a:r>
              <a:rPr lang="pt-BR" sz="23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partir da dispersão das nações em Babel, nossa atenção se volta para o chamado de Abraão. Enquanto Deus deixou que todos os povos andassem “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em seus próprios caminhos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</a:t>
            </a:r>
            <a:r>
              <a:rPr lang="pt-BR" sz="23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Ele estabeleceu com este homem e a sua descendência um concerto, para que fosse o Seu 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povo. </a:t>
            </a:r>
            <a:r>
              <a:rPr lang="pt-BR" sz="23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Nos dias de Moisés, esta aliança foi selada por Deus sob os termos de que, se o povo cumprisse os Seus mandamentos, seriam um povo especial, um reino 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sacerdotal. </a:t>
            </a:r>
            <a:r>
              <a:rPr lang="pt-BR" sz="23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Israel tornou-se uma nação muito chegada ao Senhor, conhecendo-o mais do que qualquer outro povo, e tornando-se depositária dos oráculos 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divinos </a:t>
            </a:r>
            <a:r>
              <a:rPr lang="pt-BR" sz="23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e, finalmente, recebendo a promessa acerca da vinda do próprio </a:t>
            </a:r>
            <a:r>
              <a:rPr lang="pt-BR" sz="23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Cristo.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At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14.16;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12.1-3;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cf.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4.22;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Rm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3.1-2;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Rm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9.3-5;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Dt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18.15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Ora, o SENHOR disse a Abrão: Sai-te da tua terra, e da tua parentela, e da casa de teu pai, para a terra que eu te mostrarei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2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far-te-ei uma grande nação, e abençoar-te-ei, e engrandecerei o teu nome, e tu serás uma bênção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3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abençoarei os que te abençoarem e amaldiçoarei os que te amaldiçoarem; e em ti serão benditas todas as famílias da terra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4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22  Vós adorais o que não sabeis; nós adoramos o que sabemos porque a salvação vem dos judeus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Rm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9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Porque eu mesmo poderia desejar ser separado de Cristo, por amor de meus irmãos, que são meus parentes segundo a carne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4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que são israelitas, dos quais é a adoção de filhos, e a glória, e os concertos, e a lei, e o culto, e as promessas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 5  dos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quais são os pais, e dos quais é Cristo, segundo a carne, o qual é sobre todos, Deus bendito eternamente. Amém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!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Dt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18. 15 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O SENHOR, teu Deus, te despertará um profeta do meio de ti, de teus irmãos, como eu; a ele ouvireis;</a:t>
            </a:r>
            <a:endParaRPr lang="pt-BR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   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A  FORMAÇÃO  DO  POVO  DE  DEUS  NO PASSADO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1412776"/>
            <a:ext cx="8136904" cy="489364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3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OS GENTIOS QUE SERVIAM A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povo de Deus no passado era formado pela descendência de Abraão, Isaque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Jacó,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mas também incluía todo gentio que se aproximasse de Deus. O estrangeiro que quisesse servir a Deus devia ser admitido como um natural da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terra.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E, por sua vez, o natural que transgredisse o concerto de Deus era cortado, excluído do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povo.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Além disso, Deus não se deixou sem testemunho entre as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nações,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podemos contar, entre esses povos, inclusive sacerdotes, como </a:t>
            </a:r>
            <a:r>
              <a:rPr lang="pt-BR" sz="2400" dirty="0" err="1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Melquisedeque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Jetro,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profetas, como </a:t>
            </a:r>
            <a:r>
              <a:rPr lang="pt-BR" sz="24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Balaão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observemos que Deus mostra um cuidado especial pelos gentios que se aproximavam d’Ele e queriam </a:t>
            </a:r>
            <a:r>
              <a:rPr lang="pt-BR" sz="24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servi-lO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Ex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3.15;  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14.18;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Ex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18.9,12;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Nm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24.15-16;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Is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56.3-8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Ex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15  E Deus disse mais a Moisés: Assim dirás aos filhos de Israel: O SENHOR, o Deus de vossos pais, o Deus de Abraão, o Deus de Isaque e o Deus de Jacó, me enviou a vós; este é meu nome eternamente, e este é meu memorial de geração em geração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100" dirty="0" smtClean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14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18  E </a:t>
            </a:r>
            <a:r>
              <a:rPr lang="pt-BR" sz="21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Melquisedeque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rei de </a:t>
            </a:r>
            <a:r>
              <a:rPr lang="pt-BR" sz="21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Salém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trouxe pão e vinho; e este era sacerdote do Deus Altíssimo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Ex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18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9 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10 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Jetro disse: Bendito seja o SENHOR, que vos livrou das mãos dos egípcios e da mão de Faraó; que livrou a este povo de debaixo da mão dos egípcios.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12  Então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, tomou Jetro, o sogro de Moisés, holocausto e sacrifícios para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Deus . . 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Nm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24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15 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Então, alçou a sua parábola e disse: Fala </a:t>
            </a:r>
            <a:r>
              <a:rPr lang="pt-BR" sz="21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Balaão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filho de </a:t>
            </a:r>
            <a:r>
              <a:rPr lang="pt-BR" sz="21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Beor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e fala o homem de olhos abertos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   16 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fala aquele que ouviu os ditos de Deus e o que sabe a ciência do Altíssimo; o que viu a visão do Todo-poderoso, caído em êxtase e de olhos abertos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753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Is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56. 3 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E não fale o filho do estrangeiro que se houver chegado ao SENHOR, dizendo: De todo me apartará o SENHOR do seu povo; nem tampouco diga o eunuco: Eis que eu sou uma árvore seca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.    4 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Porque assim diz o SENHOR a respeito dos eunucos que guardam os meus sábados, e escolhem aquilo que me agrada, e abraçam o meu concerto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:   5 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Também lhes darei na minha casa e dentro dos meus muros um lugar e um nome, melhor do que o de filhos e filhas; um nome eterno darei a cada um deles que nunca se apagará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.    6 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E aos filhos dos estrangeiros que se chegarem ao SENHOR, para o servirem e para amarem o nome do SENHOR, sendo deste modo servos seus, todos os que guardarem o sábado, não o profanando, e os que abraçarem o meu concerto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,     7 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também os levarei ao meu santo monte e os festejarei na minha Casa de Oração; os seus holocaustos e os seus sacrifícios serão aceitos no meu altar, porque a minha casa será chamada Casa de Oração para todos os povos</a:t>
            </a:r>
            <a:r>
              <a:rPr lang="pt-BR" sz="2100" dirty="0" smtClean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.     8  </a:t>
            </a:r>
            <a:r>
              <a:rPr lang="pt-BR" sz="2100" dirty="0">
                <a:solidFill>
                  <a:srgbClr val="0000CC"/>
                </a:solidFill>
                <a:latin typeface="Cambria" pitchFamily="18" charset="0"/>
                <a:ea typeface="Times New Roman"/>
                <a:cs typeface="Times New Roman"/>
              </a:rPr>
              <a:t>Assim diz o Senhor JEOVÁ, que ajunta os dispersos de Israel: Ainda ajuntarei outros aos que já se ajuntaram.</a:t>
            </a:r>
            <a:endParaRPr lang="pt-BR" sz="2100" dirty="0" smtClean="0">
              <a:solidFill>
                <a:srgbClr val="0000CC"/>
              </a:solidFill>
              <a:latin typeface="Cambria" pitchFamily="18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3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 </a:t>
            </a: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      III </a:t>
            </a: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– A FORMAÇÃO  DO  POVO  DE  DEUS  </a:t>
            </a: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NO PRESENTE</a:t>
            </a:r>
            <a:endParaRPr lang="pt-BR" sz="2200" b="1" dirty="0">
              <a:solidFill>
                <a:srgbClr val="006600"/>
              </a:solidFill>
              <a:latin typeface="Book Antiqua"/>
              <a:ea typeface="+mj-e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3528" y="1484784"/>
            <a:ext cx="8136904" cy="503214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A SALVAÇÃO DOS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GENTIOS</a:t>
            </a:r>
          </a:p>
          <a:p>
            <a:pPr algn="just">
              <a:lnSpc>
                <a:spcPct val="100000"/>
              </a:lnSpc>
            </a:pP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Quando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prometeu fazer de Abraão uma grande nação, o propósito de Deus já era o de abençoar todas as famílias da terra através da sua descendência, o que Ele cumpriu em Jesus Cristo, a verdadeira descendência de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Abraão.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salvação dos gentios era um grande mistério oculto desde a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antiguidade,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embora já tivesse sido profetizado – por Isaías, por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exemplo.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Em Cristo, este mistério foi revelado, na referência à salvação de “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outras ovelhas, que não são deste aprisco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”, ao “</a:t>
            </a:r>
            <a:r>
              <a:rPr lang="pt-BR" sz="23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mundo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 que Deus amou e pelo qual enviou Seu Filho unigênito, e a todos que seriam atraídos quando Ele fosse levantado da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terra. </a:t>
            </a:r>
            <a:r>
              <a:rPr lang="pt-BR" sz="23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Depois, quando o próprio Senhor abriu a porta do evangelho, tanto aos samaritanos, quanto aos gentios de toda a </a:t>
            </a:r>
            <a:r>
              <a:rPr lang="pt-BR" sz="23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parte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 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</a:rPr>
              <a:t>Gl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 3.8,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16;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Ef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3.6;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</a:rPr>
              <a:t>Rm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10.12-13;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Jo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10.16;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At 1.8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548680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Gl </a:t>
            </a:r>
            <a:r>
              <a:rPr lang="da-DK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3.</a:t>
            </a:r>
            <a:r>
              <a:rPr lang="pt-BR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8  Ora, tendo a Escritura previsto que Deus havia de justificar pela fé os gentios, anunciou primeiro o evangelho a Abraão, dizendo: Todas as nações serão benditas em ti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16  Ora, as promessas foram feitas a Abraão e à sua posteridade. Não diz: E às posteridades, como falando de muitas, mas como de uma só: E à tua posteridade, que é Cristo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19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Ef 3. </a:t>
            </a:r>
            <a:r>
              <a:rPr lang="pt-BR" sz="19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6  a saber, que os gentios são </a:t>
            </a:r>
            <a:r>
              <a:rPr lang="pt-BR" sz="1900" dirty="0" err="1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co-herdeiros</a:t>
            </a:r>
            <a:r>
              <a:rPr lang="pt-BR" sz="19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, e de um mesmo corpo, e participantes da promessa em Cristo pelo evangelho;</a:t>
            </a:r>
            <a:endParaRPr lang="da-DK" sz="19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Rm 10. 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12  </a:t>
            </a:r>
            <a:r>
              <a:rPr lang="pt-BR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Porquanto não há diferença entre judeu e grego, porque um mesmo é o Senhor de todos, rico para com todos os que o invocam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13  Porque </a:t>
            </a:r>
            <a:r>
              <a:rPr lang="pt-BR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todo aquele que invocar o nome do Senhor será salvo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da-DK" sz="19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19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Jo 10. </a:t>
            </a:r>
            <a:r>
              <a:rPr lang="pt-BR" sz="19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16  Ainda tenho outras ovelhas que não são deste aprisco; também me convém agregar estas, e elas ouvirão a minha voz, e haverá um rebanho e um Pastor</a:t>
            </a:r>
            <a:r>
              <a:rPr lang="pt-BR" sz="19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da-DK" sz="19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At 1. </a:t>
            </a:r>
            <a:r>
              <a:rPr lang="pt-BR" sz="19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8  Mas recebereis a virtude do Espírito Santo, que há de vir sobre vós; e ser-me-eis testemunhas tanto em Jerusalém como em toda a Judéia e Samaria e até aos confins da terra</a:t>
            </a:r>
            <a:r>
              <a:rPr lang="pt-BR" sz="19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da-DK" sz="19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8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       III – A FORMAÇÃO  DO  POVO  DE  DEUS  NO PRESENTE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02372" y="1700808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2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A REJEIÇÃO DE ISRAEL COMO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NAÇÃO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Paulo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explicou que o Israel de Deus, na verdade, não é a descendência de Abraão segundo a carne, mas aqueles que o são segundo 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promessa.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Ou seja, são verdadeiros israelitas os que mantêm um vínculo de fé com aquele que é o “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pai dos crentes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Isto explica porque a nação carnal rejeitou a Cristo.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Os fiéis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judeus, juntamente com os crentes gentios, se mostraram ser os verdadeiros israelitas, não segundo a carne, mas no coração, segundo 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espírito.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Já os demais, foram levados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pelo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apego às tradições e toda sorte de quebra do concerto, sendo rejeitados por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reino de Deus lhes foi retirado, e todo o sistema de culto e adoração de que o povo se vangloriava foi subvertido pela destruição do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templo.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Só poderão ser salvos aqueles que reconhecerem e crerem em Cristo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Jesus.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Rm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9.6-8;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Gl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3.7;Rm 2.28-29;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cf. Os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1.9-10;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21.42, 43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8352928" cy="612068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7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17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9</a:t>
            </a:r>
            <a:r>
              <a:rPr lang="pt-BR" sz="17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6 </a:t>
            </a:r>
            <a:r>
              <a:rPr lang="pt-BR" sz="17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17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Não que a palavra de Deus haja faltado, porque nem todos os que são de Israel são </a:t>
            </a:r>
            <a:r>
              <a:rPr lang="pt-BR" sz="17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israelitas;   7 </a:t>
            </a:r>
            <a:r>
              <a:rPr lang="pt-BR" sz="17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nem por serem descendência de Abraão são todos filhos; mas: Em Isaque será chamada a tua descendência</a:t>
            </a:r>
            <a:r>
              <a:rPr lang="pt-BR" sz="17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8  </a:t>
            </a:r>
            <a:r>
              <a:rPr lang="pt-BR" sz="17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Isto é, não são os filhos da carne que são filhos de Deus, mas os filhos da promessa são contados como descendência</a:t>
            </a:r>
            <a:r>
              <a:rPr lang="pt-BR" sz="17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17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Gl</a:t>
            </a:r>
            <a:r>
              <a:rPr lang="pt-BR" sz="20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3</a:t>
            </a:r>
            <a:r>
              <a:rPr lang="pt-BR" sz="20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7  Sabei, pois, que os que são da fé são filhos de Abraão</a:t>
            </a:r>
            <a:r>
              <a:rPr lang="pt-BR" sz="20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0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8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1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2</a:t>
            </a:r>
            <a:r>
              <a:rPr lang="pt-BR" sz="1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28  Porque não é judeu o que o é exteriormente, nem é circuncisão a que o é exteriormente na </a:t>
            </a:r>
            <a:r>
              <a:rPr lang="pt-BR" sz="1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carne. 29 Mas </a:t>
            </a:r>
            <a:r>
              <a:rPr lang="pt-BR" sz="1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é judeu o que o é no interior, e circuncisão, a que é do coração, no espírito, não na letra, cujo louvor não provém dos homens, mas de Deus</a:t>
            </a:r>
            <a:r>
              <a:rPr lang="pt-BR" sz="1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Os 1</a:t>
            </a:r>
            <a:r>
              <a:rPr lang="pt-BR" sz="18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9  </a:t>
            </a:r>
            <a:r>
              <a:rPr lang="pt-BR" sz="1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. . vós </a:t>
            </a:r>
            <a:r>
              <a:rPr lang="pt-BR" sz="18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não sois meu povo, nem eu serei vosso Deus</a:t>
            </a:r>
            <a:r>
              <a:rPr lang="pt-BR" sz="18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10  </a:t>
            </a:r>
            <a:r>
              <a:rPr lang="pt-BR" sz="18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Todavia, o número dos filhos de Israel será como a areia do mar, que não pode medir-se nem contar-se; e acontecerá que, no lugar onde se lhes dizia: Vós não sois meu povo, se lhes dirá: Vós sois filhos do Deus vivo.</a:t>
            </a:r>
            <a:endParaRPr lang="pt-BR" sz="18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8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Mt</a:t>
            </a:r>
            <a:r>
              <a:rPr lang="pt-BR" sz="1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21</a:t>
            </a:r>
            <a:r>
              <a:rPr lang="pt-BR" sz="1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42  Diz-lhes Jesus: Nunca lestes nas Escrituras: A pedra que os edificadores rejeitaram, essa foi posta por cabeça do ângulo; pelo Senhor foi feito isso e é maravilhoso aos nossos olhos</a:t>
            </a:r>
            <a:r>
              <a:rPr lang="pt-BR" sz="1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?   43  </a:t>
            </a:r>
            <a:r>
              <a:rPr lang="pt-BR" sz="1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Portanto, eu vos digo que o Reino de Deus vos será tirado e será dado a uma nação que dê os seus frutos.</a:t>
            </a: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       III – A FORMAÇÃO  DO  POVO  DE  DEUS  NO PRESENTE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974" y="1700808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3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A IGREJA, O VERDADEIRO ISRAEL DE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É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importante observar que há uma continuidade na formação do povo de Deus, e não uma interrupção, nem substituição de um povo por outro. Deus tem levantado o Seu Israel, a Sua Igreja, desde o princípio da história: os patriarcas e profetas do passado foram como a raiz e o tronco da oliveira, como diz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Paulo.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igreja, sob a dispensação do Evangelho, como prolongamento da mesma árvore, é representada pelos ramos, ou galhos, da oliveira – uns, naturais (judeus crentes em Cristo); outros, enxertados (gentios crentes). Para isto, Deus reconciliou judeus e gentios, tanto consigo mesmo como uns com os outros, pelo sangue de Seu Filho Jesus, formando dos dois um só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povo.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Este é o verdadeiro Israel, o Israel de Deus no qual se cumprem todas as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promessas feitas no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passado a esse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povo.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(</a:t>
            </a:r>
            <a:r>
              <a:rPr lang="pt-BR" sz="20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Ef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</a:rPr>
              <a:t> 2.11-19; </a:t>
            </a:r>
            <a:r>
              <a:rPr lang="pt-BR" sz="2000" dirty="0" err="1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Mt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8.11-12; </a:t>
            </a:r>
            <a:r>
              <a:rPr lang="pt-BR" sz="20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Pe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2.5, 9-10; </a:t>
            </a:r>
            <a:r>
              <a:rPr lang="pt-BR" sz="20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Ap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7.4-8,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9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2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548680"/>
            <a:ext cx="8352928" cy="576064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46037" indent="0" algn="just">
              <a:lnSpc>
                <a:spcPct val="100000"/>
              </a:lnSpc>
              <a:buNone/>
            </a:pPr>
            <a:r>
              <a:rPr lang="pt-BR" dirty="0" err="1" smtClean="0">
                <a:solidFill>
                  <a:srgbClr val="0000CC"/>
                </a:solidFill>
                <a:latin typeface="Georgia"/>
                <a:ea typeface="Times New Roman"/>
              </a:rPr>
              <a:t>Ef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 2.11 Portanto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, lembrai-vos de que vós, noutro tempo, éreis gentios na carne e chamados </a:t>
            </a:r>
            <a:r>
              <a:rPr lang="pt-BR" dirty="0" err="1">
                <a:solidFill>
                  <a:srgbClr val="0000CC"/>
                </a:solidFill>
                <a:latin typeface="Georgia"/>
                <a:ea typeface="Times New Roman"/>
              </a:rPr>
              <a:t>incircuncisão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 pelos que, na carne, se chamam circuncisão feita pela mão dos homens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;   12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que, naquele tempo, estáveis sem Cristo, separados da comunidade de Israel e estranhos aos concertos da promessa, não tendo esperança e sem Deus no mundo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. 13 Mas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, agora, em Cristo Jesus, vós, que antes estáveis longe, já pelo sangue de Cristo chegastes perto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.  14 Porque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ele é a nossa paz, o qual de ambos os povos fez 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um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e, derribando a parede de separação que estava no meio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, 15 na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sua carne, desfez a inimizade, isto é, a lei dos mandamentos, que consistia em ordenanças, para criar em si mesmo dos dois um novo homem, fazendo a paz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, 16 e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pela cruz, reconciliar ambos com Deus em um corpo, matando com ela as inimizades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.   17 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E, vindo, ele evangelizou a paz a vós que estáveis longe e aos que estavam perto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;  18 porque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, por ele, ambos temos acesso ao Pai em um mesmo 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Espírito. 19 Assim </a:t>
            </a:r>
            <a:r>
              <a:rPr lang="pt-BR" dirty="0">
                <a:solidFill>
                  <a:srgbClr val="0000CC"/>
                </a:solidFill>
                <a:latin typeface="Georgia"/>
                <a:ea typeface="Times New Roman"/>
              </a:rPr>
              <a:t>que já não sois estrangeiros, nem forasteiros, mas concidadãos dos Santos e da família de Deus</a:t>
            </a:r>
            <a:r>
              <a:rPr lang="pt-BR" dirty="0" smtClean="0">
                <a:solidFill>
                  <a:srgbClr val="0000CC"/>
                </a:solidFill>
                <a:latin typeface="Georgia"/>
                <a:ea typeface="Times New Roman"/>
              </a:rPr>
              <a:t>;</a:t>
            </a:r>
            <a:endParaRPr lang="pt-BR" sz="20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86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352928" cy="590465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Mt</a:t>
            </a:r>
            <a:r>
              <a:rPr lang="pt-BR" sz="23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8</a:t>
            </a:r>
            <a:r>
              <a:rPr lang="pt-BR" sz="23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11  Mas eu vos digo que muitos virão do Oriente e do Ocidente e assentar-se-ão à mesa com Abraão, e Isaque, e Jacó, no Reino dos céus</a:t>
            </a:r>
            <a:r>
              <a:rPr lang="pt-BR" sz="23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;   12  </a:t>
            </a:r>
            <a:r>
              <a:rPr lang="pt-BR" sz="23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 os filhos do Reino serão lançados nas trevas exteriores; ali, haverá pranto e ranger de dentes.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23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Pe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2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5  vós também, como pedras vivas, sois edificados casa espiritual e sacerdócio santo, para oferecerdes sacrifícios espirituais, agradáveis a Deus, por Jesus Cristo.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9 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Mas vós sois a geração eleita, o sacerdócio real, a nação santa, o povo adquirido, para que anuncieis as virtudes daquele que vos chamou das trevas para a sua maravilhosa luz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;   10 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vós que, em outro tempo, não éreis povo, mas, agora, sois povo de Deus; que não tínheis alcançado misericórdia, mas, agora, alcançastes misericórdia.</a:t>
            </a:r>
            <a:endParaRPr lang="pt-BR" sz="23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2400" dirty="0" smtClean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90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r>
              <a:rPr lang="pt-BR" sz="4000" b="1" dirty="0" smtClean="0">
                <a:solidFill>
                  <a:srgbClr val="993300"/>
                </a:solidFill>
              </a:rPr>
              <a:t> LIÇÃO </a:t>
            </a:r>
            <a:r>
              <a:rPr lang="pt-BR" sz="4000" b="1" dirty="0">
                <a:solidFill>
                  <a:srgbClr val="993300"/>
                </a:solidFill>
              </a:rPr>
              <a:t>11: IGREJA, </a:t>
            </a:r>
            <a:endParaRPr lang="pt-BR" sz="4000" b="1" dirty="0" smtClean="0">
              <a:solidFill>
                <a:srgbClr val="993300"/>
              </a:solidFill>
            </a:endParaRPr>
          </a:p>
          <a:p>
            <a:pPr marL="0" indent="0" algn="ctr">
              <a:buNone/>
            </a:pPr>
            <a:r>
              <a:rPr lang="pt-BR" sz="4000" b="1" dirty="0">
                <a:solidFill>
                  <a:srgbClr val="993300"/>
                </a:solidFill>
              </a:rPr>
              <a:t>	</a:t>
            </a:r>
            <a:r>
              <a:rPr lang="pt-BR" sz="4000" b="1" dirty="0" smtClean="0">
                <a:solidFill>
                  <a:srgbClr val="993300"/>
                </a:solidFill>
              </a:rPr>
              <a:t>		O </a:t>
            </a:r>
            <a:r>
              <a:rPr lang="pt-BR" sz="4000" b="1" dirty="0">
                <a:solidFill>
                  <a:srgbClr val="993300"/>
                </a:solidFill>
              </a:rPr>
              <a:t>ISRAEL DE DEUS</a:t>
            </a:r>
            <a:endParaRPr lang="pt-BR" sz="40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11: IGREJA, O ISRAEL DE DEUS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95536" y="2708920"/>
            <a:ext cx="8136904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Precisamos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estar atentos, e não nos desviarmos do entendimento de que, para Deus, não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há dois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povos, duas salvações. Não podemos separar Israel da Igreja. A Igreja é o Israel de Deus,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multidão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incontável dos que foram comprados pelo precioso sangue de Jesus.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Pois todos nós fomos batizados em um Espírito formando um corpo, quer judeus, quer gregos, quer servos, quer livres, e todos temos bebido de um Espírito</a:t>
            </a: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”.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1 </a:t>
            </a:r>
            <a:r>
              <a:rPr lang="pt-BR" sz="2800" dirty="0" err="1">
                <a:solidFill>
                  <a:srgbClr val="0000CC"/>
                </a:solidFill>
                <a:latin typeface="Arial" charset="0"/>
                <a:cs typeface="Arial" charset="0"/>
              </a:rPr>
              <a:t>Co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 12.13</a:t>
            </a:r>
            <a:r>
              <a:rPr lang="pt-BR" sz="2800" dirty="0" smtClean="0">
                <a:solidFill>
                  <a:srgbClr val="0000CC"/>
                </a:solidFill>
              </a:rPr>
              <a:t> 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11: IGREJA, O ISRAEL DE DEUS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016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Pois todos nós fomos batizados em um Espírito formando um corpo, quer judeus, quer gregos, quer servos, quer livres, e todos temos bebido de um Espírito</a:t>
            </a: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”.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1 </a:t>
            </a:r>
            <a:r>
              <a:rPr lang="pt-BR" sz="2800" dirty="0" err="1">
                <a:solidFill>
                  <a:srgbClr val="0000CC"/>
                </a:solidFill>
                <a:latin typeface="Arial" charset="0"/>
                <a:cs typeface="Arial" charset="0"/>
              </a:rPr>
              <a:t>Co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 12.13</a:t>
            </a:r>
            <a:r>
              <a:rPr lang="pt-BR" sz="2800" dirty="0" smtClean="0">
                <a:solidFill>
                  <a:srgbClr val="0000CC"/>
                </a:solidFill>
              </a:rPr>
              <a:t> 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11: IGREJA, O ISRAEL DE DEUS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28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   </a:t>
            </a:r>
            <a:r>
              <a:rPr lang="pt-BR" sz="3200" dirty="0">
                <a:solidFill>
                  <a:srgbClr val="0000CC"/>
                </a:solidFill>
              </a:rPr>
              <a:t>EFÉSIOS 3.1-7</a:t>
            </a: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   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LIÇÃO 11: IGREJA, O ISRAEL DE DEUS</a:t>
            </a:r>
            <a:endParaRPr lang="pt-BR" sz="28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dirty="0" err="1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Ef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3. 1 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Por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esta causa, eu, Paulo, sou o prisioneiro de Jesus Cristo por vós, os gentios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2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se é que tendes ouvido a dispensação da graça de Deus, que para convosco me foi dada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3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como me foi este mistério manifestado pela revelação como acima, em pouco, vos escrevi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4 pelo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que, quando ledes, podeis perceber a minha compreensão do mistério de Cristo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5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o qual, noutros séculos, não foi manifestado aos filhos dos homens, como, agora, tem sido revelado pelo Espírito aos seus santos apóstolos e profetas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6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 saber, que os gentios são 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co-herdeiros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e de um mesmo corpo, e participantes da promessa em Cristo pelo evangelho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;   7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do qual fui feito ministro, pelo dom da graça de Deus, que me foi dado segundo a operação do seu poder.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11: IGREJA, O ISRAEL DE DEUS</a:t>
            </a:r>
            <a:r>
              <a:rPr lang="pt-BR" sz="2400" b="1" dirty="0" smtClean="0">
                <a:solidFill>
                  <a:srgbClr val="993300"/>
                </a:solidFill>
              </a:rPr>
              <a:t/>
            </a:r>
            <a:br>
              <a:rPr lang="pt-BR" sz="2400" b="1" dirty="0" smtClean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EFÉSIOS 3.1-7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7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DEUS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5725" y="1628800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tema desta lição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é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proposto no estudo da escatologia bíblica em razão dos propósitos de Deus relacionados com o futuro do Seu povo. Existe a opinião equivocada de que o povo de Israel atual ainda tem um lugar especial e distinto nos planos de Deus, em distinção da igreja cristã, formada a partir da pregação do Evangelho. Precisamos entender como a Igreja, neste tempo presente, unindo tanto judeus e gentios em um só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povo e corpo,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representa a plenitude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Cristo.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DEFINIÇÃO DE ISRAEL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 E  IGREJA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FORMAÇÃO  DO  POVO  DE  DEUS 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PASSADO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FORMAÇÃO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DO  POVO  DE 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DEUS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 NO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PRESENTE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11: IGREJA, O ISRAEL DE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DEUS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68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6235</TotalTime>
  <Words>2447</Words>
  <Application>Microsoft Office PowerPoint</Application>
  <PresentationFormat>Apresentação na tela (4:3)</PresentationFormat>
  <Paragraphs>165</Paragraphs>
  <Slides>33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 ESCATOLOGIA LIÇÃO 11: IGREJA, O ISRAEL DE DEUS</vt:lpstr>
      <vt:lpstr>   ESCATOLOGIA LIÇÃO 11: IGREJA, O ISRAEL DE DEUS</vt:lpstr>
      <vt:lpstr>LIÇÃO 11: IGREJA, O ISRAEL DE DEUS LEITURA BÍBLICA: EFÉSIOS 3.1-7</vt:lpstr>
      <vt:lpstr>LIÇÃO 11: IGREJA, O ISRAEL DE DEUS ESBOÇO</vt:lpstr>
      <vt:lpstr> </vt:lpstr>
      <vt:lpstr>LIÇÃO 11: IGREJA, O ISRAEL DE DEUS ESBOÇO</vt:lpstr>
      <vt:lpstr> </vt:lpstr>
      <vt:lpstr>Apresentação do PowerPoint</vt:lpstr>
      <vt:lpstr> </vt:lpstr>
      <vt:lpstr>Apresentação do PowerPoint</vt:lpstr>
      <vt:lpstr>LIÇÃO 11: IGREJA, O ISRAEL DE DEUS ESBOÇO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LIÇÃO 11: IGREJA, O ISRAEL DE DEUS ESBOÇO</vt:lpstr>
      <vt:lpstr> </vt:lpstr>
      <vt:lpstr>Apresentação do PowerPoint</vt:lpstr>
      <vt:lpstr> </vt:lpstr>
      <vt:lpstr>Apresentação do PowerPoint</vt:lpstr>
      <vt:lpstr> </vt:lpstr>
      <vt:lpstr>Apresentação do PowerPoint</vt:lpstr>
      <vt:lpstr>Apresentação do PowerPoint</vt:lpstr>
      <vt:lpstr>LIÇÃO 11: IGREJA, O ISRAEL DE DEUS ESBOÇO</vt:lpstr>
      <vt:lpstr> </vt:lpstr>
      <vt:lpstr>LIÇÃO 11: IGREJA, O ISRAEL DE DEUS ESBOÇO</vt:lpstr>
      <vt:lpstr> ESCATOLOGIA LIÇÃO 11: IGREJA, O ISRAEL DE DEUS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449</cp:revision>
  <dcterms:modified xsi:type="dcterms:W3CDTF">2018-06-05T22:15:36Z</dcterms:modified>
</cp:coreProperties>
</file>