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  <p:sldMasterId id="2147483665" r:id="rId2"/>
    <p:sldMasterId id="2147484562" r:id="rId3"/>
    <p:sldMasterId id="2147484574" r:id="rId4"/>
  </p:sldMasterIdLst>
  <p:notesMasterIdLst>
    <p:notesMasterId r:id="rId41"/>
  </p:notesMasterIdLst>
  <p:sldIdLst>
    <p:sldId id="524" r:id="rId5"/>
    <p:sldId id="519" r:id="rId6"/>
    <p:sldId id="520" r:id="rId7"/>
    <p:sldId id="521" r:id="rId8"/>
    <p:sldId id="525" r:id="rId9"/>
    <p:sldId id="613" r:id="rId10"/>
    <p:sldId id="545" r:id="rId11"/>
    <p:sldId id="606" r:id="rId12"/>
    <p:sldId id="560" r:id="rId13"/>
    <p:sldId id="628" r:id="rId14"/>
    <p:sldId id="528" r:id="rId15"/>
    <p:sldId id="632" r:id="rId16"/>
    <p:sldId id="548" r:id="rId17"/>
    <p:sldId id="571" r:id="rId18"/>
    <p:sldId id="634" r:id="rId19"/>
    <p:sldId id="635" r:id="rId20"/>
    <p:sldId id="614" r:id="rId21"/>
    <p:sldId id="615" r:id="rId22"/>
    <p:sldId id="636" r:id="rId23"/>
    <p:sldId id="627" r:id="rId24"/>
    <p:sldId id="557" r:id="rId25"/>
    <p:sldId id="637" r:id="rId26"/>
    <p:sldId id="593" r:id="rId27"/>
    <p:sldId id="594" r:id="rId28"/>
    <p:sldId id="605" r:id="rId29"/>
    <p:sldId id="620" r:id="rId30"/>
    <p:sldId id="629" r:id="rId31"/>
    <p:sldId id="551" r:id="rId32"/>
    <p:sldId id="638" r:id="rId33"/>
    <p:sldId id="552" r:id="rId34"/>
    <p:sldId id="567" r:id="rId35"/>
    <p:sldId id="555" r:id="rId36"/>
    <p:sldId id="630" r:id="rId37"/>
    <p:sldId id="556" r:id="rId38"/>
    <p:sldId id="631" r:id="rId39"/>
    <p:sldId id="625" r:id="rId40"/>
  </p:sldIdLst>
  <p:sldSz cx="9144000" cy="6858000" type="screen4x3"/>
  <p:notesSz cx="6858000" cy="9144000"/>
  <p:defaultTextStyle>
    <a:defPPr>
      <a:defRPr lang="en-GB"/>
    </a:defPPr>
    <a:lvl1pPr algn="l" defTabSz="449263" rtl="0" fontAlgn="base">
      <a:lnSpc>
        <a:spcPct val="38000"/>
      </a:lnSpc>
      <a:spcBef>
        <a:spcPct val="0"/>
      </a:spcBef>
      <a:spcAft>
        <a:spcPct val="0"/>
      </a:spcAft>
      <a:buClr>
        <a:srgbClr val="FFFFFF"/>
      </a:buClr>
      <a:buSzPct val="100000"/>
      <a:buFont typeface="Arial" charset="0"/>
      <a:defRPr sz="3200" kern="1200">
        <a:solidFill>
          <a:srgbClr val="FF9900"/>
        </a:solidFill>
        <a:latin typeface="Verdana" pitchFamily="32" charset="0"/>
        <a:ea typeface="Lucida Sans Unicode" pitchFamily="34" charset="0"/>
        <a:cs typeface="Lucida Sans Unicode" pitchFamily="34" charset="0"/>
      </a:defRPr>
    </a:lvl1pPr>
    <a:lvl2pPr marL="457200" algn="l" defTabSz="449263" rtl="0" fontAlgn="base">
      <a:lnSpc>
        <a:spcPct val="38000"/>
      </a:lnSpc>
      <a:spcBef>
        <a:spcPct val="0"/>
      </a:spcBef>
      <a:spcAft>
        <a:spcPct val="0"/>
      </a:spcAft>
      <a:buClr>
        <a:srgbClr val="FFFFFF"/>
      </a:buClr>
      <a:buSzPct val="100000"/>
      <a:buFont typeface="Arial" charset="0"/>
      <a:defRPr sz="3200" kern="1200">
        <a:solidFill>
          <a:srgbClr val="FF9900"/>
        </a:solidFill>
        <a:latin typeface="Verdana" pitchFamily="32" charset="0"/>
        <a:ea typeface="Lucida Sans Unicode" pitchFamily="34" charset="0"/>
        <a:cs typeface="Lucida Sans Unicode" pitchFamily="34" charset="0"/>
      </a:defRPr>
    </a:lvl2pPr>
    <a:lvl3pPr marL="914400" algn="l" defTabSz="449263" rtl="0" fontAlgn="base">
      <a:lnSpc>
        <a:spcPct val="38000"/>
      </a:lnSpc>
      <a:spcBef>
        <a:spcPct val="0"/>
      </a:spcBef>
      <a:spcAft>
        <a:spcPct val="0"/>
      </a:spcAft>
      <a:buClr>
        <a:srgbClr val="FFFFFF"/>
      </a:buClr>
      <a:buSzPct val="100000"/>
      <a:buFont typeface="Arial" charset="0"/>
      <a:defRPr sz="3200" kern="1200">
        <a:solidFill>
          <a:srgbClr val="FF9900"/>
        </a:solidFill>
        <a:latin typeface="Verdana" pitchFamily="32" charset="0"/>
        <a:ea typeface="Lucida Sans Unicode" pitchFamily="34" charset="0"/>
        <a:cs typeface="Lucida Sans Unicode" pitchFamily="34" charset="0"/>
      </a:defRPr>
    </a:lvl3pPr>
    <a:lvl4pPr marL="1371600" algn="l" defTabSz="449263" rtl="0" fontAlgn="base">
      <a:lnSpc>
        <a:spcPct val="38000"/>
      </a:lnSpc>
      <a:spcBef>
        <a:spcPct val="0"/>
      </a:spcBef>
      <a:spcAft>
        <a:spcPct val="0"/>
      </a:spcAft>
      <a:buClr>
        <a:srgbClr val="FFFFFF"/>
      </a:buClr>
      <a:buSzPct val="100000"/>
      <a:buFont typeface="Arial" charset="0"/>
      <a:defRPr sz="3200" kern="1200">
        <a:solidFill>
          <a:srgbClr val="FF9900"/>
        </a:solidFill>
        <a:latin typeface="Verdana" pitchFamily="32" charset="0"/>
        <a:ea typeface="Lucida Sans Unicode" pitchFamily="34" charset="0"/>
        <a:cs typeface="Lucida Sans Unicode" pitchFamily="34" charset="0"/>
      </a:defRPr>
    </a:lvl4pPr>
    <a:lvl5pPr marL="1828800" algn="l" defTabSz="449263" rtl="0" fontAlgn="base">
      <a:lnSpc>
        <a:spcPct val="38000"/>
      </a:lnSpc>
      <a:spcBef>
        <a:spcPct val="0"/>
      </a:spcBef>
      <a:spcAft>
        <a:spcPct val="0"/>
      </a:spcAft>
      <a:buClr>
        <a:srgbClr val="FFFFFF"/>
      </a:buClr>
      <a:buSzPct val="100000"/>
      <a:buFont typeface="Arial" charset="0"/>
      <a:defRPr sz="3200" kern="1200">
        <a:solidFill>
          <a:srgbClr val="FF9900"/>
        </a:solidFill>
        <a:latin typeface="Verdana" pitchFamily="32" charset="0"/>
        <a:ea typeface="Lucida Sans Unicode" pitchFamily="34" charset="0"/>
        <a:cs typeface="Lucida Sans Unicode" pitchFamily="34" charset="0"/>
      </a:defRPr>
    </a:lvl5pPr>
    <a:lvl6pPr marL="2286000" algn="l" defTabSz="914400" rtl="0" eaLnBrk="1" latinLnBrk="0" hangingPunct="1">
      <a:defRPr sz="3200" kern="1200">
        <a:solidFill>
          <a:srgbClr val="FF9900"/>
        </a:solidFill>
        <a:latin typeface="Verdana" pitchFamily="32" charset="0"/>
        <a:ea typeface="Lucida Sans Unicode" pitchFamily="34" charset="0"/>
        <a:cs typeface="Lucida Sans Unicode" pitchFamily="34" charset="0"/>
      </a:defRPr>
    </a:lvl6pPr>
    <a:lvl7pPr marL="2743200" algn="l" defTabSz="914400" rtl="0" eaLnBrk="1" latinLnBrk="0" hangingPunct="1">
      <a:defRPr sz="3200" kern="1200">
        <a:solidFill>
          <a:srgbClr val="FF9900"/>
        </a:solidFill>
        <a:latin typeface="Verdana" pitchFamily="32" charset="0"/>
        <a:ea typeface="Lucida Sans Unicode" pitchFamily="34" charset="0"/>
        <a:cs typeface="Lucida Sans Unicode" pitchFamily="34" charset="0"/>
      </a:defRPr>
    </a:lvl7pPr>
    <a:lvl8pPr marL="3200400" algn="l" defTabSz="914400" rtl="0" eaLnBrk="1" latinLnBrk="0" hangingPunct="1">
      <a:defRPr sz="3200" kern="1200">
        <a:solidFill>
          <a:srgbClr val="FF9900"/>
        </a:solidFill>
        <a:latin typeface="Verdana" pitchFamily="32" charset="0"/>
        <a:ea typeface="Lucida Sans Unicode" pitchFamily="34" charset="0"/>
        <a:cs typeface="Lucida Sans Unicode" pitchFamily="34" charset="0"/>
      </a:defRPr>
    </a:lvl8pPr>
    <a:lvl9pPr marL="3657600" algn="l" defTabSz="914400" rtl="0" eaLnBrk="1" latinLnBrk="0" hangingPunct="1">
      <a:defRPr sz="3200" kern="1200">
        <a:solidFill>
          <a:srgbClr val="FF9900"/>
        </a:solidFill>
        <a:latin typeface="Verdana" pitchFamily="32" charset="0"/>
        <a:ea typeface="Lucida Sans Unicode" pitchFamily="34" charset="0"/>
        <a:cs typeface="Lucida Sans Unicode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CC"/>
    <a:srgbClr val="0000CC"/>
    <a:srgbClr val="006600"/>
    <a:srgbClr val="3366CC"/>
    <a:srgbClr val="9933FF"/>
    <a:srgbClr val="000099"/>
    <a:srgbClr val="663300"/>
    <a:srgbClr val="CC3399"/>
    <a:srgbClr val="FF0066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091" autoAdjust="0"/>
  </p:normalViewPr>
  <p:slideViewPr>
    <p:cSldViewPr>
      <p:cViewPr varScale="1">
        <p:scale>
          <a:sx n="62" d="100"/>
          <a:sy n="62" d="100"/>
        </p:scale>
        <p:origin x="-1402" y="-91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z="1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87" name="AutoShape 2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z="1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88" name="AutoShape 3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z="1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89" name="AutoShape 4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z="1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90" name="AutoShape 5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z="1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91" name="AutoShape 6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z="1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92" name="AutoShape 7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z="1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93" name="AutoShape 8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z="1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94" name="AutoShape 9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z="1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95" name="AutoShape 10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z="1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96" name="AutoShape 1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z="1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97" name="AutoShape 12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z="1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98" name="AutoShape 13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sz="18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99" name="Rectangle 1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0" y="-7094538"/>
            <a:ext cx="0" cy="1557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3087" name="Rectangle 15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64175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pt-BR" noProof="0" smtClean="0"/>
          </a:p>
        </p:txBody>
      </p:sp>
    </p:spTree>
    <p:extLst>
      <p:ext uri="{BB962C8B-B14F-4D97-AF65-F5344CB8AC3E}">
        <p14:creationId xmlns:p14="http://schemas.microsoft.com/office/powerpoint/2010/main" val="14002763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Arial" charset="0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Arial" charset="0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Arial" charset="0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Arial" charset="0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9381473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lang="pt-BR" dirty="0" smtClean="0"/>
              <a:t>					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4593203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ctr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endParaRPr lang="pt-BR" sz="1200" kern="1200" dirty="0" smtClean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latin typeface="Georgia"/>
              <a:ea typeface="Times New Roman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357232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4593203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lang="pt-BR" dirty="0" smtClean="0"/>
              <a:t>	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9027048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sz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Mesmo que em alguns lugares, em algum momento, haja relativa tranquilidade, e alguns cristãos não sejam diretamente confrontados pelo mundo, entendamos que, no sofrer de um só membro, toda a igreja deveria se compadecer, como se todos sofressem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2647360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lang="pt-BR" dirty="0" smtClean="0"/>
              <a:t>			</a:t>
            </a:r>
            <a:r>
              <a:rPr lang="pt-BR" sz="1200" dirty="0" err="1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Ap</a:t>
            </a:r>
            <a:r>
              <a:rPr lang="pt-BR" sz="12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 12.  17	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5379100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278932373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	AJUNTAR OS TRES TÓPICOS E SALIENTAR TUDO NO MESMO TEMPO DE TRES DIAS E MEIO</a:t>
            </a:r>
            <a:r>
              <a:rPr lang="pt-BR" baseline="0" dirty="0" smtClean="0"/>
              <a:t> OU 3 E 1\2 TEMPOS</a:t>
            </a:r>
            <a:endParaRPr lang="pt-BR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6552990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defTabSz="449263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279830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870088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870088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870088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6552990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ctr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endParaRPr lang="pt-BR" sz="1200" kern="1200" dirty="0" smtClean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latin typeface="Georgia"/>
              <a:ea typeface="Times New Roman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35723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0385425" y="-7094538"/>
            <a:ext cx="20770850" cy="1557813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ctr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endParaRPr lang="pt-BR" sz="1200" b="1" kern="1200" dirty="0" smtClean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latin typeface="Georgia"/>
              <a:ea typeface="Times New Roman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35723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3.xml"/><Relationship Id="rId1" Type="http://schemas.openxmlformats.org/officeDocument/2006/relationships/themeOverride" Target="../theme/themeOverride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ED7C6F-90CF-4040-884B-4EEF8F60C53A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3543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1BCF15-29FC-4464-8938-E13208555151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3520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97688" y="471488"/>
            <a:ext cx="2146300" cy="565467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471488"/>
            <a:ext cx="6288088" cy="56546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B5226B-F136-4D10-86F8-8131D73CEEC4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80157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228600" y="381000"/>
            <a:ext cx="8686800" cy="5638800"/>
          </a:xfrm>
          <a:prstGeom prst="roundRect">
            <a:avLst>
              <a:gd name="adj" fmla="val 7912"/>
            </a:avLst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buClrTx/>
              <a:buSzTx/>
              <a:buFontTx/>
              <a:buNone/>
            </a:pPr>
            <a:endParaRPr lang="pt-BR" sz="2400">
              <a:solidFill>
                <a:schemeClr val="tx1"/>
              </a:solidFill>
              <a:latin typeface="Times New Roman" pitchFamily="16" charset="0"/>
              <a:cs typeface="Arial" charset="0"/>
            </a:endParaRPr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white">
          <a:xfrm>
            <a:off x="327025" y="488950"/>
            <a:ext cx="8435975" cy="4768850"/>
          </a:xfrm>
          <a:prstGeom prst="roundRect">
            <a:avLst>
              <a:gd name="adj" fmla="val 7310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>
              <a:lnSpc>
                <a:spcPct val="100000"/>
              </a:lnSpc>
              <a:buClrTx/>
              <a:buSzTx/>
              <a:buFontTx/>
              <a:buNone/>
            </a:pPr>
            <a:endParaRPr lang="pt-BR" sz="2400">
              <a:solidFill>
                <a:schemeClr val="tx1"/>
              </a:solidFill>
              <a:latin typeface="Times New Roman" pitchFamily="16" charset="0"/>
              <a:cs typeface="Arial" charset="0"/>
            </a:endParaRPr>
          </a:p>
        </p:txBody>
      </p:sp>
      <p:sp>
        <p:nvSpPr>
          <p:cNvPr id="6" name="AutoShape 4"/>
          <p:cNvSpPr>
            <a:spLocks noChangeArrowheads="1"/>
          </p:cNvSpPr>
          <p:nvPr/>
        </p:nvSpPr>
        <p:spPr bwMode="blackWhite">
          <a:xfrm>
            <a:off x="1371600" y="3338513"/>
            <a:ext cx="6400800" cy="22860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508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00000"/>
              </a:lnSpc>
              <a:buClrTx/>
              <a:buSzTx/>
              <a:buFontTx/>
              <a:buNone/>
            </a:pPr>
            <a:endParaRPr lang="pt-BR" sz="180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85800" y="857250"/>
            <a:ext cx="7772400" cy="2266950"/>
          </a:xfrm>
        </p:spPr>
        <p:txBody>
          <a:bodyPr anchor="ctr" anchorCtr="1"/>
          <a:lstStyle>
            <a:lvl1pPr algn="ctr">
              <a:defRPr sz="4100" i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83974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3567113"/>
            <a:ext cx="5410200" cy="1905000"/>
          </a:xfrm>
        </p:spPr>
        <p:txBody>
          <a:bodyPr anchor="ctr"/>
          <a:lstStyle>
            <a:lvl1pPr marL="0" indent="0" algn="ctr">
              <a:buFont typeface="Wingdings" charset="2"/>
              <a:buNone/>
              <a:defRPr sz="3300"/>
            </a:lvl1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8CC5FD-A643-40FA-AD0F-BF0DD8A0B331}" type="datetimeFigureOut">
              <a:rPr lang="pt-BR"/>
              <a:pPr>
                <a:defRPr/>
              </a:pPr>
              <a:t>22/05/2018</a:t>
            </a:fld>
            <a:endParaRPr lang="pt-BR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391275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391275"/>
            <a:ext cx="1600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16AF0C-3C19-4A9E-A1BC-A2AB67892CF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54867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B6AA04-3011-4310-9A09-6E93B56B69DB}" type="datetimeFigureOut">
              <a:rPr lang="pt-BR"/>
              <a:pPr>
                <a:defRPr/>
              </a:pPr>
              <a:t>22/05/2018</a:t>
            </a:fld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1ABBBF-1754-42AB-9FFB-1641A63692D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488014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0CE60A-C78E-4721-98B4-AAC612E9BB22}" type="datetimeFigureOut">
              <a:rPr lang="pt-BR"/>
              <a:pPr>
                <a:defRPr/>
              </a:pPr>
              <a:t>22/05/2018</a:t>
            </a:fld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7C6563-3387-4CEE-A7E7-7C51B3FF737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223553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762000" y="1905000"/>
            <a:ext cx="37719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86300" y="1905000"/>
            <a:ext cx="37719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84AACA-AC86-4EE8-8184-526024F0C532}" type="datetimeFigureOut">
              <a:rPr lang="pt-BR"/>
              <a:pPr>
                <a:defRPr/>
              </a:pPr>
              <a:t>22/05/2018</a:t>
            </a:fld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2DE793-6555-4AED-B635-C7871872F61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675087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870450-7EB5-4A90-9003-1E7D4B47C407}" type="datetimeFigureOut">
              <a:rPr lang="pt-BR"/>
              <a:pPr>
                <a:defRPr/>
              </a:pPr>
              <a:t>22/05/2018</a:t>
            </a:fld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BE3E81-8D0C-43BB-9B8C-F7E98EC7B19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433541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D8B567-C858-4DC7-A0CE-92839A3271FE}" type="datetimeFigureOut">
              <a:rPr lang="pt-BR"/>
              <a:pPr>
                <a:defRPr/>
              </a:pPr>
              <a:t>22/05/2018</a:t>
            </a:fld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19A3E6-C96D-4CF2-AE64-CB698DCF58E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859644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C439EF-60FC-40CF-BF26-EADD73A55B6E}" type="datetimeFigureOut">
              <a:rPr lang="pt-BR"/>
              <a:pPr>
                <a:defRPr/>
              </a:pPr>
              <a:t>22/05/2018</a:t>
            </a:fld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7C0B7F-37CE-4B28-87C3-71C994872C8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26195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DB5331-93D0-448D-A900-2EF6C2A7822E}" type="datetimeFigureOut">
              <a:rPr lang="pt-BR"/>
              <a:pPr>
                <a:defRPr/>
              </a:pPr>
              <a:t>22/05/2018</a:t>
            </a:fld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0CB846-FA0B-42F1-83C8-6DAAF802CD4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6939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24C8DB-C1CC-4B98-8A88-5A04A7BEFFC1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06306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0FF58C-5240-4B13-BC0E-409008F41DAA}" type="datetimeFigureOut">
              <a:rPr lang="pt-BR"/>
              <a:pPr>
                <a:defRPr/>
              </a:pPr>
              <a:t>22/05/2018</a:t>
            </a:fld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DE6EAC-3169-44D5-81FD-AC1CF26538B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55117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6433E9-9376-4050-99DE-357F83FEA715}" type="datetimeFigureOut">
              <a:rPr lang="pt-BR"/>
              <a:pPr>
                <a:defRPr/>
              </a:pPr>
              <a:t>22/05/2018</a:t>
            </a:fld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79D15B-A8CA-4F0C-89B3-A0D13BF2F7E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578413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34150" y="533400"/>
            <a:ext cx="1924050" cy="5410200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762000" y="533400"/>
            <a:ext cx="5619750" cy="5410200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2ADAEF-948D-4160-9E91-2895E6E05471}" type="datetimeFigureOut">
              <a:rPr lang="pt-BR"/>
              <a:pPr>
                <a:defRPr/>
              </a:pPr>
              <a:t>22/05/2018</a:t>
            </a:fld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303303-828E-4AF0-B7F6-12190D91A9D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8945942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CoverOverlay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6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defTabSz="91440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lang="en-US" sz="5400" dirty="0">
                  <a:ln w="3175">
                    <a:solidFill>
                      <a:srgbClr val="EBDDC3">
                        <a:alpha val="60000"/>
                      </a:srgbClr>
                    </a:solidFill>
                  </a:ln>
                  <a:solidFill>
                    <a:srgbClr val="EBDDC3">
                      <a:lumMod val="90000"/>
                    </a:srgb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  <a:ea typeface="+mn-ea"/>
                  <a:cs typeface="Arial" charset="0"/>
                </a:rPr>
                <a:t></a:t>
              </a:r>
            </a:p>
          </p:txBody>
        </p:sp>
        <p:cxnSp>
          <p:nvCxnSpPr>
            <p:cNvPr id="7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EBDDC3"/>
                </a:solidFill>
              </a:defRPr>
            </a:lvl1pPr>
          </a:lstStyle>
          <a:p>
            <a:pPr>
              <a:defRPr/>
            </a:pPr>
            <a:fld id="{9EF4FF0D-529B-4362-BF63-B8966BAD9994}" type="datetimeFigureOut">
              <a:rPr lang="pt-BR"/>
              <a:pPr>
                <a:defRPr/>
              </a:pPr>
              <a:t>22/05/2018</a:t>
            </a:fld>
            <a:endParaRPr lang="pt-BR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EBDDC3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EBDDC3"/>
                </a:solidFill>
              </a:defRPr>
            </a:lvl1pPr>
          </a:lstStyle>
          <a:p>
            <a:pPr>
              <a:defRPr/>
            </a:pPr>
            <a:fld id="{83AB1868-4A67-4353-B251-00E515068CF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310732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1173163" y="1392238"/>
            <a:ext cx="6778625" cy="923925"/>
            <a:chOff x="1172584" y="1381459"/>
            <a:chExt cx="6779110" cy="923330"/>
          </a:xfrm>
        </p:grpSpPr>
        <p:sp>
          <p:nvSpPr>
            <p:cNvPr id="5" name="TextBox 12"/>
            <p:cNvSpPr txBox="1">
              <a:spLocks noChangeArrowheads="1"/>
            </p:cNvSpPr>
            <p:nvPr/>
          </p:nvSpPr>
          <p:spPr bwMode="auto">
            <a:xfrm>
              <a:off x="4147772" y="1381459"/>
              <a:ext cx="876363" cy="92333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defTabSz="914400" eaLnBrk="1" hangingPunct="1">
                <a:lnSpc>
                  <a:spcPct val="100000"/>
                </a:lnSpc>
                <a:buClrTx/>
                <a:buSzTx/>
                <a:buFontTx/>
                <a:buNone/>
                <a:defRPr/>
              </a:pPr>
              <a:r>
                <a:rPr lang="en-US" sz="5400" smtClean="0">
                  <a:solidFill>
                    <a:srgbClr val="B39D94"/>
                  </a:solidFill>
                  <a:latin typeface="Wingdings" pitchFamily="2" charset="2"/>
                  <a:ea typeface="+mn-ea"/>
                </a:rPr>
                <a:t></a:t>
              </a:r>
            </a:p>
          </p:txBody>
        </p:sp>
        <p:cxnSp>
          <p:nvCxnSpPr>
            <p:cNvPr id="6" name="Straight Connector 13"/>
            <p:cNvCxnSpPr/>
            <p:nvPr/>
          </p:nvCxnSpPr>
          <p:spPr>
            <a:xfrm rot="10800000">
              <a:off x="1172584" y="1925620"/>
              <a:ext cx="3119660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14"/>
            <p:cNvCxnSpPr/>
            <p:nvPr/>
          </p:nvCxnSpPr>
          <p:spPr>
            <a:xfrm rot="10800000">
              <a:off x="4832033" y="1922447"/>
              <a:ext cx="3119661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F6A8F0-D5D3-4FBC-92D6-CF4916A4B90B}" type="datetimeFigureOut">
              <a:rPr lang="pt-BR"/>
              <a:pPr>
                <a:defRPr/>
              </a:pPr>
              <a:t>22/05/2018</a:t>
            </a:fld>
            <a:endParaRPr lang="pt-BR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E6C946-46CC-4844-8939-D75696A9A00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64965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CoverOverlay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Group 7"/>
          <p:cNvGrpSpPr>
            <a:grpSpLocks/>
          </p:cNvGrpSpPr>
          <p:nvPr/>
        </p:nvGrpSpPr>
        <p:grpSpPr bwMode="auto">
          <a:xfrm>
            <a:off x="1173163" y="2887663"/>
            <a:ext cx="6778625" cy="923925"/>
            <a:chOff x="1172584" y="1381459"/>
            <a:chExt cx="6779110" cy="923330"/>
          </a:xfrm>
        </p:grpSpPr>
        <p:sp>
          <p:nvSpPr>
            <p:cNvPr id="6" name="TextBox 8"/>
            <p:cNvSpPr txBox="1">
              <a:spLocks noChangeArrowheads="1"/>
            </p:cNvSpPr>
            <p:nvPr/>
          </p:nvSpPr>
          <p:spPr bwMode="auto">
            <a:xfrm>
              <a:off x="4147772" y="1381459"/>
              <a:ext cx="876363" cy="92333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defTabSz="914400" eaLnBrk="1" hangingPunct="1">
                <a:lnSpc>
                  <a:spcPct val="100000"/>
                </a:lnSpc>
                <a:buClrTx/>
                <a:buSzTx/>
                <a:buFontTx/>
                <a:buNone/>
                <a:defRPr/>
              </a:pPr>
              <a:r>
                <a:rPr lang="en-US" sz="5400" smtClean="0">
                  <a:solidFill>
                    <a:srgbClr val="B39D94"/>
                  </a:solidFill>
                  <a:latin typeface="Wingdings" pitchFamily="2" charset="2"/>
                  <a:ea typeface="+mn-ea"/>
                </a:rPr>
                <a:t></a:t>
              </a:r>
            </a:p>
          </p:txBody>
        </p:sp>
        <p:cxnSp>
          <p:nvCxnSpPr>
            <p:cNvPr id="7" name="Straight Connector 9"/>
            <p:cNvCxnSpPr/>
            <p:nvPr/>
          </p:nvCxnSpPr>
          <p:spPr>
            <a:xfrm rot="10800000">
              <a:off x="1172584" y="1925620"/>
              <a:ext cx="3119660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10"/>
            <p:cNvCxnSpPr/>
            <p:nvPr/>
          </p:nvCxnSpPr>
          <p:spPr>
            <a:xfrm rot="10800000">
              <a:off x="4832033" y="1927207"/>
              <a:ext cx="3119661" cy="1586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ADF77E-7546-44A4-A226-C2B944E94832}" type="datetimeFigureOut">
              <a:rPr lang="pt-BR"/>
              <a:pPr>
                <a:defRPr/>
              </a:pPr>
              <a:t>22/05/2018</a:t>
            </a:fld>
            <a:endParaRPr lang="pt-BR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A36407-83C7-410E-A720-A7EC3ABD0CC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27516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2"/>
          <p:cNvGrpSpPr>
            <a:grpSpLocks/>
          </p:cNvGrpSpPr>
          <p:nvPr/>
        </p:nvGrpSpPr>
        <p:grpSpPr bwMode="auto">
          <a:xfrm>
            <a:off x="1173163" y="1392238"/>
            <a:ext cx="6778625" cy="923925"/>
            <a:chOff x="1172584" y="1381459"/>
            <a:chExt cx="6779110" cy="923330"/>
          </a:xfrm>
        </p:grpSpPr>
        <p:sp>
          <p:nvSpPr>
            <p:cNvPr id="6" name="TextBox 13"/>
            <p:cNvSpPr txBox="1">
              <a:spLocks noChangeArrowheads="1"/>
            </p:cNvSpPr>
            <p:nvPr/>
          </p:nvSpPr>
          <p:spPr bwMode="auto">
            <a:xfrm>
              <a:off x="4147772" y="1381459"/>
              <a:ext cx="876363" cy="92333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defTabSz="914400" eaLnBrk="1" hangingPunct="1">
                <a:lnSpc>
                  <a:spcPct val="100000"/>
                </a:lnSpc>
                <a:buClrTx/>
                <a:buSzTx/>
                <a:buFontTx/>
                <a:buNone/>
                <a:defRPr/>
              </a:pPr>
              <a:r>
                <a:rPr lang="en-US" sz="5400" smtClean="0">
                  <a:solidFill>
                    <a:srgbClr val="B39D94"/>
                  </a:solidFill>
                  <a:latin typeface="Wingdings" pitchFamily="2" charset="2"/>
                  <a:ea typeface="+mn-ea"/>
                </a:rPr>
                <a:t></a:t>
              </a:r>
            </a:p>
          </p:txBody>
        </p:sp>
        <p:cxnSp>
          <p:nvCxnSpPr>
            <p:cNvPr id="7" name="Straight Connector 14"/>
            <p:cNvCxnSpPr/>
            <p:nvPr/>
          </p:nvCxnSpPr>
          <p:spPr>
            <a:xfrm rot="10800000">
              <a:off x="1172584" y="1925620"/>
              <a:ext cx="3119660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15"/>
            <p:cNvCxnSpPr/>
            <p:nvPr/>
          </p:nvCxnSpPr>
          <p:spPr>
            <a:xfrm rot="10800000">
              <a:off x="4832033" y="1922447"/>
              <a:ext cx="3119661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25A24E-DE3C-4F5E-A06F-F421F874053B}" type="datetimeFigureOut">
              <a:rPr lang="pt-BR"/>
              <a:pPr>
                <a:defRPr/>
              </a:pPr>
              <a:t>22/05/2018</a:t>
            </a:fld>
            <a:endParaRPr lang="pt-BR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4FB554-B841-41EF-B6A5-EBD8E35DAFB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534425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3"/>
          <p:cNvGrpSpPr>
            <a:grpSpLocks/>
          </p:cNvGrpSpPr>
          <p:nvPr/>
        </p:nvGrpSpPr>
        <p:grpSpPr bwMode="auto">
          <a:xfrm>
            <a:off x="1173163" y="1392238"/>
            <a:ext cx="6778625" cy="923925"/>
            <a:chOff x="1172584" y="1381459"/>
            <a:chExt cx="6779110" cy="923330"/>
          </a:xfrm>
        </p:grpSpPr>
        <p:sp>
          <p:nvSpPr>
            <p:cNvPr id="8" name="TextBox 15"/>
            <p:cNvSpPr txBox="1">
              <a:spLocks noChangeArrowheads="1"/>
            </p:cNvSpPr>
            <p:nvPr/>
          </p:nvSpPr>
          <p:spPr bwMode="auto">
            <a:xfrm>
              <a:off x="4147772" y="1381459"/>
              <a:ext cx="876363" cy="92333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defTabSz="914400" eaLnBrk="1" hangingPunct="1">
                <a:lnSpc>
                  <a:spcPct val="100000"/>
                </a:lnSpc>
                <a:buClrTx/>
                <a:buSzTx/>
                <a:buFontTx/>
                <a:buNone/>
                <a:defRPr/>
              </a:pPr>
              <a:r>
                <a:rPr lang="en-US" sz="5400" smtClean="0">
                  <a:solidFill>
                    <a:srgbClr val="B39D94"/>
                  </a:solidFill>
                  <a:latin typeface="Wingdings" pitchFamily="2" charset="2"/>
                  <a:ea typeface="+mn-ea"/>
                </a:rPr>
                <a:t></a:t>
              </a:r>
            </a:p>
          </p:txBody>
        </p:sp>
        <p:cxnSp>
          <p:nvCxnSpPr>
            <p:cNvPr id="9" name="Straight Connector 16"/>
            <p:cNvCxnSpPr/>
            <p:nvPr/>
          </p:nvCxnSpPr>
          <p:spPr>
            <a:xfrm rot="10800000">
              <a:off x="1172584" y="1925620"/>
              <a:ext cx="3119660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17"/>
            <p:cNvCxnSpPr/>
            <p:nvPr/>
          </p:nvCxnSpPr>
          <p:spPr>
            <a:xfrm rot="10800000">
              <a:off x="4832033" y="1922447"/>
              <a:ext cx="3119661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11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D3D269-046C-4AF6-8F22-4B9650956DA8}" type="datetimeFigureOut">
              <a:rPr lang="pt-BR"/>
              <a:pPr>
                <a:defRPr/>
              </a:pPr>
              <a:t>22/05/2018</a:t>
            </a:fld>
            <a:endParaRPr lang="pt-BR"/>
          </a:p>
        </p:txBody>
      </p:sp>
      <p:sp>
        <p:nvSpPr>
          <p:cNvPr id="12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3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785403-6FEB-4CED-8F15-15B2B8955E0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2833864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1173163" y="1392238"/>
            <a:ext cx="6778625" cy="923925"/>
            <a:chOff x="1172584" y="1381459"/>
            <a:chExt cx="6779110" cy="923330"/>
          </a:xfrm>
        </p:grpSpPr>
        <p:sp>
          <p:nvSpPr>
            <p:cNvPr id="4" name="TextBox 13"/>
            <p:cNvSpPr txBox="1">
              <a:spLocks noChangeArrowheads="1"/>
            </p:cNvSpPr>
            <p:nvPr/>
          </p:nvSpPr>
          <p:spPr bwMode="auto">
            <a:xfrm>
              <a:off x="4147772" y="1381459"/>
              <a:ext cx="876363" cy="92333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defTabSz="914400" eaLnBrk="1" hangingPunct="1">
                <a:lnSpc>
                  <a:spcPct val="100000"/>
                </a:lnSpc>
                <a:buClrTx/>
                <a:buSzTx/>
                <a:buFontTx/>
                <a:buNone/>
                <a:defRPr/>
              </a:pPr>
              <a:r>
                <a:rPr lang="en-US" sz="5400" smtClean="0">
                  <a:solidFill>
                    <a:srgbClr val="B39D94"/>
                  </a:solidFill>
                  <a:latin typeface="Wingdings" pitchFamily="2" charset="2"/>
                  <a:ea typeface="+mn-ea"/>
                </a:rPr>
                <a:t></a:t>
              </a:r>
            </a:p>
          </p:txBody>
        </p:sp>
        <p:cxnSp>
          <p:nvCxnSpPr>
            <p:cNvPr id="5" name="Straight Connector 14"/>
            <p:cNvCxnSpPr/>
            <p:nvPr/>
          </p:nvCxnSpPr>
          <p:spPr>
            <a:xfrm rot="10800000">
              <a:off x="1172584" y="1925620"/>
              <a:ext cx="3119660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15"/>
            <p:cNvCxnSpPr/>
            <p:nvPr/>
          </p:nvCxnSpPr>
          <p:spPr>
            <a:xfrm rot="10800000">
              <a:off x="4832033" y="1922447"/>
              <a:ext cx="3119661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0B2A4C-197D-4B0D-A8CF-482B25D22394}" type="datetimeFigureOut">
              <a:rPr lang="pt-BR"/>
              <a:pPr>
                <a:defRPr/>
              </a:pPr>
              <a:t>22/05/2018</a:t>
            </a:fld>
            <a:endParaRPr lang="pt-BR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DE0408-50CA-4C4B-A444-8C71BA0155E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682776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34DE90-EB4C-496E-97D9-DEDC8015C0AF}" type="datetimeFigureOut">
              <a:rPr lang="pt-BR"/>
              <a:pPr>
                <a:defRPr/>
              </a:pPr>
              <a:t>22/05/2018</a:t>
            </a:fld>
            <a:endParaRPr lang="pt-BR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A9C4A2-8826-4F66-BC89-AD898F36CC2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93610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9E15D1-79E5-44AE-BCDC-2AD08C5AF722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1379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4B8575-6572-4058-BCBF-38EDE56ECF97}" type="datetimeFigureOut">
              <a:rPr lang="pt-BR"/>
              <a:pPr>
                <a:defRPr/>
              </a:pPr>
              <a:t>22/05/2018</a:t>
            </a:fld>
            <a:endParaRPr lang="pt-B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35054F-AD9D-47F6-AE96-82F87343A11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347289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D728E5-E234-4B46-B31D-26637038D2E1}" type="datetimeFigureOut">
              <a:rPr lang="pt-BR"/>
              <a:pPr>
                <a:defRPr/>
              </a:pPr>
              <a:t>22/05/2018</a:t>
            </a:fld>
            <a:endParaRPr lang="pt-B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CD8C58-21E2-45ED-A4AF-4E198638EBF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1491745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1173163" y="1392238"/>
            <a:ext cx="6778625" cy="923925"/>
            <a:chOff x="1172584" y="1381459"/>
            <a:chExt cx="6779110" cy="923330"/>
          </a:xfrm>
        </p:grpSpPr>
        <p:sp>
          <p:nvSpPr>
            <p:cNvPr id="5" name="TextBox 14"/>
            <p:cNvSpPr txBox="1">
              <a:spLocks noChangeArrowheads="1"/>
            </p:cNvSpPr>
            <p:nvPr/>
          </p:nvSpPr>
          <p:spPr bwMode="auto">
            <a:xfrm>
              <a:off x="4147772" y="1381459"/>
              <a:ext cx="876363" cy="92333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defTabSz="914400" eaLnBrk="1" hangingPunct="1">
                <a:lnSpc>
                  <a:spcPct val="100000"/>
                </a:lnSpc>
                <a:buClrTx/>
                <a:buSzTx/>
                <a:buFontTx/>
                <a:buNone/>
                <a:defRPr/>
              </a:pPr>
              <a:r>
                <a:rPr lang="en-US" sz="5400" smtClean="0">
                  <a:solidFill>
                    <a:srgbClr val="B39D94"/>
                  </a:solidFill>
                  <a:latin typeface="Wingdings" pitchFamily="2" charset="2"/>
                  <a:ea typeface="+mn-ea"/>
                </a:rPr>
                <a:t></a:t>
              </a:r>
            </a:p>
          </p:txBody>
        </p:sp>
        <p:cxnSp>
          <p:nvCxnSpPr>
            <p:cNvPr id="6" name="Straight Connector 15"/>
            <p:cNvCxnSpPr/>
            <p:nvPr/>
          </p:nvCxnSpPr>
          <p:spPr>
            <a:xfrm rot="10800000">
              <a:off x="1172584" y="1925620"/>
              <a:ext cx="3119660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16"/>
            <p:cNvCxnSpPr/>
            <p:nvPr/>
          </p:nvCxnSpPr>
          <p:spPr>
            <a:xfrm rot="10800000">
              <a:off x="4832033" y="1922447"/>
              <a:ext cx="3119661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282B8F-0158-440C-8D72-7E79898F0658}" type="datetimeFigureOut">
              <a:rPr lang="pt-BR"/>
              <a:pPr>
                <a:defRPr/>
              </a:pPr>
              <a:t>22/05/2018</a:t>
            </a:fld>
            <a:endParaRPr lang="pt-BR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67F534-4B7F-4E29-A3FB-C0D22FFC3DE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251724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0"/>
          <p:cNvGrpSpPr>
            <a:grpSpLocks/>
          </p:cNvGrpSpPr>
          <p:nvPr/>
        </p:nvGrpSpPr>
        <p:grpSpPr bwMode="auto">
          <a:xfrm rot="5400000">
            <a:off x="3908425" y="2881313"/>
            <a:ext cx="5481637" cy="922338"/>
            <a:chOff x="1815339" y="1381459"/>
            <a:chExt cx="5480154" cy="923330"/>
          </a:xfrm>
        </p:grpSpPr>
        <p:sp>
          <p:nvSpPr>
            <p:cNvPr id="5" name="TextBox 11"/>
            <p:cNvSpPr txBox="1">
              <a:spLocks noChangeArrowheads="1"/>
            </p:cNvSpPr>
            <p:nvPr/>
          </p:nvSpPr>
          <p:spPr bwMode="auto">
            <a:xfrm>
              <a:off x="4146745" y="1381458"/>
              <a:ext cx="877650" cy="92333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defTabSz="914400" eaLnBrk="1" hangingPunct="1">
                <a:lnSpc>
                  <a:spcPct val="100000"/>
                </a:lnSpc>
                <a:buClrTx/>
                <a:buSzTx/>
                <a:buFontTx/>
                <a:buNone/>
                <a:defRPr/>
              </a:pPr>
              <a:r>
                <a:rPr lang="en-US" sz="5400" smtClean="0">
                  <a:solidFill>
                    <a:srgbClr val="B39D94"/>
                  </a:solidFill>
                  <a:latin typeface="Wingdings" pitchFamily="2" charset="2"/>
                  <a:ea typeface="+mn-ea"/>
                </a:rPr>
                <a:t></a:t>
              </a:r>
            </a:p>
          </p:txBody>
        </p:sp>
        <p:cxnSp>
          <p:nvCxnSpPr>
            <p:cNvPr id="6" name="Straight Connector 12"/>
            <p:cNvCxnSpPr/>
            <p:nvPr/>
          </p:nvCxnSpPr>
          <p:spPr>
            <a:xfrm flipH="1" flipV="1">
              <a:off x="1815339" y="1924967"/>
              <a:ext cx="2469482" cy="1590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13"/>
            <p:cNvCxnSpPr/>
            <p:nvPr/>
          </p:nvCxnSpPr>
          <p:spPr>
            <a:xfrm rot="10800000">
              <a:off x="4826011" y="1928146"/>
              <a:ext cx="2469482" cy="1590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8EB295-A55A-4E4D-A69B-CEF1EDAD3F99}" type="datetimeFigureOut">
              <a:rPr lang="pt-BR"/>
              <a:pPr>
                <a:defRPr/>
              </a:pPr>
              <a:t>22/05/2018</a:t>
            </a:fld>
            <a:endParaRPr lang="pt-BR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DCF64C-22E9-4613-A8EA-4A6C05285CC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877139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5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6" name="Rectangle 12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7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/>
          <a:lstStyle>
            <a:lvl1pPr marL="640080" indent="-457200" algn="l">
              <a:defRPr sz="54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fld id="{7F1364A8-F9E5-46A6-918F-1E97C581A018}" type="datetimeFigureOut">
              <a:rPr lang="pt-BR"/>
              <a:pPr>
                <a:defRPr/>
              </a:pPr>
              <a:t>22/05/2018</a:t>
            </a:fld>
            <a:endParaRPr lang="pt-BR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BCB1CB-69BE-4B2D-A55B-1E98053CD936}" type="slidenum">
              <a:rPr lang="pt-BR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752695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fld id="{41EF142E-8811-4991-9588-891478C74227}" type="datetimeFigureOut">
              <a:rPr lang="pt-BR"/>
              <a:pPr>
                <a:defRPr/>
              </a:pPr>
              <a:t>22/05/2018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FD85E3-8DB0-437D-B098-6ACF29C56219}" type="slidenum">
              <a:rPr lang="pt-BR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032861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5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7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fld id="{662EFC50-E7E1-484C-B500-8FB5A93286C5}" type="datetimeFigureOut">
              <a:rPr lang="pt-BR"/>
              <a:pPr>
                <a:defRPr/>
              </a:pPr>
              <a:t>22/05/2018</a:t>
            </a:fld>
            <a:endParaRPr lang="pt-BR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166720-B481-44DA-B017-DA7310FAFF3C}" type="slidenum">
              <a:rPr lang="pt-BR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219201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fld id="{9F71A7B7-2BE0-4763-B807-00C50C62BB6B}" type="datetimeFigureOut">
              <a:rPr lang="pt-BR"/>
              <a:pPr>
                <a:defRPr/>
              </a:pPr>
              <a:t>22/05/2018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845667-3AED-42EA-AA07-CAF552F59721}" type="slidenum">
              <a:rPr lang="pt-BR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996312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fld id="{D0503087-AC41-4EFF-A436-262708751F65}" type="datetimeFigureOut">
              <a:rPr lang="pt-BR"/>
              <a:pPr>
                <a:defRPr/>
              </a:pPr>
              <a:t>22/05/2018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D2F532-ABAF-4193-88ED-093D6B80D96D}" type="slidenum">
              <a:rPr lang="pt-BR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770771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fld id="{4EA68BDA-1AE4-4984-B541-1B2468148F1D}" type="datetimeFigureOut">
              <a:rPr lang="pt-BR"/>
              <a:pPr>
                <a:defRPr/>
              </a:pPr>
              <a:t>22/05/2018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E18E8A-EC67-4516-94BE-2495B84526F5}" type="slidenum">
              <a:rPr lang="pt-BR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3461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A55A83-07F2-401E-A22A-730817878D2F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467302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fld id="{802CBAE9-7290-48C1-AAEE-C0A3D8D0F47E}" type="datetimeFigureOut">
              <a:rPr lang="pt-BR"/>
              <a:pPr>
                <a:defRPr/>
              </a:pPr>
              <a:t>22/05/2018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D2A65B-D781-4C27-A488-CACA819FEB5F}" type="slidenum">
              <a:rPr lang="pt-BR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297040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/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fld id="{0EA88C35-493F-4BA9-8065-79890B7E9333}" type="datetimeFigureOut">
              <a:rPr lang="pt-BR"/>
              <a:pPr>
                <a:defRPr/>
              </a:pPr>
              <a:t>22/05/2018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DF440B-C59F-4624-81C6-14D77CB8B37C}" type="slidenum">
              <a:rPr lang="pt-BR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194727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7" name="Rectangle 9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 rtlCol="0"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fld id="{E4702422-99BA-4E8E-B4C7-F0810E1E397F}" type="datetimeFigureOut">
              <a:rPr lang="pt-BR"/>
              <a:pPr>
                <a:defRPr/>
              </a:pPr>
              <a:t>22/05/2018</a:t>
            </a:fld>
            <a:endParaRPr lang="pt-BR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004221-277C-4B4E-9DFF-A3F9F270D7DE}" type="slidenum">
              <a:rPr lang="pt-BR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879942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fld id="{86E5197A-CF26-4083-9239-FE11E6612984}" type="datetimeFigureOut">
              <a:rPr lang="pt-BR"/>
              <a:pPr>
                <a:defRPr/>
              </a:pPr>
              <a:t>22/05/2018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D73783-E568-4D8D-9CF7-E2C37F9A11B3}" type="slidenum">
              <a:rPr lang="pt-BR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216439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fld id="{1BBC9E41-2568-4E06-BA35-6AB6F018D6AE}" type="datetimeFigureOut">
              <a:rPr lang="pt-BR"/>
              <a:pPr>
                <a:defRPr/>
              </a:pPr>
              <a:t>22/05/2018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DBD7CB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B3B0FD-81ED-411D-845E-333BC2810A5C}" type="slidenum">
              <a:rPr lang="pt-BR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4992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914DD9-16D3-4A44-8FD2-927EC7667199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6317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996A2B-CBFE-40A6-AF50-7F0CF265529A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0009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16FC52-F193-4E14-89A4-68CD0DBAAC90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6986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7D9F3B-44D5-4590-AEBE-0BC3B2BC4535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2372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3E4A74-AAAA-4ADE-8CD8-37F4D1D63D61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7730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"/>
          <p:cNvGrpSpPr>
            <a:grpSpLocks/>
          </p:cNvGrpSpPr>
          <p:nvPr/>
        </p:nvGrpSpPr>
        <p:grpSpPr bwMode="auto">
          <a:xfrm>
            <a:off x="-7761288" y="1465263"/>
            <a:ext cx="16903701" cy="10783887"/>
            <a:chOff x="-4889" y="923"/>
            <a:chExt cx="10648" cy="6793"/>
          </a:xfrm>
        </p:grpSpPr>
        <p:sp>
          <p:nvSpPr>
            <p:cNvPr id="1031" name="Freeform 2"/>
            <p:cNvSpPr>
              <a:spLocks noChangeArrowheads="1"/>
            </p:cNvSpPr>
            <p:nvPr/>
          </p:nvSpPr>
          <p:spPr bwMode="auto">
            <a:xfrm>
              <a:off x="2061" y="1707"/>
              <a:ext cx="3699" cy="2613"/>
            </a:xfrm>
            <a:custGeom>
              <a:avLst/>
              <a:gdLst/>
              <a:ahLst/>
              <a:cxnLst/>
              <a:rect l="0" t="0" r="0" b="0"/>
              <a:pathLst/>
            </a:custGeom>
            <a:gradFill rotWithShape="0">
              <a:gsLst>
                <a:gs pos="0">
                  <a:srgbClr val="172F75"/>
                </a:gs>
                <a:gs pos="100000">
                  <a:srgbClr val="3366FF">
                    <a:alpha val="50000"/>
                  </a:srgbClr>
                </a:gs>
              </a:gsLst>
              <a:lin ang="108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32" name="AutoShape 3"/>
            <p:cNvSpPr>
              <a:spLocks noChangeArrowheads="1"/>
            </p:cNvSpPr>
            <p:nvPr/>
          </p:nvSpPr>
          <p:spPr bwMode="auto">
            <a:xfrm>
              <a:off x="-4889" y="923"/>
              <a:ext cx="8474" cy="679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10800 w 21600"/>
                <a:gd name="T19" fmla="*/ 175 h 21600"/>
                <a:gd name="T20" fmla="*/ 21600 w 21600"/>
                <a:gd name="T21" fmla="*/ 1080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 stroke="0">
                  <a:moveTo>
                    <a:pt x="21600" y="10800"/>
                  </a:moveTo>
                  <a:cubicBezTo>
                    <a:pt x="21600" y="16764"/>
                    <a:pt x="16764" y="21600"/>
                    <a:pt x="10800" y="21600"/>
                  </a:cubicBezTo>
                  <a:cubicBezTo>
                    <a:pt x="4835" y="21600"/>
                    <a:pt x="0" y="16764"/>
                    <a:pt x="0" y="10800"/>
                  </a:cubicBezTo>
                  <a:cubicBezTo>
                    <a:pt x="0" y="4835"/>
                    <a:pt x="4835" y="0"/>
                    <a:pt x="10800" y="0"/>
                  </a:cubicBezTo>
                  <a:cubicBezTo>
                    <a:pt x="16764" y="-1"/>
                    <a:pt x="21599" y="4835"/>
                    <a:pt x="21600" y="10799"/>
                  </a:cubicBezTo>
                  <a:lnTo>
                    <a:pt x="10800" y="10800"/>
                  </a:lnTo>
                  <a:lnTo>
                    <a:pt x="21600" y="10800"/>
                  </a:lnTo>
                  <a:close/>
                </a:path>
                <a:path w="21600" h="21600" fill="none">
                  <a:moveTo>
                    <a:pt x="21600" y="10800"/>
                  </a:moveTo>
                  <a:cubicBezTo>
                    <a:pt x="21600" y="16764"/>
                    <a:pt x="16764" y="21600"/>
                    <a:pt x="10800" y="21600"/>
                  </a:cubicBezTo>
                  <a:cubicBezTo>
                    <a:pt x="4835" y="21600"/>
                    <a:pt x="0" y="16764"/>
                    <a:pt x="0" y="10800"/>
                  </a:cubicBezTo>
                  <a:cubicBezTo>
                    <a:pt x="0" y="4835"/>
                    <a:pt x="4835" y="0"/>
                    <a:pt x="10800" y="0"/>
                  </a:cubicBezTo>
                  <a:cubicBezTo>
                    <a:pt x="16764" y="-1"/>
                    <a:pt x="21599" y="4835"/>
                    <a:pt x="21600" y="10799"/>
                  </a:cubicBezTo>
                </a:path>
              </a:pathLst>
            </a:custGeom>
            <a:noFill/>
            <a:ln w="12600">
              <a:solidFill>
                <a:srgbClr val="3366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</p:grpSp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1293813" y="471488"/>
            <a:ext cx="7750175" cy="14112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Clique para editar o formato do título de texto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dt"/>
          </p:nvPr>
        </p:nvSpPr>
        <p:spPr bwMode="auto">
          <a:xfrm>
            <a:off x="685800" y="6248400"/>
            <a:ext cx="1882775" cy="434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Font typeface="Times New Roman" pitchFamily="16" charset="0"/>
              <a:buNone/>
              <a:tabLst>
                <a:tab pos="723900" algn="l"/>
                <a:tab pos="1447800" algn="l"/>
              </a:tabLst>
              <a:defRPr sz="14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8400"/>
            <a:ext cx="2873375" cy="434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1882775" cy="434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Times New Roman" pitchFamily="16" charset="0"/>
              <a:buNone/>
              <a:tabLst>
                <a:tab pos="723900" algn="l"/>
                <a:tab pos="1447800" algn="l"/>
              </a:tabLst>
              <a:defRPr sz="14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628D9D0D-8FAD-442F-BFED-19F778FC46BA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40" r:id="rId1"/>
    <p:sldLayoutId id="2147484541" r:id="rId2"/>
    <p:sldLayoutId id="2147484542" r:id="rId3"/>
    <p:sldLayoutId id="2147484543" r:id="rId4"/>
    <p:sldLayoutId id="2147484544" r:id="rId5"/>
    <p:sldLayoutId id="2147484545" r:id="rId6"/>
    <p:sldLayoutId id="2147484546" r:id="rId7"/>
    <p:sldLayoutId id="2147484547" r:id="rId8"/>
    <p:sldLayoutId id="2147484548" r:id="rId9"/>
    <p:sldLayoutId id="2147484549" r:id="rId10"/>
    <p:sldLayoutId id="2147484550" r:id="rId11"/>
  </p:sldLayoutIdLst>
  <p:txStyles>
    <p:titleStyle>
      <a:lvl1pPr algn="ctr" defTabSz="449263" rtl="0" eaLnBrk="0" fontAlgn="base" hangingPunct="0">
        <a:lnSpc>
          <a:spcPct val="38000"/>
        </a:lnSpc>
        <a:spcBef>
          <a:spcPct val="0"/>
        </a:spcBef>
        <a:spcAft>
          <a:spcPct val="0"/>
        </a:spcAft>
        <a:buClr>
          <a:srgbClr val="FFCC66"/>
        </a:buClr>
        <a:buSzPct val="100000"/>
        <a:buFont typeface="Arial" charset="0"/>
        <a:defRPr sz="4400">
          <a:solidFill>
            <a:srgbClr val="FFCC66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Lucida Sans Unicode" pitchFamily="34" charset="0"/>
          <a:cs typeface="+mj-cs"/>
        </a:defRPr>
      </a:lvl1pPr>
      <a:lvl2pPr algn="ctr" defTabSz="449263" rtl="0" eaLnBrk="0" fontAlgn="base" hangingPunct="0">
        <a:lnSpc>
          <a:spcPct val="38000"/>
        </a:lnSpc>
        <a:spcBef>
          <a:spcPct val="0"/>
        </a:spcBef>
        <a:spcAft>
          <a:spcPct val="0"/>
        </a:spcAft>
        <a:buClr>
          <a:srgbClr val="FFCC66"/>
        </a:buClr>
        <a:buSzPct val="100000"/>
        <a:buFont typeface="Arial" charset="0"/>
        <a:defRPr sz="4400">
          <a:solidFill>
            <a:srgbClr val="FFCC66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Lucida Sans Unicode" pitchFamily="34" charset="0"/>
          <a:cs typeface="Lucida Sans Unicode" charset="0"/>
        </a:defRPr>
      </a:lvl2pPr>
      <a:lvl3pPr algn="ctr" defTabSz="449263" rtl="0" eaLnBrk="0" fontAlgn="base" hangingPunct="0">
        <a:lnSpc>
          <a:spcPct val="38000"/>
        </a:lnSpc>
        <a:spcBef>
          <a:spcPct val="0"/>
        </a:spcBef>
        <a:spcAft>
          <a:spcPct val="0"/>
        </a:spcAft>
        <a:buClr>
          <a:srgbClr val="FFCC66"/>
        </a:buClr>
        <a:buSzPct val="100000"/>
        <a:buFont typeface="Arial" charset="0"/>
        <a:defRPr sz="4400">
          <a:solidFill>
            <a:srgbClr val="FFCC66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Lucida Sans Unicode" pitchFamily="34" charset="0"/>
          <a:cs typeface="Lucida Sans Unicode" charset="0"/>
        </a:defRPr>
      </a:lvl3pPr>
      <a:lvl4pPr algn="ctr" defTabSz="449263" rtl="0" eaLnBrk="0" fontAlgn="base" hangingPunct="0">
        <a:lnSpc>
          <a:spcPct val="38000"/>
        </a:lnSpc>
        <a:spcBef>
          <a:spcPct val="0"/>
        </a:spcBef>
        <a:spcAft>
          <a:spcPct val="0"/>
        </a:spcAft>
        <a:buClr>
          <a:srgbClr val="FFCC66"/>
        </a:buClr>
        <a:buSzPct val="100000"/>
        <a:buFont typeface="Arial" charset="0"/>
        <a:defRPr sz="4400">
          <a:solidFill>
            <a:srgbClr val="FFCC66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Lucida Sans Unicode" pitchFamily="34" charset="0"/>
          <a:cs typeface="Lucida Sans Unicode" charset="0"/>
        </a:defRPr>
      </a:lvl4pPr>
      <a:lvl5pPr algn="ctr" defTabSz="449263" rtl="0" eaLnBrk="0" fontAlgn="base" hangingPunct="0">
        <a:lnSpc>
          <a:spcPct val="38000"/>
        </a:lnSpc>
        <a:spcBef>
          <a:spcPct val="0"/>
        </a:spcBef>
        <a:spcAft>
          <a:spcPct val="0"/>
        </a:spcAft>
        <a:buClr>
          <a:srgbClr val="FFCC66"/>
        </a:buClr>
        <a:buSzPct val="100000"/>
        <a:buFont typeface="Arial" charset="0"/>
        <a:defRPr sz="4400">
          <a:solidFill>
            <a:srgbClr val="FFCC66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Lucida Sans Unicode" pitchFamily="34" charset="0"/>
          <a:cs typeface="Lucida Sans Unicode" charset="0"/>
        </a:defRPr>
      </a:lvl5pPr>
      <a:lvl6pPr marL="457200" algn="ctr" defTabSz="449263" rtl="0" fontAlgn="base">
        <a:lnSpc>
          <a:spcPct val="38000"/>
        </a:lnSpc>
        <a:spcBef>
          <a:spcPct val="0"/>
        </a:spcBef>
        <a:spcAft>
          <a:spcPct val="0"/>
        </a:spcAft>
        <a:buClr>
          <a:srgbClr val="FFCC66"/>
        </a:buClr>
        <a:buSzPct val="100000"/>
        <a:buFont typeface="Arial" charset="0"/>
        <a:defRPr sz="4400">
          <a:solidFill>
            <a:srgbClr val="FFCC66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Lucida Sans Unicode" charset="0"/>
        </a:defRPr>
      </a:lvl6pPr>
      <a:lvl7pPr marL="914400" algn="ctr" defTabSz="449263" rtl="0" fontAlgn="base">
        <a:lnSpc>
          <a:spcPct val="38000"/>
        </a:lnSpc>
        <a:spcBef>
          <a:spcPct val="0"/>
        </a:spcBef>
        <a:spcAft>
          <a:spcPct val="0"/>
        </a:spcAft>
        <a:buClr>
          <a:srgbClr val="FFCC66"/>
        </a:buClr>
        <a:buSzPct val="100000"/>
        <a:buFont typeface="Arial" charset="0"/>
        <a:defRPr sz="4400">
          <a:solidFill>
            <a:srgbClr val="FFCC66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Lucida Sans Unicode" charset="0"/>
        </a:defRPr>
      </a:lvl7pPr>
      <a:lvl8pPr marL="1371600" algn="ctr" defTabSz="449263" rtl="0" fontAlgn="base">
        <a:lnSpc>
          <a:spcPct val="38000"/>
        </a:lnSpc>
        <a:spcBef>
          <a:spcPct val="0"/>
        </a:spcBef>
        <a:spcAft>
          <a:spcPct val="0"/>
        </a:spcAft>
        <a:buClr>
          <a:srgbClr val="FFCC66"/>
        </a:buClr>
        <a:buSzPct val="100000"/>
        <a:buFont typeface="Arial" charset="0"/>
        <a:defRPr sz="4400">
          <a:solidFill>
            <a:srgbClr val="FFCC66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Lucida Sans Unicode" charset="0"/>
        </a:defRPr>
      </a:lvl8pPr>
      <a:lvl9pPr marL="1828800" algn="ctr" defTabSz="449263" rtl="0" fontAlgn="base">
        <a:lnSpc>
          <a:spcPct val="38000"/>
        </a:lnSpc>
        <a:spcBef>
          <a:spcPct val="0"/>
        </a:spcBef>
        <a:spcAft>
          <a:spcPct val="0"/>
        </a:spcAft>
        <a:buClr>
          <a:srgbClr val="FFCC66"/>
        </a:buClr>
        <a:buSzPct val="100000"/>
        <a:buFont typeface="Arial" charset="0"/>
        <a:defRPr sz="4400">
          <a:solidFill>
            <a:srgbClr val="FFCC66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Lucida Sans Unicode" charset="0"/>
        </a:defRPr>
      </a:lvl9pPr>
    </p:titleStyle>
    <p:bodyStyle>
      <a:lvl1pPr marL="320675" indent="-320675" algn="l" defTabSz="449263" rtl="0" eaLnBrk="0" fontAlgn="base" hangingPunct="0">
        <a:lnSpc>
          <a:spcPct val="49000"/>
        </a:lnSpc>
        <a:spcBef>
          <a:spcPts val="800"/>
        </a:spcBef>
        <a:spcAft>
          <a:spcPct val="0"/>
        </a:spcAft>
        <a:buClr>
          <a:srgbClr val="3366FF"/>
        </a:buClr>
        <a:buSzPct val="80000"/>
        <a:buFont typeface="Wingdings" charset="2"/>
        <a:buChar char=""/>
        <a:defRPr sz="3200">
          <a:solidFill>
            <a:srgbClr val="FFFFFF"/>
          </a:solidFill>
          <a:latin typeface="+mn-lt"/>
          <a:ea typeface="Lucida Sans Unicode" pitchFamily="34" charset="0"/>
          <a:cs typeface="+mn-cs"/>
        </a:defRPr>
      </a:lvl1pPr>
      <a:lvl2pPr marL="720725" indent="-263525" algn="l" defTabSz="449263" rtl="0" eaLnBrk="0" fontAlgn="base" hangingPunct="0">
        <a:lnSpc>
          <a:spcPct val="49000"/>
        </a:lnSpc>
        <a:spcBef>
          <a:spcPts val="700"/>
        </a:spcBef>
        <a:spcAft>
          <a:spcPct val="0"/>
        </a:spcAft>
        <a:buClr>
          <a:srgbClr val="FFFFFF"/>
        </a:buClr>
        <a:buSzPct val="90000"/>
        <a:buFont typeface="Times New Roman" pitchFamily="16" charset="0"/>
        <a:buChar char="–"/>
        <a:defRPr sz="2800">
          <a:solidFill>
            <a:srgbClr val="FFFFFF"/>
          </a:solidFill>
          <a:latin typeface="+mn-lt"/>
          <a:ea typeface="Lucida Sans Unicode" pitchFamily="34" charset="0"/>
          <a:cs typeface="+mn-cs"/>
        </a:defRPr>
      </a:lvl2pPr>
      <a:lvl3pPr marL="1143000" indent="-228600" algn="l" defTabSz="449263" rtl="0" eaLnBrk="0" fontAlgn="base" hangingPunct="0">
        <a:lnSpc>
          <a:spcPct val="49000"/>
        </a:lnSpc>
        <a:spcBef>
          <a:spcPts val="600"/>
        </a:spcBef>
        <a:spcAft>
          <a:spcPct val="0"/>
        </a:spcAft>
        <a:buClr>
          <a:srgbClr val="00FFFF"/>
        </a:buClr>
        <a:buSzPct val="60000"/>
        <a:buFont typeface="Wingdings" charset="2"/>
        <a:buChar char=""/>
        <a:defRPr sz="2400">
          <a:solidFill>
            <a:srgbClr val="FFFFFF"/>
          </a:solidFill>
          <a:latin typeface="+mn-lt"/>
          <a:ea typeface="Lucida Sans Unicode" pitchFamily="34" charset="0"/>
          <a:cs typeface="+mn-cs"/>
        </a:defRPr>
      </a:lvl3pPr>
      <a:lvl4pPr marL="1600200" indent="-228600" algn="l" defTabSz="449263" rtl="0" eaLnBrk="0" fontAlgn="base" hangingPunct="0">
        <a:lnSpc>
          <a:spcPct val="49000"/>
        </a:lnSpc>
        <a:spcBef>
          <a:spcPts val="500"/>
        </a:spcBef>
        <a:spcAft>
          <a:spcPct val="0"/>
        </a:spcAft>
        <a:buClr>
          <a:srgbClr val="FFFFFF"/>
        </a:buClr>
        <a:buSzPct val="100000"/>
        <a:buFont typeface="Times New Roman" pitchFamily="16" charset="0"/>
        <a:buChar char="–"/>
        <a:defRPr sz="2000">
          <a:solidFill>
            <a:srgbClr val="FFFFFF"/>
          </a:solidFill>
          <a:latin typeface="+mn-lt"/>
          <a:ea typeface="Lucida Sans Unicode" pitchFamily="34" charset="0"/>
          <a:cs typeface="+mn-cs"/>
        </a:defRPr>
      </a:lvl4pPr>
      <a:lvl5pPr marL="2057400" indent="-228600" algn="l" defTabSz="449263" rtl="0" eaLnBrk="0" fontAlgn="base" hangingPunct="0">
        <a:lnSpc>
          <a:spcPct val="49000"/>
        </a:lnSpc>
        <a:spcBef>
          <a:spcPts val="500"/>
        </a:spcBef>
        <a:spcAft>
          <a:spcPct val="0"/>
        </a:spcAft>
        <a:buClr>
          <a:srgbClr val="FFFFFF"/>
        </a:buClr>
        <a:buSzPct val="100000"/>
        <a:buFont typeface="Times New Roman" pitchFamily="16" charset="0"/>
        <a:buChar char="•"/>
        <a:defRPr sz="2000">
          <a:solidFill>
            <a:srgbClr val="FFFFFF"/>
          </a:solidFill>
          <a:latin typeface="+mn-lt"/>
          <a:ea typeface="Lucida Sans Unicode" pitchFamily="34" charset="0"/>
          <a:cs typeface="+mn-cs"/>
        </a:defRPr>
      </a:lvl5pPr>
      <a:lvl6pPr marL="2514600" indent="-228600" algn="l" defTabSz="449263" rtl="0" fontAlgn="base">
        <a:lnSpc>
          <a:spcPct val="49000"/>
        </a:lnSpc>
        <a:spcBef>
          <a:spcPts val="500"/>
        </a:spcBef>
        <a:spcAft>
          <a:spcPct val="0"/>
        </a:spcAft>
        <a:buClr>
          <a:srgbClr val="FFFFFF"/>
        </a:buClr>
        <a:buSzPct val="100000"/>
        <a:buFont typeface="Times New Roman" pitchFamily="16" charset="0"/>
        <a:buChar char="•"/>
        <a:defRPr sz="2000">
          <a:solidFill>
            <a:srgbClr val="FFFFFF"/>
          </a:solidFill>
          <a:latin typeface="+mn-lt"/>
          <a:cs typeface="+mn-cs"/>
        </a:defRPr>
      </a:lvl6pPr>
      <a:lvl7pPr marL="2971800" indent="-228600" algn="l" defTabSz="449263" rtl="0" fontAlgn="base">
        <a:lnSpc>
          <a:spcPct val="49000"/>
        </a:lnSpc>
        <a:spcBef>
          <a:spcPts val="500"/>
        </a:spcBef>
        <a:spcAft>
          <a:spcPct val="0"/>
        </a:spcAft>
        <a:buClr>
          <a:srgbClr val="FFFFFF"/>
        </a:buClr>
        <a:buSzPct val="100000"/>
        <a:buFont typeface="Times New Roman" pitchFamily="16" charset="0"/>
        <a:buChar char="•"/>
        <a:defRPr sz="2000">
          <a:solidFill>
            <a:srgbClr val="FFFFFF"/>
          </a:solidFill>
          <a:latin typeface="+mn-lt"/>
          <a:cs typeface="+mn-cs"/>
        </a:defRPr>
      </a:lvl7pPr>
      <a:lvl8pPr marL="3429000" indent="-228600" algn="l" defTabSz="449263" rtl="0" fontAlgn="base">
        <a:lnSpc>
          <a:spcPct val="49000"/>
        </a:lnSpc>
        <a:spcBef>
          <a:spcPts val="500"/>
        </a:spcBef>
        <a:spcAft>
          <a:spcPct val="0"/>
        </a:spcAft>
        <a:buClr>
          <a:srgbClr val="FFFFFF"/>
        </a:buClr>
        <a:buSzPct val="100000"/>
        <a:buFont typeface="Times New Roman" pitchFamily="16" charset="0"/>
        <a:buChar char="•"/>
        <a:defRPr sz="2000">
          <a:solidFill>
            <a:srgbClr val="FFFFFF"/>
          </a:solidFill>
          <a:latin typeface="+mn-lt"/>
          <a:cs typeface="+mn-cs"/>
        </a:defRPr>
      </a:lvl8pPr>
      <a:lvl9pPr marL="3886200" indent="-228600" algn="l" defTabSz="449263" rtl="0" fontAlgn="base">
        <a:lnSpc>
          <a:spcPct val="49000"/>
        </a:lnSpc>
        <a:spcBef>
          <a:spcPts val="500"/>
        </a:spcBef>
        <a:spcAft>
          <a:spcPct val="0"/>
        </a:spcAft>
        <a:buClr>
          <a:srgbClr val="FFFFFF"/>
        </a:buClr>
        <a:buSzPct val="100000"/>
        <a:buFont typeface="Times New Roman" pitchFamily="16" charset="0"/>
        <a:buChar char="•"/>
        <a:defRPr sz="2000">
          <a:solidFill>
            <a:srgbClr val="FFFFFF"/>
          </a:solidFill>
          <a:latin typeface="+mn-lt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33400"/>
            <a:ext cx="7696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905000"/>
            <a:ext cx="7696200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829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62000" y="6391275"/>
            <a:ext cx="205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AD86D432-EC89-417E-B070-1A00B552A844}" type="datetimeFigureOut">
              <a:rPr lang="pt-BR"/>
              <a:pPr>
                <a:defRPr/>
              </a:pPr>
              <a:t>22/05/2018</a:t>
            </a:fld>
            <a:endParaRPr lang="pt-BR"/>
          </a:p>
        </p:txBody>
      </p:sp>
      <p:sp>
        <p:nvSpPr>
          <p:cNvPr id="829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403975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29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400800"/>
            <a:ext cx="160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F2A52B9E-7292-487A-9632-58A16E6666A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grpSp>
        <p:nvGrpSpPr>
          <p:cNvPr id="2055" name="Group 7"/>
          <p:cNvGrpSpPr>
            <a:grpSpLocks/>
          </p:cNvGrpSpPr>
          <p:nvPr/>
        </p:nvGrpSpPr>
        <p:grpSpPr bwMode="auto">
          <a:xfrm>
            <a:off x="168275" y="228600"/>
            <a:ext cx="8823325" cy="6096000"/>
            <a:chOff x="106" y="144"/>
            <a:chExt cx="5558" cy="3840"/>
          </a:xfrm>
        </p:grpSpPr>
        <p:sp>
          <p:nvSpPr>
            <p:cNvPr id="2056" name="AutoShape 8"/>
            <p:cNvSpPr>
              <a:spLocks noChangeArrowheads="1"/>
            </p:cNvSpPr>
            <p:nvPr/>
          </p:nvSpPr>
          <p:spPr bwMode="auto">
            <a:xfrm>
              <a:off x="106" y="144"/>
              <a:ext cx="5558" cy="3840"/>
            </a:xfrm>
            <a:prstGeom prst="roundRect">
              <a:avLst>
                <a:gd name="adj" fmla="val 11046"/>
              </a:avLst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>
                <a:lnSpc>
                  <a:spcPct val="100000"/>
                </a:lnSpc>
                <a:buClrTx/>
                <a:buSzTx/>
                <a:buFontTx/>
                <a:buNone/>
              </a:pPr>
              <a:endParaRPr lang="pt-BR" sz="2400">
                <a:solidFill>
                  <a:schemeClr val="tx1"/>
                </a:solidFill>
                <a:latin typeface="Times New Roman" pitchFamily="16" charset="0"/>
                <a:cs typeface="Arial" charset="0"/>
              </a:endParaRPr>
            </a:p>
          </p:txBody>
        </p:sp>
        <p:sp>
          <p:nvSpPr>
            <p:cNvPr id="2057" name="Line 9"/>
            <p:cNvSpPr>
              <a:spLocks noChangeShapeType="1"/>
            </p:cNvSpPr>
            <p:nvPr/>
          </p:nvSpPr>
          <p:spPr bwMode="auto">
            <a:xfrm>
              <a:off x="480" y="1077"/>
              <a:ext cx="4848" cy="0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61" r:id="rId1"/>
    <p:sldLayoutId id="2147484551" r:id="rId2"/>
    <p:sldLayoutId id="2147484552" r:id="rId3"/>
    <p:sldLayoutId id="2147484553" r:id="rId4"/>
    <p:sldLayoutId id="2147484554" r:id="rId5"/>
    <p:sldLayoutId id="2147484555" r:id="rId6"/>
    <p:sldLayoutId id="2147484556" r:id="rId7"/>
    <p:sldLayoutId id="2147484557" r:id="rId8"/>
    <p:sldLayoutId id="2147484558" r:id="rId9"/>
    <p:sldLayoutId id="2147484559" r:id="rId10"/>
    <p:sldLayoutId id="214748456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2"/>
        <a:buChar char="l"/>
        <a:defRPr sz="31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50000"/>
        <a:buChar char="•"/>
        <a:defRPr sz="26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50000"/>
        <a:buChar char="•"/>
        <a:defRPr sz="22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50000"/>
        <a:buChar char="•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5125" name="Title Placeholder 1"/>
          <p:cNvSpPr>
            <a:spLocks noGrp="1"/>
          </p:cNvSpPr>
          <p:nvPr>
            <p:ph type="title"/>
          </p:nvPr>
        </p:nvSpPr>
        <p:spPr bwMode="auto">
          <a:xfrm>
            <a:off x="688975" y="569913"/>
            <a:ext cx="7756525" cy="105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título mestre</a:t>
            </a:r>
            <a:endParaRPr lang="en-US" smtClean="0"/>
          </a:p>
        </p:txBody>
      </p:sp>
      <p:sp>
        <p:nvSpPr>
          <p:cNvPr id="512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98500" y="2247900"/>
            <a:ext cx="7747000" cy="3878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63" y="61610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775F55"/>
                </a:solidFill>
                <a:latin typeface="+mn-lt"/>
                <a:cs typeface="+mn-cs"/>
              </a:defRPr>
            </a:lvl1pPr>
          </a:lstStyle>
          <a:p>
            <a:pPr defTabSz="914400">
              <a:lnSpc>
                <a:spcPct val="100000"/>
              </a:lnSpc>
              <a:buClrTx/>
              <a:buSzTx/>
              <a:buFontTx/>
              <a:buNone/>
              <a:defRPr/>
            </a:pPr>
            <a:fld id="{3C046E82-F917-4BF2-9A90-74F82C1FC38F}" type="datetimeFigureOut">
              <a:rPr lang="pt-BR">
                <a:ea typeface="+mn-ea"/>
              </a:rPr>
              <a:pPr defTabSz="914400">
                <a:lnSpc>
                  <a:spcPct val="100000"/>
                </a:lnSpc>
                <a:buClrTx/>
                <a:buSzTx/>
                <a:buFontTx/>
                <a:buNone/>
                <a:defRPr/>
              </a:pPr>
              <a:t>22/05/2018</a:t>
            </a:fld>
            <a:endParaRPr lang="pt-BR">
              <a:ea typeface="+mn-e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08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775F55"/>
                </a:solidFill>
                <a:latin typeface="+mn-lt"/>
                <a:cs typeface="+mn-cs"/>
              </a:defRPr>
            </a:lvl1pPr>
          </a:lstStyle>
          <a:p>
            <a:pPr defTabSz="914400">
              <a:lnSpc>
                <a:spcPct val="100000"/>
              </a:lnSpc>
              <a:buClrTx/>
              <a:buSzTx/>
              <a:buFontTx/>
              <a:buNone/>
              <a:defRPr/>
            </a:pPr>
            <a:endParaRPr lang="pt-BR">
              <a:ea typeface="+mn-e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8925" y="61610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775F55"/>
                </a:solidFill>
                <a:latin typeface="+mn-lt"/>
                <a:cs typeface="+mn-cs"/>
              </a:defRPr>
            </a:lvl1pPr>
          </a:lstStyle>
          <a:p>
            <a:pPr defTabSz="914400">
              <a:lnSpc>
                <a:spcPct val="100000"/>
              </a:lnSpc>
              <a:buClrTx/>
              <a:buSzTx/>
              <a:buFontTx/>
              <a:buNone/>
              <a:defRPr/>
            </a:pPr>
            <a:fld id="{42909C03-0A4E-46F9-B62B-324943B6BA0E}" type="slidenum">
              <a:rPr lang="pt-BR">
                <a:ea typeface="+mn-ea"/>
              </a:rPr>
              <a:pPr defTabSz="914400">
                <a:lnSpc>
                  <a:spcPct val="100000"/>
                </a:lnSpc>
                <a:buClrTx/>
                <a:buSzTx/>
                <a:buFontTx/>
                <a:buNone/>
                <a:defRPr/>
              </a:pPr>
              <a:t>‹nº›</a:t>
            </a:fld>
            <a:endParaRPr lang="pt-BR"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352894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63" r:id="rId1"/>
    <p:sldLayoutId id="2147484564" r:id="rId2"/>
    <p:sldLayoutId id="2147484565" r:id="rId3"/>
    <p:sldLayoutId id="2147484566" r:id="rId4"/>
    <p:sldLayoutId id="2147484567" r:id="rId5"/>
    <p:sldLayoutId id="2147484568" r:id="rId6"/>
    <p:sldLayoutId id="2147484569" r:id="rId7"/>
    <p:sldLayoutId id="2147484570" r:id="rId8"/>
    <p:sldLayoutId id="2147484571" r:id="rId9"/>
    <p:sldLayoutId id="2147484572" r:id="rId10"/>
    <p:sldLayoutId id="214748457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Book Antiqua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Book Antiqua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Book Antiqua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Book Antiqua" pitchFamily="18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125" indent="-3651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buChar char=""/>
        <a:defRPr sz="2400" kern="1200">
          <a:solidFill>
            <a:srgbClr val="262626"/>
          </a:solidFill>
          <a:latin typeface="+mn-lt"/>
          <a:ea typeface="+mn-ea"/>
          <a:cs typeface="+mn-cs"/>
        </a:defRPr>
      </a:lvl1pPr>
      <a:lvl2pPr marL="776288" indent="-3651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buChar char=""/>
        <a:defRPr sz="2200" kern="1200">
          <a:solidFill>
            <a:srgbClr val="262626"/>
          </a:solidFill>
          <a:latin typeface="+mn-lt"/>
          <a:ea typeface="+mn-ea"/>
          <a:cs typeface="+mn-cs"/>
        </a:defRPr>
      </a:lvl2pPr>
      <a:lvl3pPr marL="1143000" indent="-3651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buChar char=""/>
        <a:defRPr sz="2000" kern="1200">
          <a:solidFill>
            <a:srgbClr val="262626"/>
          </a:solidFill>
          <a:latin typeface="+mn-lt"/>
          <a:ea typeface="+mn-ea"/>
          <a:cs typeface="+mn-cs"/>
        </a:defRPr>
      </a:lvl3pPr>
      <a:lvl4pPr marL="1508125" indent="-3190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buChar char=""/>
        <a:defRPr sz="2000" kern="1200">
          <a:solidFill>
            <a:srgbClr val="262626"/>
          </a:solidFill>
          <a:latin typeface="+mn-lt"/>
          <a:ea typeface="+mn-ea"/>
          <a:cs typeface="+mn-cs"/>
        </a:defRPr>
      </a:lvl4pPr>
      <a:lvl5pPr marL="1828800" indent="-3190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buChar char=""/>
        <a:defRPr sz="1600" kern="1200">
          <a:solidFill>
            <a:srgbClr val="262626"/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3768725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875" y="4371975"/>
            <a:ext cx="6511925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718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43000" y="731838"/>
            <a:ext cx="6400800" cy="3475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 b="1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lnSpc>
                <a:spcPct val="100000"/>
              </a:lnSpc>
              <a:buClrTx/>
              <a:buSzTx/>
              <a:buFontTx/>
              <a:buNone/>
              <a:defRPr/>
            </a:pPr>
            <a:fld id="{60C8F7AB-DFDE-4C9D-9887-AEAF3E3BBBFB}" type="datetimeFigureOut">
              <a:rPr lang="pt-BR">
                <a:solidFill>
                  <a:prstClr val="black">
                    <a:lumMod val="50000"/>
                    <a:lumOff val="50000"/>
                  </a:prstClr>
                </a:solidFill>
                <a:ea typeface="+mn-ea"/>
              </a:rPr>
              <a:pPr defTabSz="914400">
                <a:lnSpc>
                  <a:spcPct val="100000"/>
                </a:lnSpc>
                <a:buClrTx/>
                <a:buSzTx/>
                <a:buFontTx/>
                <a:buNone/>
                <a:defRPr/>
              </a:pPr>
              <a:t>22/05/2018</a:t>
            </a:fld>
            <a:endParaRPr lang="pt-BR">
              <a:solidFill>
                <a:prstClr val="black">
                  <a:lumMod val="50000"/>
                  <a:lumOff val="50000"/>
                </a:prstClr>
              </a:solidFill>
              <a:ea typeface="+mn-e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7220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lnSpc>
                <a:spcPct val="100000"/>
              </a:lnSpc>
              <a:buClrTx/>
              <a:buSzTx/>
              <a:buFontTx/>
              <a:buNone/>
              <a:defRPr/>
            </a:pPr>
            <a:endParaRPr lang="pt-BR">
              <a:solidFill>
                <a:prstClr val="black">
                  <a:lumMod val="50000"/>
                  <a:lumOff val="50000"/>
                </a:prstClr>
              </a:solidFill>
              <a:ea typeface="+mn-e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1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lnSpc>
                <a:spcPct val="100000"/>
              </a:lnSpc>
              <a:buClrTx/>
              <a:buSzTx/>
              <a:buFontTx/>
              <a:buNone/>
              <a:defRPr/>
            </a:pPr>
            <a:fld id="{86281474-5CB4-43E1-AB66-CCE91F5FAB67}" type="slidenum">
              <a:rPr lang="pt-BR">
                <a:solidFill>
                  <a:prstClr val="black">
                    <a:lumMod val="50000"/>
                    <a:lumOff val="50000"/>
                  </a:prstClr>
                </a:solidFill>
                <a:ea typeface="+mn-ea"/>
              </a:rPr>
              <a:pPr defTabSz="914400">
                <a:lnSpc>
                  <a:spcPct val="100000"/>
                </a:lnSpc>
                <a:buClrTx/>
                <a:buSzTx/>
                <a:buFontTx/>
                <a:buNone/>
                <a:defRPr/>
              </a:pPr>
              <a:t>‹nº›</a:t>
            </a:fld>
            <a:endParaRPr lang="pt-BR">
              <a:solidFill>
                <a:prstClr val="black">
                  <a:lumMod val="50000"/>
                  <a:lumOff val="50000"/>
                </a:prstClr>
              </a:solidFill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012149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75" r:id="rId1"/>
    <p:sldLayoutId id="2147484576" r:id="rId2"/>
    <p:sldLayoutId id="2147484577" r:id="rId3"/>
    <p:sldLayoutId id="2147484578" r:id="rId4"/>
    <p:sldLayoutId id="2147484579" r:id="rId5"/>
    <p:sldLayoutId id="2147484580" r:id="rId6"/>
    <p:sldLayoutId id="2147484581" r:id="rId7"/>
    <p:sldLayoutId id="2147484582" r:id="rId8"/>
    <p:sldLayoutId id="2147484583" r:id="rId9"/>
    <p:sldLayoutId id="2147484584" r:id="rId10"/>
    <p:sldLayoutId id="2147484585" r:id="rId11"/>
  </p:sldLayoutIdLst>
  <p:timing>
    <p:tnLst>
      <p:par>
        <p:cTn id="1" dur="indefinite" restart="never" nodeType="tmRoot"/>
      </p:par>
    </p:tnLst>
  </p:timing>
  <p:txStyles>
    <p:titleStyle>
      <a:lvl1pPr marL="319088" indent="-319088" algn="r" rtl="0" fontAlgn="base">
        <a:spcBef>
          <a:spcPct val="0"/>
        </a:spcBef>
        <a:spcAft>
          <a:spcPct val="0"/>
        </a:spcAft>
        <a:buClr>
          <a:srgbClr val="504937"/>
        </a:buClr>
        <a:buSzPct val="128000"/>
        <a:buFont typeface="Georgia" pitchFamily="18" charset="0"/>
        <a:buChar char="*"/>
        <a:defRPr sz="4600" b="1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marL="319088" indent="-319088" algn="r" rtl="0" fontAlgn="base">
        <a:spcBef>
          <a:spcPct val="0"/>
        </a:spcBef>
        <a:spcAft>
          <a:spcPct val="0"/>
        </a:spcAft>
        <a:buClr>
          <a:srgbClr val="504937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2pPr>
      <a:lvl3pPr marL="319088" indent="-319088" algn="r" rtl="0" fontAlgn="base">
        <a:spcBef>
          <a:spcPct val="0"/>
        </a:spcBef>
        <a:spcAft>
          <a:spcPct val="0"/>
        </a:spcAft>
        <a:buClr>
          <a:srgbClr val="504937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3pPr>
      <a:lvl4pPr marL="319088" indent="-319088" algn="r" rtl="0" fontAlgn="base">
        <a:spcBef>
          <a:spcPct val="0"/>
        </a:spcBef>
        <a:spcAft>
          <a:spcPct val="0"/>
        </a:spcAft>
        <a:buClr>
          <a:srgbClr val="504937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4pPr>
      <a:lvl5pPr marL="319088" indent="-319088" algn="r" rtl="0" fontAlgn="base">
        <a:spcBef>
          <a:spcPct val="0"/>
        </a:spcBef>
        <a:spcAft>
          <a:spcPct val="0"/>
        </a:spcAft>
        <a:buClr>
          <a:srgbClr val="504937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563" algn="l" rtl="0" fontAlgn="base">
        <a:spcBef>
          <a:spcPct val="20000"/>
        </a:spcBef>
        <a:spcAft>
          <a:spcPts val="300"/>
        </a:spcAft>
        <a:buClr>
          <a:srgbClr val="504937"/>
        </a:buClr>
        <a:buSzPct val="130000"/>
        <a:buFont typeface="Georgia" pitchFamily="18" charset="0"/>
        <a:buChar char="*"/>
        <a:defRPr sz="2200" kern="1200">
          <a:solidFill>
            <a:srgbClr val="404040"/>
          </a:solidFill>
          <a:latin typeface="+mn-lt"/>
          <a:ea typeface="+mn-ea"/>
          <a:cs typeface="+mn-cs"/>
        </a:defRPr>
      </a:lvl1pPr>
      <a:lvl2pPr marL="547688" indent="-182563" algn="l" rtl="0" fontAlgn="base">
        <a:spcBef>
          <a:spcPct val="20000"/>
        </a:spcBef>
        <a:spcAft>
          <a:spcPts val="300"/>
        </a:spcAft>
        <a:buClr>
          <a:srgbClr val="504937"/>
        </a:buClr>
        <a:buSzPct val="130000"/>
        <a:buFont typeface="Georgia" pitchFamily="18" charset="0"/>
        <a:buChar char="*"/>
        <a:defRPr sz="2000" kern="1200">
          <a:solidFill>
            <a:srgbClr val="404040"/>
          </a:solidFill>
          <a:latin typeface="+mn-lt"/>
          <a:ea typeface="+mn-ea"/>
          <a:cs typeface="+mn-cs"/>
        </a:defRPr>
      </a:lvl2pPr>
      <a:lvl3pPr marL="822325" indent="-182563" algn="l" rtl="0" fontAlgn="base">
        <a:spcBef>
          <a:spcPct val="20000"/>
        </a:spcBef>
        <a:spcAft>
          <a:spcPts val="300"/>
        </a:spcAft>
        <a:buClr>
          <a:srgbClr val="504937"/>
        </a:buClr>
        <a:buSzPct val="130000"/>
        <a:buFont typeface="Georgia" pitchFamily="18" charset="0"/>
        <a:buChar char="*"/>
        <a:defRPr kern="1200">
          <a:solidFill>
            <a:srgbClr val="404040"/>
          </a:solidFill>
          <a:latin typeface="+mn-lt"/>
          <a:ea typeface="+mn-ea"/>
          <a:cs typeface="+mn-cs"/>
        </a:defRPr>
      </a:lvl3pPr>
      <a:lvl4pPr marL="1096963" indent="-182563" algn="l" rtl="0" fontAlgn="base">
        <a:spcBef>
          <a:spcPct val="20000"/>
        </a:spcBef>
        <a:spcAft>
          <a:spcPts val="300"/>
        </a:spcAft>
        <a:buClr>
          <a:srgbClr val="504937"/>
        </a:buClr>
        <a:buSzPct val="130000"/>
        <a:buFont typeface="Georgia" pitchFamily="18" charset="0"/>
        <a:buChar char="*"/>
        <a:defRPr sz="1600" kern="1200">
          <a:solidFill>
            <a:srgbClr val="404040"/>
          </a:solidFill>
          <a:latin typeface="+mn-lt"/>
          <a:ea typeface="+mn-ea"/>
          <a:cs typeface="+mn-cs"/>
        </a:defRPr>
      </a:lvl4pPr>
      <a:lvl5pPr marL="1389063" indent="-182563" algn="l" rtl="0" fontAlgn="base">
        <a:spcBef>
          <a:spcPct val="20000"/>
        </a:spcBef>
        <a:spcAft>
          <a:spcPts val="300"/>
        </a:spcAft>
        <a:buClr>
          <a:srgbClr val="504937"/>
        </a:buClr>
        <a:buSzPct val="130000"/>
        <a:buFont typeface="Georgia" pitchFamily="18" charset="0"/>
        <a:buChar char="*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5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Espaço Reservado para Conteúdo 1"/>
          <p:cNvSpPr>
            <a:spLocks noGrp="1"/>
          </p:cNvSpPr>
          <p:nvPr>
            <p:ph idx="1"/>
          </p:nvPr>
        </p:nvSpPr>
        <p:spPr>
          <a:xfrm>
            <a:off x="107950" y="2924944"/>
            <a:ext cx="8856663" cy="3240907"/>
          </a:xfrm>
        </p:spPr>
        <p:txBody>
          <a:bodyPr/>
          <a:lstStyle/>
          <a:p>
            <a:pPr algn="ctr"/>
            <a:r>
              <a:rPr lang="pt-BR" sz="4800" b="1" dirty="0" smtClean="0">
                <a:solidFill>
                  <a:srgbClr val="993300"/>
                </a:solidFill>
              </a:rPr>
              <a:t> 2° TRIMESTRE  DE  2018</a:t>
            </a:r>
          </a:p>
          <a:p>
            <a:pPr marL="0" indent="0">
              <a:buNone/>
            </a:pPr>
            <a:endParaRPr lang="pt-BR" sz="3600" b="1" dirty="0" smtClean="0">
              <a:solidFill>
                <a:srgbClr val="993300"/>
              </a:solidFill>
            </a:endParaRPr>
          </a:p>
          <a:p>
            <a:endParaRPr lang="pt-BR" sz="3600" b="1" dirty="0" smtClean="0">
              <a:solidFill>
                <a:srgbClr val="993300"/>
              </a:solidFill>
            </a:endParaRPr>
          </a:p>
          <a:p>
            <a:r>
              <a:rPr lang="pt-BR" sz="3600" b="1" dirty="0" smtClean="0">
                <a:solidFill>
                  <a:srgbClr val="993300"/>
                </a:solidFill>
              </a:rPr>
              <a:t>  </a:t>
            </a:r>
            <a:r>
              <a:rPr lang="pt-BR" sz="3600" b="1" dirty="0" smtClean="0">
                <a:solidFill>
                  <a:schemeClr val="tx1"/>
                </a:solidFill>
              </a:rPr>
              <a:t>Classes de Jovens e Adultos da EBD</a:t>
            </a:r>
          </a:p>
        </p:txBody>
      </p:sp>
      <p:sp>
        <p:nvSpPr>
          <p:cNvPr id="11267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defTabSz="449263" eaLnBrk="1" hangingPunct="1">
              <a:lnSpc>
                <a:spcPct val="93000"/>
              </a:lnSpc>
              <a:defRPr/>
            </a:pPr>
            <a:r>
              <a:rPr lang="en-GB" sz="4000" dirty="0">
                <a:solidFill>
                  <a:srgbClr val="000099"/>
                </a:solidFill>
                <a:latin typeface="Arial"/>
                <a:ea typeface="+mn-ea"/>
                <a:cs typeface="Arial"/>
              </a:rPr>
              <a:t>ESCOLA BÍBLICA DOMINICAL</a:t>
            </a:r>
          </a:p>
        </p:txBody>
      </p:sp>
    </p:spTree>
    <p:extLst>
      <p:ext uri="{BB962C8B-B14F-4D97-AF65-F5344CB8AC3E}">
        <p14:creationId xmlns:p14="http://schemas.microsoft.com/office/powerpoint/2010/main" val="1344329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1"/>
          </p:nvPr>
        </p:nvSpPr>
        <p:spPr>
          <a:xfrm>
            <a:off x="467544" y="2204864"/>
            <a:ext cx="8352928" cy="4248472"/>
          </a:xfrm>
        </p:spPr>
        <p:txBody>
          <a:bodyPr/>
          <a:lstStyle/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30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  <a:r>
              <a:rPr lang="pt-BR" sz="28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INTRODUÇÃO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endParaRPr lang="pt-BR" sz="12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rgbClr val="FF0000"/>
                </a:solidFill>
                <a:latin typeface="Arial" charset="0"/>
                <a:ea typeface="Calibri"/>
                <a:cs typeface="Arial" charset="0"/>
              </a:rPr>
              <a:t>I – O ANTICRISTO E O MISTÉRIO DA </a:t>
            </a:r>
            <a:r>
              <a:rPr lang="pt-BR" sz="2700" dirty="0" smtClean="0">
                <a:solidFill>
                  <a:srgbClr val="FF0000"/>
                </a:solidFill>
                <a:latin typeface="Arial" charset="0"/>
                <a:ea typeface="Calibri"/>
                <a:cs typeface="Arial" charset="0"/>
              </a:rPr>
              <a:t>INIQUIDADE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II – A APOSTASIA DOS ÚLTIMOS 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DIAS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III – A GRANDE TRIBULAÇÃO</a:t>
            </a:r>
            <a:endParaRPr lang="pt-BR" sz="18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12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6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  <a:r>
              <a:rPr lang="pt-BR" sz="32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CONCLUSÃO</a:t>
            </a:r>
            <a:endParaRPr lang="pt-BR" sz="32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</p:txBody>
      </p:sp>
      <p:sp>
        <p:nvSpPr>
          <p:cNvPr id="12291" name="Título 2"/>
          <p:cNvSpPr>
            <a:spLocks noGrp="1"/>
          </p:cNvSpPr>
          <p:nvPr>
            <p:ph type="title"/>
          </p:nvPr>
        </p:nvSpPr>
        <p:spPr>
          <a:xfrm>
            <a:off x="107504" y="260350"/>
            <a:ext cx="8928992" cy="1512888"/>
          </a:xfrm>
        </p:spPr>
        <p:txBody>
          <a:bodyPr/>
          <a:lstStyle/>
          <a:p>
            <a:pPr lvl="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000" b="1" dirty="0">
                <a:solidFill>
                  <a:srgbClr val="993300"/>
                </a:solidFill>
                <a:cs typeface="Lucida Sans Unicode" pitchFamily="34" charset="0"/>
              </a:rPr>
              <a:t>LIÇÃO 09:    O   ANTICRISTO, </a:t>
            </a:r>
            <a:br>
              <a:rPr lang="pt-BR" sz="3000" b="1" dirty="0">
                <a:solidFill>
                  <a:srgbClr val="993300"/>
                </a:solidFill>
                <a:cs typeface="Lucida Sans Unicode" pitchFamily="34" charset="0"/>
              </a:rPr>
            </a:br>
            <a:r>
              <a:rPr lang="pt-BR" sz="3000" b="1" dirty="0">
                <a:solidFill>
                  <a:srgbClr val="993300"/>
                </a:solidFill>
                <a:cs typeface="Lucida Sans Unicode" pitchFamily="34" charset="0"/>
              </a:rPr>
              <a:t>A APOSTASIA E A GRANDE TRIBULAÇÃO</a:t>
            </a:r>
            <a:br>
              <a:rPr lang="pt-BR" sz="3000" b="1" dirty="0">
                <a:solidFill>
                  <a:srgbClr val="993300"/>
                </a:solidFill>
                <a:cs typeface="Lucida Sans Unicode" pitchFamily="34" charset="0"/>
              </a:rPr>
            </a:br>
            <a:r>
              <a:rPr lang="pt-BR" sz="3200" b="1" dirty="0" smtClean="0">
                <a:solidFill>
                  <a:srgbClr val="7030A0"/>
                </a:solidFill>
                <a:ea typeface="+mn-ea"/>
                <a:cs typeface="+mn-cs"/>
              </a:rPr>
              <a:t>ESBOÇO</a:t>
            </a:r>
            <a:endParaRPr lang="pt-BR" sz="3200" dirty="0">
              <a:solidFill>
                <a:srgbClr val="7030A0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75799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107504" y="1484784"/>
            <a:ext cx="8712968" cy="5112568"/>
          </a:xfrm>
        </p:spPr>
        <p:txBody>
          <a:bodyPr/>
          <a:lstStyle/>
          <a:p>
            <a:pPr indent="0" algn="just">
              <a:spcAft>
                <a:spcPts val="600"/>
              </a:spcAft>
              <a:buNone/>
            </a:pPr>
            <a:r>
              <a:rPr lang="pt-BR" sz="2400" i="1" dirty="0" smtClean="0">
                <a:effectLst/>
                <a:latin typeface="Georgia"/>
                <a:ea typeface="Times New Roman"/>
              </a:rPr>
              <a:t>	</a:t>
            </a:r>
            <a:endParaRPr lang="pt-BR" sz="3000" b="0" dirty="0"/>
          </a:p>
        </p:txBody>
      </p:sp>
      <p:sp>
        <p:nvSpPr>
          <p:cNvPr id="5" name="Retângulo 4"/>
          <p:cNvSpPr/>
          <p:nvPr/>
        </p:nvSpPr>
        <p:spPr>
          <a:xfrm>
            <a:off x="251520" y="260648"/>
            <a:ext cx="87129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400" b="1" dirty="0">
                <a:solidFill>
                  <a:srgbClr val="993300"/>
                </a:solidFill>
                <a:latin typeface="Book Antiqua"/>
                <a:ea typeface="+mj-ea"/>
                <a:cs typeface="+mj-cs"/>
              </a:rPr>
              <a:t>LIÇÃO 09:    O   ANTICRISTO,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400" b="1" dirty="0">
                <a:solidFill>
                  <a:srgbClr val="993300"/>
                </a:solidFill>
                <a:latin typeface="Book Antiqua"/>
                <a:ea typeface="+mj-ea"/>
                <a:cs typeface="+mj-cs"/>
              </a:rPr>
              <a:t>A APOSTASIA E A GRANDE TRIBULAÇÃO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400" b="1" dirty="0">
                <a:solidFill>
                  <a:srgbClr val="993300"/>
                </a:solidFill>
                <a:latin typeface="Book Antiqua"/>
                <a:ea typeface="+mj-ea"/>
                <a:cs typeface="+mj-cs"/>
              </a:rPr>
              <a:t>	</a:t>
            </a:r>
            <a:r>
              <a:rPr lang="pt-BR" sz="2400" b="1" dirty="0">
                <a:solidFill>
                  <a:srgbClr val="006600"/>
                </a:solidFill>
                <a:latin typeface="Arial" charset="0"/>
                <a:ea typeface="Calibri"/>
                <a:cs typeface="Arial" charset="0"/>
              </a:rPr>
              <a:t>I – O ANTICRISTO E O MISTÉRIO DA INIQUIDADE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395536" y="1700808"/>
            <a:ext cx="8136904" cy="4493538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514350" indent="-514350" algn="just">
              <a:lnSpc>
                <a:spcPct val="100000"/>
              </a:lnSpc>
              <a:buAutoNum type="arabicPeriod"/>
            </a:pPr>
            <a:r>
              <a:rPr lang="pt-BR" sz="2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1.  QUEM </a:t>
            </a:r>
            <a:r>
              <a:rPr lang="pt-BR" sz="22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É O </a:t>
            </a:r>
            <a:r>
              <a:rPr lang="pt-BR" sz="2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ANTICRISTO</a:t>
            </a:r>
          </a:p>
          <a:p>
            <a:pPr algn="just">
              <a:lnSpc>
                <a:spcPct val="100000"/>
              </a:lnSpc>
            </a:pPr>
            <a:r>
              <a:rPr lang="pt-BR" sz="24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	</a:t>
            </a:r>
            <a:r>
              <a:rPr lang="pt-BR" sz="24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Considerando </a:t>
            </a:r>
            <a:r>
              <a:rPr lang="pt-BR" sz="24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que o prefixo “</a:t>
            </a:r>
            <a:r>
              <a:rPr lang="pt-BR" sz="2400" u="sng" dirty="0" err="1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anti</a:t>
            </a:r>
            <a:r>
              <a:rPr lang="pt-BR" sz="24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” significa oposto; </a:t>
            </a:r>
            <a:r>
              <a:rPr lang="pt-BR" sz="24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anticristo </a:t>
            </a:r>
            <a:r>
              <a:rPr lang="pt-BR" sz="24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refere-se àquele que se opõe a Cristo. O texto da leitura bíblica caracteriza-o como “</a:t>
            </a:r>
            <a:r>
              <a:rPr lang="pt-BR" sz="24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homem do pecado</a:t>
            </a:r>
            <a:r>
              <a:rPr lang="pt-BR" sz="24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”, “</a:t>
            </a:r>
            <a:r>
              <a:rPr lang="pt-BR" sz="24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filho da perdição</a:t>
            </a:r>
            <a:r>
              <a:rPr lang="pt-BR" sz="24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”, “</a:t>
            </a:r>
            <a:r>
              <a:rPr lang="pt-BR" sz="24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iníquo</a:t>
            </a:r>
            <a:r>
              <a:rPr lang="pt-BR" sz="24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”; </a:t>
            </a:r>
            <a:r>
              <a:rPr lang="pt-BR" sz="24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por outro lado, João se refere a muitos que se têm feito anticristos, assim como a um “</a:t>
            </a:r>
            <a:r>
              <a:rPr lang="pt-BR" sz="24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espírito do anticristo</a:t>
            </a:r>
            <a:r>
              <a:rPr lang="pt-BR" sz="24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”. </a:t>
            </a:r>
            <a:r>
              <a:rPr lang="pt-BR" sz="24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O sentido de anticristo também pode ser o de </a:t>
            </a:r>
            <a:r>
              <a:rPr lang="pt-BR" sz="24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se </a:t>
            </a:r>
            <a:r>
              <a:rPr lang="pt-BR" sz="24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apresentar </a:t>
            </a:r>
            <a:r>
              <a:rPr lang="pt-BR" sz="24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enganosamente como </a:t>
            </a:r>
            <a:r>
              <a:rPr lang="pt-BR" sz="24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o </a:t>
            </a:r>
            <a:r>
              <a:rPr lang="pt-BR" sz="24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Messias. </a:t>
            </a:r>
            <a:r>
              <a:rPr lang="pt-BR" sz="24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Enfim, o anticristo </a:t>
            </a:r>
            <a:r>
              <a:rPr lang="pt-BR" sz="2400" u="sng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não é um indivíduo particular</a:t>
            </a:r>
            <a:r>
              <a:rPr lang="pt-BR" sz="24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, </a:t>
            </a:r>
            <a:r>
              <a:rPr lang="pt-BR" sz="2400" u="sng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mas um espírito maligno</a:t>
            </a:r>
            <a:r>
              <a:rPr lang="pt-BR" sz="24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 que atua nos homens, nos filhos da ira, nos mais diversos campos de existência e ação desse mundo, que jaz no </a:t>
            </a:r>
            <a:r>
              <a:rPr lang="pt-BR" sz="24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maligno. </a:t>
            </a:r>
            <a:r>
              <a:rPr lang="pt-BR" sz="11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(</a:t>
            </a:r>
            <a:r>
              <a:rPr lang="pt-BR" sz="11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1 </a:t>
            </a:r>
            <a:r>
              <a:rPr lang="pt-BR" sz="1100" dirty="0" err="1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Jo</a:t>
            </a:r>
            <a:r>
              <a:rPr lang="pt-BR" sz="11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 2.18; 4.3; </a:t>
            </a:r>
            <a:r>
              <a:rPr lang="pt-BR" sz="1100" dirty="0" err="1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Mt</a:t>
            </a:r>
            <a:r>
              <a:rPr lang="pt-BR" sz="11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 24.5, </a:t>
            </a:r>
            <a:r>
              <a:rPr lang="pt-BR" sz="11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23-24; 1 </a:t>
            </a:r>
            <a:r>
              <a:rPr lang="pt-BR" sz="1100" dirty="0" err="1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Jo</a:t>
            </a:r>
            <a:r>
              <a:rPr lang="pt-BR" sz="11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 5.1</a:t>
            </a:r>
            <a:r>
              <a:rPr lang="pt-BR" sz="11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9</a:t>
            </a:r>
            <a:r>
              <a:rPr lang="pt-BR" sz="11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)</a:t>
            </a:r>
            <a:endParaRPr lang="pt-BR" sz="1100" dirty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latin typeface="Arial" pitchFamily="34" charset="0"/>
              <a:ea typeface="Times New Roman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964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4294967295"/>
          </p:nvPr>
        </p:nvSpPr>
        <p:spPr>
          <a:xfrm>
            <a:off x="467544" y="620688"/>
            <a:ext cx="8352928" cy="5832648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/>
          <a:lstStyle/>
          <a:p>
            <a:pPr marL="0" indent="0" defTabSz="449263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dirty="0">
                <a:solidFill>
                  <a:srgbClr val="000099"/>
                </a:solidFill>
                <a:latin typeface="Georgia"/>
                <a:ea typeface="Times New Roman"/>
                <a:cs typeface="Lucida Sans Unicode" pitchFamily="34" charset="0"/>
              </a:rPr>
              <a:t>1 </a:t>
            </a:r>
            <a:r>
              <a:rPr lang="pt-BR" dirty="0" err="1">
                <a:solidFill>
                  <a:srgbClr val="000099"/>
                </a:solidFill>
                <a:latin typeface="Georgia"/>
                <a:ea typeface="Times New Roman"/>
                <a:cs typeface="Lucida Sans Unicode" pitchFamily="34" charset="0"/>
              </a:rPr>
              <a:t>Jo</a:t>
            </a:r>
            <a:r>
              <a:rPr lang="pt-BR" dirty="0">
                <a:solidFill>
                  <a:srgbClr val="000099"/>
                </a:solidFill>
                <a:latin typeface="Georgia"/>
                <a:ea typeface="Times New Roman"/>
                <a:cs typeface="Lucida Sans Unicode" pitchFamily="34" charset="0"/>
              </a:rPr>
              <a:t> </a:t>
            </a:r>
            <a:r>
              <a:rPr lang="pt-BR" dirty="0" smtClean="0">
                <a:solidFill>
                  <a:srgbClr val="000099"/>
                </a:solidFill>
                <a:latin typeface="Georgia"/>
                <a:ea typeface="Times New Roman"/>
                <a:cs typeface="Lucida Sans Unicode" pitchFamily="34" charset="0"/>
              </a:rPr>
              <a:t>2</a:t>
            </a:r>
            <a:r>
              <a:rPr lang="pt-BR" dirty="0">
                <a:solidFill>
                  <a:srgbClr val="000099"/>
                </a:solidFill>
                <a:latin typeface="Georgia"/>
                <a:ea typeface="Times New Roman"/>
                <a:cs typeface="Lucida Sans Unicode" pitchFamily="34" charset="0"/>
              </a:rPr>
              <a:t>. 18 </a:t>
            </a:r>
            <a:r>
              <a:rPr lang="pt-BR" dirty="0" smtClean="0">
                <a:solidFill>
                  <a:srgbClr val="000099"/>
                </a:solidFill>
                <a:latin typeface="Georgia"/>
                <a:ea typeface="Times New Roman"/>
                <a:cs typeface="Lucida Sans Unicode" pitchFamily="34" charset="0"/>
              </a:rPr>
              <a:t> </a:t>
            </a:r>
            <a:r>
              <a:rPr lang="pt-BR" dirty="0">
                <a:solidFill>
                  <a:srgbClr val="000099"/>
                </a:solidFill>
                <a:latin typeface="Georgia"/>
                <a:ea typeface="Times New Roman"/>
                <a:cs typeface="Lucida Sans Unicode" pitchFamily="34" charset="0"/>
              </a:rPr>
              <a:t>Filhinhos, é já a última hora; e, como ouvistes que vem o anticristo, também agora muitos se têm feito anticristos; por onde conhecemos que é já a última hora. </a:t>
            </a:r>
            <a:endParaRPr lang="pt-BR" dirty="0" smtClean="0">
              <a:solidFill>
                <a:srgbClr val="000099"/>
              </a:solidFill>
              <a:latin typeface="Georgia"/>
              <a:ea typeface="Times New Roman"/>
              <a:cs typeface="Lucida Sans Unicode" pitchFamily="34" charset="0"/>
            </a:endParaRPr>
          </a:p>
          <a:p>
            <a:pPr marL="0" indent="0" defTabSz="449263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dirty="0" smtClean="0">
                <a:solidFill>
                  <a:srgbClr val="9900CC"/>
                </a:solidFill>
                <a:latin typeface="Georgia"/>
                <a:ea typeface="Times New Roman"/>
                <a:cs typeface="Lucida Sans Unicode" pitchFamily="34" charset="0"/>
              </a:rPr>
              <a:t>I </a:t>
            </a:r>
            <a:r>
              <a:rPr lang="pt-BR" dirty="0" err="1" smtClean="0">
                <a:solidFill>
                  <a:srgbClr val="9900CC"/>
                </a:solidFill>
                <a:latin typeface="Georgia"/>
                <a:ea typeface="Times New Roman"/>
                <a:cs typeface="Lucida Sans Unicode" pitchFamily="34" charset="0"/>
              </a:rPr>
              <a:t>Jo</a:t>
            </a:r>
            <a:r>
              <a:rPr lang="pt-BR" dirty="0" smtClean="0">
                <a:solidFill>
                  <a:srgbClr val="9900CC"/>
                </a:solidFill>
                <a:latin typeface="Georgia"/>
                <a:ea typeface="Times New Roman"/>
                <a:cs typeface="Lucida Sans Unicode" pitchFamily="34" charset="0"/>
              </a:rPr>
              <a:t> 4</a:t>
            </a:r>
            <a:r>
              <a:rPr lang="pt-BR" dirty="0">
                <a:solidFill>
                  <a:srgbClr val="9900CC"/>
                </a:solidFill>
                <a:latin typeface="Georgia"/>
                <a:ea typeface="Times New Roman"/>
                <a:cs typeface="Lucida Sans Unicode" pitchFamily="34" charset="0"/>
              </a:rPr>
              <a:t>. 3  e todo espírito que não confessa que Jesus Cristo veio em carne não é de Deus; mas este é o espírito do anticristo, do qual já ouvistes que há de vir, e eis que está já no mundo.</a:t>
            </a:r>
            <a:endParaRPr lang="pt-BR" dirty="0" smtClean="0">
              <a:solidFill>
                <a:srgbClr val="9900CC"/>
              </a:solidFill>
              <a:latin typeface="Georgia"/>
              <a:ea typeface="Times New Roman"/>
              <a:cs typeface="Lucida Sans Unicode" pitchFamily="34" charset="0"/>
            </a:endParaRPr>
          </a:p>
          <a:p>
            <a:pPr marL="0" indent="0" defTabSz="449263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dirty="0" smtClean="0">
                <a:solidFill>
                  <a:srgbClr val="000099"/>
                </a:solidFill>
                <a:latin typeface="Georgia"/>
                <a:ea typeface="Times New Roman"/>
                <a:cs typeface="Lucida Sans Unicode" pitchFamily="34" charset="0"/>
              </a:rPr>
              <a:t>1 </a:t>
            </a:r>
            <a:r>
              <a:rPr lang="pt-BR" dirty="0" err="1">
                <a:solidFill>
                  <a:srgbClr val="000099"/>
                </a:solidFill>
                <a:latin typeface="Georgia"/>
                <a:ea typeface="Times New Roman"/>
                <a:cs typeface="Lucida Sans Unicode" pitchFamily="34" charset="0"/>
              </a:rPr>
              <a:t>Jo</a:t>
            </a:r>
            <a:r>
              <a:rPr lang="pt-BR" dirty="0">
                <a:solidFill>
                  <a:srgbClr val="000099"/>
                </a:solidFill>
                <a:latin typeface="Georgia"/>
                <a:ea typeface="Times New Roman"/>
                <a:cs typeface="Lucida Sans Unicode" pitchFamily="34" charset="0"/>
              </a:rPr>
              <a:t> 5. 19  Sabemos que somos de Deus e que todo o mundo está no maligno</a:t>
            </a:r>
            <a:r>
              <a:rPr lang="pt-BR" dirty="0" smtClean="0">
                <a:solidFill>
                  <a:srgbClr val="000099"/>
                </a:solidFill>
                <a:latin typeface="Georgia"/>
                <a:ea typeface="Times New Roman"/>
                <a:cs typeface="Lucida Sans Unicode" pitchFamily="34" charset="0"/>
              </a:rPr>
              <a:t>.</a:t>
            </a:r>
          </a:p>
          <a:p>
            <a:pPr marL="0" indent="0" defTabSz="449263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dirty="0" err="1" smtClean="0">
                <a:solidFill>
                  <a:srgbClr val="9900CC"/>
                </a:solidFill>
                <a:latin typeface="Georgia"/>
                <a:ea typeface="Times New Roman"/>
                <a:cs typeface="Lucida Sans Unicode" pitchFamily="34" charset="0"/>
              </a:rPr>
              <a:t>Mt</a:t>
            </a:r>
            <a:r>
              <a:rPr lang="pt-BR" dirty="0" smtClean="0">
                <a:solidFill>
                  <a:srgbClr val="9900CC"/>
                </a:solidFill>
                <a:latin typeface="Georgia"/>
                <a:ea typeface="Times New Roman"/>
                <a:cs typeface="Lucida Sans Unicode" pitchFamily="34" charset="0"/>
              </a:rPr>
              <a:t> </a:t>
            </a:r>
            <a:r>
              <a:rPr lang="pt-BR" dirty="0">
                <a:solidFill>
                  <a:srgbClr val="9900CC"/>
                </a:solidFill>
                <a:latin typeface="Georgia"/>
                <a:ea typeface="Times New Roman"/>
                <a:cs typeface="Lucida Sans Unicode" pitchFamily="34" charset="0"/>
              </a:rPr>
              <a:t>24. 5  porque muitos virão em meu nome, dizendo: Eu sou o Cristo; e enganarão a muitos</a:t>
            </a:r>
            <a:r>
              <a:rPr lang="pt-BR" dirty="0" smtClean="0">
                <a:solidFill>
                  <a:srgbClr val="9900CC"/>
                </a:solidFill>
                <a:latin typeface="Georgia"/>
                <a:ea typeface="Times New Roman"/>
                <a:cs typeface="Lucida Sans Unicode" pitchFamily="34" charset="0"/>
              </a:rPr>
              <a:t>.</a:t>
            </a:r>
          </a:p>
          <a:p>
            <a:pPr marL="0" indent="0" defTabSz="449263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dirty="0" smtClean="0">
                <a:solidFill>
                  <a:srgbClr val="9900CC"/>
                </a:solidFill>
                <a:latin typeface="Georgia"/>
                <a:ea typeface="Times New Roman"/>
                <a:cs typeface="Lucida Sans Unicode" pitchFamily="34" charset="0"/>
              </a:rPr>
              <a:t>23  </a:t>
            </a:r>
            <a:r>
              <a:rPr lang="pt-BR" dirty="0">
                <a:solidFill>
                  <a:srgbClr val="9900CC"/>
                </a:solidFill>
                <a:latin typeface="Georgia"/>
                <a:ea typeface="Times New Roman"/>
                <a:cs typeface="Lucida Sans Unicode" pitchFamily="34" charset="0"/>
              </a:rPr>
              <a:t>Então, se alguém vos disser: Eis que o Cristo está aqui ou ali, não lhe deis crédito</a:t>
            </a:r>
            <a:r>
              <a:rPr lang="pt-BR" dirty="0" smtClean="0">
                <a:solidFill>
                  <a:srgbClr val="9900CC"/>
                </a:solidFill>
                <a:latin typeface="Georgia"/>
                <a:ea typeface="Times New Roman"/>
                <a:cs typeface="Lucida Sans Unicode" pitchFamily="34" charset="0"/>
              </a:rPr>
              <a:t>,   24  </a:t>
            </a:r>
            <a:r>
              <a:rPr lang="pt-BR" dirty="0">
                <a:solidFill>
                  <a:srgbClr val="9900CC"/>
                </a:solidFill>
                <a:latin typeface="Georgia"/>
                <a:ea typeface="Times New Roman"/>
                <a:cs typeface="Lucida Sans Unicode" pitchFamily="34" charset="0"/>
              </a:rPr>
              <a:t>porque surgirão falsos cristos e falsos profetas e farão tão grandes sinais e prodígios, que, se possível fora, enganariam até os escolhidos.</a:t>
            </a:r>
          </a:p>
          <a:p>
            <a:pPr marL="0" indent="0" defTabSz="449263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endParaRPr lang="pt-BR" sz="2000" dirty="0" smtClean="0">
              <a:solidFill>
                <a:srgbClr val="000099"/>
              </a:solidFill>
              <a:latin typeface="Georgia"/>
              <a:ea typeface="Times New Roman"/>
              <a:cs typeface="Lucida Sans Unico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8995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107504" y="1484784"/>
            <a:ext cx="8712968" cy="5112568"/>
          </a:xfrm>
        </p:spPr>
        <p:txBody>
          <a:bodyPr/>
          <a:lstStyle/>
          <a:p>
            <a:pPr indent="0" algn="just">
              <a:spcAft>
                <a:spcPts val="600"/>
              </a:spcAft>
              <a:buNone/>
            </a:pPr>
            <a:r>
              <a:rPr lang="pt-BR" sz="2400" i="1" dirty="0" smtClean="0">
                <a:effectLst/>
                <a:latin typeface="Georgia"/>
                <a:ea typeface="Times New Roman"/>
              </a:rPr>
              <a:t>	</a:t>
            </a:r>
            <a:endParaRPr lang="pt-BR" sz="3000" b="0" dirty="0"/>
          </a:p>
        </p:txBody>
      </p:sp>
      <p:sp>
        <p:nvSpPr>
          <p:cNvPr id="5" name="Retângulo 4"/>
          <p:cNvSpPr/>
          <p:nvPr/>
        </p:nvSpPr>
        <p:spPr>
          <a:xfrm>
            <a:off x="243428" y="116632"/>
            <a:ext cx="8712968" cy="1274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125" lvl="0" indent="-365125" defTabSz="914400" eaLnBrk="0" hangingPunct="0">
              <a:lnSpc>
                <a:spcPct val="100000"/>
              </a:lnSpc>
              <a:spcBef>
                <a:spcPct val="20000"/>
              </a:spcBef>
              <a:buClr>
                <a:srgbClr val="94B6D2"/>
              </a:buClr>
              <a:buSzTx/>
              <a:buFont typeface="Wingdings" charset="2"/>
              <a:buChar char=""/>
            </a:pPr>
            <a:r>
              <a:rPr lang="pt-BR" sz="2400" b="1" dirty="0">
                <a:solidFill>
                  <a:srgbClr val="993300"/>
                </a:solidFill>
                <a:latin typeface="Book Antiqua"/>
                <a:ea typeface="+mn-ea"/>
                <a:cs typeface="+mn-cs"/>
              </a:rPr>
              <a:t>LIÇÃO 09:    O   ANTICRISTO, </a:t>
            </a:r>
          </a:p>
          <a:p>
            <a:pPr lvl="0" defTabSz="914400" eaLnBrk="0" hangingPunct="0">
              <a:lnSpc>
                <a:spcPct val="100000"/>
              </a:lnSpc>
              <a:spcBef>
                <a:spcPct val="20000"/>
              </a:spcBef>
              <a:buClr>
                <a:srgbClr val="94B6D2"/>
              </a:buClr>
              <a:buSzTx/>
            </a:pPr>
            <a:r>
              <a:rPr lang="pt-BR" sz="2400" b="1" dirty="0">
                <a:solidFill>
                  <a:srgbClr val="993300"/>
                </a:solidFill>
                <a:latin typeface="Book Antiqua"/>
                <a:ea typeface="+mn-ea"/>
                <a:cs typeface="+mn-cs"/>
              </a:rPr>
              <a:t>A APOSTASIA E A GRANDE TRIBULAÇÃO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400" b="1" dirty="0" smtClean="0">
                <a:solidFill>
                  <a:srgbClr val="006600"/>
                </a:solidFill>
                <a:latin typeface="Arial" charset="0"/>
                <a:ea typeface="Calibri"/>
                <a:cs typeface="Arial" charset="0"/>
              </a:rPr>
              <a:t>	</a:t>
            </a:r>
            <a:r>
              <a:rPr lang="pt-BR" sz="2400" b="1" dirty="0">
                <a:solidFill>
                  <a:srgbClr val="006600"/>
                </a:solidFill>
                <a:latin typeface="Arial" charset="0"/>
                <a:ea typeface="Calibri"/>
                <a:cs typeface="Arial" charset="0"/>
              </a:rPr>
              <a:t>I – O ANTICRISTO E O MISTÉRIO DA INIQUIDADE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463717" y="1556792"/>
            <a:ext cx="8136904" cy="4893647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pt-BR" sz="20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	</a:t>
            </a:r>
            <a:r>
              <a:rPr lang="pt-BR" sz="2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2</a:t>
            </a:r>
            <a:r>
              <a:rPr lang="pt-BR" sz="22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. O TEMPO DA ATUAÇÃO DO </a:t>
            </a:r>
            <a:r>
              <a:rPr lang="pt-BR" sz="2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ANTICRISTO</a:t>
            </a:r>
          </a:p>
          <a:p>
            <a:pPr algn="just">
              <a:lnSpc>
                <a:spcPct val="100000"/>
              </a:lnSpc>
            </a:pPr>
            <a:r>
              <a:rPr lang="pt-BR" sz="24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	</a:t>
            </a:r>
            <a:r>
              <a:rPr lang="pt-BR" sz="24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Partindo </a:t>
            </a:r>
            <a:r>
              <a:rPr lang="pt-BR" sz="24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da visão das Setenta Semanas, vemos que o tempo da atuação do anticristo tem início </a:t>
            </a:r>
            <a:r>
              <a:rPr lang="pt-BR" sz="24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a partir da </a:t>
            </a:r>
            <a:r>
              <a:rPr lang="pt-BR" sz="24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metade da última semana, ou seja, a partir da subida de Jesus ao </a:t>
            </a:r>
            <a:r>
              <a:rPr lang="pt-BR" sz="24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céu. </a:t>
            </a:r>
            <a:r>
              <a:rPr lang="pt-BR" sz="24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É aí que Satanás, o dragão, vencido pelo testemunho, e o perdão e a justiça assegurados pelo sangue do Cordeiro, foi precipitado na terra com os seus </a:t>
            </a:r>
            <a:r>
              <a:rPr lang="pt-BR" sz="24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anjos. </a:t>
            </a:r>
            <a:r>
              <a:rPr lang="pt-BR" sz="24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Até o fim, o adversário agirá com grande ira contra os </a:t>
            </a:r>
            <a:r>
              <a:rPr lang="pt-BR" sz="24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santos. </a:t>
            </a:r>
            <a:r>
              <a:rPr lang="pt-BR" sz="24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Paulo afirma, no texto da leitura bíblica, que o “</a:t>
            </a:r>
            <a:r>
              <a:rPr lang="pt-BR" sz="24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mistério da injustiça</a:t>
            </a:r>
            <a:r>
              <a:rPr lang="pt-BR" sz="24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” já está em </a:t>
            </a:r>
            <a:r>
              <a:rPr lang="pt-BR" sz="24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operação, </a:t>
            </a:r>
            <a:r>
              <a:rPr lang="pt-BR" sz="24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ou seja, o anticristo já estava atuando em seu tempo. O que resta apenas é que ele seja manifestado, na vinda de Cristo, para ser destruído</a:t>
            </a:r>
            <a:r>
              <a:rPr lang="pt-BR" sz="24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.</a:t>
            </a:r>
            <a:r>
              <a:rPr lang="pt-BR" sz="20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pt-BR" sz="11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(</a:t>
            </a:r>
            <a:r>
              <a:rPr lang="pt-BR" sz="1100" dirty="0" err="1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Dn</a:t>
            </a:r>
            <a:r>
              <a:rPr lang="pt-BR" sz="11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 9.26, 27; </a:t>
            </a:r>
            <a:r>
              <a:rPr lang="pt-BR" sz="1100" dirty="0" err="1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Jo</a:t>
            </a:r>
            <a:r>
              <a:rPr lang="pt-BR" sz="11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 14.30; </a:t>
            </a:r>
            <a:r>
              <a:rPr lang="pt-BR" sz="1100" dirty="0" err="1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Ap</a:t>
            </a:r>
            <a:r>
              <a:rPr lang="pt-BR" sz="11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 12</a:t>
            </a:r>
            <a:r>
              <a:rPr lang="pt-BR" sz="11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.</a:t>
            </a:r>
            <a:r>
              <a:rPr lang="pt-BR" sz="11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 1-5, </a:t>
            </a:r>
            <a:r>
              <a:rPr lang="pt-BR" sz="11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7-11,12-13</a:t>
            </a:r>
            <a:r>
              <a:rPr lang="pt-BR" sz="11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, 17</a:t>
            </a:r>
            <a:r>
              <a:rPr lang="pt-BR" sz="11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788714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4294967295"/>
          </p:nvPr>
        </p:nvSpPr>
        <p:spPr>
          <a:xfrm>
            <a:off x="467544" y="1052736"/>
            <a:ext cx="8352928" cy="5328592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/>
          <a:lstStyle/>
          <a:p>
            <a:pPr marL="0" indent="0" defTabSz="449263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600" dirty="0" err="1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Dn</a:t>
            </a:r>
            <a:r>
              <a:rPr lang="pt-BR" sz="26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 9. 26  E, depois das sessenta e duas semanas, será tirado o Messias e não será mais; e o povo do príncipe, que há de vir, destruirá a cidade e o santuário, e o seu fim será com uma inundação; e até ao fim haverá guerra; estão determinadas assolações</a:t>
            </a:r>
            <a:r>
              <a:rPr lang="pt-BR" sz="26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.   27  . . . </a:t>
            </a:r>
            <a:r>
              <a:rPr lang="pt-BR" sz="26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e sobre a asa das abominações  virá o assolador, e isso até à consumação; e o que está determinado será derramado sobre o assolador</a:t>
            </a:r>
            <a:r>
              <a:rPr lang="pt-BR" sz="26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.</a:t>
            </a:r>
          </a:p>
          <a:p>
            <a:pPr marL="0" indent="0" defTabSz="449263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800" dirty="0" err="1" smtClean="0">
                <a:solidFill>
                  <a:srgbClr val="9900CC"/>
                </a:solidFill>
                <a:latin typeface="Arial" pitchFamily="34" charset="0"/>
                <a:ea typeface="Times New Roman"/>
                <a:cs typeface="Arial" pitchFamily="34" charset="0"/>
              </a:rPr>
              <a:t>Jo</a:t>
            </a:r>
            <a:r>
              <a:rPr lang="pt-BR" sz="2800" dirty="0" smtClean="0">
                <a:solidFill>
                  <a:srgbClr val="9900CC"/>
                </a:solidFill>
                <a:latin typeface="Arial" pitchFamily="34" charset="0"/>
                <a:ea typeface="Times New Roman"/>
                <a:cs typeface="Arial" pitchFamily="34" charset="0"/>
              </a:rPr>
              <a:t> 14</a:t>
            </a:r>
            <a:r>
              <a:rPr lang="pt-BR" sz="2800" dirty="0">
                <a:solidFill>
                  <a:srgbClr val="9900CC"/>
                </a:solidFill>
                <a:latin typeface="Arial" pitchFamily="34" charset="0"/>
                <a:ea typeface="Times New Roman"/>
                <a:cs typeface="Arial" pitchFamily="34" charset="0"/>
              </a:rPr>
              <a:t>. 30  Já não falarei muito convosco, porque se aproxima o príncipe deste mundo e nada tem em mim</a:t>
            </a:r>
            <a:r>
              <a:rPr lang="pt-BR" sz="2800" dirty="0" smtClean="0">
                <a:solidFill>
                  <a:srgbClr val="9900CC"/>
                </a:solidFill>
                <a:latin typeface="Arial" pitchFamily="34" charset="0"/>
                <a:ea typeface="Times New Roman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87707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4294967295"/>
          </p:nvPr>
        </p:nvSpPr>
        <p:spPr>
          <a:xfrm>
            <a:off x="467544" y="764704"/>
            <a:ext cx="8352928" cy="5616624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/>
          <a:lstStyle/>
          <a:p>
            <a:pPr marL="0" indent="0" defTabSz="449263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400" dirty="0" err="1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Ap</a:t>
            </a:r>
            <a:r>
              <a:rPr lang="pt-BR" sz="24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pt-BR" sz="24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12. 1 </a:t>
            </a:r>
            <a:r>
              <a:rPr lang="pt-BR" sz="24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pt-BR" sz="24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E viu-se um grande sinal no céu: uma mulher vestida do sol, tendo a lua debaixo dos pés e uma coroa de doze estrelas sobre a cabeça</a:t>
            </a:r>
            <a:r>
              <a:rPr lang="pt-BR" sz="24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.   2  </a:t>
            </a:r>
            <a:r>
              <a:rPr lang="pt-BR" sz="24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E estava grávida e com dores de parto e gritava com ânsias de dar à luz</a:t>
            </a:r>
            <a:r>
              <a:rPr lang="pt-BR" sz="24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.   3  </a:t>
            </a:r>
            <a:r>
              <a:rPr lang="pt-BR" sz="24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E viu-se outro sinal no céu, e eis que era um grande dragão vermelho, que tinha sete cabeças e dez chifres e, sobre as cabeças, sete diademas</a:t>
            </a:r>
            <a:r>
              <a:rPr lang="pt-BR" sz="24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.   4  </a:t>
            </a:r>
            <a:r>
              <a:rPr lang="pt-BR" sz="24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E a sua cauda levou após si a terça parte das estrelas do céu e lançou-as sobre a terra; e o dragão parou diante da mulher que havia de dar à luz, para que, dando ela à luz, lhe tragasse o filho</a:t>
            </a:r>
            <a:r>
              <a:rPr lang="pt-BR" sz="24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.    5  </a:t>
            </a:r>
            <a:r>
              <a:rPr lang="pt-BR" sz="24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E deu à luz um filho, um varão que há de reger todas as nações com vara de ferro; e o seu filho foi arrebatado para Deus e para o seu trono</a:t>
            </a:r>
            <a:r>
              <a:rPr lang="pt-BR" sz="24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.</a:t>
            </a:r>
            <a:endParaRPr lang="pt-BR" sz="2400" dirty="0" smtClean="0">
              <a:solidFill>
                <a:srgbClr val="9900CC"/>
              </a:solidFill>
              <a:latin typeface="Arial" charset="0"/>
              <a:ea typeface="Calibri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8858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4294967295"/>
          </p:nvPr>
        </p:nvSpPr>
        <p:spPr>
          <a:xfrm>
            <a:off x="467544" y="692696"/>
            <a:ext cx="8352928" cy="5688632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/>
          <a:lstStyle/>
          <a:p>
            <a:pPr marL="0" indent="0" defTabSz="449263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300" dirty="0" err="1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Ap</a:t>
            </a:r>
            <a:r>
              <a:rPr lang="pt-BR" sz="23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pt-BR" sz="23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12. </a:t>
            </a:r>
            <a:r>
              <a:rPr lang="pt-BR" sz="23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7  </a:t>
            </a:r>
            <a:r>
              <a:rPr lang="pt-BR" sz="23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E houve batalha no céu: Miguel e os seus anjos batalhavam contra o dragão; e batalhavam o dragão e os seus anjos,</a:t>
            </a:r>
          </a:p>
          <a:p>
            <a:pPr marL="0" indent="0" defTabSz="449263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3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11  E </a:t>
            </a:r>
            <a:r>
              <a:rPr lang="pt-BR" sz="23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eles o venceram pelo sangue do Cordeiro e pela palavra do seu testemunho; e não amaram a sua vida até à morte</a:t>
            </a:r>
            <a:r>
              <a:rPr lang="pt-BR" sz="23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.   12  </a:t>
            </a:r>
            <a:r>
              <a:rPr lang="pt-BR" sz="23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Pelo que alegrai-vos, ó céus, e vós que neles habitais. Ai dos que habitam na terra e no mar! Porque o diabo desceu a vós e tem grande ira, sabendo que já tem pouco tempo</a:t>
            </a:r>
            <a:r>
              <a:rPr lang="pt-BR" sz="23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. </a:t>
            </a:r>
          </a:p>
          <a:p>
            <a:pPr marL="0" indent="0" defTabSz="449263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400" dirty="0" smtClean="0">
                <a:solidFill>
                  <a:srgbClr val="9900CC"/>
                </a:solidFill>
                <a:latin typeface="Arial" pitchFamily="34" charset="0"/>
                <a:ea typeface="Times New Roman"/>
                <a:cs typeface="Arial" pitchFamily="34" charset="0"/>
              </a:rPr>
              <a:t>13 E</a:t>
            </a:r>
            <a:r>
              <a:rPr lang="pt-BR" sz="2400" dirty="0">
                <a:solidFill>
                  <a:srgbClr val="9900CC"/>
                </a:solidFill>
                <a:latin typeface="Arial" pitchFamily="34" charset="0"/>
                <a:ea typeface="Times New Roman"/>
                <a:cs typeface="Arial" pitchFamily="34" charset="0"/>
              </a:rPr>
              <a:t>, quando o dragão viu que fora lançado na terra, perseguiu a mulher que dera à luz o varão.</a:t>
            </a:r>
          </a:p>
          <a:p>
            <a:pPr marL="0" indent="0" defTabSz="449263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400" dirty="0" smtClean="0">
                <a:solidFill>
                  <a:srgbClr val="9900CC"/>
                </a:solidFill>
                <a:latin typeface="Arial" pitchFamily="34" charset="0"/>
                <a:ea typeface="Times New Roman"/>
                <a:cs typeface="Arial" pitchFamily="34" charset="0"/>
              </a:rPr>
              <a:t>17  </a:t>
            </a:r>
            <a:r>
              <a:rPr lang="pt-BR" sz="2400" dirty="0">
                <a:solidFill>
                  <a:srgbClr val="9900CC"/>
                </a:solidFill>
                <a:latin typeface="Arial" pitchFamily="34" charset="0"/>
                <a:ea typeface="Times New Roman"/>
                <a:cs typeface="Arial" pitchFamily="34" charset="0"/>
              </a:rPr>
              <a:t>E o dragão irou-se contra a mulher e foi fazer guerra ao resto da sua semente, os que guardam os mandamentos de Deus e têm o testemunho de Jesus Cristo</a:t>
            </a:r>
            <a:r>
              <a:rPr lang="pt-BR" sz="2400" dirty="0" smtClean="0">
                <a:solidFill>
                  <a:srgbClr val="9900CC"/>
                </a:solidFill>
                <a:latin typeface="Arial" pitchFamily="34" charset="0"/>
                <a:ea typeface="Times New Roman"/>
                <a:cs typeface="Arial" pitchFamily="34" charset="0"/>
              </a:rPr>
              <a:t>.</a:t>
            </a:r>
            <a:endParaRPr lang="pt-BR" sz="2400" dirty="0" smtClean="0">
              <a:solidFill>
                <a:srgbClr val="9900CC"/>
              </a:solidFill>
              <a:latin typeface="Arial" charset="0"/>
              <a:ea typeface="Calibri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0716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107504" y="1484784"/>
            <a:ext cx="8712968" cy="5112568"/>
          </a:xfrm>
        </p:spPr>
        <p:txBody>
          <a:bodyPr/>
          <a:lstStyle/>
          <a:p>
            <a:pPr indent="0" algn="just">
              <a:spcAft>
                <a:spcPts val="600"/>
              </a:spcAft>
              <a:buNone/>
            </a:pPr>
            <a:r>
              <a:rPr lang="pt-BR" sz="2400" i="1" dirty="0" smtClean="0">
                <a:effectLst/>
                <a:latin typeface="Georgia"/>
                <a:ea typeface="Times New Roman"/>
              </a:rPr>
              <a:t>	</a:t>
            </a:r>
            <a:endParaRPr lang="pt-BR" sz="3000" b="0" dirty="0"/>
          </a:p>
        </p:txBody>
      </p:sp>
      <p:sp>
        <p:nvSpPr>
          <p:cNvPr id="5" name="Retângulo 4"/>
          <p:cNvSpPr/>
          <p:nvPr/>
        </p:nvSpPr>
        <p:spPr>
          <a:xfrm>
            <a:off x="251520" y="260648"/>
            <a:ext cx="8712968" cy="13480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125" lvl="0" indent="-365125" defTabSz="914400" eaLnBrk="0" hangingPunct="0">
              <a:lnSpc>
                <a:spcPct val="100000"/>
              </a:lnSpc>
              <a:spcBef>
                <a:spcPct val="20000"/>
              </a:spcBef>
              <a:buClr>
                <a:srgbClr val="94B6D2"/>
              </a:buClr>
              <a:buSzTx/>
              <a:buFont typeface="Wingdings" charset="2"/>
              <a:buChar char=""/>
            </a:pPr>
            <a:r>
              <a:rPr lang="pt-BR" sz="2400" b="1" dirty="0">
                <a:solidFill>
                  <a:srgbClr val="993300"/>
                </a:solidFill>
                <a:latin typeface="Book Antiqua"/>
                <a:ea typeface="+mn-ea"/>
              </a:rPr>
              <a:t>LIÇÃO 09:    O   ANTICRISTO, </a:t>
            </a:r>
          </a:p>
          <a:p>
            <a:pPr lvl="0" defTabSz="914400" eaLnBrk="0" hangingPunct="0">
              <a:lnSpc>
                <a:spcPct val="100000"/>
              </a:lnSpc>
              <a:spcBef>
                <a:spcPct val="20000"/>
              </a:spcBef>
              <a:buClr>
                <a:srgbClr val="94B6D2"/>
              </a:buClr>
              <a:buSzTx/>
            </a:pPr>
            <a:r>
              <a:rPr lang="pt-BR" sz="2400" b="1" dirty="0">
                <a:solidFill>
                  <a:srgbClr val="993300"/>
                </a:solidFill>
                <a:latin typeface="Book Antiqua"/>
                <a:ea typeface="+mn-ea"/>
              </a:rPr>
              <a:t>A APOSTASIA E A GRANDE </a:t>
            </a:r>
            <a:r>
              <a:rPr lang="pt-BR" sz="2400" b="1" dirty="0" smtClean="0">
                <a:solidFill>
                  <a:srgbClr val="993300"/>
                </a:solidFill>
                <a:latin typeface="Book Antiqua"/>
                <a:ea typeface="+mn-ea"/>
              </a:rPr>
              <a:t>TRIBULAÇÃO</a:t>
            </a:r>
          </a:p>
          <a:p>
            <a:pPr lvl="0" defTabSz="914400" eaLnBrk="0" hangingPunct="0">
              <a:lnSpc>
                <a:spcPct val="100000"/>
              </a:lnSpc>
              <a:spcBef>
                <a:spcPct val="20000"/>
              </a:spcBef>
              <a:buClr>
                <a:srgbClr val="94B6D2"/>
              </a:buClr>
              <a:buSzTx/>
            </a:pPr>
            <a:r>
              <a:rPr lang="pt-BR" sz="2400" b="1" dirty="0">
                <a:solidFill>
                  <a:srgbClr val="006600"/>
                </a:solidFill>
                <a:latin typeface="Book Antiqua"/>
                <a:ea typeface="+mn-ea"/>
              </a:rPr>
              <a:t>I – O ANTICRISTO E O MISTÉRIO DA </a:t>
            </a:r>
            <a:r>
              <a:rPr lang="pt-BR" sz="2400" b="1" dirty="0" smtClean="0">
                <a:solidFill>
                  <a:srgbClr val="006600"/>
                </a:solidFill>
                <a:latin typeface="Book Antiqua"/>
                <a:ea typeface="+mn-ea"/>
              </a:rPr>
              <a:t>INIQUIDADE</a:t>
            </a:r>
            <a:endParaRPr lang="pt-BR" sz="2400" b="1" dirty="0">
              <a:solidFill>
                <a:srgbClr val="006600"/>
              </a:solidFill>
              <a:latin typeface="Book Antiqua"/>
              <a:ea typeface="+mn-ea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427524" y="1700808"/>
            <a:ext cx="8136904" cy="5016758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pt-BR" sz="18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	3</a:t>
            </a:r>
            <a:r>
              <a:rPr lang="pt-BR" sz="18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. COMO O ANTICRISTO </a:t>
            </a:r>
            <a:r>
              <a:rPr lang="pt-BR" sz="18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ATUA</a:t>
            </a:r>
          </a:p>
          <a:p>
            <a:pPr algn="just">
              <a:lnSpc>
                <a:spcPct val="100000"/>
              </a:lnSpc>
            </a:pPr>
            <a:r>
              <a:rPr lang="pt-BR" sz="18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	</a:t>
            </a:r>
            <a:r>
              <a:rPr lang="pt-BR" sz="20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O </a:t>
            </a:r>
            <a:r>
              <a:rPr lang="pt-BR" sz="20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principal objetivo do anticristo é opor-se formal e sistematicamente ao Senhor Jesus. Ele faz isto de diversas maneiras. No domínio político, atua através da “</a:t>
            </a:r>
            <a:r>
              <a:rPr lang="pt-BR" sz="20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besta que subiu do mar</a:t>
            </a:r>
            <a:r>
              <a:rPr lang="pt-BR" sz="20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”, ou seja, o conglomerado das nações deste mundo que se reúnem em oposição ao Cordeiro e aos </a:t>
            </a:r>
            <a:r>
              <a:rPr lang="pt-BR" sz="20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santos. </a:t>
            </a:r>
            <a:r>
              <a:rPr lang="pt-BR" sz="20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No âmbito religioso, manifesta-se como a “</a:t>
            </a:r>
            <a:r>
              <a:rPr lang="pt-BR" sz="20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besta que subiu da terra</a:t>
            </a:r>
            <a:r>
              <a:rPr lang="pt-BR" sz="20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”, também chamada de “</a:t>
            </a:r>
            <a:r>
              <a:rPr lang="pt-BR" sz="20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falso profeta</a:t>
            </a:r>
            <a:r>
              <a:rPr lang="pt-BR" sz="20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”, </a:t>
            </a:r>
            <a:r>
              <a:rPr lang="pt-BR" sz="20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com todo o engano das falsas religiões, filosofias e ideologias, levando a humanidade a se colocar em dependência do sistema </a:t>
            </a:r>
            <a:r>
              <a:rPr lang="pt-BR" sz="20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deste </a:t>
            </a:r>
            <a:r>
              <a:rPr lang="pt-BR" sz="20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mundo e a não se sujeitar a </a:t>
            </a:r>
            <a:r>
              <a:rPr lang="pt-BR" sz="20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Jesus</a:t>
            </a:r>
            <a:r>
              <a:rPr lang="pt-BR" sz="20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, o Rei dos reis. Essa atuação inclusive é acompanhada de sinais, para que sejam enganados aqueles que fizeram rejeição à graça de Deus oferecida no </a:t>
            </a:r>
            <a:r>
              <a:rPr lang="pt-BR" sz="20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evangelho. </a:t>
            </a:r>
            <a:r>
              <a:rPr lang="pt-BR" sz="20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E é o próprio diabo, Satanás, que inspira todas as estruturas de poder e pensamento deste mundo em oposição a </a:t>
            </a:r>
            <a:r>
              <a:rPr lang="pt-BR" sz="20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Deus, </a:t>
            </a:r>
            <a:r>
              <a:rPr lang="pt-BR" sz="20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além de atuar diretamente, com os seus </a:t>
            </a:r>
            <a:r>
              <a:rPr lang="pt-BR" sz="20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demônios</a:t>
            </a:r>
            <a:r>
              <a:rPr lang="pt-BR" sz="2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pt-BR" sz="11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(</a:t>
            </a:r>
            <a:r>
              <a:rPr lang="pt-BR" sz="1100" dirty="0" err="1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Ap</a:t>
            </a:r>
            <a:r>
              <a:rPr lang="pt-BR" sz="11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pt-BR" sz="11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13.1-4, </a:t>
            </a:r>
            <a:r>
              <a:rPr lang="pt-BR" sz="11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5-7,11-14; </a:t>
            </a:r>
            <a:r>
              <a:rPr lang="pt-BR" sz="1100" dirty="0" err="1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Ef</a:t>
            </a:r>
            <a:r>
              <a:rPr lang="pt-BR" sz="11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pt-BR" sz="11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6.11-13, 16; 1 </a:t>
            </a:r>
            <a:r>
              <a:rPr lang="pt-BR" sz="1100" dirty="0" err="1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Pe</a:t>
            </a:r>
            <a:r>
              <a:rPr lang="pt-BR" sz="11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 5.8-9</a:t>
            </a:r>
            <a:r>
              <a:rPr lang="pt-BR" sz="11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)</a:t>
            </a:r>
            <a:endParaRPr lang="pt-BR" sz="1100" dirty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latin typeface="Arial" pitchFamily="34" charset="0"/>
              <a:ea typeface="Times New Roman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9033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4294967295"/>
          </p:nvPr>
        </p:nvSpPr>
        <p:spPr>
          <a:xfrm>
            <a:off x="467544" y="404664"/>
            <a:ext cx="8352928" cy="6264696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/>
          <a:lstStyle/>
          <a:p>
            <a:pPr marL="0" indent="0" defTabSz="449263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000" dirty="0" err="1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Ap</a:t>
            </a:r>
            <a:r>
              <a:rPr lang="pt-BR" sz="20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 13. </a:t>
            </a:r>
            <a:r>
              <a:rPr lang="pt-BR" sz="20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2  </a:t>
            </a:r>
            <a:r>
              <a:rPr lang="pt-BR" sz="20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E a besta que vi era semelhante ao leopardo, e os seus pés, como os de urso, e a sua boca, como a de leão; e o dragão deu-lhe o seu poder, e o seu trono, e grande poderio</a:t>
            </a:r>
            <a:r>
              <a:rPr lang="pt-BR" sz="20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.   4  </a:t>
            </a:r>
            <a:r>
              <a:rPr lang="pt-BR" sz="20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E adoraram o dragão que deu à besta o seu poder; e adoraram a besta, dizendo: Quem é semelhante à besta? Quem poderá batalhar contra </a:t>
            </a:r>
            <a:r>
              <a:rPr lang="pt-BR" sz="20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ela?</a:t>
            </a:r>
          </a:p>
          <a:p>
            <a:pPr marL="0" indent="0" defTabSz="449263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000" dirty="0" smtClean="0">
                <a:solidFill>
                  <a:srgbClr val="9900CC"/>
                </a:solidFill>
                <a:latin typeface="Arial" pitchFamily="34" charset="0"/>
                <a:ea typeface="Times New Roman"/>
                <a:cs typeface="Arial" pitchFamily="34" charset="0"/>
              </a:rPr>
              <a:t>5  </a:t>
            </a:r>
            <a:r>
              <a:rPr lang="pt-BR" sz="2000" dirty="0">
                <a:solidFill>
                  <a:srgbClr val="9900CC"/>
                </a:solidFill>
                <a:latin typeface="Arial" pitchFamily="34" charset="0"/>
                <a:ea typeface="Times New Roman"/>
                <a:cs typeface="Arial" pitchFamily="34" charset="0"/>
              </a:rPr>
              <a:t>E foi-lhe dada uma boca para proferir grandes coisas e blasfêmias; e </a:t>
            </a:r>
            <a:r>
              <a:rPr lang="pt-BR" sz="2000" dirty="0" err="1">
                <a:solidFill>
                  <a:srgbClr val="9900CC"/>
                </a:solidFill>
                <a:latin typeface="Arial" pitchFamily="34" charset="0"/>
                <a:ea typeface="Times New Roman"/>
                <a:cs typeface="Arial" pitchFamily="34" charset="0"/>
              </a:rPr>
              <a:t>deu-se-lhe</a:t>
            </a:r>
            <a:r>
              <a:rPr lang="pt-BR" sz="2000" dirty="0">
                <a:solidFill>
                  <a:srgbClr val="9900CC"/>
                </a:solidFill>
                <a:latin typeface="Arial" pitchFamily="34" charset="0"/>
                <a:ea typeface="Times New Roman"/>
                <a:cs typeface="Arial" pitchFamily="34" charset="0"/>
              </a:rPr>
              <a:t> poder para continuar por quarenta e dois meses</a:t>
            </a:r>
            <a:r>
              <a:rPr lang="pt-BR" sz="2000" dirty="0" smtClean="0">
                <a:solidFill>
                  <a:srgbClr val="9900CC"/>
                </a:solidFill>
                <a:latin typeface="Arial" pitchFamily="34" charset="0"/>
                <a:ea typeface="Times New Roman"/>
                <a:cs typeface="Arial" pitchFamily="34" charset="0"/>
              </a:rPr>
              <a:t>.  6  </a:t>
            </a:r>
            <a:r>
              <a:rPr lang="pt-BR" sz="2000" dirty="0">
                <a:solidFill>
                  <a:srgbClr val="9900CC"/>
                </a:solidFill>
                <a:latin typeface="Arial" pitchFamily="34" charset="0"/>
                <a:ea typeface="Times New Roman"/>
                <a:cs typeface="Arial" pitchFamily="34" charset="0"/>
              </a:rPr>
              <a:t>E abriu a boca em blasfêmias contra Deus, para blasfemar do seu nome, e do seu tabernáculo, e dos que habitam no céu</a:t>
            </a:r>
            <a:r>
              <a:rPr lang="pt-BR" sz="2000" dirty="0" smtClean="0">
                <a:solidFill>
                  <a:srgbClr val="9900CC"/>
                </a:solidFill>
                <a:latin typeface="Arial" pitchFamily="34" charset="0"/>
                <a:ea typeface="Times New Roman"/>
                <a:cs typeface="Arial" pitchFamily="34" charset="0"/>
              </a:rPr>
              <a:t>.    7  </a:t>
            </a:r>
            <a:r>
              <a:rPr lang="pt-BR" sz="2000" dirty="0">
                <a:solidFill>
                  <a:srgbClr val="9900CC"/>
                </a:solidFill>
                <a:latin typeface="Arial" pitchFamily="34" charset="0"/>
                <a:ea typeface="Times New Roman"/>
                <a:cs typeface="Arial" pitchFamily="34" charset="0"/>
              </a:rPr>
              <a:t>E foi-lhe permitido fazer guerra aos santos e vencê-los; e </a:t>
            </a:r>
            <a:r>
              <a:rPr lang="pt-BR" sz="2000" dirty="0" err="1">
                <a:solidFill>
                  <a:srgbClr val="9900CC"/>
                </a:solidFill>
                <a:latin typeface="Arial" pitchFamily="34" charset="0"/>
                <a:ea typeface="Times New Roman"/>
                <a:cs typeface="Arial" pitchFamily="34" charset="0"/>
              </a:rPr>
              <a:t>deu-se-lhe</a:t>
            </a:r>
            <a:r>
              <a:rPr lang="pt-BR" sz="2000" dirty="0">
                <a:solidFill>
                  <a:srgbClr val="9900CC"/>
                </a:solidFill>
                <a:latin typeface="Arial" pitchFamily="34" charset="0"/>
                <a:ea typeface="Times New Roman"/>
                <a:cs typeface="Arial" pitchFamily="34" charset="0"/>
              </a:rPr>
              <a:t> poder sobre toda tribo, e língua, e nação.</a:t>
            </a:r>
          </a:p>
          <a:p>
            <a:pPr marL="0" indent="0" defTabSz="449263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0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11  E </a:t>
            </a:r>
            <a:r>
              <a:rPr lang="pt-BR" sz="20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vi subir da terra outra besta, e tinha dois chifres semelhantes aos de um cordeiro; e falava como o </a:t>
            </a:r>
            <a:r>
              <a:rPr lang="pt-BR" sz="20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dragão.</a:t>
            </a:r>
          </a:p>
          <a:p>
            <a:pPr marL="0" indent="0" defTabSz="449263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0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13  </a:t>
            </a:r>
            <a:r>
              <a:rPr lang="pt-BR" sz="20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E faz grandes sinais, de maneira que até fogo faz descer do céu à terra, à vista dos homens</a:t>
            </a:r>
            <a:r>
              <a:rPr lang="pt-BR" sz="20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.   14  </a:t>
            </a:r>
            <a:r>
              <a:rPr lang="pt-BR" sz="20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E engana os que habitam na terra com sinais que lhe foi permitido que fizesse em presença da besta, dizendo aos que habitam na terra que fizessem uma imagem à besta </a:t>
            </a:r>
            <a:r>
              <a:rPr lang="pt-BR" sz="20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. . .</a:t>
            </a:r>
            <a:endParaRPr lang="pt-BR" sz="2000" dirty="0" smtClean="0">
              <a:solidFill>
                <a:srgbClr val="000099"/>
              </a:solidFill>
              <a:latin typeface="Georgia"/>
              <a:ea typeface="Times New Roman"/>
              <a:cs typeface="Lucida Sans Unico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7026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4294967295"/>
          </p:nvPr>
        </p:nvSpPr>
        <p:spPr>
          <a:xfrm>
            <a:off x="467544" y="332656"/>
            <a:ext cx="8352928" cy="6264696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/>
          <a:lstStyle/>
          <a:p>
            <a:pPr marL="0" indent="0" defTabSz="449263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300" dirty="0" err="1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Ef</a:t>
            </a:r>
            <a:r>
              <a:rPr lang="pt-BR" sz="23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pt-BR" sz="23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6</a:t>
            </a:r>
            <a:r>
              <a:rPr lang="pt-BR" sz="23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.  11 </a:t>
            </a:r>
            <a:r>
              <a:rPr lang="pt-BR" sz="23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Revesti-vos de toda a armadura de Deus, para que possais estar firmes contra as astutas ciladas do diabo</a:t>
            </a:r>
            <a:r>
              <a:rPr lang="pt-BR" sz="23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;   12 </a:t>
            </a:r>
            <a:r>
              <a:rPr lang="pt-BR" sz="23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porque não temos que lutar contra carne e sangue, mas, sim, contra os principados, contra as potestades, contra os príncipes das trevas deste século, contra as hostes espirituais da maldade, nos lugares celestiais</a:t>
            </a:r>
            <a:r>
              <a:rPr lang="pt-BR" sz="23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.   13 </a:t>
            </a:r>
            <a:r>
              <a:rPr lang="pt-BR" sz="23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Portanto, tomai toda a armadura de Deus, para que possais resistir no dia mau e, havendo feito tudo, ficar firmes.</a:t>
            </a:r>
          </a:p>
          <a:p>
            <a:pPr marL="0" indent="0" defTabSz="449263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3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16  tomando sobretudo o escudo da fé, com o qual podereis apagar todos os dardos inflamados do maligno.</a:t>
            </a:r>
          </a:p>
          <a:p>
            <a:pPr marL="0" indent="0" defTabSz="449263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400" dirty="0" smtClean="0">
                <a:solidFill>
                  <a:srgbClr val="9900CC"/>
                </a:solidFill>
                <a:latin typeface="Arial" pitchFamily="34" charset="0"/>
                <a:ea typeface="Times New Roman"/>
                <a:cs typeface="Arial" pitchFamily="34" charset="0"/>
              </a:rPr>
              <a:t>1 </a:t>
            </a:r>
            <a:r>
              <a:rPr lang="pt-BR" sz="2400" dirty="0" err="1">
                <a:solidFill>
                  <a:srgbClr val="9900CC"/>
                </a:solidFill>
                <a:latin typeface="Arial" pitchFamily="34" charset="0"/>
                <a:ea typeface="Times New Roman"/>
                <a:cs typeface="Arial" pitchFamily="34" charset="0"/>
              </a:rPr>
              <a:t>Pe</a:t>
            </a:r>
            <a:r>
              <a:rPr lang="pt-BR" sz="2400" dirty="0">
                <a:solidFill>
                  <a:srgbClr val="9900CC"/>
                </a:solidFill>
                <a:latin typeface="Arial" pitchFamily="34" charset="0"/>
                <a:ea typeface="Times New Roman"/>
                <a:cs typeface="Arial" pitchFamily="34" charset="0"/>
              </a:rPr>
              <a:t> 5. 8 </a:t>
            </a:r>
            <a:r>
              <a:rPr lang="pt-BR" sz="2400" dirty="0" smtClean="0">
                <a:solidFill>
                  <a:srgbClr val="9900CC"/>
                </a:solidFill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pt-BR" sz="2400" dirty="0">
                <a:solidFill>
                  <a:srgbClr val="9900CC"/>
                </a:solidFill>
                <a:latin typeface="Arial" pitchFamily="34" charset="0"/>
                <a:ea typeface="Times New Roman"/>
                <a:cs typeface="Arial" pitchFamily="34" charset="0"/>
              </a:rPr>
              <a:t>Sede sóbrios, vigiai, porque o diabo, vosso adversário, anda em derredor, bramando como leão, buscando a quem possa tragar</a:t>
            </a:r>
            <a:r>
              <a:rPr lang="pt-BR" sz="2400" dirty="0" smtClean="0">
                <a:solidFill>
                  <a:srgbClr val="9900CC"/>
                </a:solidFill>
                <a:latin typeface="Arial" pitchFamily="34" charset="0"/>
                <a:ea typeface="Times New Roman"/>
                <a:cs typeface="Arial" pitchFamily="34" charset="0"/>
              </a:rPr>
              <a:t>;   9  </a:t>
            </a:r>
            <a:r>
              <a:rPr lang="pt-BR" sz="2400" dirty="0">
                <a:solidFill>
                  <a:srgbClr val="9900CC"/>
                </a:solidFill>
                <a:latin typeface="Arial" pitchFamily="34" charset="0"/>
                <a:ea typeface="Times New Roman"/>
                <a:cs typeface="Arial" pitchFamily="34" charset="0"/>
              </a:rPr>
              <a:t>ao qual resisti firmes na fé, sabendo que as mesmas aflições se cumprem entre os vossos irmãos no mundo.</a:t>
            </a:r>
            <a:endParaRPr lang="pt-BR" sz="2400" dirty="0" smtClean="0">
              <a:solidFill>
                <a:srgbClr val="9900CC"/>
              </a:solidFill>
              <a:latin typeface="Georgia"/>
              <a:ea typeface="Times New Roman"/>
              <a:cs typeface="Lucida Sans Unico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5400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http://1.bp.blogspot.com/-a89qtty730Q/T7790wCE-lI/AAAAAAAABkQ/tLB7DsZXYa8/s1600/meia+noite+1.jpg"/>
          <p:cNvPicPr/>
          <p:nvPr/>
        </p:nvPicPr>
        <p:blipFill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6092" y="-891480"/>
            <a:ext cx="8514580" cy="7749480"/>
          </a:xfrm>
          <a:prstGeom prst="rect">
            <a:avLst/>
          </a:prstGeom>
          <a:noFill/>
          <a:ln>
            <a:noFill/>
          </a:ln>
        </p:spPr>
      </p:pic>
      <p:pic>
        <p:nvPicPr>
          <p:cNvPr id="50179" name="Imagem 4" descr="Imagem relacionad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7950" y="-171450"/>
            <a:ext cx="4319588" cy="3960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0180" name="Imagem 6" descr="Imagem relacionad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67" b="20923"/>
          <a:stretch>
            <a:fillRect/>
          </a:stretch>
        </p:blipFill>
        <p:spPr bwMode="auto">
          <a:xfrm>
            <a:off x="4211638" y="3357563"/>
            <a:ext cx="4932362" cy="3582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0181" name="Imagem 5" descr="Imagem relacionada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06" b="17813"/>
          <a:stretch>
            <a:fillRect/>
          </a:stretch>
        </p:blipFill>
        <p:spPr bwMode="auto">
          <a:xfrm>
            <a:off x="-396875" y="3357563"/>
            <a:ext cx="4608513" cy="3887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31913" y="2420888"/>
            <a:ext cx="7196137" cy="1541512"/>
          </a:xfrm>
          <a:solidFill>
            <a:schemeClr val="tx2">
              <a:lumMod val="60000"/>
              <a:lumOff val="40000"/>
            </a:schemeClr>
          </a:solidFill>
          <a:ln w="57150">
            <a:solidFill>
              <a:srgbClr val="00B0F0"/>
            </a:solidFill>
          </a:ln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altLang="pt-BR" sz="2800" i="0" dirty="0">
                <a:solidFill>
                  <a:srgbClr val="C00000"/>
                </a:solidFill>
                <a:latin typeface="Arial Rounded MT Bold" pitchFamily="34" charset="0"/>
              </a:rPr>
              <a:t>2° TRIMESTRE  DE  2018</a:t>
            </a:r>
            <a:r>
              <a:rPr lang="pt-BR" altLang="pt-BR" sz="2800" i="0" dirty="0">
                <a:solidFill>
                  <a:schemeClr val="bg1"/>
                </a:solidFill>
                <a:latin typeface="Arial Rounded MT Bold" pitchFamily="34" charset="0"/>
              </a:rPr>
              <a:t/>
            </a:r>
            <a:br>
              <a:rPr lang="pt-BR" altLang="pt-BR" sz="2800" i="0" dirty="0">
                <a:solidFill>
                  <a:schemeClr val="bg1"/>
                </a:solidFill>
                <a:latin typeface="Arial Rounded MT Bold" pitchFamily="34" charset="0"/>
              </a:rPr>
            </a:br>
            <a:r>
              <a:rPr lang="pt-BR" altLang="pt-BR" sz="1000" i="0" dirty="0" smtClean="0">
                <a:solidFill>
                  <a:schemeClr val="bg1"/>
                </a:solidFill>
                <a:latin typeface="Arial Rounded MT Bold" pitchFamily="34" charset="0"/>
              </a:rPr>
              <a:t/>
            </a:r>
            <a:br>
              <a:rPr lang="pt-BR" altLang="pt-BR" sz="1000" i="0" dirty="0" smtClean="0">
                <a:solidFill>
                  <a:schemeClr val="bg1"/>
                </a:solidFill>
                <a:latin typeface="Arial Rounded MT Bold" pitchFamily="34" charset="0"/>
              </a:rPr>
            </a:br>
            <a:r>
              <a:rPr lang="pt-BR" altLang="pt-BR" sz="4400" dirty="0" smtClean="0">
                <a:solidFill>
                  <a:schemeClr val="bg1"/>
                </a:solidFill>
                <a:latin typeface="Arial Rounded MT Bold" pitchFamily="34" charset="0"/>
              </a:rPr>
              <a:t>ESCATOLOGIA</a:t>
            </a:r>
          </a:p>
        </p:txBody>
      </p:sp>
    </p:spTree>
    <p:extLst>
      <p:ext uri="{BB962C8B-B14F-4D97-AF65-F5344CB8AC3E}">
        <p14:creationId xmlns:p14="http://schemas.microsoft.com/office/powerpoint/2010/main" val="2855143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1"/>
          </p:nvPr>
        </p:nvSpPr>
        <p:spPr>
          <a:xfrm>
            <a:off x="467544" y="2204864"/>
            <a:ext cx="8352928" cy="4248472"/>
          </a:xfrm>
        </p:spPr>
        <p:txBody>
          <a:bodyPr/>
          <a:lstStyle/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30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  <a:r>
              <a:rPr lang="pt-BR" sz="28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INTRODUÇÃO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endParaRPr lang="pt-BR" sz="12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 – O ANTICRISTO E O MISTÉRIO DA 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INIQUIDADE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3200" dirty="0">
                <a:solidFill>
                  <a:srgbClr val="FF0000"/>
                </a:solidFill>
                <a:latin typeface="Arial" charset="0"/>
                <a:ea typeface="Calibri"/>
                <a:cs typeface="Arial" charset="0"/>
              </a:rPr>
              <a:t>II – A APOSTASIA DOS ÚLTIMOS </a:t>
            </a:r>
            <a:r>
              <a:rPr lang="pt-BR" sz="3200" dirty="0" smtClean="0">
                <a:solidFill>
                  <a:srgbClr val="FF0000"/>
                </a:solidFill>
                <a:latin typeface="Arial" charset="0"/>
                <a:ea typeface="Calibri"/>
                <a:cs typeface="Arial" charset="0"/>
              </a:rPr>
              <a:t>DIAS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III – A GRANDE TRIBULAÇÃO</a:t>
            </a:r>
            <a:endParaRPr lang="pt-BR" sz="18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12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6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  <a:r>
              <a:rPr lang="pt-BR" sz="32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CONCLUSÃO</a:t>
            </a:r>
            <a:endParaRPr lang="pt-BR" sz="32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</p:txBody>
      </p:sp>
      <p:sp>
        <p:nvSpPr>
          <p:cNvPr id="12291" name="Título 2"/>
          <p:cNvSpPr>
            <a:spLocks noGrp="1"/>
          </p:cNvSpPr>
          <p:nvPr>
            <p:ph type="title"/>
          </p:nvPr>
        </p:nvSpPr>
        <p:spPr>
          <a:xfrm>
            <a:off x="107504" y="260350"/>
            <a:ext cx="8928992" cy="1512888"/>
          </a:xfrm>
        </p:spPr>
        <p:txBody>
          <a:bodyPr/>
          <a:lstStyle/>
          <a:p>
            <a:pPr lvl="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000" b="1" dirty="0">
                <a:solidFill>
                  <a:srgbClr val="993300"/>
                </a:solidFill>
                <a:cs typeface="Lucida Sans Unicode" pitchFamily="34" charset="0"/>
              </a:rPr>
              <a:t>LIÇÃO 09:    O   ANTICRISTO, </a:t>
            </a:r>
            <a:br>
              <a:rPr lang="pt-BR" sz="3000" b="1" dirty="0">
                <a:solidFill>
                  <a:srgbClr val="993300"/>
                </a:solidFill>
                <a:cs typeface="Lucida Sans Unicode" pitchFamily="34" charset="0"/>
              </a:rPr>
            </a:br>
            <a:r>
              <a:rPr lang="pt-BR" sz="3000" b="1" dirty="0">
                <a:solidFill>
                  <a:srgbClr val="993300"/>
                </a:solidFill>
                <a:cs typeface="Lucida Sans Unicode" pitchFamily="34" charset="0"/>
              </a:rPr>
              <a:t>A APOSTASIA E A GRANDE TRIBULAÇÃO</a:t>
            </a:r>
            <a:br>
              <a:rPr lang="pt-BR" sz="3000" b="1" dirty="0">
                <a:solidFill>
                  <a:srgbClr val="993300"/>
                </a:solidFill>
                <a:cs typeface="Lucida Sans Unicode" pitchFamily="34" charset="0"/>
              </a:rPr>
            </a:br>
            <a:r>
              <a:rPr lang="pt-BR" sz="3200" b="1" dirty="0" smtClean="0">
                <a:solidFill>
                  <a:srgbClr val="7030A0"/>
                </a:solidFill>
                <a:ea typeface="+mn-ea"/>
                <a:cs typeface="+mn-cs"/>
              </a:rPr>
              <a:t>ESBOÇO</a:t>
            </a:r>
            <a:endParaRPr lang="pt-BR" sz="3200" dirty="0">
              <a:solidFill>
                <a:srgbClr val="7030A0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75799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0" y="1412776"/>
            <a:ext cx="8712968" cy="5112568"/>
          </a:xfrm>
        </p:spPr>
        <p:txBody>
          <a:bodyPr/>
          <a:lstStyle/>
          <a:p>
            <a:pPr indent="0" algn="just">
              <a:spcAft>
                <a:spcPts val="600"/>
              </a:spcAft>
              <a:buNone/>
            </a:pPr>
            <a:r>
              <a:rPr lang="pt-BR" sz="2400" i="1" dirty="0" smtClean="0">
                <a:effectLst/>
                <a:latin typeface="Georgia"/>
                <a:ea typeface="Times New Roman"/>
              </a:rPr>
              <a:t>	</a:t>
            </a:r>
            <a:endParaRPr lang="pt-BR" sz="3000" b="0" dirty="0"/>
          </a:p>
        </p:txBody>
      </p:sp>
      <p:sp>
        <p:nvSpPr>
          <p:cNvPr id="5" name="Retângulo 4"/>
          <p:cNvSpPr/>
          <p:nvPr/>
        </p:nvSpPr>
        <p:spPr>
          <a:xfrm>
            <a:off x="251520" y="260648"/>
            <a:ext cx="8712968" cy="13819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125" lvl="0" indent="-365125" defTabSz="914400" eaLnBrk="0" hangingPunct="0">
              <a:lnSpc>
                <a:spcPct val="100000"/>
              </a:lnSpc>
              <a:spcBef>
                <a:spcPct val="20000"/>
              </a:spcBef>
              <a:buClr>
                <a:srgbClr val="94B6D2"/>
              </a:buClr>
              <a:buSzTx/>
              <a:buFont typeface="Wingdings" charset="2"/>
              <a:buChar char=""/>
            </a:pPr>
            <a:r>
              <a:rPr lang="pt-BR" b="1" dirty="0">
                <a:solidFill>
                  <a:srgbClr val="993300"/>
                </a:solidFill>
                <a:latin typeface="Book Antiqua"/>
                <a:ea typeface="+mj-ea"/>
              </a:rPr>
              <a:t> </a:t>
            </a:r>
            <a:r>
              <a:rPr lang="pt-BR" sz="2400" b="1" dirty="0">
                <a:solidFill>
                  <a:srgbClr val="993300"/>
                </a:solidFill>
                <a:latin typeface="Book Antiqua"/>
                <a:ea typeface="+mn-ea"/>
              </a:rPr>
              <a:t>LIÇÃO 09:    O   ANTICRISTO, </a:t>
            </a:r>
          </a:p>
          <a:p>
            <a:pPr lvl="0" defTabSz="914400" eaLnBrk="0" hangingPunct="0">
              <a:lnSpc>
                <a:spcPct val="100000"/>
              </a:lnSpc>
              <a:spcBef>
                <a:spcPct val="20000"/>
              </a:spcBef>
              <a:buClr>
                <a:srgbClr val="94B6D2"/>
              </a:buClr>
              <a:buSzTx/>
            </a:pPr>
            <a:r>
              <a:rPr lang="pt-BR" sz="2400" b="1" dirty="0">
                <a:solidFill>
                  <a:srgbClr val="993300"/>
                </a:solidFill>
                <a:latin typeface="Book Antiqua"/>
                <a:ea typeface="+mn-ea"/>
              </a:rPr>
              <a:t>A APOSTASIA E A GRANDE TRIBULAÇÃO</a:t>
            </a:r>
          </a:p>
          <a:p>
            <a:pPr lvl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pt-BR" sz="2300" b="1" dirty="0" smtClean="0">
                <a:solidFill>
                  <a:srgbClr val="006600"/>
                </a:solidFill>
                <a:latin typeface="Arial" charset="0"/>
                <a:ea typeface="Calibri"/>
                <a:cs typeface="Arial" charset="0"/>
              </a:rPr>
              <a:t>	</a:t>
            </a:r>
            <a:r>
              <a:rPr lang="pt-BR" sz="2300" b="1" dirty="0">
                <a:solidFill>
                  <a:srgbClr val="006600"/>
                </a:solidFill>
                <a:latin typeface="Arial" charset="0"/>
                <a:ea typeface="Calibri"/>
                <a:cs typeface="Arial" charset="0"/>
              </a:rPr>
              <a:t>II – A APOSTASIA DOS ÚLTIMOS DIAS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395536" y="1979741"/>
            <a:ext cx="8136904" cy="3785652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514350" indent="-514350" algn="just">
              <a:lnSpc>
                <a:spcPct val="100000"/>
              </a:lnSpc>
              <a:buAutoNum type="arabicPeriod"/>
            </a:pPr>
            <a:r>
              <a:rPr lang="pt-BR" sz="2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1. O </a:t>
            </a:r>
            <a:r>
              <a:rPr lang="pt-BR" sz="2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QUE É </a:t>
            </a:r>
            <a:r>
              <a:rPr lang="pt-BR" sz="2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APOSTASIA</a:t>
            </a:r>
          </a:p>
          <a:p>
            <a:pPr algn="just">
              <a:lnSpc>
                <a:spcPct val="100000"/>
              </a:lnSpc>
            </a:pPr>
            <a:r>
              <a:rPr lang="pt-BR" sz="2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	</a:t>
            </a:r>
            <a:r>
              <a:rPr lang="pt-BR" sz="2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O </a:t>
            </a:r>
            <a:r>
              <a:rPr lang="pt-BR" sz="2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termo apostasia significa o abandono deliberado e consciente da fé cristã anteriormente confessada. Isto ocorre de forma progressiva, na medida em que a verdade, ou a doutrina bíblica, é negada, alterada e substituída por doutrinas de homens, finalmente levando ao afastamento completo de Deus, à cauterização da consciência e ao naufrágio da fé. Os apóstolos, em suas epístolas, falam de muitos que em seu tempo já haviam incorrido nesse caminho de </a:t>
            </a:r>
            <a:r>
              <a:rPr lang="pt-BR" sz="2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perdição. </a:t>
            </a:r>
            <a:r>
              <a:rPr lang="pt-BR" sz="11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(</a:t>
            </a:r>
            <a:r>
              <a:rPr lang="pt-BR" sz="11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2 </a:t>
            </a:r>
            <a:r>
              <a:rPr lang="pt-BR" sz="1100" dirty="0" err="1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Tm</a:t>
            </a:r>
            <a:r>
              <a:rPr lang="pt-BR" sz="11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 2.16-19; 2 </a:t>
            </a:r>
            <a:r>
              <a:rPr lang="pt-BR" sz="1100" dirty="0" err="1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Pe</a:t>
            </a:r>
            <a:r>
              <a:rPr lang="pt-BR" sz="11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 2.12-20; 1 </a:t>
            </a:r>
            <a:r>
              <a:rPr lang="pt-BR" sz="1100" dirty="0" err="1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Jo</a:t>
            </a:r>
            <a:r>
              <a:rPr lang="pt-BR" sz="11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 2.19</a:t>
            </a:r>
            <a:r>
              <a:rPr lang="pt-BR" sz="11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)</a:t>
            </a:r>
            <a:endParaRPr lang="pt-BR" sz="1100" dirty="0">
              <a:solidFill>
                <a:schemeClr val="tx1"/>
              </a:solidFill>
              <a:latin typeface="Georgia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03448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4294967295"/>
          </p:nvPr>
        </p:nvSpPr>
        <p:spPr>
          <a:xfrm>
            <a:off x="467544" y="476672"/>
            <a:ext cx="8352928" cy="5904656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/>
          <a:lstStyle/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0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2 </a:t>
            </a:r>
            <a:r>
              <a:rPr lang="pt-BR" sz="2000" dirty="0" err="1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Tm</a:t>
            </a:r>
            <a:r>
              <a:rPr lang="pt-BR" sz="20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 </a:t>
            </a:r>
            <a:r>
              <a:rPr lang="pt-BR" sz="20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2</a:t>
            </a:r>
            <a:r>
              <a:rPr lang="pt-BR" sz="20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. 16  Mas evita os falatórios profanos, porque produzirão maior impiedade</a:t>
            </a:r>
            <a:r>
              <a:rPr lang="pt-BR" sz="20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.   17  </a:t>
            </a:r>
            <a:r>
              <a:rPr lang="pt-BR" sz="20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E a palavra desses roerá como gangrena; entre os quais são Himeneu e Fileto</a:t>
            </a:r>
            <a:r>
              <a:rPr lang="pt-BR" sz="20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;   18  </a:t>
            </a:r>
            <a:r>
              <a:rPr lang="pt-BR" sz="20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os quais se desviaram da verdade, dizendo que a ressurreição era já feita, e perverteram a fé de alguns</a:t>
            </a:r>
            <a:r>
              <a:rPr lang="pt-BR" sz="20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.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000" dirty="0" smtClean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2 </a:t>
            </a:r>
            <a:r>
              <a:rPr lang="pt-BR" sz="2000" dirty="0" err="1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Pe</a:t>
            </a:r>
            <a:r>
              <a:rPr lang="pt-BR" sz="2000" dirty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 </a:t>
            </a:r>
            <a:r>
              <a:rPr lang="pt-BR" sz="2000" dirty="0" smtClean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2</a:t>
            </a:r>
            <a:r>
              <a:rPr lang="pt-BR" sz="2000" dirty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. 12  Mas estes, </a:t>
            </a:r>
            <a:r>
              <a:rPr lang="pt-BR" sz="2000" dirty="0" smtClean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. . .  </a:t>
            </a:r>
            <a:r>
              <a:rPr lang="pt-BR" sz="2000" dirty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blasfemando do que não entendem, perecerão na sua corrupção,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000" dirty="0" smtClean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14  </a:t>
            </a:r>
            <a:r>
              <a:rPr lang="pt-BR" sz="2000" dirty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tendo os olhos cheios de adultério e não cessando de pecar, engodando as almas inconstantes, tendo o coração exercitado na avareza, filhos de maldição;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000" dirty="0" smtClean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20  Porquanto </a:t>
            </a:r>
            <a:r>
              <a:rPr lang="pt-BR" sz="2000" dirty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se, depois de terem escapado das corrupções do mundo, pelo conhecimento do Senhor e Salvador Jesus Cristo, forem outra vez envolvidos nelas e vencidos, </a:t>
            </a:r>
            <a:r>
              <a:rPr lang="pt-BR" sz="2000" dirty="0" err="1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tornou-se-lhes</a:t>
            </a:r>
            <a:r>
              <a:rPr lang="pt-BR" sz="2000" dirty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 o último estado pior do que o primeiro</a:t>
            </a:r>
            <a:r>
              <a:rPr lang="pt-BR" sz="2000" dirty="0" smtClean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.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0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1 </a:t>
            </a:r>
            <a:r>
              <a:rPr lang="pt-BR" sz="2000" dirty="0" err="1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Jo</a:t>
            </a:r>
            <a:r>
              <a:rPr lang="pt-BR" sz="20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 </a:t>
            </a:r>
            <a:r>
              <a:rPr lang="pt-BR" sz="20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2</a:t>
            </a:r>
            <a:r>
              <a:rPr lang="pt-BR" sz="20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. 19 </a:t>
            </a:r>
            <a:r>
              <a:rPr lang="pt-BR" sz="20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 Saíram </a:t>
            </a:r>
            <a:r>
              <a:rPr lang="pt-BR" sz="20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de nós, mas não eram de nós; porque, se fossem de nós, ficariam conosco; mas isto é para que se manifestasse que não são todos de nós.</a:t>
            </a:r>
            <a:endParaRPr lang="pt-BR" sz="2000" dirty="0">
              <a:solidFill>
                <a:srgbClr val="9900CC"/>
              </a:solidFill>
              <a:latin typeface="Arial" charset="0"/>
              <a:ea typeface="Calibri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5830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0" y="1645642"/>
            <a:ext cx="8712968" cy="4879701"/>
          </a:xfrm>
        </p:spPr>
        <p:txBody>
          <a:bodyPr/>
          <a:lstStyle/>
          <a:p>
            <a:pPr indent="0" algn="just">
              <a:spcAft>
                <a:spcPts val="600"/>
              </a:spcAft>
              <a:buNone/>
            </a:pPr>
            <a:r>
              <a:rPr lang="pt-BR" sz="2400" i="1" dirty="0" smtClean="0">
                <a:effectLst/>
                <a:latin typeface="Georgia"/>
                <a:ea typeface="Times New Roman"/>
              </a:rPr>
              <a:t>	</a:t>
            </a:r>
            <a:endParaRPr lang="pt-BR" sz="3000" b="0" dirty="0"/>
          </a:p>
        </p:txBody>
      </p:sp>
      <p:sp>
        <p:nvSpPr>
          <p:cNvPr id="5" name="Retângulo 4"/>
          <p:cNvSpPr/>
          <p:nvPr/>
        </p:nvSpPr>
        <p:spPr>
          <a:xfrm>
            <a:off x="366996" y="116632"/>
            <a:ext cx="8712968" cy="12588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125" lvl="0" indent="-365125" defTabSz="914400" eaLnBrk="0" hangingPunct="0">
              <a:lnSpc>
                <a:spcPct val="100000"/>
              </a:lnSpc>
              <a:spcBef>
                <a:spcPct val="20000"/>
              </a:spcBef>
              <a:buClr>
                <a:srgbClr val="94B6D2"/>
              </a:buClr>
              <a:buSzTx/>
              <a:buFont typeface="Wingdings" charset="2"/>
              <a:buChar char=""/>
            </a:pPr>
            <a:r>
              <a:rPr lang="pt-BR" sz="2200" b="1" dirty="0">
                <a:solidFill>
                  <a:srgbClr val="993300"/>
                </a:solidFill>
                <a:latin typeface="Book Antiqua"/>
                <a:ea typeface="+mj-ea"/>
              </a:rPr>
              <a:t> </a:t>
            </a:r>
            <a:r>
              <a:rPr lang="pt-BR" sz="2400" b="1" dirty="0">
                <a:solidFill>
                  <a:srgbClr val="993300"/>
                </a:solidFill>
                <a:latin typeface="Book Antiqua"/>
                <a:ea typeface="+mn-ea"/>
              </a:rPr>
              <a:t>LIÇÃO 09:    O   ANTICRISTO, </a:t>
            </a:r>
          </a:p>
          <a:p>
            <a:pPr lvl="0" defTabSz="914400" eaLnBrk="0" hangingPunct="0">
              <a:lnSpc>
                <a:spcPct val="100000"/>
              </a:lnSpc>
              <a:spcBef>
                <a:spcPct val="20000"/>
              </a:spcBef>
              <a:buClr>
                <a:srgbClr val="94B6D2"/>
              </a:buClr>
              <a:buSzTx/>
            </a:pPr>
            <a:r>
              <a:rPr lang="pt-BR" sz="2400" b="1" dirty="0">
                <a:solidFill>
                  <a:srgbClr val="993300"/>
                </a:solidFill>
                <a:latin typeface="Book Antiqua"/>
                <a:ea typeface="+mn-ea"/>
              </a:rPr>
              <a:t>A APOSTASIA E A GRANDE TRIBULAÇÃO</a:t>
            </a:r>
          </a:p>
          <a:p>
            <a:pPr lvl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pt-BR" sz="2300" b="1" dirty="0">
                <a:solidFill>
                  <a:srgbClr val="006600"/>
                </a:solidFill>
                <a:latin typeface="Arial" charset="0"/>
                <a:ea typeface="Calibri"/>
                <a:cs typeface="Arial" charset="0"/>
              </a:rPr>
              <a:t>	II – A APOSTASIA DOS ÚLTIMOS DIAS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452119" y="1531919"/>
            <a:ext cx="8136904" cy="5001369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pt-BR" sz="20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	2</a:t>
            </a:r>
            <a:r>
              <a:rPr lang="pt-BR" sz="20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. O TEMPO DA </a:t>
            </a:r>
            <a:r>
              <a:rPr lang="pt-BR" sz="20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APOSTASIA</a:t>
            </a:r>
          </a:p>
          <a:p>
            <a:pPr algn="just">
              <a:lnSpc>
                <a:spcPct val="100000"/>
              </a:lnSpc>
            </a:pPr>
            <a:r>
              <a:rPr lang="pt-BR" sz="20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	</a:t>
            </a:r>
            <a:r>
              <a:rPr lang="pt-BR" sz="2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Na </a:t>
            </a:r>
            <a:r>
              <a:rPr lang="pt-BR" sz="2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visão das Setenta Semanas, na metade da última semana, o assolador viria “</a:t>
            </a:r>
            <a:r>
              <a:rPr lang="pt-BR" sz="24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sobre a asa das abominações</a:t>
            </a:r>
            <a:r>
              <a:rPr lang="pt-BR" sz="2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”, ou seja, sobre a multiplicação da iniquidade e do engano. Em outras palavras, o tempo da apostasia é o mesmo da vinda do anticristo, e tem início com a precipitação de Satanás na terra, e se estende até o fim. Paulo afirma, pelo Espírito de Deus, que isto ocorreria nos “</a:t>
            </a:r>
            <a:r>
              <a:rPr lang="pt-BR" sz="24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últimos tempos</a:t>
            </a:r>
            <a:r>
              <a:rPr lang="pt-BR" sz="2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”, em “</a:t>
            </a:r>
            <a:r>
              <a:rPr lang="pt-BR" sz="24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tempos trabalhosos</a:t>
            </a:r>
            <a:r>
              <a:rPr lang="pt-BR" sz="2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”; </a:t>
            </a:r>
            <a:r>
              <a:rPr lang="pt-BR" sz="2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e Pedro declara que, assim como houve falsos profetas </a:t>
            </a:r>
            <a:r>
              <a:rPr lang="pt-BR" sz="2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no </a:t>
            </a:r>
            <a:r>
              <a:rPr lang="pt-BR" sz="2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passado, a Igreja também seria incomodada por falsos mestres e </a:t>
            </a:r>
            <a:r>
              <a:rPr lang="pt-BR" sz="2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heresias. </a:t>
            </a:r>
            <a:r>
              <a:rPr lang="pt-BR" sz="2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João diz que </a:t>
            </a:r>
            <a:r>
              <a:rPr lang="pt-BR" sz="2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seu </a:t>
            </a:r>
            <a:r>
              <a:rPr lang="pt-BR" sz="2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próprio tempo </a:t>
            </a:r>
            <a:r>
              <a:rPr lang="pt-BR" sz="2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era </a:t>
            </a:r>
            <a:r>
              <a:rPr lang="pt-BR" sz="2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já </a:t>
            </a:r>
            <a:r>
              <a:rPr lang="pt-BR" sz="2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a </a:t>
            </a:r>
            <a:r>
              <a:rPr lang="pt-BR" sz="2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“</a:t>
            </a:r>
            <a:r>
              <a:rPr lang="pt-BR" sz="24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última hora</a:t>
            </a:r>
            <a:r>
              <a:rPr lang="pt-BR" sz="2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”, em razão do abandono da </a:t>
            </a:r>
            <a:r>
              <a:rPr lang="pt-BR" sz="2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verdade.</a:t>
            </a:r>
            <a:r>
              <a:rPr lang="pt-BR" sz="20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 </a:t>
            </a:r>
            <a:r>
              <a:rPr lang="pt-BR" sz="11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(</a:t>
            </a:r>
            <a:r>
              <a:rPr lang="pt-BR" sz="11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1 </a:t>
            </a:r>
            <a:r>
              <a:rPr lang="pt-BR" sz="1100" dirty="0" err="1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Tm</a:t>
            </a:r>
            <a:r>
              <a:rPr lang="pt-BR" sz="11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 4.1; 2 </a:t>
            </a:r>
            <a:r>
              <a:rPr lang="pt-BR" sz="1100" dirty="0" err="1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Tm</a:t>
            </a:r>
            <a:r>
              <a:rPr lang="pt-BR" sz="11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 3.1; </a:t>
            </a:r>
            <a:r>
              <a:rPr lang="pt-BR" sz="11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4.3;</a:t>
            </a:r>
            <a:r>
              <a:rPr lang="pt-BR" sz="11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)</a:t>
            </a:r>
            <a:endParaRPr lang="pt-BR" sz="1100" dirty="0">
              <a:solidFill>
                <a:schemeClr val="tx1"/>
              </a:solidFill>
              <a:latin typeface="Georgia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90738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4294967295"/>
          </p:nvPr>
        </p:nvSpPr>
        <p:spPr>
          <a:xfrm>
            <a:off x="467544" y="980728"/>
            <a:ext cx="8352928" cy="5184576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/>
          <a:lstStyle/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8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1 </a:t>
            </a:r>
            <a:r>
              <a:rPr lang="pt-BR" sz="2800" dirty="0" err="1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Tm</a:t>
            </a:r>
            <a:r>
              <a:rPr lang="pt-BR" sz="28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 </a:t>
            </a:r>
            <a:r>
              <a:rPr lang="pt-BR" sz="28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4</a:t>
            </a:r>
            <a:r>
              <a:rPr lang="pt-BR" sz="28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. 1 </a:t>
            </a:r>
            <a:r>
              <a:rPr lang="pt-BR" sz="28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Mas </a:t>
            </a:r>
            <a:r>
              <a:rPr lang="pt-BR" sz="28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o Espírito expressamente diz que, nos últimos tempos, apostatarão alguns da fé, dando ouvidos a espíritos enganadores e a doutrinas de demônios,</a:t>
            </a:r>
            <a:endParaRPr lang="pt-BR" sz="2800" dirty="0" smtClean="0">
              <a:solidFill>
                <a:srgbClr val="0000CC"/>
              </a:solidFill>
              <a:latin typeface="Georgia"/>
              <a:ea typeface="Times New Roman"/>
              <a:cs typeface="Times New Roman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800" dirty="0" smtClean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2 </a:t>
            </a:r>
            <a:r>
              <a:rPr lang="pt-BR" sz="2800" dirty="0" err="1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Tm</a:t>
            </a:r>
            <a:r>
              <a:rPr lang="pt-BR" sz="2800" dirty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 3. 1 </a:t>
            </a:r>
            <a:r>
              <a:rPr lang="pt-BR" sz="2800" dirty="0" smtClean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 </a:t>
            </a:r>
            <a:r>
              <a:rPr lang="pt-BR" sz="2800" dirty="0">
                <a:solidFill>
                  <a:srgbClr val="9900CC"/>
                </a:solidFill>
                <a:latin typeface="Georgia"/>
                <a:ea typeface="Times New Roman"/>
                <a:cs typeface="Times New Roman"/>
              </a:rPr>
              <a:t>Sabe, porém, isto: que nos últimos dias sobrevirão tempos trabalhosos; </a:t>
            </a:r>
            <a:endParaRPr lang="pt-BR" sz="2800" dirty="0" smtClean="0">
              <a:solidFill>
                <a:srgbClr val="9900CC"/>
              </a:solidFill>
              <a:latin typeface="Georgia"/>
              <a:ea typeface="Times New Roman"/>
              <a:cs typeface="Times New Roman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8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2 </a:t>
            </a:r>
            <a:r>
              <a:rPr lang="pt-BR" sz="2800" dirty="0" err="1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Tm</a:t>
            </a:r>
            <a:r>
              <a:rPr lang="pt-BR" sz="28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 4</a:t>
            </a:r>
            <a:r>
              <a:rPr lang="pt-BR" sz="28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. 3  Porque virá tempo em que não sofrerão a sã doutrina; mas, tendo comichão nos ouvidos, amontoarão para si doutores conforme as suas próprias concupiscências</a:t>
            </a:r>
            <a:r>
              <a:rPr lang="pt-BR" sz="28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920098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366996" y="116632"/>
            <a:ext cx="8712968" cy="12588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125" lvl="0" indent="-365125" defTabSz="914400" eaLnBrk="0" hangingPunct="0">
              <a:lnSpc>
                <a:spcPct val="100000"/>
              </a:lnSpc>
              <a:spcBef>
                <a:spcPct val="20000"/>
              </a:spcBef>
              <a:buClr>
                <a:srgbClr val="94B6D2"/>
              </a:buClr>
              <a:buSzTx/>
              <a:buFont typeface="Wingdings" charset="2"/>
              <a:buChar char=""/>
            </a:pPr>
            <a:r>
              <a:rPr lang="pt-BR" sz="2200" b="1" dirty="0">
                <a:solidFill>
                  <a:srgbClr val="993300"/>
                </a:solidFill>
                <a:latin typeface="Book Antiqua"/>
                <a:ea typeface="+mj-ea"/>
              </a:rPr>
              <a:t> </a:t>
            </a:r>
            <a:r>
              <a:rPr lang="pt-BR" sz="2400" b="1" dirty="0">
                <a:solidFill>
                  <a:srgbClr val="993300"/>
                </a:solidFill>
                <a:latin typeface="Book Antiqua"/>
                <a:ea typeface="+mn-ea"/>
              </a:rPr>
              <a:t>LIÇÃO 09:    O   ANTICRISTO, </a:t>
            </a:r>
          </a:p>
          <a:p>
            <a:pPr lvl="0" defTabSz="914400" eaLnBrk="0" hangingPunct="0">
              <a:lnSpc>
                <a:spcPct val="100000"/>
              </a:lnSpc>
              <a:spcBef>
                <a:spcPct val="20000"/>
              </a:spcBef>
              <a:buClr>
                <a:srgbClr val="94B6D2"/>
              </a:buClr>
              <a:buSzTx/>
            </a:pPr>
            <a:r>
              <a:rPr lang="pt-BR" sz="2400" b="1" dirty="0">
                <a:solidFill>
                  <a:srgbClr val="993300"/>
                </a:solidFill>
                <a:latin typeface="Book Antiqua"/>
                <a:ea typeface="+mn-ea"/>
              </a:rPr>
              <a:t>A APOSTASIA E A GRANDE TRIBULAÇÃO</a:t>
            </a:r>
          </a:p>
          <a:p>
            <a:pPr lvl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pt-BR" sz="2300" b="1" dirty="0">
                <a:solidFill>
                  <a:srgbClr val="006600"/>
                </a:solidFill>
                <a:latin typeface="Arial" charset="0"/>
                <a:ea typeface="Calibri"/>
                <a:cs typeface="Arial" charset="0"/>
              </a:rPr>
              <a:t>	II – A APOSTASIA DOS ÚLTIMOS DIAS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377659" y="1988840"/>
            <a:ext cx="8136904" cy="3785652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pt-BR" sz="2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	3</a:t>
            </a:r>
            <a:r>
              <a:rPr lang="pt-BR" sz="2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. SINAIS DA </a:t>
            </a:r>
            <a:r>
              <a:rPr lang="pt-BR" sz="2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APOSTASIA</a:t>
            </a:r>
          </a:p>
          <a:p>
            <a:pPr algn="just">
              <a:lnSpc>
                <a:spcPct val="100000"/>
              </a:lnSpc>
            </a:pPr>
            <a:r>
              <a:rPr lang="pt-BR" sz="2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	As </a:t>
            </a:r>
            <a:r>
              <a:rPr lang="pt-BR" sz="2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provas de que a Igreja atravessa um momento claro de apostasia são muitos, incluindo: vida frívola de cristãos descomprometidos com a piedade, a oração, a </a:t>
            </a:r>
            <a:r>
              <a:rPr lang="pt-BR" sz="2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santidade; </a:t>
            </a:r>
            <a:r>
              <a:rPr lang="pt-BR" sz="2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desprezo e indiferença pela Palavra de Deus, substituindo-a por tradições </a:t>
            </a:r>
            <a:r>
              <a:rPr lang="pt-BR" sz="2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humanas; </a:t>
            </a:r>
            <a:r>
              <a:rPr lang="pt-BR" sz="2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o aumento da ganância de cristãos, inclusive pastores, por poder, dinheiro e </a:t>
            </a:r>
            <a:r>
              <a:rPr lang="pt-BR" sz="2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fama; </a:t>
            </a:r>
            <a:r>
              <a:rPr lang="pt-BR" sz="24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e muitas outras perversões, das quais as Epístolas estão repletas de exemplos, como coisas que já ocorriam no tempo dos apóstolos</a:t>
            </a:r>
            <a:r>
              <a:rPr lang="pt-BR" sz="24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.     </a:t>
            </a:r>
            <a:r>
              <a:rPr lang="pt-BR" sz="1100" dirty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(</a:t>
            </a:r>
            <a:r>
              <a:rPr lang="pt-BR" sz="1100" dirty="0" err="1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Ap</a:t>
            </a:r>
            <a:r>
              <a:rPr lang="pt-BR" sz="1100" dirty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 2.4-5; </a:t>
            </a:r>
            <a:r>
              <a:rPr lang="pt-BR" sz="1100" dirty="0" err="1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Tg</a:t>
            </a:r>
            <a:r>
              <a:rPr lang="pt-BR" sz="1100" dirty="0" smtClean="0">
                <a:solidFill>
                  <a:srgbClr val="0000CC"/>
                </a:solidFill>
                <a:latin typeface="Georgia"/>
                <a:ea typeface="Times New Roman"/>
                <a:cs typeface="Times New Roman"/>
              </a:rPr>
              <a:t> 4.1-4</a:t>
            </a:r>
            <a:r>
              <a:rPr lang="pt-BR" sz="1100" dirty="0" smtClean="0">
                <a:solidFill>
                  <a:schemeClr val="tx1"/>
                </a:solidFill>
                <a:latin typeface="Georgia"/>
                <a:ea typeface="Times New Roman"/>
                <a:cs typeface="Times New Roman"/>
              </a:rPr>
              <a:t>)</a:t>
            </a:r>
            <a:endParaRPr lang="pt-BR" sz="1100" dirty="0">
              <a:solidFill>
                <a:schemeClr val="tx1"/>
              </a:solidFill>
              <a:latin typeface="Georgia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71880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4294967295"/>
          </p:nvPr>
        </p:nvSpPr>
        <p:spPr>
          <a:xfrm>
            <a:off x="467544" y="764704"/>
            <a:ext cx="8352928" cy="5688632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/>
          <a:lstStyle/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dirty="0" err="1">
                <a:solidFill>
                  <a:srgbClr val="0000CC"/>
                </a:solidFill>
                <a:latin typeface="Georgia" pitchFamily="18" charset="0"/>
                <a:ea typeface="Times New Roman"/>
                <a:cs typeface="Times New Roman"/>
              </a:rPr>
              <a:t>Ap</a:t>
            </a:r>
            <a:r>
              <a:rPr lang="pt-BR" dirty="0">
                <a:solidFill>
                  <a:srgbClr val="0000CC"/>
                </a:solidFill>
                <a:latin typeface="Georgia" pitchFamily="18" charset="0"/>
                <a:ea typeface="Times New Roman"/>
                <a:cs typeface="Times New Roman"/>
              </a:rPr>
              <a:t> </a:t>
            </a:r>
            <a:r>
              <a:rPr lang="pt-BR" dirty="0" smtClean="0">
                <a:solidFill>
                  <a:srgbClr val="0000CC"/>
                </a:solidFill>
                <a:latin typeface="Georgia" pitchFamily="18" charset="0"/>
                <a:ea typeface="Times New Roman"/>
                <a:cs typeface="Times New Roman"/>
              </a:rPr>
              <a:t>2</a:t>
            </a:r>
            <a:r>
              <a:rPr lang="pt-BR" dirty="0">
                <a:solidFill>
                  <a:srgbClr val="0000CC"/>
                </a:solidFill>
                <a:latin typeface="Georgia" pitchFamily="18" charset="0"/>
                <a:ea typeface="Times New Roman"/>
                <a:cs typeface="Times New Roman"/>
              </a:rPr>
              <a:t>. 4  Tenho, porém, contra ti que deixaste a tua primeira caridade</a:t>
            </a:r>
            <a:r>
              <a:rPr lang="pt-BR" dirty="0" smtClean="0">
                <a:solidFill>
                  <a:srgbClr val="0000CC"/>
                </a:solidFill>
                <a:latin typeface="Georgia" pitchFamily="18" charset="0"/>
                <a:ea typeface="Times New Roman"/>
                <a:cs typeface="Times New Roman"/>
              </a:rPr>
              <a:t>. 5 Lembra-te</a:t>
            </a:r>
            <a:r>
              <a:rPr lang="pt-BR" dirty="0">
                <a:solidFill>
                  <a:srgbClr val="0000CC"/>
                </a:solidFill>
                <a:latin typeface="Georgia" pitchFamily="18" charset="0"/>
                <a:ea typeface="Times New Roman"/>
                <a:cs typeface="Times New Roman"/>
              </a:rPr>
              <a:t>, pois, de onde caíste, e arrepende-te, e pratica as primeiras obras; quando não, brevemente a ti virei e tirarei do seu lugar o teu castiçal, se não te arrependeres</a:t>
            </a:r>
            <a:r>
              <a:rPr lang="pt-BR" dirty="0" smtClean="0">
                <a:solidFill>
                  <a:srgbClr val="0000CC"/>
                </a:solidFill>
                <a:latin typeface="Georgia" pitchFamily="18" charset="0"/>
                <a:ea typeface="Times New Roman"/>
                <a:cs typeface="Times New Roman"/>
              </a:rPr>
              <a:t>.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400" dirty="0" smtClean="0">
                <a:solidFill>
                  <a:srgbClr val="9900CC"/>
                </a:solidFill>
                <a:latin typeface="Georgia" pitchFamily="18" charset="0"/>
                <a:ea typeface="Times New Roman"/>
                <a:cs typeface="Times New Roman"/>
              </a:rPr>
              <a:t>2 </a:t>
            </a:r>
            <a:r>
              <a:rPr lang="pt-BR" sz="2400" dirty="0" err="1">
                <a:solidFill>
                  <a:srgbClr val="9900CC"/>
                </a:solidFill>
                <a:latin typeface="Georgia" pitchFamily="18" charset="0"/>
                <a:ea typeface="Times New Roman"/>
                <a:cs typeface="Times New Roman"/>
              </a:rPr>
              <a:t>Tm</a:t>
            </a:r>
            <a:r>
              <a:rPr lang="pt-BR" sz="2400" dirty="0">
                <a:solidFill>
                  <a:srgbClr val="9900CC"/>
                </a:solidFill>
                <a:latin typeface="Georgia" pitchFamily="18" charset="0"/>
                <a:ea typeface="Times New Roman"/>
                <a:cs typeface="Times New Roman"/>
              </a:rPr>
              <a:t> </a:t>
            </a:r>
            <a:r>
              <a:rPr lang="pt-BR" sz="2400" dirty="0" smtClean="0">
                <a:solidFill>
                  <a:srgbClr val="9900CC"/>
                </a:solidFill>
                <a:latin typeface="Georgia" pitchFamily="18" charset="0"/>
                <a:ea typeface="Times New Roman"/>
                <a:cs typeface="Times New Roman"/>
              </a:rPr>
              <a:t>3.   e  1 </a:t>
            </a:r>
            <a:r>
              <a:rPr lang="pt-BR" sz="2400" dirty="0" err="1">
                <a:solidFill>
                  <a:srgbClr val="9900CC"/>
                </a:solidFill>
                <a:latin typeface="Georgia" pitchFamily="18" charset="0"/>
                <a:ea typeface="Times New Roman"/>
                <a:cs typeface="Times New Roman"/>
              </a:rPr>
              <a:t>Tm</a:t>
            </a:r>
            <a:r>
              <a:rPr lang="pt-BR" sz="2400" dirty="0">
                <a:solidFill>
                  <a:srgbClr val="9900CC"/>
                </a:solidFill>
                <a:latin typeface="Georgia" pitchFamily="18" charset="0"/>
                <a:ea typeface="Times New Roman"/>
                <a:cs typeface="Times New Roman"/>
              </a:rPr>
              <a:t> </a:t>
            </a:r>
            <a:r>
              <a:rPr lang="pt-BR" sz="2400" dirty="0" smtClean="0">
                <a:solidFill>
                  <a:srgbClr val="9900CC"/>
                </a:solidFill>
                <a:latin typeface="Georgia" pitchFamily="18" charset="0"/>
                <a:ea typeface="Times New Roman"/>
                <a:cs typeface="Times New Roman"/>
              </a:rPr>
              <a:t>4.   e  2 </a:t>
            </a:r>
            <a:r>
              <a:rPr lang="pt-BR" sz="2400" dirty="0" err="1">
                <a:solidFill>
                  <a:srgbClr val="9900CC"/>
                </a:solidFill>
                <a:latin typeface="Georgia" pitchFamily="18" charset="0"/>
                <a:ea typeface="Times New Roman"/>
                <a:cs typeface="Times New Roman"/>
              </a:rPr>
              <a:t>Tm</a:t>
            </a:r>
            <a:r>
              <a:rPr lang="pt-BR" sz="2400" dirty="0">
                <a:solidFill>
                  <a:srgbClr val="9900CC"/>
                </a:solidFill>
                <a:latin typeface="Georgia" pitchFamily="18" charset="0"/>
                <a:ea typeface="Times New Roman"/>
                <a:cs typeface="Times New Roman"/>
              </a:rPr>
              <a:t> </a:t>
            </a:r>
            <a:r>
              <a:rPr lang="pt-BR" sz="2400" dirty="0" smtClean="0">
                <a:solidFill>
                  <a:srgbClr val="9900CC"/>
                </a:solidFill>
                <a:latin typeface="Georgia" pitchFamily="18" charset="0"/>
                <a:ea typeface="Times New Roman"/>
                <a:cs typeface="Times New Roman"/>
              </a:rPr>
              <a:t>4.  </a:t>
            </a:r>
            <a:endParaRPr lang="pt-BR" sz="2400" dirty="0">
              <a:solidFill>
                <a:srgbClr val="9900CC"/>
              </a:solidFill>
              <a:latin typeface="Georgia" pitchFamily="18" charset="0"/>
              <a:ea typeface="Calibri"/>
              <a:cs typeface="Times New Roman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dirty="0" err="1">
                <a:solidFill>
                  <a:srgbClr val="0000CC"/>
                </a:solidFill>
                <a:latin typeface="Georgia" pitchFamily="18" charset="0"/>
                <a:ea typeface="Times New Roman"/>
                <a:cs typeface="Times New Roman"/>
              </a:rPr>
              <a:t>Tg</a:t>
            </a:r>
            <a:r>
              <a:rPr lang="pt-BR" dirty="0">
                <a:solidFill>
                  <a:srgbClr val="0000CC"/>
                </a:solidFill>
                <a:latin typeface="Georgia" pitchFamily="18" charset="0"/>
                <a:ea typeface="Times New Roman"/>
                <a:cs typeface="Times New Roman"/>
              </a:rPr>
              <a:t> </a:t>
            </a:r>
            <a:r>
              <a:rPr lang="pt-BR" dirty="0" smtClean="0">
                <a:solidFill>
                  <a:srgbClr val="0000CC"/>
                </a:solidFill>
                <a:latin typeface="Georgia" pitchFamily="18" charset="0"/>
                <a:ea typeface="Times New Roman"/>
                <a:cs typeface="Times New Roman"/>
              </a:rPr>
              <a:t>4</a:t>
            </a:r>
            <a:r>
              <a:rPr lang="pt-BR" dirty="0">
                <a:solidFill>
                  <a:srgbClr val="0000CC"/>
                </a:solidFill>
                <a:latin typeface="Georgia" pitchFamily="18" charset="0"/>
                <a:ea typeface="Times New Roman"/>
                <a:cs typeface="Times New Roman"/>
              </a:rPr>
              <a:t>. 1 </a:t>
            </a:r>
            <a:r>
              <a:rPr lang="pt-BR" dirty="0" smtClean="0">
                <a:solidFill>
                  <a:srgbClr val="0000CC"/>
                </a:solidFill>
                <a:latin typeface="Georgia" pitchFamily="18" charset="0"/>
                <a:ea typeface="Times New Roman"/>
                <a:cs typeface="Times New Roman"/>
              </a:rPr>
              <a:t> </a:t>
            </a:r>
            <a:r>
              <a:rPr lang="pt-BR" dirty="0">
                <a:solidFill>
                  <a:srgbClr val="0000CC"/>
                </a:solidFill>
                <a:latin typeface="Georgia" pitchFamily="18" charset="0"/>
                <a:ea typeface="Times New Roman"/>
                <a:cs typeface="Times New Roman"/>
              </a:rPr>
              <a:t>Donde vêm as guerras e pelejas entre vós? Porventura, não vêm disto, a saber, dos vossos deleites, que nos vossos membros guerreiam</a:t>
            </a:r>
            <a:r>
              <a:rPr lang="pt-BR" dirty="0" smtClean="0">
                <a:solidFill>
                  <a:srgbClr val="0000CC"/>
                </a:solidFill>
                <a:latin typeface="Georgia" pitchFamily="18" charset="0"/>
                <a:ea typeface="Times New Roman"/>
                <a:cs typeface="Times New Roman"/>
              </a:rPr>
              <a:t>?   2  Cobiçais </a:t>
            </a:r>
            <a:r>
              <a:rPr lang="pt-BR" dirty="0">
                <a:solidFill>
                  <a:srgbClr val="0000CC"/>
                </a:solidFill>
                <a:latin typeface="Georgia" pitchFamily="18" charset="0"/>
                <a:ea typeface="Times New Roman"/>
                <a:cs typeface="Times New Roman"/>
              </a:rPr>
              <a:t>e nada tendes; sois invejosos e cobiçosos e não podeis alcançar; combateis e guerreais e nada tendes, porque não pedis</a:t>
            </a:r>
            <a:r>
              <a:rPr lang="pt-BR" dirty="0" smtClean="0">
                <a:solidFill>
                  <a:srgbClr val="0000CC"/>
                </a:solidFill>
                <a:latin typeface="Georgia" pitchFamily="18" charset="0"/>
                <a:ea typeface="Times New Roman"/>
                <a:cs typeface="Times New Roman"/>
              </a:rPr>
              <a:t>.   3  </a:t>
            </a:r>
            <a:r>
              <a:rPr lang="pt-BR" dirty="0">
                <a:solidFill>
                  <a:srgbClr val="0000CC"/>
                </a:solidFill>
                <a:latin typeface="Georgia" pitchFamily="18" charset="0"/>
                <a:ea typeface="Times New Roman"/>
                <a:cs typeface="Times New Roman"/>
              </a:rPr>
              <a:t>Pedis e não recebeis, porque pedis mal, para o gastardes em vossos deleites</a:t>
            </a:r>
            <a:r>
              <a:rPr lang="pt-BR" dirty="0" smtClean="0">
                <a:solidFill>
                  <a:srgbClr val="0000CC"/>
                </a:solidFill>
                <a:latin typeface="Georgia" pitchFamily="18" charset="0"/>
                <a:ea typeface="Times New Roman"/>
                <a:cs typeface="Times New Roman"/>
              </a:rPr>
              <a:t>.   4  </a:t>
            </a:r>
            <a:r>
              <a:rPr lang="pt-BR" dirty="0">
                <a:solidFill>
                  <a:srgbClr val="0000CC"/>
                </a:solidFill>
                <a:latin typeface="Georgia" pitchFamily="18" charset="0"/>
                <a:ea typeface="Times New Roman"/>
                <a:cs typeface="Times New Roman"/>
              </a:rPr>
              <a:t>Adúlteros e adúlteras, não sabeis vós que a amizade do mundo é inimizade contra Deus? Portanto, qualquer que quiser ser amigo do mundo constitui-se inimigo de Deus</a:t>
            </a:r>
            <a:r>
              <a:rPr lang="pt-BR" dirty="0" smtClean="0">
                <a:solidFill>
                  <a:srgbClr val="0000CC"/>
                </a:solidFill>
                <a:latin typeface="Georgia" pitchFamily="18" charset="0"/>
                <a:ea typeface="Times New Roman"/>
                <a:cs typeface="Times New Roman"/>
              </a:rPr>
              <a:t>.</a:t>
            </a:r>
            <a:endParaRPr lang="pt-BR" dirty="0" smtClean="0">
              <a:solidFill>
                <a:srgbClr val="0000CC"/>
              </a:solidFill>
              <a:latin typeface="Georgia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75305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1"/>
          </p:nvPr>
        </p:nvSpPr>
        <p:spPr>
          <a:xfrm>
            <a:off x="467544" y="2204864"/>
            <a:ext cx="8352928" cy="4248472"/>
          </a:xfrm>
        </p:spPr>
        <p:txBody>
          <a:bodyPr/>
          <a:lstStyle/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30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  <a:r>
              <a:rPr lang="pt-BR" sz="28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INTRODUÇÃO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endParaRPr lang="pt-BR" sz="12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 – O ANTICRISTO E O MISTÉRIO DA 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INIQUIDADE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II – A APOSTASIA DOS ÚLTIMOS 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DIAS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3200" dirty="0">
                <a:solidFill>
                  <a:srgbClr val="FF0000"/>
                </a:solidFill>
                <a:latin typeface="Arial" charset="0"/>
                <a:ea typeface="Calibri"/>
                <a:cs typeface="Arial" charset="0"/>
              </a:rPr>
              <a:t>III – A GRANDE TRIBULAÇÃO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12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6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  <a:r>
              <a:rPr lang="pt-BR" sz="32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CONCLUSÃO</a:t>
            </a:r>
            <a:endParaRPr lang="pt-BR" sz="32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</p:txBody>
      </p:sp>
      <p:sp>
        <p:nvSpPr>
          <p:cNvPr id="12291" name="Título 2"/>
          <p:cNvSpPr>
            <a:spLocks noGrp="1"/>
          </p:cNvSpPr>
          <p:nvPr>
            <p:ph type="title"/>
          </p:nvPr>
        </p:nvSpPr>
        <p:spPr>
          <a:xfrm>
            <a:off x="107504" y="260350"/>
            <a:ext cx="8928992" cy="1512888"/>
          </a:xfrm>
        </p:spPr>
        <p:txBody>
          <a:bodyPr/>
          <a:lstStyle/>
          <a:p>
            <a:pPr lvl="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000" b="1" dirty="0">
                <a:solidFill>
                  <a:srgbClr val="993300"/>
                </a:solidFill>
                <a:cs typeface="Lucida Sans Unicode" pitchFamily="34" charset="0"/>
              </a:rPr>
              <a:t>LIÇÃO 09:    O   ANTICRISTO, </a:t>
            </a:r>
            <a:br>
              <a:rPr lang="pt-BR" sz="3000" b="1" dirty="0">
                <a:solidFill>
                  <a:srgbClr val="993300"/>
                </a:solidFill>
                <a:cs typeface="Lucida Sans Unicode" pitchFamily="34" charset="0"/>
              </a:rPr>
            </a:br>
            <a:r>
              <a:rPr lang="pt-BR" sz="3000" b="1" dirty="0">
                <a:solidFill>
                  <a:srgbClr val="993300"/>
                </a:solidFill>
                <a:cs typeface="Lucida Sans Unicode" pitchFamily="34" charset="0"/>
              </a:rPr>
              <a:t>A APOSTASIA E A GRANDE TRIBULAÇÃO</a:t>
            </a:r>
            <a:br>
              <a:rPr lang="pt-BR" sz="3000" b="1" dirty="0">
                <a:solidFill>
                  <a:srgbClr val="993300"/>
                </a:solidFill>
                <a:cs typeface="Lucida Sans Unicode" pitchFamily="34" charset="0"/>
              </a:rPr>
            </a:br>
            <a:r>
              <a:rPr lang="pt-BR" sz="3200" b="1" dirty="0" smtClean="0">
                <a:solidFill>
                  <a:srgbClr val="7030A0"/>
                </a:solidFill>
                <a:ea typeface="+mn-ea"/>
                <a:cs typeface="+mn-cs"/>
              </a:rPr>
              <a:t>ESBOÇO</a:t>
            </a:r>
            <a:endParaRPr lang="pt-BR" sz="3200" dirty="0">
              <a:solidFill>
                <a:srgbClr val="7030A0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75799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107504" y="1484784"/>
            <a:ext cx="8712968" cy="5112568"/>
          </a:xfrm>
        </p:spPr>
        <p:txBody>
          <a:bodyPr/>
          <a:lstStyle/>
          <a:p>
            <a:pPr indent="0" algn="just">
              <a:spcAft>
                <a:spcPts val="600"/>
              </a:spcAft>
              <a:buNone/>
            </a:pPr>
            <a:r>
              <a:rPr lang="pt-BR" sz="2400" i="1" dirty="0" smtClean="0">
                <a:effectLst/>
                <a:latin typeface="Georgia"/>
                <a:ea typeface="Times New Roman"/>
              </a:rPr>
              <a:t>	</a:t>
            </a:r>
            <a:endParaRPr lang="pt-BR" sz="3000" b="0" dirty="0"/>
          </a:p>
        </p:txBody>
      </p:sp>
      <p:sp>
        <p:nvSpPr>
          <p:cNvPr id="5" name="Retângulo 4"/>
          <p:cNvSpPr/>
          <p:nvPr/>
        </p:nvSpPr>
        <p:spPr>
          <a:xfrm>
            <a:off x="251520" y="260648"/>
            <a:ext cx="8712968" cy="124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125" lvl="0" indent="-365125" defTabSz="914400" eaLnBrk="0" hangingPunct="0">
              <a:lnSpc>
                <a:spcPct val="100000"/>
              </a:lnSpc>
              <a:spcBef>
                <a:spcPct val="20000"/>
              </a:spcBef>
              <a:buClr>
                <a:srgbClr val="94B6D2"/>
              </a:buClr>
              <a:buSzTx/>
              <a:buFont typeface="Wingdings" charset="2"/>
              <a:buChar char=""/>
            </a:pPr>
            <a:r>
              <a:rPr lang="pt-BR" sz="2400" b="1" dirty="0">
                <a:solidFill>
                  <a:srgbClr val="993300"/>
                </a:solidFill>
                <a:latin typeface="Book Antiqua"/>
                <a:ea typeface="+mn-ea"/>
              </a:rPr>
              <a:t>LIÇÃO 09:    O   ANTICRISTO, </a:t>
            </a:r>
          </a:p>
          <a:p>
            <a:pPr lvl="0" defTabSz="914400" eaLnBrk="0" hangingPunct="0">
              <a:lnSpc>
                <a:spcPct val="100000"/>
              </a:lnSpc>
              <a:spcBef>
                <a:spcPct val="20000"/>
              </a:spcBef>
              <a:buClr>
                <a:srgbClr val="94B6D2"/>
              </a:buClr>
              <a:buSzTx/>
            </a:pPr>
            <a:r>
              <a:rPr lang="pt-BR" sz="2400" b="1" dirty="0">
                <a:solidFill>
                  <a:srgbClr val="993300"/>
                </a:solidFill>
                <a:latin typeface="Book Antiqua"/>
                <a:ea typeface="+mn-ea"/>
              </a:rPr>
              <a:t>A APOSTASIA E A GRANDE TRIBULAÇÃO</a:t>
            </a:r>
          </a:p>
          <a:p>
            <a:pPr lvl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pt-BR" sz="2200" b="1" dirty="0" smtClean="0">
                <a:solidFill>
                  <a:srgbClr val="006600"/>
                </a:solidFill>
                <a:latin typeface="Book Antiqua"/>
                <a:ea typeface="+mj-ea"/>
              </a:rPr>
              <a:t>			III </a:t>
            </a:r>
            <a:r>
              <a:rPr lang="pt-BR" sz="2200" b="1" dirty="0">
                <a:solidFill>
                  <a:srgbClr val="006600"/>
                </a:solidFill>
                <a:latin typeface="Book Antiqua"/>
                <a:ea typeface="+mj-ea"/>
              </a:rPr>
              <a:t>– A GRANDE TRIBULAÇÃO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323528" y="1700808"/>
            <a:ext cx="8136904" cy="4139595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457200" indent="-457200" algn="just">
              <a:lnSpc>
                <a:spcPct val="100000"/>
              </a:lnSpc>
              <a:buAutoNum type="arabicPeriod"/>
            </a:pPr>
            <a:r>
              <a:rPr lang="pt-BR" sz="28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1. O </a:t>
            </a:r>
            <a:r>
              <a:rPr lang="pt-BR" sz="28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QUE É A GRANDE </a:t>
            </a:r>
            <a:r>
              <a:rPr lang="pt-BR" sz="28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TRIBULAÇÃO</a:t>
            </a:r>
          </a:p>
          <a:p>
            <a:pPr algn="just">
              <a:lnSpc>
                <a:spcPct val="100000"/>
              </a:lnSpc>
            </a:pPr>
            <a:r>
              <a:rPr lang="pt-BR" sz="28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	Um </a:t>
            </a:r>
            <a:r>
              <a:rPr lang="pt-BR" sz="28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período de grande aflição e angústia para os servos de Deus está previsto nas Escrituras. Isto se deve à oposição do mundo, que odeia a Cristo e, portanto, odeia também aos que O </a:t>
            </a:r>
            <a:r>
              <a:rPr lang="pt-BR" sz="28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seguem. </a:t>
            </a:r>
            <a:r>
              <a:rPr lang="pt-BR" sz="28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A tribulação se manifesta nas perseguições, aborrecimentos, opressões, ofensas e até a morte por amor à </a:t>
            </a:r>
            <a:r>
              <a:rPr lang="pt-BR" sz="28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verdade. </a:t>
            </a:r>
            <a:r>
              <a:rPr lang="pt-BR" sz="28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Na verdade, é necessário que os cristãos passem por </a:t>
            </a:r>
            <a:r>
              <a:rPr lang="pt-BR" sz="28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tribulações. </a:t>
            </a:r>
          </a:p>
          <a:p>
            <a:pPr algn="just">
              <a:lnSpc>
                <a:spcPct val="100000"/>
              </a:lnSpc>
            </a:pPr>
            <a:r>
              <a:rPr lang="pt-BR" sz="11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(</a:t>
            </a:r>
            <a:r>
              <a:rPr lang="pt-BR" sz="1100" dirty="0" err="1">
                <a:solidFill>
                  <a:srgbClr val="0000CC"/>
                </a:solidFill>
                <a:latin typeface="Georgia"/>
                <a:ea typeface="Times New Roman"/>
              </a:rPr>
              <a:t>Jo</a:t>
            </a:r>
            <a:r>
              <a:rPr lang="pt-BR" sz="1100" dirty="0">
                <a:solidFill>
                  <a:srgbClr val="0000CC"/>
                </a:solidFill>
                <a:latin typeface="Georgia"/>
                <a:ea typeface="Times New Roman"/>
              </a:rPr>
              <a:t> </a:t>
            </a:r>
            <a:r>
              <a:rPr lang="pt-BR" sz="1100" dirty="0" smtClean="0">
                <a:solidFill>
                  <a:srgbClr val="0000CC"/>
                </a:solidFill>
                <a:latin typeface="Georgia"/>
                <a:ea typeface="Times New Roman"/>
              </a:rPr>
              <a:t>15.18-21; </a:t>
            </a:r>
            <a:r>
              <a:rPr lang="pt-BR" sz="1100" dirty="0" smtClean="0">
                <a:solidFill>
                  <a:srgbClr val="0000CC"/>
                </a:solidFill>
                <a:latin typeface="Georgia"/>
                <a:ea typeface="Times New Roman"/>
                <a:cs typeface="+mj-cs"/>
              </a:rPr>
              <a:t>At </a:t>
            </a:r>
            <a:r>
              <a:rPr lang="pt-BR" sz="1100" dirty="0">
                <a:solidFill>
                  <a:srgbClr val="0000CC"/>
                </a:solidFill>
                <a:latin typeface="Georgia"/>
                <a:ea typeface="Times New Roman"/>
                <a:cs typeface="+mj-cs"/>
              </a:rPr>
              <a:t>14.22; 2 </a:t>
            </a:r>
            <a:r>
              <a:rPr lang="pt-BR" sz="1100" dirty="0" err="1">
                <a:solidFill>
                  <a:srgbClr val="0000CC"/>
                </a:solidFill>
                <a:latin typeface="Georgia"/>
                <a:ea typeface="Times New Roman"/>
                <a:cs typeface="+mj-cs"/>
              </a:rPr>
              <a:t>Tm</a:t>
            </a:r>
            <a:r>
              <a:rPr lang="pt-BR" sz="1100" dirty="0">
                <a:solidFill>
                  <a:srgbClr val="0000CC"/>
                </a:solidFill>
                <a:latin typeface="Georgia"/>
                <a:ea typeface="Times New Roman"/>
                <a:cs typeface="+mj-cs"/>
              </a:rPr>
              <a:t> 3.10-12</a:t>
            </a:r>
            <a:r>
              <a:rPr lang="pt-BR" sz="11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)</a:t>
            </a:r>
            <a:endParaRPr lang="pt-BR" sz="1100" dirty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latin typeface="Arial" pitchFamily="34" charset="0"/>
              <a:ea typeface="Times New Roman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8293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4294967295"/>
          </p:nvPr>
        </p:nvSpPr>
        <p:spPr>
          <a:xfrm>
            <a:off x="539552" y="620688"/>
            <a:ext cx="8352928" cy="5760640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/>
          <a:lstStyle/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da-DK" sz="2000" dirty="0" smtClean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Jo 15. </a:t>
            </a:r>
            <a:r>
              <a:rPr lang="pt-BR" sz="2000" dirty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18 </a:t>
            </a:r>
            <a:r>
              <a:rPr lang="pt-BR" sz="2000" dirty="0" smtClean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 </a:t>
            </a:r>
            <a:r>
              <a:rPr lang="pt-BR" sz="2000" dirty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Se o mundo vos aborrece, sabei que, primeiro do que a vós, me aborreceu a mim</a:t>
            </a:r>
            <a:r>
              <a:rPr lang="pt-BR" sz="2000" dirty="0" smtClean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.   19  </a:t>
            </a:r>
            <a:r>
              <a:rPr lang="pt-BR" sz="2000" dirty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Se vós fôsseis do mundo, o mundo amaria o que era seu, mas, porque não sois do mundo, antes eu vos escolhi do mundo, por isso é que o mundo vos aborrece</a:t>
            </a:r>
            <a:r>
              <a:rPr lang="pt-BR" sz="2000" dirty="0" smtClean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.   20  </a:t>
            </a:r>
            <a:r>
              <a:rPr lang="pt-BR" sz="2000" dirty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Lembrai-vos da palavra que vos disse: não é o servo maior do que o seu senhor. Se a mim me perseguiram, também vos perseguirão a vós; se guardarem a minha palavra, também guardarão a vossa</a:t>
            </a:r>
            <a:r>
              <a:rPr lang="pt-BR" sz="2000" dirty="0" smtClean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.  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da-DK" sz="2000" dirty="0" smtClean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At 14. </a:t>
            </a:r>
            <a:r>
              <a:rPr lang="pt-BR" sz="2000" dirty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22  confirmando o ânimo dos discípulos, exortando-os a permanecer na fé, pois que por muitas tribulações nos importa entrar no Reino de Deus</a:t>
            </a:r>
            <a:r>
              <a:rPr lang="pt-BR" sz="2000" dirty="0" smtClean="0">
                <a:solidFill>
                  <a:srgbClr val="9900CC"/>
                </a:solidFill>
                <a:latin typeface="Arial" charset="0"/>
                <a:ea typeface="Calibri"/>
                <a:cs typeface="Arial" charset="0"/>
              </a:rPr>
              <a:t>.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da-DK" sz="2000" dirty="0" smtClean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2 </a:t>
            </a:r>
            <a:r>
              <a:rPr lang="da-DK" sz="2000" dirty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Tm </a:t>
            </a:r>
            <a:r>
              <a:rPr lang="da-DK" sz="2000" dirty="0" smtClean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3. </a:t>
            </a:r>
            <a:r>
              <a:rPr lang="pt-BR" sz="2000" dirty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10 </a:t>
            </a:r>
            <a:r>
              <a:rPr lang="pt-BR" sz="2000" dirty="0" smtClean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 </a:t>
            </a:r>
            <a:r>
              <a:rPr lang="pt-BR" sz="2000" dirty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Tu, porém, tens seguido a minha doutrina, modo de viver, intenção, fé, longanimidade, caridade, paciência</a:t>
            </a:r>
            <a:r>
              <a:rPr lang="pt-BR" sz="2000" dirty="0" smtClean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,   11  </a:t>
            </a:r>
            <a:r>
              <a:rPr lang="pt-BR" sz="2000" dirty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perseguições e aflições tais quais me aconteceram em </a:t>
            </a:r>
            <a:r>
              <a:rPr lang="pt-BR" sz="2000" dirty="0" err="1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Antioquia</a:t>
            </a:r>
            <a:r>
              <a:rPr lang="pt-BR" sz="2000" dirty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, em Icônio e em Listra; quantas perseguições sofri, e o Senhor de todas me livrou</a:t>
            </a:r>
            <a:r>
              <a:rPr lang="pt-BR" sz="2000" dirty="0" smtClean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.   12  </a:t>
            </a:r>
            <a:r>
              <a:rPr lang="pt-BR" sz="2000" dirty="0">
                <a:solidFill>
                  <a:srgbClr val="000099"/>
                </a:solidFill>
                <a:latin typeface="Arial" charset="0"/>
                <a:ea typeface="Calibri"/>
                <a:cs typeface="Arial" charset="0"/>
              </a:rPr>
              <a:t>E também todos os que piamente querem viver em Cristo Jesus padecerão perseguições.</a:t>
            </a:r>
          </a:p>
        </p:txBody>
      </p:sp>
    </p:spTree>
    <p:extLst>
      <p:ext uri="{BB962C8B-B14F-4D97-AF65-F5344CB8AC3E}">
        <p14:creationId xmlns:p14="http://schemas.microsoft.com/office/powerpoint/2010/main" val="2164908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Espaço Reservado para Conteúdo 1"/>
          <p:cNvSpPr>
            <a:spLocks noGrp="1"/>
          </p:cNvSpPr>
          <p:nvPr>
            <p:ph idx="1"/>
          </p:nvPr>
        </p:nvSpPr>
        <p:spPr>
          <a:xfrm>
            <a:off x="287337" y="3356992"/>
            <a:ext cx="8856663" cy="1728738"/>
          </a:xfrm>
        </p:spPr>
        <p:txBody>
          <a:bodyPr/>
          <a:lstStyle/>
          <a:p>
            <a:r>
              <a:rPr lang="pt-BR" sz="4000" b="1" dirty="0" smtClean="0">
                <a:solidFill>
                  <a:srgbClr val="993300"/>
                </a:solidFill>
              </a:rPr>
              <a:t>  </a:t>
            </a:r>
            <a:r>
              <a:rPr lang="pt-BR" sz="3200" b="1" dirty="0">
                <a:solidFill>
                  <a:srgbClr val="993300"/>
                </a:solidFill>
              </a:rPr>
              <a:t>LIÇÃO 09: </a:t>
            </a:r>
            <a:r>
              <a:rPr lang="pt-BR" sz="3200" b="1" dirty="0" smtClean="0">
                <a:solidFill>
                  <a:srgbClr val="993300"/>
                </a:solidFill>
              </a:rPr>
              <a:t>   O   ANTICRISTO</a:t>
            </a:r>
            <a:r>
              <a:rPr lang="pt-BR" sz="3200" b="1" dirty="0">
                <a:solidFill>
                  <a:srgbClr val="993300"/>
                </a:solidFill>
              </a:rPr>
              <a:t>, </a:t>
            </a:r>
            <a:endParaRPr lang="pt-BR" sz="3200" b="1" dirty="0" smtClean="0">
              <a:solidFill>
                <a:srgbClr val="993300"/>
              </a:solidFill>
            </a:endParaRPr>
          </a:p>
          <a:p>
            <a:pPr marL="0" indent="0">
              <a:buNone/>
            </a:pPr>
            <a:r>
              <a:rPr lang="pt-BR" sz="3200" b="1" dirty="0" smtClean="0">
                <a:solidFill>
                  <a:srgbClr val="993300"/>
                </a:solidFill>
              </a:rPr>
              <a:t>A </a:t>
            </a:r>
            <a:r>
              <a:rPr lang="pt-BR" sz="3200" b="1" dirty="0">
                <a:solidFill>
                  <a:srgbClr val="993300"/>
                </a:solidFill>
              </a:rPr>
              <a:t>APOSTASIA E A GRANDE TRIBULAÇÃO</a:t>
            </a:r>
            <a:endParaRPr lang="pt-BR" sz="3200" b="1" dirty="0" smtClean="0">
              <a:solidFill>
                <a:srgbClr val="993300"/>
              </a:solidFill>
            </a:endParaRPr>
          </a:p>
        </p:txBody>
      </p:sp>
      <p:sp>
        <p:nvSpPr>
          <p:cNvPr id="11267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defTabSz="449263" eaLnBrk="1" hangingPunct="1">
              <a:lnSpc>
                <a:spcPct val="93000"/>
              </a:lnSpc>
            </a:pPr>
            <a:r>
              <a:rPr lang="en-GB" sz="4000" dirty="0">
                <a:solidFill>
                  <a:srgbClr val="CC3399"/>
                </a:solidFill>
                <a:latin typeface="Arial" charset="0"/>
                <a:cs typeface="Arial" charset="0"/>
              </a:rPr>
              <a:t>ESCATOLOGIA</a:t>
            </a:r>
            <a:br>
              <a:rPr lang="en-GB" sz="4000" dirty="0">
                <a:solidFill>
                  <a:srgbClr val="CC3399"/>
                </a:solidFill>
                <a:latin typeface="Arial" charset="0"/>
                <a:cs typeface="Arial" charset="0"/>
              </a:rPr>
            </a:br>
            <a:r>
              <a:rPr lang="en-GB" sz="3600" dirty="0">
                <a:solidFill>
                  <a:srgbClr val="006600"/>
                </a:solidFill>
                <a:latin typeface="Arial" charset="0"/>
                <a:cs typeface="Arial" charset="0"/>
              </a:rPr>
              <a:t>2° TRIMESTRE DE 2018</a:t>
            </a:r>
            <a:endParaRPr lang="en-GB" sz="4400" dirty="0">
              <a:solidFill>
                <a:srgbClr val="006600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945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107504" y="1484784"/>
            <a:ext cx="8712968" cy="5112568"/>
          </a:xfrm>
        </p:spPr>
        <p:txBody>
          <a:bodyPr/>
          <a:lstStyle/>
          <a:p>
            <a:pPr indent="0" algn="just">
              <a:spcAft>
                <a:spcPts val="600"/>
              </a:spcAft>
              <a:buNone/>
            </a:pPr>
            <a:r>
              <a:rPr lang="pt-BR" sz="2400" i="1" dirty="0" smtClean="0">
                <a:effectLst/>
                <a:latin typeface="Georgia"/>
                <a:ea typeface="Times New Roman"/>
              </a:rPr>
              <a:t>	</a:t>
            </a:r>
            <a:endParaRPr lang="pt-BR" sz="3000" b="0" dirty="0"/>
          </a:p>
        </p:txBody>
      </p:sp>
      <p:sp>
        <p:nvSpPr>
          <p:cNvPr id="5" name="Retângulo 4"/>
          <p:cNvSpPr/>
          <p:nvPr/>
        </p:nvSpPr>
        <p:spPr>
          <a:xfrm>
            <a:off x="251520" y="260648"/>
            <a:ext cx="8712968" cy="11757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125" lvl="0" indent="-365125" defTabSz="914400" eaLnBrk="0" hangingPunct="0">
              <a:lnSpc>
                <a:spcPct val="100000"/>
              </a:lnSpc>
              <a:spcBef>
                <a:spcPct val="20000"/>
              </a:spcBef>
              <a:buClr>
                <a:srgbClr val="94B6D2"/>
              </a:buClr>
              <a:buSzTx/>
              <a:buFont typeface="Wingdings" charset="2"/>
              <a:buChar char=""/>
            </a:pPr>
            <a:r>
              <a:rPr lang="pt-BR" sz="2200" b="1" dirty="0">
                <a:solidFill>
                  <a:srgbClr val="993300"/>
                </a:solidFill>
                <a:latin typeface="Book Antiqua"/>
                <a:ea typeface="+mn-ea"/>
              </a:rPr>
              <a:t>LIÇÃO 09:    O   ANTICRISTO, </a:t>
            </a:r>
          </a:p>
          <a:p>
            <a:pPr lvl="0" defTabSz="914400" eaLnBrk="0" hangingPunct="0">
              <a:lnSpc>
                <a:spcPct val="100000"/>
              </a:lnSpc>
              <a:spcBef>
                <a:spcPct val="20000"/>
              </a:spcBef>
              <a:buClr>
                <a:srgbClr val="94B6D2"/>
              </a:buClr>
              <a:buSzTx/>
            </a:pPr>
            <a:r>
              <a:rPr lang="pt-BR" sz="2200" b="1" dirty="0">
                <a:solidFill>
                  <a:srgbClr val="993300"/>
                </a:solidFill>
                <a:latin typeface="Book Antiqua"/>
                <a:ea typeface="+mn-ea"/>
              </a:rPr>
              <a:t>A APOSTASIA E A GRANDE TRIBULAÇÃO</a:t>
            </a:r>
          </a:p>
          <a:p>
            <a:pPr lvl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pt-BR" sz="2200" b="1" dirty="0">
                <a:solidFill>
                  <a:srgbClr val="006600"/>
                </a:solidFill>
                <a:latin typeface="Book Antiqua"/>
                <a:ea typeface="+mj-ea"/>
              </a:rPr>
              <a:t>		III – A GRANDE TRIBULAÇÃO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451361" y="1471132"/>
            <a:ext cx="8136904" cy="5016758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pt-BR" sz="20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	</a:t>
            </a:r>
            <a:r>
              <a:rPr lang="pt-BR" sz="18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2</a:t>
            </a:r>
            <a:r>
              <a:rPr lang="pt-BR" sz="18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. O TEMPO DA GRANDE </a:t>
            </a:r>
            <a:r>
              <a:rPr lang="pt-BR" sz="18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TRIBULAÇÃO</a:t>
            </a:r>
          </a:p>
          <a:p>
            <a:pPr algn="just">
              <a:lnSpc>
                <a:spcPct val="100000"/>
              </a:lnSpc>
            </a:pPr>
            <a:r>
              <a:rPr lang="pt-BR" sz="18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	</a:t>
            </a:r>
            <a:r>
              <a:rPr lang="pt-BR" sz="20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É </a:t>
            </a:r>
            <a:r>
              <a:rPr lang="pt-BR" sz="20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nas visões que teve o profeta Daniel que encontraremos referência ao tempo em que se dá essa grande aflição do povo de Deus. Nas Setenta Semanas, estão determinadas assolações até o fim, particularmente após a vinda do assolador, o </a:t>
            </a:r>
            <a:r>
              <a:rPr lang="pt-BR" sz="20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anticristo. </a:t>
            </a:r>
            <a:r>
              <a:rPr lang="pt-BR" sz="20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Na visão do capítulo 7 do mesmo profeta, encontramos que os santos serão entregues nas mãos do reino representado pelo chifre pequeno “</a:t>
            </a:r>
            <a:r>
              <a:rPr lang="pt-BR" sz="20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por um tempo, e tempos e metade de um tempo</a:t>
            </a:r>
            <a:r>
              <a:rPr lang="pt-BR" sz="20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”, para serem afligidos e </a:t>
            </a:r>
            <a:r>
              <a:rPr lang="pt-BR" sz="20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mortos. </a:t>
            </a:r>
            <a:r>
              <a:rPr lang="pt-BR" sz="20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Com a precipitação do dragão, Satanás, na terra, este imediatamente se levantou com grande fúria contra a semente da mulher, a Igreja, e os combaterá até o </a:t>
            </a:r>
            <a:r>
              <a:rPr lang="pt-BR" sz="20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fim. </a:t>
            </a:r>
            <a:r>
              <a:rPr lang="pt-BR" sz="20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Começando com os apóstolos, a maioria – se não todos – foram martirizados por amor ao evangelho. Outros também tiveram de dar sua vida por amor ao </a:t>
            </a:r>
            <a:r>
              <a:rPr lang="pt-BR" sz="20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evangelho. </a:t>
            </a:r>
            <a:r>
              <a:rPr lang="pt-BR" sz="20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E assim, até aos nossos dias, temos incontáveis testemunhos, de todas as partes do mundo, de cristãos passando por grande tribulação. </a:t>
            </a:r>
            <a:r>
              <a:rPr lang="pt-BR" sz="11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(</a:t>
            </a:r>
            <a:r>
              <a:rPr lang="pt-BR" sz="1100" dirty="0" err="1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Dn</a:t>
            </a:r>
            <a:r>
              <a:rPr lang="pt-BR" sz="11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 7.21, </a:t>
            </a:r>
            <a:r>
              <a:rPr lang="pt-BR" sz="11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25; </a:t>
            </a:r>
            <a:r>
              <a:rPr lang="pt-BR" sz="1100" dirty="0" err="1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Hb</a:t>
            </a:r>
            <a:r>
              <a:rPr lang="pt-BR" sz="11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pt-BR" sz="11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10.32-34</a:t>
            </a:r>
            <a:r>
              <a:rPr lang="pt-BR" sz="11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)</a:t>
            </a:r>
            <a:endParaRPr lang="pt-BR" sz="1100" dirty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latin typeface="Arial" pitchFamily="34" charset="0"/>
              <a:ea typeface="Times New Roman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3932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4294967295"/>
          </p:nvPr>
        </p:nvSpPr>
        <p:spPr>
          <a:xfrm>
            <a:off x="467544" y="620688"/>
            <a:ext cx="8352928" cy="5976664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/>
          <a:lstStyle/>
          <a:p>
            <a:pPr marL="0" lvl="0" indent="0" algn="just" defTabSz="449263"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None/>
            </a:pPr>
            <a:r>
              <a:rPr lang="pt-BR" sz="2500" dirty="0" err="1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Dn</a:t>
            </a:r>
            <a:r>
              <a:rPr lang="pt-BR" sz="25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pt-BR" sz="25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7. 21  Eu olhava, e eis que essa ponta fazia guerra contra os santos e os vencia</a:t>
            </a:r>
            <a:r>
              <a:rPr lang="pt-BR" sz="25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.</a:t>
            </a:r>
          </a:p>
          <a:p>
            <a:pPr marL="0" lvl="0" indent="0" algn="just" defTabSz="449263"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None/>
            </a:pPr>
            <a:r>
              <a:rPr lang="pt-BR" sz="2500" dirty="0" smtClean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 25  </a:t>
            </a:r>
            <a:r>
              <a:rPr lang="pt-BR" sz="2500" dirty="0">
                <a:solidFill>
                  <a:srgbClr val="0000CC"/>
                </a:solidFill>
                <a:latin typeface="Arial" pitchFamily="34" charset="0"/>
                <a:ea typeface="Times New Roman"/>
                <a:cs typeface="Arial" pitchFamily="34" charset="0"/>
              </a:rPr>
              <a:t>E proferirá palavras contra o Altíssimo, e destruirá os santos do Altíssimo, e cuidará em mudar os tempos e a lei; e eles serão entregues nas suas mãos por um tempo, e tempos, e metade de um tempo.</a:t>
            </a:r>
            <a:endParaRPr lang="pt-BR" sz="2500" dirty="0" smtClean="0">
              <a:solidFill>
                <a:srgbClr val="0000CC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marL="0" lvl="0" indent="0" algn="just" defTabSz="449263"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None/>
            </a:pPr>
            <a:r>
              <a:rPr lang="pt-BR" sz="2500" dirty="0" err="1" smtClean="0">
                <a:solidFill>
                  <a:srgbClr val="9900CC"/>
                </a:solidFill>
                <a:latin typeface="Arial" pitchFamily="34" charset="0"/>
                <a:ea typeface="Times New Roman"/>
                <a:cs typeface="Arial" pitchFamily="34" charset="0"/>
              </a:rPr>
              <a:t>Hb</a:t>
            </a:r>
            <a:r>
              <a:rPr lang="pt-BR" sz="2500" dirty="0" smtClean="0">
                <a:solidFill>
                  <a:srgbClr val="9900CC"/>
                </a:solidFill>
                <a:latin typeface="Arial" pitchFamily="34" charset="0"/>
                <a:ea typeface="Times New Roman"/>
                <a:cs typeface="Arial" pitchFamily="34" charset="0"/>
              </a:rPr>
              <a:t> 10</a:t>
            </a:r>
            <a:r>
              <a:rPr lang="pt-BR" sz="2500" dirty="0">
                <a:solidFill>
                  <a:srgbClr val="9900CC"/>
                </a:solidFill>
                <a:latin typeface="Arial" pitchFamily="34" charset="0"/>
                <a:ea typeface="Times New Roman"/>
                <a:cs typeface="Arial" pitchFamily="34" charset="0"/>
              </a:rPr>
              <a:t>. 32  Lembrai-vos, porém, dos dias passados, em que, depois de serdes iluminados, suportastes grande combate de aflições</a:t>
            </a:r>
            <a:r>
              <a:rPr lang="pt-BR" sz="2500" dirty="0" smtClean="0">
                <a:solidFill>
                  <a:srgbClr val="9900CC"/>
                </a:solidFill>
                <a:latin typeface="Arial" pitchFamily="34" charset="0"/>
                <a:ea typeface="Times New Roman"/>
                <a:cs typeface="Arial" pitchFamily="34" charset="0"/>
              </a:rPr>
              <a:t>.   33  </a:t>
            </a:r>
            <a:r>
              <a:rPr lang="pt-BR" sz="2500" dirty="0">
                <a:solidFill>
                  <a:srgbClr val="9900CC"/>
                </a:solidFill>
                <a:latin typeface="Arial" pitchFamily="34" charset="0"/>
                <a:ea typeface="Times New Roman"/>
                <a:cs typeface="Arial" pitchFamily="34" charset="0"/>
              </a:rPr>
              <a:t>Em parte, fostes feitos espetáculo com vitupérios e tribulações e, em parte, fostes participantes com os que assim foram tratados</a:t>
            </a:r>
            <a:r>
              <a:rPr lang="pt-BR" sz="2500" dirty="0" smtClean="0">
                <a:solidFill>
                  <a:srgbClr val="9900CC"/>
                </a:solidFill>
                <a:latin typeface="Arial" pitchFamily="34" charset="0"/>
                <a:ea typeface="Times New Roman"/>
                <a:cs typeface="Arial" pitchFamily="34" charset="0"/>
              </a:rPr>
              <a:t>.   34  </a:t>
            </a:r>
            <a:r>
              <a:rPr lang="pt-BR" sz="2500" dirty="0">
                <a:solidFill>
                  <a:srgbClr val="9900CC"/>
                </a:solidFill>
                <a:latin typeface="Arial" pitchFamily="34" charset="0"/>
                <a:ea typeface="Times New Roman"/>
                <a:cs typeface="Arial" pitchFamily="34" charset="0"/>
              </a:rPr>
              <a:t>Porque também vos compadecestes dos que estavam nas prisões e com gozo permitistes a espoliação dos vossos bens, sabendo que, em vós mesmos, tendes nos céus uma possessão melhor e permanente</a:t>
            </a:r>
            <a:r>
              <a:rPr lang="pt-BR" sz="2500" dirty="0" smtClean="0">
                <a:solidFill>
                  <a:srgbClr val="9900CC"/>
                </a:solidFill>
                <a:latin typeface="Arial" pitchFamily="34" charset="0"/>
                <a:ea typeface="Times New Roman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93279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107504" y="1484784"/>
            <a:ext cx="8712968" cy="5112568"/>
          </a:xfrm>
        </p:spPr>
        <p:txBody>
          <a:bodyPr/>
          <a:lstStyle/>
          <a:p>
            <a:pPr indent="0" algn="just">
              <a:spcAft>
                <a:spcPts val="600"/>
              </a:spcAft>
              <a:buNone/>
            </a:pPr>
            <a:r>
              <a:rPr lang="pt-BR" sz="2400" i="1" dirty="0" smtClean="0">
                <a:effectLst/>
                <a:latin typeface="Georgia"/>
                <a:ea typeface="Times New Roman"/>
              </a:rPr>
              <a:t>	</a:t>
            </a:r>
            <a:endParaRPr lang="pt-BR" sz="3000" b="0" dirty="0"/>
          </a:p>
        </p:txBody>
      </p:sp>
      <p:sp>
        <p:nvSpPr>
          <p:cNvPr id="5" name="Retângulo 4"/>
          <p:cNvSpPr/>
          <p:nvPr/>
        </p:nvSpPr>
        <p:spPr>
          <a:xfrm>
            <a:off x="251520" y="260648"/>
            <a:ext cx="8712968" cy="124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125" lvl="0" indent="-365125" defTabSz="914400" eaLnBrk="0" hangingPunct="0">
              <a:lnSpc>
                <a:spcPct val="100000"/>
              </a:lnSpc>
              <a:spcBef>
                <a:spcPct val="20000"/>
              </a:spcBef>
              <a:buClr>
                <a:srgbClr val="94B6D2"/>
              </a:buClr>
              <a:buSzTx/>
              <a:buFont typeface="Wingdings" charset="2"/>
              <a:buChar char=""/>
            </a:pPr>
            <a:r>
              <a:rPr lang="pt-BR" sz="2400" b="1" dirty="0">
                <a:solidFill>
                  <a:srgbClr val="993300"/>
                </a:solidFill>
                <a:latin typeface="Book Antiqua"/>
                <a:ea typeface="+mn-ea"/>
              </a:rPr>
              <a:t>LIÇÃO 09:    O   ANTICRISTO, </a:t>
            </a:r>
          </a:p>
          <a:p>
            <a:pPr lvl="0" defTabSz="914400" eaLnBrk="0" hangingPunct="0">
              <a:lnSpc>
                <a:spcPct val="100000"/>
              </a:lnSpc>
              <a:spcBef>
                <a:spcPct val="20000"/>
              </a:spcBef>
              <a:buClr>
                <a:srgbClr val="94B6D2"/>
              </a:buClr>
              <a:buSzTx/>
            </a:pPr>
            <a:r>
              <a:rPr lang="pt-BR" sz="2400" b="1" dirty="0">
                <a:solidFill>
                  <a:srgbClr val="993300"/>
                </a:solidFill>
                <a:latin typeface="Book Antiqua"/>
                <a:ea typeface="+mn-ea"/>
              </a:rPr>
              <a:t>A APOSTASIA E A GRANDE TRIBULAÇÃO</a:t>
            </a:r>
          </a:p>
          <a:p>
            <a:pPr lvl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pt-BR" sz="2200" b="1" dirty="0">
                <a:solidFill>
                  <a:srgbClr val="006600"/>
                </a:solidFill>
                <a:latin typeface="Book Antiqua"/>
                <a:ea typeface="+mj-ea"/>
              </a:rPr>
              <a:t>		III – A GRANDE TRIBULAÇÃO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395974" y="1700808"/>
            <a:ext cx="8136904" cy="4524315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pt-BR" sz="24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	</a:t>
            </a:r>
            <a:r>
              <a:rPr lang="pt-BR" sz="2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3</a:t>
            </a:r>
            <a:r>
              <a:rPr lang="pt-BR" sz="22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. POR QUE A TRIBULAÇÃO É </a:t>
            </a:r>
            <a:r>
              <a:rPr lang="pt-BR" sz="2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GRANDE</a:t>
            </a:r>
          </a:p>
          <a:p>
            <a:pPr algn="just">
              <a:lnSpc>
                <a:spcPct val="100000"/>
              </a:lnSpc>
            </a:pPr>
            <a:r>
              <a:rPr lang="pt-BR" sz="24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	</a:t>
            </a:r>
            <a:r>
              <a:rPr lang="pt-BR" sz="240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O </a:t>
            </a:r>
            <a:r>
              <a:rPr lang="pt-BR" sz="240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que </a:t>
            </a:r>
            <a:r>
              <a:rPr lang="pt-BR" sz="24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torna a tribulação particularmente grande são os fatores já mencionados na lição: a atuação direta e em grande ira da parte do próprio diabo e de suas hostes infernais, que sabem que lhes resta pouco tempo; o propósito da besta – os reinos deste mundo – de se por em lugar de </a:t>
            </a:r>
            <a:r>
              <a:rPr lang="pt-BR" sz="24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Deus; </a:t>
            </a:r>
            <a:r>
              <a:rPr lang="pt-BR" sz="24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o engano do falso </a:t>
            </a:r>
            <a:r>
              <a:rPr lang="pt-BR" sz="24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profeta, </a:t>
            </a:r>
            <a:r>
              <a:rPr lang="pt-BR" sz="24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obscurecendo a luz da verdade; e a humanidade sem Deus, que jaz prisioneira do pecado e ferrenhamente apegada ao amor deste mundo, e por isso odeia os que seguem a </a:t>
            </a:r>
            <a:r>
              <a:rPr lang="pt-BR" sz="24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Cristo por </a:t>
            </a:r>
            <a:r>
              <a:rPr lang="pt-BR" sz="24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não andarem no mesmo </a:t>
            </a:r>
            <a:r>
              <a:rPr lang="pt-BR" sz="2400" dirty="0" err="1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desenfreamento</a:t>
            </a:r>
            <a:r>
              <a:rPr lang="pt-BR" sz="24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 das paixões pecaminosas da carne.</a:t>
            </a:r>
          </a:p>
        </p:txBody>
      </p:sp>
    </p:spTree>
    <p:extLst>
      <p:ext uri="{BB962C8B-B14F-4D97-AF65-F5344CB8AC3E}">
        <p14:creationId xmlns:p14="http://schemas.microsoft.com/office/powerpoint/2010/main" val="336739792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1"/>
          </p:nvPr>
        </p:nvSpPr>
        <p:spPr>
          <a:xfrm>
            <a:off x="467544" y="2204864"/>
            <a:ext cx="8352928" cy="4248472"/>
          </a:xfrm>
        </p:spPr>
        <p:txBody>
          <a:bodyPr/>
          <a:lstStyle/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30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  <a:r>
              <a:rPr lang="pt-BR" sz="28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INTRODUÇÃO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endParaRPr lang="pt-BR" sz="12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 – O ANTICRISTO E O MISTÉRIO DA 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INIQUIDADE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II – A APOSTASIA DOS ÚLTIMOS 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DIAS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III – A GRANDE TRIBULAÇÃO</a:t>
            </a:r>
            <a:endParaRPr lang="pt-BR" sz="18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12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6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  <a:r>
              <a:rPr lang="pt-BR" sz="3600" dirty="0" smtClean="0">
                <a:solidFill>
                  <a:srgbClr val="FF0000"/>
                </a:solidFill>
                <a:latin typeface="Arial" charset="0"/>
                <a:ea typeface="Calibri"/>
                <a:cs typeface="Arial" charset="0"/>
              </a:rPr>
              <a:t>CONCLUSÃO</a:t>
            </a:r>
            <a:endParaRPr lang="pt-BR" sz="3600" dirty="0">
              <a:solidFill>
                <a:srgbClr val="FF0000"/>
              </a:solidFill>
              <a:latin typeface="Arial" charset="0"/>
              <a:ea typeface="Calibri"/>
              <a:cs typeface="Arial" charset="0"/>
            </a:endParaRPr>
          </a:p>
        </p:txBody>
      </p:sp>
      <p:sp>
        <p:nvSpPr>
          <p:cNvPr id="12291" name="Título 2"/>
          <p:cNvSpPr>
            <a:spLocks noGrp="1"/>
          </p:cNvSpPr>
          <p:nvPr>
            <p:ph type="title"/>
          </p:nvPr>
        </p:nvSpPr>
        <p:spPr>
          <a:xfrm>
            <a:off x="107504" y="260350"/>
            <a:ext cx="8928992" cy="1512888"/>
          </a:xfrm>
        </p:spPr>
        <p:txBody>
          <a:bodyPr/>
          <a:lstStyle/>
          <a:p>
            <a:pPr lvl="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000" b="1" dirty="0">
                <a:solidFill>
                  <a:srgbClr val="993300"/>
                </a:solidFill>
                <a:cs typeface="Lucida Sans Unicode" pitchFamily="34" charset="0"/>
              </a:rPr>
              <a:t>LIÇÃO 09:    O   ANTICRISTO, </a:t>
            </a:r>
            <a:br>
              <a:rPr lang="pt-BR" sz="3000" b="1" dirty="0">
                <a:solidFill>
                  <a:srgbClr val="993300"/>
                </a:solidFill>
                <a:cs typeface="Lucida Sans Unicode" pitchFamily="34" charset="0"/>
              </a:rPr>
            </a:br>
            <a:r>
              <a:rPr lang="pt-BR" sz="3000" b="1" dirty="0">
                <a:solidFill>
                  <a:srgbClr val="993300"/>
                </a:solidFill>
                <a:cs typeface="Lucida Sans Unicode" pitchFamily="34" charset="0"/>
              </a:rPr>
              <a:t>A APOSTASIA E A GRANDE TRIBULAÇÃO</a:t>
            </a:r>
            <a:br>
              <a:rPr lang="pt-BR" sz="3000" b="1" dirty="0">
                <a:solidFill>
                  <a:srgbClr val="993300"/>
                </a:solidFill>
                <a:cs typeface="Lucida Sans Unicode" pitchFamily="34" charset="0"/>
              </a:rPr>
            </a:br>
            <a:r>
              <a:rPr lang="pt-BR" sz="3200" b="1" dirty="0" smtClean="0">
                <a:solidFill>
                  <a:srgbClr val="7030A0"/>
                </a:solidFill>
                <a:ea typeface="+mn-ea"/>
                <a:cs typeface="+mn-cs"/>
              </a:rPr>
              <a:t>ESBOÇO</a:t>
            </a:r>
            <a:endParaRPr lang="pt-BR" sz="3200" dirty="0">
              <a:solidFill>
                <a:srgbClr val="7030A0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75799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107504" y="1484784"/>
            <a:ext cx="8712968" cy="5112568"/>
          </a:xfrm>
        </p:spPr>
        <p:txBody>
          <a:bodyPr/>
          <a:lstStyle/>
          <a:p>
            <a:pPr indent="0" algn="just">
              <a:spcAft>
                <a:spcPts val="600"/>
              </a:spcAft>
              <a:buNone/>
            </a:pPr>
            <a:r>
              <a:rPr lang="pt-BR" sz="2400" i="1" dirty="0" smtClean="0">
                <a:effectLst/>
                <a:latin typeface="Georgia"/>
                <a:ea typeface="Times New Roman"/>
              </a:rPr>
              <a:t>	</a:t>
            </a:r>
            <a:endParaRPr lang="pt-BR" sz="3000" b="0" dirty="0"/>
          </a:p>
        </p:txBody>
      </p:sp>
      <p:sp>
        <p:nvSpPr>
          <p:cNvPr id="5" name="Retângulo 4"/>
          <p:cNvSpPr/>
          <p:nvPr/>
        </p:nvSpPr>
        <p:spPr>
          <a:xfrm>
            <a:off x="251520" y="260648"/>
            <a:ext cx="8712968" cy="139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125" lvl="0" indent="-365125" defTabSz="914400" eaLnBrk="0" hangingPunct="0">
              <a:lnSpc>
                <a:spcPct val="100000"/>
              </a:lnSpc>
              <a:spcBef>
                <a:spcPct val="20000"/>
              </a:spcBef>
              <a:buClr>
                <a:srgbClr val="94B6D2"/>
              </a:buClr>
              <a:buSzTx/>
              <a:buFont typeface="Wingdings" charset="2"/>
              <a:buChar char=""/>
            </a:pPr>
            <a:r>
              <a:rPr lang="pt-BR" sz="2400" b="1" dirty="0">
                <a:solidFill>
                  <a:srgbClr val="993300"/>
                </a:solidFill>
                <a:latin typeface="Book Antiqua"/>
                <a:ea typeface="+mn-ea"/>
              </a:rPr>
              <a:t>LIÇÃO 09:    O   ANTICRISTO, </a:t>
            </a:r>
          </a:p>
          <a:p>
            <a:pPr lvl="0" defTabSz="914400" eaLnBrk="0" hangingPunct="0">
              <a:lnSpc>
                <a:spcPct val="100000"/>
              </a:lnSpc>
              <a:spcBef>
                <a:spcPct val="20000"/>
              </a:spcBef>
              <a:buClr>
                <a:srgbClr val="94B6D2"/>
              </a:buClr>
              <a:buSzTx/>
            </a:pPr>
            <a:r>
              <a:rPr lang="pt-BR" sz="2400" b="1" dirty="0">
                <a:solidFill>
                  <a:srgbClr val="993300"/>
                </a:solidFill>
                <a:latin typeface="Book Antiqua"/>
                <a:ea typeface="+mn-ea"/>
              </a:rPr>
              <a:t>A APOSTASIA E A GRANDE TRIBULAÇÃO</a:t>
            </a:r>
          </a:p>
          <a:p>
            <a:pPr lvl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pt-BR" sz="2400" b="1" dirty="0">
                <a:solidFill>
                  <a:srgbClr val="993300"/>
                </a:solidFill>
                <a:latin typeface="Book Antiqua"/>
                <a:ea typeface="+mj-ea"/>
              </a:rPr>
              <a:t>	</a:t>
            </a:r>
            <a:r>
              <a:rPr lang="pt-BR" b="1" dirty="0" smtClean="0">
                <a:solidFill>
                  <a:srgbClr val="993300"/>
                </a:solidFill>
                <a:latin typeface="Book Antiqua"/>
                <a:ea typeface="+mj-ea"/>
                <a:cs typeface="+mj-cs"/>
              </a:rPr>
              <a:t>		</a:t>
            </a:r>
            <a:r>
              <a:rPr lang="pt-BR" sz="2800" b="1" dirty="0" smtClean="0">
                <a:solidFill>
                  <a:srgbClr val="006600"/>
                </a:solidFill>
                <a:latin typeface="Arial" charset="0"/>
                <a:ea typeface="Calibri"/>
                <a:cs typeface="Arial" charset="0"/>
              </a:rPr>
              <a:t>CONCLUSÃO</a:t>
            </a:r>
            <a:endParaRPr lang="pt-BR" sz="2800" b="1" dirty="0">
              <a:solidFill>
                <a:srgbClr val="006600"/>
              </a:solidFill>
              <a:latin typeface="Arial" charset="0"/>
              <a:ea typeface="Calibri"/>
              <a:cs typeface="Arial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539552" y="1988840"/>
            <a:ext cx="8136904" cy="3970318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pt-BR" sz="28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	A </a:t>
            </a:r>
            <a:r>
              <a:rPr lang="pt-BR" sz="28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Georgia"/>
                <a:ea typeface="Times New Roman"/>
                <a:cs typeface="+mj-cs"/>
              </a:rPr>
              <a:t>Igreja realmente se encontra nos últimos dias, no fim dos tempos. Não há nada mais que se esperar, senão a vinda de Cristo Jesus, nosso Salvador e Senhor, que porá fim a todo o sistema pecaminoso e corrupto deste mundo, vencendo os falsos reis da terra e os falsos profetas, assim como destruindo a todos os Seus adversários. Só então a Igreja será livrada de todas as suas aflições, e estará para sempre, em paz, com o Senhor.</a:t>
            </a:r>
            <a:endParaRPr lang="pt-BR" sz="2800" dirty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latin typeface="Arial" pitchFamily="34" charset="0"/>
              <a:ea typeface="Times New Roman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2423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1"/>
          </p:nvPr>
        </p:nvSpPr>
        <p:spPr>
          <a:xfrm>
            <a:off x="467544" y="2204864"/>
            <a:ext cx="8352928" cy="4248472"/>
          </a:xfrm>
        </p:spPr>
        <p:txBody>
          <a:bodyPr/>
          <a:lstStyle/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30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  <a:r>
              <a:rPr lang="pt-BR" sz="28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INTRODUÇÃO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endParaRPr lang="pt-BR" sz="12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 – O ANTICRISTO E O MISTÉRIO DA 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INIQUIDADE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II – A APOSTASIA DOS ÚLTIMOS 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DIAS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III – A GRANDE TRIBULAÇÃO</a:t>
            </a:r>
            <a:endParaRPr lang="pt-BR" sz="18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12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6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  <a:r>
              <a:rPr lang="pt-BR" sz="32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CONCLUSÃO</a:t>
            </a:r>
            <a:endParaRPr lang="pt-BR" sz="32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</p:txBody>
      </p:sp>
      <p:sp>
        <p:nvSpPr>
          <p:cNvPr id="12291" name="Título 2"/>
          <p:cNvSpPr>
            <a:spLocks noGrp="1"/>
          </p:cNvSpPr>
          <p:nvPr>
            <p:ph type="title"/>
          </p:nvPr>
        </p:nvSpPr>
        <p:spPr>
          <a:xfrm>
            <a:off x="107504" y="260350"/>
            <a:ext cx="8928992" cy="1512888"/>
          </a:xfrm>
        </p:spPr>
        <p:txBody>
          <a:bodyPr/>
          <a:lstStyle/>
          <a:p>
            <a:pPr lvl="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000" b="1" dirty="0">
                <a:solidFill>
                  <a:srgbClr val="993300"/>
                </a:solidFill>
                <a:cs typeface="Lucida Sans Unicode" pitchFamily="34" charset="0"/>
              </a:rPr>
              <a:t>LIÇÃO 09:    O   ANTICRISTO, </a:t>
            </a:r>
            <a:br>
              <a:rPr lang="pt-BR" sz="3000" b="1" dirty="0">
                <a:solidFill>
                  <a:srgbClr val="993300"/>
                </a:solidFill>
                <a:cs typeface="Lucida Sans Unicode" pitchFamily="34" charset="0"/>
              </a:rPr>
            </a:br>
            <a:r>
              <a:rPr lang="pt-BR" sz="3000" b="1" dirty="0">
                <a:solidFill>
                  <a:srgbClr val="993300"/>
                </a:solidFill>
                <a:cs typeface="Lucida Sans Unicode" pitchFamily="34" charset="0"/>
              </a:rPr>
              <a:t>A APOSTASIA E A GRANDE TRIBULAÇÃO</a:t>
            </a:r>
            <a:br>
              <a:rPr lang="pt-BR" sz="3000" b="1" dirty="0">
                <a:solidFill>
                  <a:srgbClr val="993300"/>
                </a:solidFill>
                <a:cs typeface="Lucida Sans Unicode" pitchFamily="34" charset="0"/>
              </a:rPr>
            </a:br>
            <a:r>
              <a:rPr lang="pt-BR" sz="3200" b="1" dirty="0" smtClean="0">
                <a:solidFill>
                  <a:srgbClr val="7030A0"/>
                </a:solidFill>
                <a:ea typeface="+mn-ea"/>
                <a:cs typeface="+mn-cs"/>
              </a:rPr>
              <a:t>ESBOÇO</a:t>
            </a:r>
            <a:endParaRPr lang="pt-BR" sz="3200" dirty="0">
              <a:solidFill>
                <a:srgbClr val="7030A0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75799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1"/>
          </p:nvPr>
        </p:nvSpPr>
        <p:spPr>
          <a:xfrm>
            <a:off x="755650" y="2420938"/>
            <a:ext cx="7993063" cy="3816350"/>
          </a:xfrm>
        </p:spPr>
        <p:txBody>
          <a:bodyPr/>
          <a:lstStyle/>
          <a:p>
            <a:pPr marL="0" indent="0" algn="just" eaLnBrk="1" hangingPunct="1">
              <a:buFont typeface="Wingdings" charset="2"/>
              <a:buNone/>
            </a:pPr>
            <a:r>
              <a:rPr lang="pt-BR" altLang="pt-BR" sz="3000" b="1" dirty="0" smtClean="0">
                <a:solidFill>
                  <a:srgbClr val="993300"/>
                </a:solidFill>
                <a:latin typeface="Arial" charset="0"/>
                <a:cs typeface="Arial" charset="0"/>
              </a:rPr>
              <a:t>Texto Áureo:</a:t>
            </a:r>
          </a:p>
          <a:p>
            <a:pPr marL="0" indent="0" algn="just" eaLnBrk="1" hangingPunct="1">
              <a:buFont typeface="Wingdings" charset="2"/>
              <a:buNone/>
            </a:pPr>
            <a:endParaRPr lang="pt-BR" altLang="pt-BR" sz="120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marL="0" indent="0" algn="just" eaLnBrk="1" hangingPunct="1">
              <a:buNone/>
            </a:pPr>
            <a:r>
              <a:rPr lang="pt-BR" sz="3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	“</a:t>
            </a:r>
            <a:r>
              <a:rPr lang="pt-BR" sz="3200" i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Filhinhos, é já a última hora; e, como ouvistes que vem o anticristo, também agora muitos se têm feito anticristos; por onde conhecemos que é já a última </a:t>
            </a:r>
            <a:r>
              <a:rPr lang="pt-BR" sz="3200" i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hora</a:t>
            </a:r>
            <a:r>
              <a:rPr lang="pt-BR" sz="3200" i="1" dirty="0" smtClean="0"/>
              <a:t>”</a:t>
            </a:r>
            <a:r>
              <a:rPr lang="pt-BR" sz="32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						</a:t>
            </a:r>
            <a:r>
              <a:rPr lang="pt-BR" sz="2800" dirty="0" smtClean="0">
                <a:solidFill>
                  <a:srgbClr val="993300"/>
                </a:solidFill>
              </a:rPr>
              <a:t>(</a:t>
            </a:r>
            <a:r>
              <a:rPr lang="pt-BR" sz="2800" i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1 </a:t>
            </a:r>
            <a:r>
              <a:rPr lang="pt-BR" sz="2800" i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Jo</a:t>
            </a:r>
            <a:r>
              <a:rPr lang="pt-BR" sz="2800" i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2.18</a:t>
            </a:r>
            <a:r>
              <a:rPr lang="pt-BR" sz="2800" dirty="0" smtClean="0">
                <a:solidFill>
                  <a:srgbClr val="993300"/>
                </a:solidFill>
              </a:rPr>
              <a:t> )</a:t>
            </a:r>
            <a:endParaRPr lang="pt-BR" sz="2800" dirty="0" smtClean="0">
              <a:solidFill>
                <a:srgbClr val="993300"/>
              </a:solidFill>
              <a:latin typeface="Arial" charset="0"/>
              <a:cs typeface="Arial" charset="0"/>
            </a:endParaRPr>
          </a:p>
        </p:txBody>
      </p:sp>
      <p:sp>
        <p:nvSpPr>
          <p:cNvPr id="12291" name="Título 2"/>
          <p:cNvSpPr>
            <a:spLocks noGrp="1"/>
          </p:cNvSpPr>
          <p:nvPr>
            <p:ph type="title"/>
          </p:nvPr>
        </p:nvSpPr>
        <p:spPr>
          <a:xfrm>
            <a:off x="323850" y="260350"/>
            <a:ext cx="8569325" cy="1512888"/>
          </a:xfrm>
        </p:spPr>
        <p:txBody>
          <a:bodyPr/>
          <a:lstStyle/>
          <a:p>
            <a:pPr marL="365125" indent="-365125" algn="l">
              <a:spcBef>
                <a:spcPct val="20000"/>
              </a:spcBef>
              <a:defRPr/>
            </a:pPr>
            <a:r>
              <a:rPr lang="en-GB" sz="3600" dirty="0" smtClean="0">
                <a:solidFill>
                  <a:srgbClr val="CC3399"/>
                </a:solidFill>
                <a:latin typeface="Arial" charset="0"/>
                <a:cs typeface="Arial" charset="0"/>
              </a:rPr>
              <a:t>	ESCATOLOGIA</a:t>
            </a:r>
            <a:r>
              <a:rPr lang="pt-BR" sz="4000" dirty="0">
                <a:solidFill>
                  <a:srgbClr val="745B50"/>
                </a:solidFill>
                <a:latin typeface="Baskerville Old Face" pitchFamily="18" charset="0"/>
              </a:rPr>
              <a:t/>
            </a:r>
            <a:br>
              <a:rPr lang="pt-BR" sz="4000" dirty="0">
                <a:solidFill>
                  <a:srgbClr val="745B50"/>
                </a:solidFill>
                <a:latin typeface="Baskerville Old Face" pitchFamily="18" charset="0"/>
              </a:rPr>
            </a:br>
            <a:r>
              <a:rPr lang="pt-BR" sz="2800" b="1" dirty="0">
                <a:solidFill>
                  <a:srgbClr val="993300"/>
                </a:solidFill>
              </a:rPr>
              <a:t>LIÇÃO 09:    O   ANTICRISTO, </a:t>
            </a:r>
            <a:br>
              <a:rPr lang="pt-BR" sz="2800" b="1" dirty="0">
                <a:solidFill>
                  <a:srgbClr val="993300"/>
                </a:solidFill>
              </a:rPr>
            </a:br>
            <a:r>
              <a:rPr lang="pt-BR" sz="2800" b="1" dirty="0">
                <a:solidFill>
                  <a:srgbClr val="993300"/>
                </a:solidFill>
              </a:rPr>
              <a:t>A APOSTASIA E A GRANDE TRIBULAÇÃO</a:t>
            </a:r>
          </a:p>
        </p:txBody>
      </p:sp>
    </p:spTree>
    <p:extLst>
      <p:ext uri="{BB962C8B-B14F-4D97-AF65-F5344CB8AC3E}">
        <p14:creationId xmlns:p14="http://schemas.microsoft.com/office/powerpoint/2010/main" val="2951827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1"/>
          </p:nvPr>
        </p:nvSpPr>
        <p:spPr>
          <a:xfrm>
            <a:off x="755650" y="2420938"/>
            <a:ext cx="7993063" cy="3816350"/>
          </a:xfrm>
        </p:spPr>
        <p:txBody>
          <a:bodyPr/>
          <a:lstStyle/>
          <a:p>
            <a:pPr marL="0" indent="0" algn="just" eaLnBrk="1" hangingPunct="1">
              <a:buFont typeface="Wingdings" charset="2"/>
              <a:buNone/>
            </a:pPr>
            <a:r>
              <a:rPr lang="pt-BR" altLang="pt-BR" sz="3000" b="1" dirty="0" smtClean="0">
                <a:solidFill>
                  <a:srgbClr val="993300"/>
                </a:solidFill>
                <a:latin typeface="Arial" charset="0"/>
                <a:cs typeface="Arial" charset="0"/>
              </a:rPr>
              <a:t>Texto Áureo:</a:t>
            </a:r>
          </a:p>
          <a:p>
            <a:pPr marL="0" indent="0" algn="just" eaLnBrk="1" hangingPunct="1">
              <a:buFont typeface="Wingdings" charset="2"/>
              <a:buNone/>
            </a:pPr>
            <a:endParaRPr lang="pt-BR" altLang="pt-BR" sz="120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marL="0" indent="0" algn="just" eaLnBrk="1" hangingPunct="1">
              <a:buNone/>
            </a:pPr>
            <a:r>
              <a:rPr lang="pt-BR" sz="3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	“</a:t>
            </a:r>
            <a:r>
              <a:rPr lang="pt-BR" sz="3200" i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Filhinhos, é já a última hora; e, como ouvistes que vem o anticristo, também agora muitos se têm feito anticristos; por onde conhecemos que é já a última </a:t>
            </a:r>
            <a:r>
              <a:rPr lang="pt-BR" sz="3200" i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hora</a:t>
            </a:r>
            <a:r>
              <a:rPr lang="pt-BR" sz="3200" i="1" dirty="0" smtClean="0"/>
              <a:t>”</a:t>
            </a:r>
            <a:r>
              <a:rPr lang="pt-BR" sz="32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						</a:t>
            </a:r>
            <a:r>
              <a:rPr lang="pt-BR" sz="2800" dirty="0" smtClean="0">
                <a:solidFill>
                  <a:srgbClr val="993300"/>
                </a:solidFill>
              </a:rPr>
              <a:t>(</a:t>
            </a:r>
            <a:r>
              <a:rPr lang="pt-BR" sz="2800" i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1 </a:t>
            </a:r>
            <a:r>
              <a:rPr lang="pt-BR" sz="2800" i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Jo</a:t>
            </a:r>
            <a:r>
              <a:rPr lang="pt-BR" sz="2800" i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2.18</a:t>
            </a:r>
            <a:r>
              <a:rPr lang="pt-BR" sz="2800" dirty="0" smtClean="0">
                <a:solidFill>
                  <a:srgbClr val="993300"/>
                </a:solidFill>
              </a:rPr>
              <a:t> )</a:t>
            </a:r>
            <a:endParaRPr lang="pt-BR" sz="2800" dirty="0" smtClean="0">
              <a:solidFill>
                <a:srgbClr val="993300"/>
              </a:solidFill>
              <a:latin typeface="Arial" charset="0"/>
              <a:cs typeface="Arial" charset="0"/>
            </a:endParaRPr>
          </a:p>
        </p:txBody>
      </p:sp>
      <p:sp>
        <p:nvSpPr>
          <p:cNvPr id="12291" name="Título 2"/>
          <p:cNvSpPr>
            <a:spLocks noGrp="1"/>
          </p:cNvSpPr>
          <p:nvPr>
            <p:ph type="title"/>
          </p:nvPr>
        </p:nvSpPr>
        <p:spPr>
          <a:xfrm>
            <a:off x="323850" y="260350"/>
            <a:ext cx="8569325" cy="1512888"/>
          </a:xfrm>
        </p:spPr>
        <p:txBody>
          <a:bodyPr/>
          <a:lstStyle/>
          <a:p>
            <a:pPr marL="365125" indent="-365125" algn="l">
              <a:spcBef>
                <a:spcPct val="20000"/>
              </a:spcBef>
              <a:defRPr/>
            </a:pPr>
            <a:r>
              <a:rPr lang="en-GB" sz="3600" dirty="0" smtClean="0">
                <a:solidFill>
                  <a:srgbClr val="CC3399"/>
                </a:solidFill>
                <a:latin typeface="Arial" charset="0"/>
                <a:cs typeface="Arial" charset="0"/>
              </a:rPr>
              <a:t>	ESCATOLOGIA</a:t>
            </a:r>
            <a:r>
              <a:rPr lang="pt-BR" sz="4000" dirty="0">
                <a:solidFill>
                  <a:srgbClr val="745B50"/>
                </a:solidFill>
                <a:latin typeface="Baskerville Old Face" pitchFamily="18" charset="0"/>
              </a:rPr>
              <a:t/>
            </a:r>
            <a:br>
              <a:rPr lang="pt-BR" sz="4000" dirty="0">
                <a:solidFill>
                  <a:srgbClr val="745B50"/>
                </a:solidFill>
                <a:latin typeface="Baskerville Old Face" pitchFamily="18" charset="0"/>
              </a:rPr>
            </a:br>
            <a:r>
              <a:rPr lang="pt-BR" sz="2800" b="1" dirty="0">
                <a:solidFill>
                  <a:srgbClr val="993300"/>
                </a:solidFill>
              </a:rPr>
              <a:t>LIÇÃO 09:    O   ANTICRISTO, </a:t>
            </a:r>
            <a:br>
              <a:rPr lang="pt-BR" sz="2800" b="1" dirty="0">
                <a:solidFill>
                  <a:srgbClr val="993300"/>
                </a:solidFill>
              </a:rPr>
            </a:br>
            <a:r>
              <a:rPr lang="pt-BR" sz="2800" b="1" dirty="0">
                <a:solidFill>
                  <a:srgbClr val="993300"/>
                </a:solidFill>
              </a:rPr>
              <a:t>A APOSTASIA E A GRANDE TRIBULAÇÃO</a:t>
            </a:r>
          </a:p>
        </p:txBody>
      </p:sp>
    </p:spTree>
    <p:extLst>
      <p:ext uri="{BB962C8B-B14F-4D97-AF65-F5344CB8AC3E}">
        <p14:creationId xmlns:p14="http://schemas.microsoft.com/office/powerpoint/2010/main" val="3067160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1"/>
          </p:nvPr>
        </p:nvSpPr>
        <p:spPr>
          <a:xfrm>
            <a:off x="755650" y="2420938"/>
            <a:ext cx="7993063" cy="3816350"/>
          </a:xfrm>
        </p:spPr>
        <p:txBody>
          <a:bodyPr/>
          <a:lstStyle/>
          <a:p>
            <a:pPr marL="0" indent="0" algn="just" eaLnBrk="1" hangingPunct="1">
              <a:buFont typeface="Wingdings" charset="2"/>
              <a:buNone/>
            </a:pPr>
            <a:endParaRPr lang="pt-BR" altLang="pt-BR" sz="120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marL="0" lvl="0" indent="0" algn="ctr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endParaRPr lang="pt-BR" sz="3000" dirty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marL="0" lvl="0" indent="0" algn="ctr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endParaRPr lang="pt-BR" sz="3000" dirty="0" smtClean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indent="0" algn="ctr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500" dirty="0" smtClean="0">
                <a:solidFill>
                  <a:srgbClr val="006600"/>
                </a:solidFill>
                <a:latin typeface="Arial" pitchFamily="34" charset="0"/>
                <a:ea typeface="Calibri"/>
                <a:cs typeface="Arial" pitchFamily="34" charset="0"/>
              </a:rPr>
              <a:t>LEITURA </a:t>
            </a:r>
            <a:r>
              <a:rPr lang="pt-BR" sz="2500" dirty="0">
                <a:solidFill>
                  <a:srgbClr val="006600"/>
                </a:solidFill>
                <a:latin typeface="Arial" pitchFamily="34" charset="0"/>
                <a:ea typeface="Calibri"/>
                <a:cs typeface="Arial" pitchFamily="34" charset="0"/>
              </a:rPr>
              <a:t>BÍBLICA:  </a:t>
            </a:r>
            <a:r>
              <a:rPr lang="pt-BR" sz="2800" dirty="0" smtClean="0">
                <a:solidFill>
                  <a:srgbClr val="0000CC"/>
                </a:solidFill>
                <a:latin typeface="Arial" pitchFamily="34" charset="0"/>
                <a:ea typeface="Calibri"/>
                <a:cs typeface="Arial" pitchFamily="34" charset="0"/>
              </a:rPr>
              <a:t>2 </a:t>
            </a:r>
            <a:r>
              <a:rPr lang="pt-BR" sz="2800" dirty="0">
                <a:solidFill>
                  <a:srgbClr val="0000CC"/>
                </a:solidFill>
                <a:latin typeface="Arial" pitchFamily="34" charset="0"/>
                <a:ea typeface="Calibri"/>
                <a:cs typeface="Arial" pitchFamily="34" charset="0"/>
              </a:rPr>
              <a:t>TESSALONICENSES 2.1-12</a:t>
            </a:r>
            <a:endParaRPr lang="pt-BR" sz="2800" dirty="0">
              <a:solidFill>
                <a:srgbClr val="0000CC"/>
              </a:solidFill>
            </a:endParaRPr>
          </a:p>
          <a:p>
            <a:pPr marL="0" lvl="0" indent="0" algn="ctr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endParaRPr lang="pt-BR" sz="3600" dirty="0">
              <a:solidFill>
                <a:srgbClr val="000099"/>
              </a:solidFill>
              <a:latin typeface="Calibri" pitchFamily="34" charset="0"/>
              <a:ea typeface="Calibri"/>
              <a:cs typeface="Georgia"/>
            </a:endParaRPr>
          </a:p>
        </p:txBody>
      </p:sp>
      <p:sp>
        <p:nvSpPr>
          <p:cNvPr id="12291" name="Título 2"/>
          <p:cNvSpPr>
            <a:spLocks noGrp="1"/>
          </p:cNvSpPr>
          <p:nvPr>
            <p:ph type="title"/>
          </p:nvPr>
        </p:nvSpPr>
        <p:spPr>
          <a:xfrm>
            <a:off x="323850" y="260350"/>
            <a:ext cx="8569325" cy="1512888"/>
          </a:xfrm>
        </p:spPr>
        <p:txBody>
          <a:bodyPr/>
          <a:lstStyle/>
          <a:p>
            <a:pPr marL="365125" indent="-365125" algn="l">
              <a:spcBef>
                <a:spcPct val="20000"/>
              </a:spcBef>
              <a:defRPr/>
            </a:pPr>
            <a:r>
              <a:rPr lang="en-GB" sz="3600" dirty="0" smtClean="0">
                <a:solidFill>
                  <a:srgbClr val="CC3399"/>
                </a:solidFill>
                <a:latin typeface="Arial" charset="0"/>
                <a:cs typeface="Arial" charset="0"/>
              </a:rPr>
              <a:t>   ESCATOLOGIA</a:t>
            </a:r>
            <a:r>
              <a:rPr lang="pt-BR" sz="4000" dirty="0">
                <a:solidFill>
                  <a:srgbClr val="745B50"/>
                </a:solidFill>
                <a:latin typeface="Baskerville Old Face" pitchFamily="18" charset="0"/>
              </a:rPr>
              <a:t/>
            </a:r>
            <a:br>
              <a:rPr lang="pt-BR" sz="4000" dirty="0">
                <a:solidFill>
                  <a:srgbClr val="745B50"/>
                </a:solidFill>
                <a:latin typeface="Baskerville Old Face" pitchFamily="18" charset="0"/>
              </a:rPr>
            </a:br>
            <a:r>
              <a:rPr lang="pt-BR" sz="2800" b="1" dirty="0">
                <a:solidFill>
                  <a:srgbClr val="993300"/>
                </a:solidFill>
                <a:ea typeface="+mn-ea"/>
                <a:cs typeface="+mn-cs"/>
              </a:rPr>
              <a:t>LIÇÃO 09:    O   ANTICRISTO, </a:t>
            </a:r>
            <a:br>
              <a:rPr lang="pt-BR" sz="2800" b="1" dirty="0">
                <a:solidFill>
                  <a:srgbClr val="993300"/>
                </a:solidFill>
                <a:ea typeface="+mn-ea"/>
                <a:cs typeface="+mn-cs"/>
              </a:rPr>
            </a:br>
            <a:r>
              <a:rPr lang="pt-BR" sz="2800" b="1" dirty="0">
                <a:solidFill>
                  <a:srgbClr val="993300"/>
                </a:solidFill>
                <a:ea typeface="+mn-ea"/>
                <a:cs typeface="+mn-cs"/>
              </a:rPr>
              <a:t>A APOSTASIA E A GRANDE </a:t>
            </a:r>
            <a:r>
              <a:rPr lang="pt-BR" sz="2800" b="1" dirty="0" smtClean="0">
                <a:solidFill>
                  <a:srgbClr val="993300"/>
                </a:solidFill>
                <a:ea typeface="+mn-ea"/>
                <a:cs typeface="+mn-cs"/>
              </a:rPr>
              <a:t>TRIBULAÇÃO</a:t>
            </a:r>
            <a:endParaRPr lang="pt-BR" sz="2800" dirty="0">
              <a:solidFill>
                <a:srgbClr val="993300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7649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1"/>
          </p:nvPr>
        </p:nvSpPr>
        <p:spPr>
          <a:xfrm>
            <a:off x="467544" y="1988840"/>
            <a:ext cx="8209161" cy="4608512"/>
          </a:xfrm>
          <a:ln w="28575">
            <a:solidFill>
              <a:srgbClr val="00B0F0"/>
            </a:solidFill>
          </a:ln>
        </p:spPr>
        <p:txBody>
          <a:bodyPr/>
          <a:lstStyle/>
          <a:p>
            <a:r>
              <a:rPr lang="pt-BR" sz="2300" dirty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2 </a:t>
            </a:r>
            <a:r>
              <a:rPr lang="pt-BR" sz="2300" dirty="0" smtClean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TS </a:t>
            </a:r>
            <a:r>
              <a:rPr lang="pt-BR" sz="2300" dirty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2. 1 </a:t>
            </a:r>
            <a:r>
              <a:rPr lang="pt-BR" sz="2300" dirty="0" smtClean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 </a:t>
            </a:r>
            <a:r>
              <a:rPr lang="pt-BR" sz="2300" dirty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Ora, irmãos, </a:t>
            </a:r>
            <a:r>
              <a:rPr lang="pt-BR" sz="2300" dirty="0" err="1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rogamo-vos</a:t>
            </a:r>
            <a:r>
              <a:rPr lang="pt-BR" sz="2300" dirty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, pela vinda de nosso Senhor Jesus Cristo e pela nossa reunião com ele</a:t>
            </a:r>
            <a:r>
              <a:rPr lang="pt-BR" sz="2300" dirty="0" smtClean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,   2  </a:t>
            </a:r>
            <a:r>
              <a:rPr lang="pt-BR" sz="2300" dirty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que não vos movais facilmente do vosso entendimento, nem vos perturbeis, quer por espírito, quer por palavra, quer por epístola, como de nós, como se o Dia de Cristo estivesse já perto</a:t>
            </a:r>
            <a:r>
              <a:rPr lang="pt-BR" sz="2300" dirty="0" smtClean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.   3  </a:t>
            </a:r>
            <a:r>
              <a:rPr lang="pt-BR" sz="2300" dirty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Ninguém, de maneira alguma, vos engane, porque não será assim sem que antes venha a apostasia e se manifeste o homem do pecado, o filho da perdição</a:t>
            </a:r>
            <a:r>
              <a:rPr lang="pt-BR" sz="2300" dirty="0" smtClean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,   4  </a:t>
            </a:r>
            <a:r>
              <a:rPr lang="pt-BR" sz="2300" dirty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o qual se opõe e se levanta contra tudo o que se chama Deus ou se adora; de sorte que se assentará, como Deus, no templo de Deus, querendo parecer Deus</a:t>
            </a:r>
            <a:r>
              <a:rPr lang="pt-BR" sz="2300" dirty="0" smtClean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.   5 </a:t>
            </a:r>
            <a:r>
              <a:rPr lang="pt-BR" sz="2300" dirty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Não vos lembrais de que estas coisas vos dizia quando ainda estava convosco</a:t>
            </a:r>
            <a:r>
              <a:rPr lang="pt-BR" sz="2300" dirty="0" smtClean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?   6 E</a:t>
            </a:r>
            <a:r>
              <a:rPr lang="pt-BR" sz="2300" dirty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, agora, vós sabeis o que o detém, para que a seu próprio tempo seja manifestado</a:t>
            </a:r>
            <a:r>
              <a:rPr lang="pt-BR" sz="2300" dirty="0" smtClean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.</a:t>
            </a:r>
            <a:endParaRPr lang="pt-BR" sz="2300" dirty="0">
              <a:solidFill>
                <a:srgbClr val="0000CC"/>
              </a:solidFill>
              <a:latin typeface="Calibri" pitchFamily="34" charset="0"/>
              <a:ea typeface="Calibri"/>
              <a:cs typeface="Georgia"/>
            </a:endParaRPr>
          </a:p>
        </p:txBody>
      </p:sp>
      <p:sp>
        <p:nvSpPr>
          <p:cNvPr id="12291" name="Título 2"/>
          <p:cNvSpPr>
            <a:spLocks noGrp="1"/>
          </p:cNvSpPr>
          <p:nvPr>
            <p:ph type="title"/>
          </p:nvPr>
        </p:nvSpPr>
        <p:spPr>
          <a:xfrm>
            <a:off x="323850" y="188640"/>
            <a:ext cx="8569325" cy="1584598"/>
          </a:xfrm>
        </p:spPr>
        <p:txBody>
          <a:bodyPr/>
          <a:lstStyle/>
          <a:p>
            <a:pPr lvl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defRPr/>
            </a:pPr>
            <a:r>
              <a:rPr lang="pt-BR" sz="2400" b="1" dirty="0">
                <a:solidFill>
                  <a:srgbClr val="993300"/>
                </a:solidFill>
              </a:rPr>
              <a:t>LIÇÃO 09:    O   ANTICRISTO, </a:t>
            </a:r>
            <a:br>
              <a:rPr lang="pt-BR" sz="2400" b="1" dirty="0">
                <a:solidFill>
                  <a:srgbClr val="993300"/>
                </a:solidFill>
              </a:rPr>
            </a:br>
            <a:r>
              <a:rPr lang="pt-BR" sz="2400" b="1" dirty="0">
                <a:solidFill>
                  <a:srgbClr val="993300"/>
                </a:solidFill>
              </a:rPr>
              <a:t>A APOSTASIA E A GRANDE </a:t>
            </a:r>
            <a:r>
              <a:rPr lang="pt-BR" sz="2400" b="1" dirty="0" smtClean="0">
                <a:solidFill>
                  <a:srgbClr val="993300"/>
                </a:solidFill>
              </a:rPr>
              <a:t>TRIBULAÇÃO</a:t>
            </a:r>
            <a:r>
              <a:rPr lang="pt-BR" sz="2400" b="1" dirty="0">
                <a:solidFill>
                  <a:srgbClr val="993300"/>
                </a:solidFill>
              </a:rPr>
              <a:t/>
            </a:r>
            <a:br>
              <a:rPr lang="pt-BR" sz="2400" b="1" dirty="0">
                <a:solidFill>
                  <a:srgbClr val="993300"/>
                </a:solidFill>
              </a:rPr>
            </a:br>
            <a:r>
              <a:rPr lang="pt-BR" sz="3000" dirty="0" smtClean="0">
                <a:solidFill>
                  <a:srgbClr val="006600"/>
                </a:solidFill>
                <a:latin typeface="Arial" pitchFamily="34" charset="0"/>
                <a:ea typeface="Calibri"/>
                <a:cs typeface="Arial" pitchFamily="34" charset="0"/>
              </a:rPr>
              <a:t>LEITURA </a:t>
            </a:r>
            <a:r>
              <a:rPr lang="pt-BR" sz="3000" dirty="0">
                <a:solidFill>
                  <a:srgbClr val="006600"/>
                </a:solidFill>
                <a:latin typeface="Arial" pitchFamily="34" charset="0"/>
                <a:ea typeface="Calibri"/>
                <a:cs typeface="Arial" pitchFamily="34" charset="0"/>
              </a:rPr>
              <a:t>BÍBLICA</a:t>
            </a:r>
            <a:r>
              <a:rPr lang="pt-BR" sz="3000" dirty="0" smtClean="0">
                <a:solidFill>
                  <a:srgbClr val="006600"/>
                </a:solidFill>
                <a:latin typeface="Arial" pitchFamily="34" charset="0"/>
                <a:ea typeface="Calibri"/>
                <a:cs typeface="Arial" pitchFamily="34" charset="0"/>
              </a:rPr>
              <a:t>: </a:t>
            </a:r>
            <a:r>
              <a:rPr lang="pt-BR" sz="2800" b="1" cap="small" dirty="0">
                <a:solidFill>
                  <a:srgbClr val="0000CC"/>
                </a:solidFill>
              </a:rPr>
              <a:t>2 TESSALONICENSES 2.1-12</a:t>
            </a:r>
            <a:endParaRPr lang="pt-BR" sz="3000" dirty="0">
              <a:solidFill>
                <a:srgbClr val="993300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64260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1"/>
          </p:nvPr>
        </p:nvSpPr>
        <p:spPr>
          <a:xfrm>
            <a:off x="539552" y="2204864"/>
            <a:ext cx="8209161" cy="4176464"/>
          </a:xfrm>
          <a:ln w="28575">
            <a:solidFill>
              <a:srgbClr val="00B0F0"/>
            </a:solidFill>
          </a:ln>
        </p:spPr>
        <p:txBody>
          <a:bodyPr/>
          <a:lstStyle/>
          <a:p>
            <a:pPr lvl="0">
              <a:buClr>
                <a:srgbClr val="94B6D2"/>
              </a:buClr>
            </a:pPr>
            <a:r>
              <a:rPr lang="pt-BR" sz="2380" dirty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2 TS 2. </a:t>
            </a:r>
            <a:r>
              <a:rPr lang="pt-BR" sz="2380" dirty="0" smtClean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7  </a:t>
            </a:r>
            <a:r>
              <a:rPr lang="pt-BR" sz="2380" dirty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Porque já o mistério da injustiça opera; somente há um que, agora, resiste até que do meio seja tirado;   </a:t>
            </a:r>
            <a:r>
              <a:rPr lang="pt-BR" sz="2380" dirty="0" smtClean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8 </a:t>
            </a:r>
            <a:r>
              <a:rPr lang="pt-BR" sz="2380" dirty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e, então, será revelado o iníquo, a quem o Senhor desfará pelo assopro da sua boca e aniquilará pelo esplendor da sua vinda;   9  a esse cuja vinda é segundo a eficácia de Satanás, com todo o poder, e sinais, e prodígios de mentira,   10  e com todo engano da injustiça para os que perecem, porque não receberam o amor da verdade para se salvarem.   11  E, por isso, Deus lhes enviará a operação do erro, para que creiam a mentira,   12  para que sejam julgados todos os que não creram a verdade; antes, tiveram prazer na </a:t>
            </a:r>
            <a:r>
              <a:rPr lang="pt-BR" sz="2380" dirty="0" err="1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iniqüidade</a:t>
            </a:r>
            <a:r>
              <a:rPr lang="pt-BR" sz="2380" dirty="0">
                <a:solidFill>
                  <a:srgbClr val="0000CC"/>
                </a:solidFill>
                <a:latin typeface="Calibri" pitchFamily="34" charset="0"/>
                <a:ea typeface="Calibri"/>
                <a:cs typeface="Georgia"/>
              </a:rPr>
              <a:t>.</a:t>
            </a:r>
          </a:p>
        </p:txBody>
      </p:sp>
      <p:sp>
        <p:nvSpPr>
          <p:cNvPr id="12291" name="Título 2"/>
          <p:cNvSpPr>
            <a:spLocks noGrp="1"/>
          </p:cNvSpPr>
          <p:nvPr>
            <p:ph type="title"/>
          </p:nvPr>
        </p:nvSpPr>
        <p:spPr>
          <a:xfrm>
            <a:off x="323850" y="188640"/>
            <a:ext cx="8569325" cy="1584598"/>
          </a:xfrm>
        </p:spPr>
        <p:txBody>
          <a:bodyPr/>
          <a:lstStyle/>
          <a:p>
            <a:pPr lvl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defRPr/>
            </a:pPr>
            <a:r>
              <a:rPr lang="pt-BR" sz="2400" b="1" dirty="0">
                <a:solidFill>
                  <a:srgbClr val="993300"/>
                </a:solidFill>
              </a:rPr>
              <a:t>LIÇÃO 09:    O   ANTICRISTO, </a:t>
            </a:r>
            <a:br>
              <a:rPr lang="pt-BR" sz="2400" b="1" dirty="0">
                <a:solidFill>
                  <a:srgbClr val="993300"/>
                </a:solidFill>
              </a:rPr>
            </a:br>
            <a:r>
              <a:rPr lang="pt-BR" sz="2400" b="1" dirty="0">
                <a:solidFill>
                  <a:srgbClr val="993300"/>
                </a:solidFill>
              </a:rPr>
              <a:t>A APOSTASIA E A GRANDE </a:t>
            </a:r>
            <a:r>
              <a:rPr lang="pt-BR" sz="2400" b="1" dirty="0" smtClean="0">
                <a:solidFill>
                  <a:srgbClr val="993300"/>
                </a:solidFill>
              </a:rPr>
              <a:t>TRIBULAÇÃO</a:t>
            </a:r>
            <a:br>
              <a:rPr lang="pt-BR" sz="2400" b="1" dirty="0" smtClean="0">
                <a:solidFill>
                  <a:srgbClr val="993300"/>
                </a:solidFill>
              </a:rPr>
            </a:br>
            <a:r>
              <a:rPr lang="pt-BR" sz="3000" dirty="0" smtClean="0">
                <a:solidFill>
                  <a:srgbClr val="006600"/>
                </a:solidFill>
                <a:latin typeface="Arial" pitchFamily="34" charset="0"/>
                <a:ea typeface="Calibri"/>
                <a:cs typeface="Arial" pitchFamily="34" charset="0"/>
              </a:rPr>
              <a:t>LEITURA </a:t>
            </a:r>
            <a:r>
              <a:rPr lang="pt-BR" sz="3000" dirty="0">
                <a:solidFill>
                  <a:srgbClr val="006600"/>
                </a:solidFill>
                <a:latin typeface="Arial" pitchFamily="34" charset="0"/>
                <a:ea typeface="Calibri"/>
                <a:cs typeface="Arial" pitchFamily="34" charset="0"/>
              </a:rPr>
              <a:t>BÍBLICA</a:t>
            </a:r>
            <a:r>
              <a:rPr lang="pt-BR" sz="3000" dirty="0" smtClean="0">
                <a:solidFill>
                  <a:srgbClr val="006600"/>
                </a:solidFill>
                <a:latin typeface="Arial" pitchFamily="34" charset="0"/>
                <a:ea typeface="Calibri"/>
                <a:cs typeface="Arial" pitchFamily="34" charset="0"/>
              </a:rPr>
              <a:t>: </a:t>
            </a:r>
            <a:r>
              <a:rPr lang="pt-BR" sz="2800" b="1" cap="small" dirty="0">
                <a:solidFill>
                  <a:srgbClr val="0000CC"/>
                </a:solidFill>
              </a:rPr>
              <a:t>2 TESSALONICENSES 2.1-12</a:t>
            </a:r>
            <a:endParaRPr lang="pt-BR" sz="3000" dirty="0">
              <a:solidFill>
                <a:srgbClr val="993300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3659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Conteúdo 1"/>
          <p:cNvSpPr>
            <a:spLocks noGrp="1"/>
          </p:cNvSpPr>
          <p:nvPr>
            <p:ph idx="1"/>
          </p:nvPr>
        </p:nvSpPr>
        <p:spPr>
          <a:xfrm>
            <a:off x="467544" y="2204864"/>
            <a:ext cx="8352928" cy="4248472"/>
          </a:xfrm>
        </p:spPr>
        <p:txBody>
          <a:bodyPr/>
          <a:lstStyle/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30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  <a:r>
              <a:rPr lang="pt-BR" sz="28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INTRODUÇÃO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endParaRPr lang="pt-BR" sz="12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 – O ANTICRISTO E O MISTÉRIO DA 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INIQUIDADE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II – A APOSTASIA DOS ÚLTIMOS </a:t>
            </a:r>
            <a:r>
              <a:rPr lang="pt-BR" sz="27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DIAS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7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III – A GRANDE TRIBULAÇÃO</a:t>
            </a:r>
            <a:endParaRPr lang="pt-BR" sz="18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12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</a:p>
          <a:p>
            <a:pPr marL="0" lvl="0" indent="0" defTabSz="449263" eaLnBrk="1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None/>
              <a:defRPr/>
            </a:pPr>
            <a:r>
              <a:rPr lang="pt-BR" sz="2600" dirty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	</a:t>
            </a:r>
            <a:r>
              <a:rPr lang="pt-BR" sz="3200" dirty="0" smtClean="0">
                <a:solidFill>
                  <a:schemeClr val="tx1"/>
                </a:solidFill>
                <a:latin typeface="Arial" charset="0"/>
                <a:ea typeface="Calibri"/>
                <a:cs typeface="Arial" charset="0"/>
              </a:rPr>
              <a:t>CONCLUSÃO</a:t>
            </a:r>
            <a:endParaRPr lang="pt-BR" sz="3200" dirty="0">
              <a:solidFill>
                <a:schemeClr val="tx1"/>
              </a:solidFill>
              <a:latin typeface="Arial" charset="0"/>
              <a:ea typeface="Calibri"/>
              <a:cs typeface="Arial" charset="0"/>
            </a:endParaRPr>
          </a:p>
        </p:txBody>
      </p:sp>
      <p:sp>
        <p:nvSpPr>
          <p:cNvPr id="12291" name="Título 2"/>
          <p:cNvSpPr>
            <a:spLocks noGrp="1"/>
          </p:cNvSpPr>
          <p:nvPr>
            <p:ph type="title"/>
          </p:nvPr>
        </p:nvSpPr>
        <p:spPr>
          <a:xfrm>
            <a:off x="107504" y="260350"/>
            <a:ext cx="8928992" cy="1512888"/>
          </a:xfrm>
        </p:spPr>
        <p:txBody>
          <a:bodyPr/>
          <a:lstStyle/>
          <a:p>
            <a:pPr lvl="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000" b="1" dirty="0">
                <a:solidFill>
                  <a:srgbClr val="993300"/>
                </a:solidFill>
                <a:cs typeface="Lucida Sans Unicode" pitchFamily="34" charset="0"/>
              </a:rPr>
              <a:t>LIÇÃO 09:    O   ANTICRISTO, </a:t>
            </a:r>
            <a:br>
              <a:rPr lang="pt-BR" sz="3000" b="1" dirty="0">
                <a:solidFill>
                  <a:srgbClr val="993300"/>
                </a:solidFill>
                <a:cs typeface="Lucida Sans Unicode" pitchFamily="34" charset="0"/>
              </a:rPr>
            </a:br>
            <a:r>
              <a:rPr lang="pt-BR" sz="3000" b="1" dirty="0">
                <a:solidFill>
                  <a:srgbClr val="993300"/>
                </a:solidFill>
                <a:cs typeface="Lucida Sans Unicode" pitchFamily="34" charset="0"/>
              </a:rPr>
              <a:t>A APOSTASIA E A GRANDE TRIBULAÇÃO</a:t>
            </a:r>
            <a:br>
              <a:rPr lang="pt-BR" sz="3000" b="1" dirty="0">
                <a:solidFill>
                  <a:srgbClr val="993300"/>
                </a:solidFill>
                <a:cs typeface="Lucida Sans Unicode" pitchFamily="34" charset="0"/>
              </a:rPr>
            </a:br>
            <a:r>
              <a:rPr lang="pt-BR" sz="3200" b="1" dirty="0" smtClean="0">
                <a:solidFill>
                  <a:srgbClr val="7030A0"/>
                </a:solidFill>
                <a:ea typeface="+mn-ea"/>
                <a:cs typeface="+mn-cs"/>
              </a:rPr>
              <a:t>ESBOÇO</a:t>
            </a:r>
            <a:endParaRPr lang="pt-BR" sz="3200" dirty="0">
              <a:solidFill>
                <a:srgbClr val="7030A0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86764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107504" y="1484784"/>
            <a:ext cx="8712968" cy="5112568"/>
          </a:xfrm>
        </p:spPr>
        <p:txBody>
          <a:bodyPr/>
          <a:lstStyle/>
          <a:p>
            <a:pPr indent="0" algn="just">
              <a:spcAft>
                <a:spcPts val="600"/>
              </a:spcAft>
              <a:buNone/>
            </a:pPr>
            <a:r>
              <a:rPr lang="pt-BR" sz="2400" i="1" dirty="0" smtClean="0">
                <a:effectLst/>
                <a:latin typeface="Georgia"/>
                <a:ea typeface="Times New Roman"/>
              </a:rPr>
              <a:t>	</a:t>
            </a:r>
            <a:endParaRPr lang="pt-BR" sz="3000" b="0" dirty="0"/>
          </a:p>
        </p:txBody>
      </p:sp>
      <p:sp>
        <p:nvSpPr>
          <p:cNvPr id="5" name="Retângulo 4"/>
          <p:cNvSpPr/>
          <p:nvPr/>
        </p:nvSpPr>
        <p:spPr>
          <a:xfrm>
            <a:off x="251520" y="260648"/>
            <a:ext cx="8712968" cy="13357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125" lvl="0" indent="-365125" defTabSz="914400" eaLnBrk="0" hangingPunct="0">
              <a:lnSpc>
                <a:spcPct val="100000"/>
              </a:lnSpc>
              <a:spcBef>
                <a:spcPct val="20000"/>
              </a:spcBef>
              <a:buClr>
                <a:srgbClr val="94B6D2"/>
              </a:buClr>
              <a:buSzTx/>
              <a:buFont typeface="Wingdings" charset="2"/>
              <a:buChar char=""/>
            </a:pPr>
            <a:r>
              <a:rPr lang="pt-BR" sz="2400" b="1" dirty="0">
                <a:solidFill>
                  <a:srgbClr val="993300"/>
                </a:solidFill>
                <a:latin typeface="Book Antiqua"/>
                <a:ea typeface="+mn-ea"/>
                <a:cs typeface="+mn-cs"/>
              </a:rPr>
              <a:t>LIÇÃO 09:    O   ANTICRISTO, </a:t>
            </a:r>
          </a:p>
          <a:p>
            <a:pPr lvl="0" defTabSz="914400" eaLnBrk="0" hangingPunct="0">
              <a:lnSpc>
                <a:spcPct val="100000"/>
              </a:lnSpc>
              <a:spcBef>
                <a:spcPct val="20000"/>
              </a:spcBef>
              <a:buClr>
                <a:srgbClr val="94B6D2"/>
              </a:buClr>
              <a:buSzTx/>
            </a:pPr>
            <a:r>
              <a:rPr lang="pt-BR" sz="2400" b="1" dirty="0">
                <a:solidFill>
                  <a:srgbClr val="993300"/>
                </a:solidFill>
                <a:latin typeface="Book Antiqua"/>
                <a:ea typeface="+mn-ea"/>
                <a:cs typeface="+mn-cs"/>
              </a:rPr>
              <a:t>A APOSTASIA E A GRANDE TRIBULAÇÃO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800" b="1" dirty="0" smtClean="0">
                <a:solidFill>
                  <a:srgbClr val="006600"/>
                </a:solidFill>
                <a:latin typeface="Arial" charset="0"/>
                <a:ea typeface="Calibri"/>
                <a:cs typeface="Arial" charset="0"/>
              </a:rPr>
              <a:t>			INTRODUÇÃO</a:t>
            </a:r>
            <a:endParaRPr lang="pt-BR" sz="2800" b="1" dirty="0">
              <a:solidFill>
                <a:srgbClr val="006600"/>
              </a:solidFill>
              <a:latin typeface="Arial" charset="0"/>
              <a:ea typeface="Calibri"/>
              <a:cs typeface="Arial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539552" y="1916832"/>
            <a:ext cx="8136904" cy="3847207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pt-BR" sz="28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	</a:t>
            </a:r>
            <a:r>
              <a:rPr lang="pt-BR" sz="24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As </a:t>
            </a:r>
            <a:r>
              <a:rPr lang="pt-BR" sz="24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Escrituras Sagradas, particularmente o Novo Testamento, </a:t>
            </a:r>
            <a:r>
              <a:rPr lang="pt-BR" sz="24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ainda mencionam </a:t>
            </a:r>
            <a:r>
              <a:rPr lang="pt-BR" sz="2400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Times New Roman"/>
                <a:cs typeface="Arial" pitchFamily="34" charset="0"/>
              </a:rPr>
              <a:t>três eventos relacionados com os últimos tempos: a atuação do anticristo, a apostasia da fé, por parte de muitos, e uma grande tribulação sobre os fiéis. Quanto mais nos aproximamos do fim, maior será a frequência e intensidade com que veremos a manifestação desse espírito de rebelião e inimizade contra Deus e Cristo, e contra os Seus santos, até que o próprio Senhor se manifeste na Sua vinda, para salvar o Seu povo e destruir toda a oposição.</a:t>
            </a:r>
          </a:p>
        </p:txBody>
      </p:sp>
    </p:spTree>
    <p:extLst>
      <p:ext uri="{BB962C8B-B14F-4D97-AF65-F5344CB8AC3E}">
        <p14:creationId xmlns:p14="http://schemas.microsoft.com/office/powerpoint/2010/main" val="3639013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Tema do Office">
  <a:themeElements>
    <a:clrScheme name="Tema do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o Office">
      <a:majorFont>
        <a:latin typeface="Arial"/>
        <a:ea typeface=""/>
        <a:cs typeface="Lucida Sans Unicode"/>
      </a:majorFont>
      <a:minorFont>
        <a:latin typeface="Times New Roman"/>
        <a:ea typeface=""/>
        <a:cs typeface="Lucida Sans Unicode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38000"/>
          </a:lnSpc>
          <a:spcBef>
            <a:spcPct val="0"/>
          </a:spcBef>
          <a:spcAft>
            <a:spcPct val="0"/>
          </a:spcAft>
          <a:buClr>
            <a:srgbClr val="FFFFFF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Lucida Sans Unicode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38000"/>
          </a:lnSpc>
          <a:spcBef>
            <a:spcPct val="0"/>
          </a:spcBef>
          <a:spcAft>
            <a:spcPct val="0"/>
          </a:spcAft>
          <a:buClr>
            <a:srgbClr val="FFFFFF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Lucida Sans Unicode" charset="0"/>
          </a:defRPr>
        </a:defPPr>
      </a:lstStyle>
    </a:lnDef>
  </a:objectDefaults>
  <a:extraClrSchemeLst>
    <a:extraClrScheme>
      <a:clrScheme name="Tema do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o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Estúdio">
  <a:themeElements>
    <a:clrScheme name="Estúdio 1">
      <a:dk1>
        <a:srgbClr val="000000"/>
      </a:dk1>
      <a:lt1>
        <a:srgbClr val="FFFFFF"/>
      </a:lt1>
      <a:dk2>
        <a:srgbClr val="336666"/>
      </a:dk2>
      <a:lt2>
        <a:srgbClr val="CCCC99"/>
      </a:lt2>
      <a:accent1>
        <a:srgbClr val="97CDCC"/>
      </a:accent1>
      <a:accent2>
        <a:srgbClr val="D6E0E0"/>
      </a:accent2>
      <a:accent3>
        <a:srgbClr val="FFFFFF"/>
      </a:accent3>
      <a:accent4>
        <a:srgbClr val="000000"/>
      </a:accent4>
      <a:accent5>
        <a:srgbClr val="C9E3E2"/>
      </a:accent5>
      <a:accent6>
        <a:srgbClr val="C2CBCB"/>
      </a:accent6>
      <a:hlink>
        <a:srgbClr val="99CC00"/>
      </a:hlink>
      <a:folHlink>
        <a:srgbClr val="336666"/>
      </a:folHlink>
    </a:clrScheme>
    <a:fontScheme name="Estúdio">
      <a:majorFont>
        <a:latin typeface="Arial Black"/>
        <a:ea typeface=""/>
        <a:cs typeface="Arial"/>
      </a:majorFont>
      <a:minorFont>
        <a:latin typeface="Arial"/>
        <a:ea typeface=""/>
        <a:cs typeface="Arial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stúdio 1">
        <a:dk1>
          <a:srgbClr val="000000"/>
        </a:dk1>
        <a:lt1>
          <a:srgbClr val="FFFFFF"/>
        </a:lt1>
        <a:dk2>
          <a:srgbClr val="336666"/>
        </a:dk2>
        <a:lt2>
          <a:srgbClr val="CCCC99"/>
        </a:lt2>
        <a:accent1>
          <a:srgbClr val="97CDCC"/>
        </a:accent1>
        <a:accent2>
          <a:srgbClr val="D6E0E0"/>
        </a:accent2>
        <a:accent3>
          <a:srgbClr val="FFFFFF"/>
        </a:accent3>
        <a:accent4>
          <a:srgbClr val="000000"/>
        </a:accent4>
        <a:accent5>
          <a:srgbClr val="C9E3E2"/>
        </a:accent5>
        <a:accent6>
          <a:srgbClr val="C2CBCB"/>
        </a:accent6>
        <a:hlink>
          <a:srgbClr val="99CC00"/>
        </a:hlink>
        <a:folHlink>
          <a:srgbClr val="3366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údio 2">
        <a:dk1>
          <a:srgbClr val="000000"/>
        </a:dk1>
        <a:lt1>
          <a:srgbClr val="FFFFFF"/>
        </a:lt1>
        <a:dk2>
          <a:srgbClr val="3732A0"/>
        </a:dk2>
        <a:lt2>
          <a:srgbClr val="666699"/>
        </a:lt2>
        <a:accent1>
          <a:srgbClr val="CCCCFF"/>
        </a:accent1>
        <a:accent2>
          <a:srgbClr val="009999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8A8A"/>
        </a:accent6>
        <a:hlink>
          <a:srgbClr val="3366CC"/>
        </a:hlink>
        <a:folHlink>
          <a:srgbClr val="9094B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údio 3">
        <a:dk1>
          <a:srgbClr val="000000"/>
        </a:dk1>
        <a:lt1>
          <a:srgbClr val="FFFFFF"/>
        </a:lt1>
        <a:dk2>
          <a:srgbClr val="CD0505"/>
        </a:dk2>
        <a:lt2>
          <a:srgbClr val="5F5F5F"/>
        </a:lt2>
        <a:accent1>
          <a:srgbClr val="D2D5DE"/>
        </a:accent1>
        <a:accent2>
          <a:srgbClr val="D55757"/>
        </a:accent2>
        <a:accent3>
          <a:srgbClr val="FFFFFF"/>
        </a:accent3>
        <a:accent4>
          <a:srgbClr val="000000"/>
        </a:accent4>
        <a:accent5>
          <a:srgbClr val="E5E7EC"/>
        </a:accent5>
        <a:accent6>
          <a:srgbClr val="C14E4E"/>
        </a:accent6>
        <a:hlink>
          <a:srgbClr val="F42D1E"/>
        </a:hlink>
        <a:folHlink>
          <a:srgbClr val="7C84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údio 4">
        <a:dk1>
          <a:srgbClr val="000000"/>
        </a:dk1>
        <a:lt1>
          <a:srgbClr val="FFFFFF"/>
        </a:lt1>
        <a:dk2>
          <a:srgbClr val="551A07"/>
        </a:dk2>
        <a:lt2>
          <a:srgbClr val="CC3300"/>
        </a:lt2>
        <a:accent1>
          <a:srgbClr val="F4B400"/>
        </a:accent1>
        <a:accent2>
          <a:srgbClr val="993300"/>
        </a:accent2>
        <a:accent3>
          <a:srgbClr val="FFFFFF"/>
        </a:accent3>
        <a:accent4>
          <a:srgbClr val="000000"/>
        </a:accent4>
        <a:accent5>
          <a:srgbClr val="F8D6AA"/>
        </a:accent5>
        <a:accent6>
          <a:srgbClr val="8A2D00"/>
        </a:accent6>
        <a:hlink>
          <a:srgbClr val="FF33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údio 5">
        <a:dk1>
          <a:srgbClr val="000000"/>
        </a:dk1>
        <a:lt1>
          <a:srgbClr val="FFFFFF"/>
        </a:lt1>
        <a:dk2>
          <a:srgbClr val="FF0000"/>
        </a:dk2>
        <a:lt2>
          <a:srgbClr val="FFCC00"/>
        </a:lt2>
        <a:accent1>
          <a:srgbClr val="66CC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008A00"/>
        </a:accent6>
        <a:hlink>
          <a:srgbClr val="FF3300"/>
        </a:hlink>
        <a:folHlink>
          <a:srgbClr val="66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údio 6">
        <a:dk1>
          <a:srgbClr val="666633"/>
        </a:dk1>
        <a:lt1>
          <a:srgbClr val="FFFFFF"/>
        </a:lt1>
        <a:dk2>
          <a:srgbClr val="000000"/>
        </a:dk2>
        <a:lt2>
          <a:srgbClr val="CC3300"/>
        </a:lt2>
        <a:accent1>
          <a:srgbClr val="8080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C0C0AA"/>
        </a:accent5>
        <a:accent6>
          <a:srgbClr val="E78A00"/>
        </a:accent6>
        <a:hlink>
          <a:srgbClr val="CC6600"/>
        </a:hlink>
        <a:folHlink>
          <a:srgbClr val="434B1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údio 7">
        <a:dk1>
          <a:srgbClr val="766997"/>
        </a:dk1>
        <a:lt1>
          <a:srgbClr val="FFFFFF"/>
        </a:lt1>
        <a:dk2>
          <a:srgbClr val="530901"/>
        </a:dk2>
        <a:lt2>
          <a:srgbClr val="FFFFFF"/>
        </a:lt2>
        <a:accent1>
          <a:srgbClr val="FF3300"/>
        </a:accent1>
        <a:accent2>
          <a:srgbClr val="CC6600"/>
        </a:accent2>
        <a:accent3>
          <a:srgbClr val="B3AAAA"/>
        </a:accent3>
        <a:accent4>
          <a:srgbClr val="DADADA"/>
        </a:accent4>
        <a:accent5>
          <a:srgbClr val="FFADAA"/>
        </a:accent5>
        <a:accent6>
          <a:srgbClr val="B95C00"/>
        </a:accent6>
        <a:hlink>
          <a:srgbClr val="FF9900"/>
        </a:hlink>
        <a:folHlink>
          <a:srgbClr val="99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údio 8">
        <a:dk1>
          <a:srgbClr val="666699"/>
        </a:dk1>
        <a:lt1>
          <a:srgbClr val="FFFFFF"/>
        </a:lt1>
        <a:dk2>
          <a:srgbClr val="4C004C"/>
        </a:dk2>
        <a:lt2>
          <a:srgbClr val="FFFFFF"/>
        </a:lt2>
        <a:accent1>
          <a:srgbClr val="0099CC"/>
        </a:accent1>
        <a:accent2>
          <a:srgbClr val="993366"/>
        </a:accent2>
        <a:accent3>
          <a:srgbClr val="B2AAB2"/>
        </a:accent3>
        <a:accent4>
          <a:srgbClr val="DADADA"/>
        </a:accent4>
        <a:accent5>
          <a:srgbClr val="AACAE2"/>
        </a:accent5>
        <a:accent6>
          <a:srgbClr val="8A2D5C"/>
        </a:accent6>
        <a:hlink>
          <a:srgbClr val="99CC00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údio 9">
        <a:dk1>
          <a:srgbClr val="565682"/>
        </a:dk1>
        <a:lt1>
          <a:srgbClr val="FFFFFF"/>
        </a:lt1>
        <a:dk2>
          <a:srgbClr val="1E1551"/>
        </a:dk2>
        <a:lt2>
          <a:srgbClr val="CCFFFF"/>
        </a:lt2>
        <a:accent1>
          <a:srgbClr val="33CCCC"/>
        </a:accent1>
        <a:accent2>
          <a:srgbClr val="009999"/>
        </a:accent2>
        <a:accent3>
          <a:srgbClr val="ABAAB3"/>
        </a:accent3>
        <a:accent4>
          <a:srgbClr val="DADADA"/>
        </a:accent4>
        <a:accent5>
          <a:srgbClr val="ADE2E2"/>
        </a:accent5>
        <a:accent6>
          <a:srgbClr val="008A8A"/>
        </a:accent6>
        <a:hlink>
          <a:srgbClr val="FF9900"/>
        </a:hlink>
        <a:folHlink>
          <a:srgbClr val="00598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údio 10">
        <a:dk1>
          <a:srgbClr val="CCCC99"/>
        </a:dk1>
        <a:lt1>
          <a:srgbClr val="FFFFFF"/>
        </a:lt1>
        <a:dk2>
          <a:srgbClr val="2E5D5C"/>
        </a:dk2>
        <a:lt2>
          <a:srgbClr val="FFFFFF"/>
        </a:lt2>
        <a:accent1>
          <a:srgbClr val="0099CC"/>
        </a:accent1>
        <a:accent2>
          <a:srgbClr val="D6E0E0"/>
        </a:accent2>
        <a:accent3>
          <a:srgbClr val="ADB6B5"/>
        </a:accent3>
        <a:accent4>
          <a:srgbClr val="DADADA"/>
        </a:accent4>
        <a:accent5>
          <a:srgbClr val="AACAE2"/>
        </a:accent5>
        <a:accent6>
          <a:srgbClr val="C2CBCB"/>
        </a:accent6>
        <a:hlink>
          <a:srgbClr val="CCCC99"/>
        </a:hlink>
        <a:folHlink>
          <a:srgbClr val="428A8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Capa Dura">
  <a:themeElements>
    <a:clrScheme name="Median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Capa Dura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apa Dura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Integração">
  <a:themeElements>
    <a:clrScheme name="Farmacêutico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Integração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ntegração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ediano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6241</TotalTime>
  <Words>2452</Words>
  <Application>Microsoft Office PowerPoint</Application>
  <PresentationFormat>Apresentação na tela (4:3)</PresentationFormat>
  <Paragraphs>179</Paragraphs>
  <Slides>36</Slides>
  <Notes>17</Notes>
  <HiddenSlides>0</HiddenSlides>
  <MMClips>0</MMClips>
  <ScaleCrop>false</ScaleCrop>
  <HeadingPairs>
    <vt:vector size="4" baseType="variant">
      <vt:variant>
        <vt:lpstr>Tema</vt:lpstr>
      </vt:variant>
      <vt:variant>
        <vt:i4>4</vt:i4>
      </vt:variant>
      <vt:variant>
        <vt:lpstr>Títulos de slides</vt:lpstr>
      </vt:variant>
      <vt:variant>
        <vt:i4>36</vt:i4>
      </vt:variant>
    </vt:vector>
  </HeadingPairs>
  <TitlesOfParts>
    <vt:vector size="40" baseType="lpstr">
      <vt:lpstr>1_Tema do Office</vt:lpstr>
      <vt:lpstr>Estúdio</vt:lpstr>
      <vt:lpstr>Capa Dura</vt:lpstr>
      <vt:lpstr>Integração</vt:lpstr>
      <vt:lpstr>ESCOLA BÍBLICA DOMINICAL</vt:lpstr>
      <vt:lpstr>2° TRIMESTRE  DE  2018  ESCATOLOGIA</vt:lpstr>
      <vt:lpstr>ESCATOLOGIA 2° TRIMESTRE DE 2018</vt:lpstr>
      <vt:lpstr> ESCATOLOGIA LIÇÃO 09:    O   ANTICRISTO,  A APOSTASIA E A GRANDE TRIBULAÇÃO</vt:lpstr>
      <vt:lpstr>   ESCATOLOGIA LIÇÃO 09:    O   ANTICRISTO,  A APOSTASIA E A GRANDE TRIBULAÇÃO</vt:lpstr>
      <vt:lpstr>LIÇÃO 09:    O   ANTICRISTO,  A APOSTASIA E A GRANDE TRIBULAÇÃO LEITURA BÍBLICA: 2 TESSALONICENSES 2.1-12</vt:lpstr>
      <vt:lpstr>LIÇÃO 09:    O   ANTICRISTO,  A APOSTASIA E A GRANDE TRIBULAÇÃO LEITURA BÍBLICA: 2 TESSALONICENSES 2.1-12</vt:lpstr>
      <vt:lpstr>LIÇÃO 09:    O   ANTICRISTO,  A APOSTASIA E A GRANDE TRIBULAÇÃO ESBOÇO</vt:lpstr>
      <vt:lpstr> </vt:lpstr>
      <vt:lpstr>LIÇÃO 09:    O   ANTICRISTO,  A APOSTASIA E A GRANDE TRIBULAÇÃO ESBOÇO</vt:lpstr>
      <vt:lpstr> </vt:lpstr>
      <vt:lpstr>Apresentação do PowerPoint</vt:lpstr>
      <vt:lpstr> </vt:lpstr>
      <vt:lpstr>Apresentação do PowerPoint</vt:lpstr>
      <vt:lpstr>Apresentação do PowerPoint</vt:lpstr>
      <vt:lpstr>Apresentação do PowerPoint</vt:lpstr>
      <vt:lpstr> </vt:lpstr>
      <vt:lpstr>Apresentação do PowerPoint</vt:lpstr>
      <vt:lpstr>Apresentação do PowerPoint</vt:lpstr>
      <vt:lpstr>LIÇÃO 09:    O   ANTICRISTO,  A APOSTASIA E A GRANDE TRIBULAÇÃO ESBOÇO</vt:lpstr>
      <vt:lpstr> </vt:lpstr>
      <vt:lpstr>Apresentação do PowerPoint</vt:lpstr>
      <vt:lpstr> </vt:lpstr>
      <vt:lpstr>Apresentação do PowerPoint</vt:lpstr>
      <vt:lpstr>Apresentação do PowerPoint</vt:lpstr>
      <vt:lpstr>Apresentação do PowerPoint</vt:lpstr>
      <vt:lpstr>LIÇÃO 09:    O   ANTICRISTO,  A APOSTASIA E A GRANDE TRIBULAÇÃO ESBOÇO</vt:lpstr>
      <vt:lpstr> </vt:lpstr>
      <vt:lpstr>Apresentação do PowerPoint</vt:lpstr>
      <vt:lpstr> </vt:lpstr>
      <vt:lpstr>Apresentação do PowerPoint</vt:lpstr>
      <vt:lpstr> </vt:lpstr>
      <vt:lpstr>LIÇÃO 09:    O   ANTICRISTO,  A APOSTASIA E A GRANDE TRIBULAÇÃO ESBOÇO</vt:lpstr>
      <vt:lpstr> </vt:lpstr>
      <vt:lpstr>LIÇÃO 09:    O   ANTICRISTO,  A APOSTASIA E A GRANDE TRIBULAÇÃO ESBOÇO</vt:lpstr>
      <vt:lpstr> ESCATOLOGIA LIÇÃO 09:    O   ANTICRISTO,  A APOSTASIA E A GRANDE TRIBULAÇÃO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 Pássaro e a Oração</dc:title>
  <dc:creator>I.G.V</dc:creator>
  <cp:keywords>Slide</cp:keywords>
  <cp:lastModifiedBy>I.G.V</cp:lastModifiedBy>
  <cp:revision>447</cp:revision>
  <dcterms:modified xsi:type="dcterms:W3CDTF">2018-05-23T00:48:54Z</dcterms:modified>
</cp:coreProperties>
</file>