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5" r:id="rId2"/>
    <p:sldMasterId id="2147484562" r:id="rId3"/>
    <p:sldMasterId id="2147484574" r:id="rId4"/>
  </p:sldMasterIdLst>
  <p:notesMasterIdLst>
    <p:notesMasterId r:id="rId45"/>
  </p:notesMasterIdLst>
  <p:sldIdLst>
    <p:sldId id="524" r:id="rId5"/>
    <p:sldId id="519" r:id="rId6"/>
    <p:sldId id="520" r:id="rId7"/>
    <p:sldId id="521" r:id="rId8"/>
    <p:sldId id="525" r:id="rId9"/>
    <p:sldId id="613" r:id="rId10"/>
    <p:sldId id="545" r:id="rId11"/>
    <p:sldId id="606" r:id="rId12"/>
    <p:sldId id="560" r:id="rId13"/>
    <p:sldId id="627" r:id="rId14"/>
    <p:sldId id="528" r:id="rId15"/>
    <p:sldId id="633" r:id="rId16"/>
    <p:sldId id="548" r:id="rId17"/>
    <p:sldId id="571" r:id="rId18"/>
    <p:sldId id="614" r:id="rId19"/>
    <p:sldId id="637" r:id="rId20"/>
    <p:sldId id="615" r:id="rId21"/>
    <p:sldId id="626" r:id="rId22"/>
    <p:sldId id="557" r:id="rId23"/>
    <p:sldId id="593" r:id="rId24"/>
    <p:sldId id="594" r:id="rId25"/>
    <p:sldId id="634" r:id="rId26"/>
    <p:sldId id="605" r:id="rId27"/>
    <p:sldId id="628" r:id="rId28"/>
    <p:sldId id="551" r:id="rId29"/>
    <p:sldId id="552" r:id="rId30"/>
    <p:sldId id="567" r:id="rId31"/>
    <p:sldId id="638" r:id="rId32"/>
    <p:sldId id="555" r:id="rId33"/>
    <p:sldId id="573" r:id="rId34"/>
    <p:sldId id="635" r:id="rId35"/>
    <p:sldId id="631" r:id="rId36"/>
    <p:sldId id="624" r:id="rId37"/>
    <p:sldId id="636" r:id="rId38"/>
    <p:sldId id="641" r:id="rId39"/>
    <p:sldId id="629" r:id="rId40"/>
    <p:sldId id="640" r:id="rId41"/>
    <p:sldId id="556" r:id="rId42"/>
    <p:sldId id="630" r:id="rId43"/>
    <p:sldId id="632" r:id="rId44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CC"/>
    <a:srgbClr val="0000CC"/>
    <a:srgbClr val="3366CC"/>
    <a:srgbClr val="9933FF"/>
    <a:srgbClr val="006600"/>
    <a:srgbClr val="000099"/>
    <a:srgbClr val="663300"/>
    <a:srgbClr val="CC3399"/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91" autoAdjust="0"/>
  </p:normalViewPr>
  <p:slideViewPr>
    <p:cSldViewPr>
      <p:cViewPr varScale="1">
        <p:scale>
          <a:sx n="62" d="100"/>
          <a:sy n="62" d="100"/>
        </p:scale>
        <p:origin x="-1402" y="-9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7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8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9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0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1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2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3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4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5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6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7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8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9" name="Rectangle 1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7094538"/>
            <a:ext cx="0" cy="155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87" name="Rectangle 1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417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1400276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38147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</a:t>
            </a:r>
            <a:r>
              <a:rPr lang="pt-BR" sz="120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três dias e meio       este</a:t>
            </a:r>
            <a:r>
              <a:rPr lang="pt-BR" sz="1200" kern="1200" baseline="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 número   vai   aparecer   novamente   __ é  figurado  são  3 e ½  dias, anos,  TEMPOS (</a:t>
            </a:r>
            <a:r>
              <a:rPr lang="pt-BR" sz="1200" kern="1200" baseline="0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Dn</a:t>
            </a:r>
            <a:r>
              <a:rPr lang="pt-BR" sz="1200" kern="1200" baseline="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 e </a:t>
            </a:r>
            <a:r>
              <a:rPr lang="pt-BR" sz="1200" b="1" kern="1200" baseline="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Apocalipse</a:t>
            </a:r>
            <a:r>
              <a:rPr lang="pt-BR" sz="1200" kern="1200" baseline="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Arial" charset="0"/>
              </a:rPr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0270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		</a:t>
            </a:r>
            <a:r>
              <a:rPr lang="pt-BR" sz="1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2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Jo</a:t>
            </a:r>
            <a:r>
              <a:rPr lang="pt-BR" sz="1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1.10		</a:t>
            </a:r>
            <a:r>
              <a:rPr lang="pt-BR" sz="12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Jo</a:t>
            </a:r>
            <a:r>
              <a:rPr lang="pt-BR" sz="1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14.19		</a:t>
            </a:r>
            <a:r>
              <a:rPr lang="pt-BR" sz="12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Mt</a:t>
            </a:r>
            <a:r>
              <a:rPr lang="pt-BR" sz="1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20.28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2482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7893237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 smtClean="0"/>
              <a:t>	</a:t>
            </a:r>
            <a:r>
              <a:rPr lang="pt-BR" sz="1200" kern="1200" dirty="0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2 </a:t>
            </a:r>
            <a:r>
              <a:rPr lang="pt-BR" sz="1200" kern="1200" dirty="0" err="1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Ts</a:t>
            </a:r>
            <a:r>
              <a:rPr lang="pt-BR" sz="1200" kern="1200" dirty="0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 2.1-5		</a:t>
            </a:r>
            <a:r>
              <a:rPr lang="pt-BR" sz="1200" kern="1200" dirty="0" err="1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Jo</a:t>
            </a:r>
            <a:r>
              <a:rPr lang="pt-BR" sz="1200" kern="1200" dirty="0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 14.30; 	</a:t>
            </a:r>
            <a:r>
              <a:rPr lang="pt-BR" sz="1200" kern="1200" dirty="0" err="1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Mt</a:t>
            </a:r>
            <a:r>
              <a:rPr lang="pt-BR" sz="1200" kern="1200" dirty="0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 24.9-12;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7893237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kern="1200" dirty="0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2 </a:t>
            </a:r>
            <a:r>
              <a:rPr lang="pt-BR" sz="1200" kern="1200" dirty="0" err="1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Ts</a:t>
            </a:r>
            <a:r>
              <a:rPr lang="pt-BR" sz="1200" kern="1200" dirty="0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 2.1-5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45952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kern="1200" dirty="0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2 </a:t>
            </a:r>
            <a:r>
              <a:rPr lang="pt-BR" sz="1200" kern="1200" dirty="0" err="1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Ts</a:t>
            </a:r>
            <a:r>
              <a:rPr lang="pt-BR" sz="1200" kern="1200" dirty="0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 2.1-5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77391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kern="1200" dirty="0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2 </a:t>
            </a:r>
            <a:r>
              <a:rPr lang="pt-BR" sz="1200" kern="1200" dirty="0" err="1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Ts</a:t>
            </a:r>
            <a:r>
              <a:rPr lang="pt-BR" sz="1200" kern="1200" dirty="0" smtClean="0">
                <a:solidFill>
                  <a:srgbClr val="0000CC"/>
                </a:solidFill>
                <a:latin typeface="Georgia"/>
                <a:ea typeface="Times New Roman"/>
                <a:cs typeface="Arial" charset="0"/>
              </a:rPr>
              <a:t> 2.1-5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7739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55299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7983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7008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55299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12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			2 Cr 36.22-23; </a:t>
            </a:r>
            <a:endParaRPr lang="pt-BR" sz="1200" b="1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			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			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D7C6F-90CF-4040-884B-4EEF8F60C53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54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BCF15-29FC-4464-8938-E1320855515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52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97688" y="471488"/>
            <a:ext cx="2146300" cy="56546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471488"/>
            <a:ext cx="6288088" cy="5654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5226B-F136-4D10-86F8-8131D73CEEC4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15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1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charset="2"/>
              <a:buNone/>
              <a:defRPr sz="33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CC5FD-A643-40FA-AD0F-BF0DD8A0B331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6AF0C-3C19-4A9E-A1BC-A2AB67892C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86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6AA04-3011-4310-9A09-6E93B56B69DB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ABBBF-1754-42AB-9FFB-1641A63692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801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CE60A-C78E-4721-98B4-AAC612E9BB22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C6563-3387-4CEE-A7E7-7C51B3FF73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355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4AACA-AC86-4EE8-8184-526024F0C532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DE793-6555-4AED-B635-C7871872F6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508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70450-7EB5-4A90-9003-1E7D4B47C407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E3E81-8D0C-43BB-9B8C-F7E98EC7B1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354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8B567-C858-4DC7-A0CE-92839A3271FE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A3E6-C96D-4CF2-AE64-CB698DCF58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5964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439EF-60FC-40CF-BF26-EADD73A55B6E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C0B7F-37CE-4B28-87C3-71C994872C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619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B5331-93D0-448D-A900-2EF6C2A7822E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CB846-FA0B-42F1-83C8-6DAAF802CD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93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4C8DB-C1CC-4B98-8A88-5A04A7BEFFC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630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FF58C-5240-4B13-BC0E-409008F41DAA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E6EAC-3169-44D5-81FD-AC1CF26538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5117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433E9-9376-4050-99DE-357F83FEA715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9D15B-A8CA-4F0C-89B3-A0D13BF2F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841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DAEF-948D-4160-9E91-2895E6E05471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03303-828E-4AF0-B7F6-12190D91A9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94594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verOverla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5400" dirty="0">
                  <a:ln w="3175">
                    <a:solidFill>
                      <a:srgbClr val="EBDDC3">
                        <a:alpha val="60000"/>
                      </a:srgbClr>
                    </a:solidFill>
                  </a:ln>
                  <a:solidFill>
                    <a:srgbClr val="EBDDC3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  <a:ea typeface="+mn-ea"/>
                  <a:cs typeface="Arial" charset="0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9EF4FF0D-529B-4362-BF63-B8966BAD9994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83AB1868-4A67-4353-B251-00E515068C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107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2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3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A8F0-D5D3-4FBC-92D6-CF4916A4B90B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946-46CC-4844-8939-D75696A9A0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496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overOverla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8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DF77E-7546-44A4-A226-C2B944E94832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36407-83C7-410E-A720-A7EC3ABD0C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751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5A24E-DE3C-4F5E-A06F-F421F874053B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FB554-B841-41EF-B6A5-EBD8E35DAF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344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15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9" name="Straight Connector 1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D269-046C-4AF6-8F22-4B9650956DA8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85403-6FEB-4CED-8F15-15B2B8955E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3386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5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B2A4C-197D-4B0D-A8CF-482B25D22394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408-50CA-4C4B-A444-8C71BA0155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8277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4DE90-EB4C-496E-97D9-DEDC8015C0AF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9C4A2-8826-4F66-BC89-AD898F36CC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61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E15D1-79E5-44AE-BCDC-2AD08C5AF72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137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B8575-6572-4058-BCBF-38EDE56ECF97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5054F-AD9D-47F6-AE96-82F87343A1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4728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728E5-E234-4B46-B31D-26637038D2E1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D8C58-21E2-45ED-A4AF-4E198638EB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9174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4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82B8F-0158-440C-8D72-7E79898F0658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7F534-4B7F-4E29-A3FB-C0D22FFC3D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5172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11"/>
            <p:cNvSpPr txBox="1">
              <a:spLocks noChangeArrowheads="1"/>
            </p:cNvSpPr>
            <p:nvPr/>
          </p:nvSpPr>
          <p:spPr bwMode="auto">
            <a:xfrm>
              <a:off x="4146745" y="1381458"/>
              <a:ext cx="877650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2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B295-A55A-4E4D-A69B-CEF1EDAD3F99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CF64C-22E9-4613-A8EA-4A6C05285C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7713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7F1364A8-F9E5-46A6-918F-1E97C581A018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B1CB-69BE-4B2D-A55B-1E98053CD936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269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1EF142E-8811-4991-9588-891478C74227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D85E3-8DB0-437D-B098-6ACF29C56219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286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662EFC50-E7E1-484C-B500-8FB5A93286C5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66720-B481-44DA-B017-DA7310FAFF3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1920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9F71A7B7-2BE0-4763-B807-00C50C62BB6B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45667-3AED-42EA-AA07-CAF552F59721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9631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D0503087-AC41-4EFF-A436-262708751F65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2F532-ABAF-4193-88ED-093D6B80D96D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7077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EA68BDA-1AE4-4984-B541-1B2468148F1D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18E8A-EC67-4516-94BE-2495B84526F5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61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55A83-07F2-401E-A22A-730817878D2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6730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02CBAE9-7290-48C1-AAEE-C0A3D8D0F47E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2A65B-D781-4C27-A488-CACA819FEB5F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9704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0EA88C35-493F-4BA9-8065-79890B7E9333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F440B-C59F-4624-81C6-14D77CB8B37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9472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E4702422-99BA-4E8E-B4C7-F0810E1E397F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04221-277C-4B4E-9DFF-A3F9F270D7DE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994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6E5197A-CF26-4083-9239-FE11E6612984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73783-E568-4D8D-9CF7-E2C37F9A11B3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643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1BBC9E41-2568-4E06-BA35-6AB6F018D6AE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3B0FD-81ED-411D-845E-333BC2810A5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9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14DD9-16D3-4A44-8FD2-927EC766719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1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6A2B-CBFE-40A6-AF50-7F0CF265529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00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FC52-F193-4E14-89A4-68CD0DBAAC9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8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D9F3B-44D5-4590-AEBE-0BC3B2BC453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37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E4A74-AAAA-4ADE-8CD8-37F4D1D63D6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73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-7761288" y="1465263"/>
            <a:ext cx="16903701" cy="10783887"/>
            <a:chOff x="-4889" y="923"/>
            <a:chExt cx="10648" cy="6793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/>
              <a:rect l="0" t="0" r="0" b="0"/>
              <a:pathLst/>
            </a:custGeom>
            <a:gradFill rotWithShape="0">
              <a:gsLst>
                <a:gs pos="0">
                  <a:srgbClr val="172F75"/>
                </a:gs>
                <a:gs pos="100000">
                  <a:srgbClr val="3366FF">
                    <a:alpha val="50000"/>
                  </a:srgbClr>
                </a:gs>
              </a:gsLst>
              <a:lin ang="108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4889" y="923"/>
              <a:ext cx="8474" cy="679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175 h 21600"/>
                <a:gd name="T20" fmla="*/ 21600 w 21600"/>
                <a:gd name="T21" fmla="*/ 108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10800" y="10800"/>
                  </a:lnTo>
                  <a:lnTo>
                    <a:pt x="216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</a:path>
              </a:pathLst>
            </a:custGeom>
            <a:noFill/>
            <a:ln w="12600">
              <a:solidFill>
                <a:srgbClr val="3366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93813" y="471488"/>
            <a:ext cx="7750175" cy="1411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título de texto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33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28D9D0D-8FAD-442F-BFED-19F778FC46B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0" r:id="rId1"/>
    <p:sldLayoutId id="2147484541" r:id="rId2"/>
    <p:sldLayoutId id="2147484542" r:id="rId3"/>
    <p:sldLayoutId id="2147484543" r:id="rId4"/>
    <p:sldLayoutId id="2147484544" r:id="rId5"/>
    <p:sldLayoutId id="2147484545" r:id="rId6"/>
    <p:sldLayoutId id="2147484546" r:id="rId7"/>
    <p:sldLayoutId id="2147484547" r:id="rId8"/>
    <p:sldLayoutId id="2147484548" r:id="rId9"/>
    <p:sldLayoutId id="2147484549" r:id="rId10"/>
    <p:sldLayoutId id="2147484550" r:id="rId11"/>
  </p:sldLayoutIdLst>
  <p:txStyles>
    <p:titleStyle>
      <a:lvl1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2pPr>
      <a:lvl3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3pPr>
      <a:lvl4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4pPr>
      <a:lvl5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5pPr>
      <a:lvl6pPr marL="4572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6pPr>
      <a:lvl7pPr marL="9144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7pPr>
      <a:lvl8pPr marL="13716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8pPr>
      <a:lvl9pPr marL="18288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9pPr>
    </p:titleStyle>
    <p:bodyStyle>
      <a:lvl1pPr marL="320675" indent="-320675" algn="l" defTabSz="449263" rtl="0" eaLnBrk="0" fontAlgn="base" hangingPunct="0">
        <a:lnSpc>
          <a:spcPct val="49000"/>
        </a:lnSpc>
        <a:spcBef>
          <a:spcPts val="800"/>
        </a:spcBef>
        <a:spcAft>
          <a:spcPct val="0"/>
        </a:spcAft>
        <a:buClr>
          <a:srgbClr val="3366FF"/>
        </a:buClr>
        <a:buSzPct val="80000"/>
        <a:buFont typeface="Wingdings" charset="2"/>
        <a:buChar char=""/>
        <a:defRPr sz="3200">
          <a:solidFill>
            <a:srgbClr val="FFFFFF"/>
          </a:solidFill>
          <a:latin typeface="+mn-lt"/>
          <a:ea typeface="Lucida Sans Unicode" pitchFamily="34" charset="0"/>
          <a:cs typeface="+mn-cs"/>
        </a:defRPr>
      </a:lvl1pPr>
      <a:lvl2pPr marL="720725" indent="-263525" algn="l" defTabSz="449263" rtl="0" eaLnBrk="0" fontAlgn="base" hangingPunct="0">
        <a:lnSpc>
          <a:spcPct val="49000"/>
        </a:lnSpc>
        <a:spcBef>
          <a:spcPts val="700"/>
        </a:spcBef>
        <a:spcAft>
          <a:spcPct val="0"/>
        </a:spcAft>
        <a:buClr>
          <a:srgbClr val="FFFFFF"/>
        </a:buClr>
        <a:buSzPct val="90000"/>
        <a:buFont typeface="Times New Roman" pitchFamily="16" charset="0"/>
        <a:buChar char="–"/>
        <a:defRPr sz="2800">
          <a:solidFill>
            <a:srgbClr val="FFFFFF"/>
          </a:solidFill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49000"/>
        </a:lnSpc>
        <a:spcBef>
          <a:spcPts val="600"/>
        </a:spcBef>
        <a:spcAft>
          <a:spcPct val="0"/>
        </a:spcAft>
        <a:buClr>
          <a:srgbClr val="00FFFF"/>
        </a:buClr>
        <a:buSzPct val="60000"/>
        <a:buFont typeface="Wingdings" charset="2"/>
        <a:buChar char=""/>
        <a:defRPr sz="2400">
          <a:solidFill>
            <a:srgbClr val="FFFFFF"/>
          </a:solidFill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–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D86D432-EC89-417E-B070-1A00B552A844}" type="datetimeFigureOut">
              <a:rPr lang="pt-BR"/>
              <a:pPr>
                <a:defRPr/>
              </a:pPr>
              <a:t>08/05/2018</a:t>
            </a:fld>
            <a:endParaRPr lang="pt-BR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2A52B9E-7292-487A-9632-58A16E6666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buClrTx/>
                <a:buSzTx/>
                <a:buFontTx/>
                <a:buNone/>
              </a:pPr>
              <a:endParaRPr lang="pt-BR" sz="2400">
                <a:solidFill>
                  <a:schemeClr val="tx1"/>
                </a:solidFill>
                <a:latin typeface="Times New Roman" pitchFamily="16" charset="0"/>
                <a:cs typeface="Arial" charset="0"/>
              </a:endParaRPr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1" r:id="rId1"/>
    <p:sldLayoutId id="2147484551" r:id="rId2"/>
    <p:sldLayoutId id="2147484552" r:id="rId3"/>
    <p:sldLayoutId id="2147484553" r:id="rId4"/>
    <p:sldLayoutId id="2147484554" r:id="rId5"/>
    <p:sldLayoutId id="2147484555" r:id="rId6"/>
    <p:sldLayoutId id="2147484556" r:id="rId7"/>
    <p:sldLayoutId id="2147484557" r:id="rId8"/>
    <p:sldLayoutId id="2147484558" r:id="rId9"/>
    <p:sldLayoutId id="2147484559" r:id="rId10"/>
    <p:sldLayoutId id="21474845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125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51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3C046E82-F917-4BF2-9A90-74F82C1FC38F}" type="datetimeFigureOut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08/05/2018</a:t>
            </a:fld>
            <a:endParaRPr lang="pt-BR"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42909C03-0A4E-46F9-B62B-324943B6BA0E}" type="slidenum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5289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3" r:id="rId1"/>
    <p:sldLayoutId id="2147484564" r:id="rId2"/>
    <p:sldLayoutId id="2147484565" r:id="rId3"/>
    <p:sldLayoutId id="2147484566" r:id="rId4"/>
    <p:sldLayoutId id="2147484567" r:id="rId5"/>
    <p:sldLayoutId id="2147484568" r:id="rId6"/>
    <p:sldLayoutId id="2147484569" r:id="rId7"/>
    <p:sldLayoutId id="2147484570" r:id="rId8"/>
    <p:sldLayoutId id="2147484571" r:id="rId9"/>
    <p:sldLayoutId id="2147484572" r:id="rId10"/>
    <p:sldLayoutId id="21474845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18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60C8F7AB-DFDE-4C9D-9887-AEAF3E3BBBFB}" type="datetimeFigureOut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08/05/2018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86281474-5CB4-43E1-AB66-CCE91F5FAB67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214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76" r:id="rId2"/>
    <p:sldLayoutId id="2147484577" r:id="rId3"/>
    <p:sldLayoutId id="2147484578" r:id="rId4"/>
    <p:sldLayoutId id="2147484579" r:id="rId5"/>
    <p:sldLayoutId id="2147484580" r:id="rId6"/>
    <p:sldLayoutId id="2147484581" r:id="rId7"/>
    <p:sldLayoutId id="2147484582" r:id="rId8"/>
    <p:sldLayoutId id="2147484583" r:id="rId9"/>
    <p:sldLayoutId id="2147484584" r:id="rId10"/>
    <p:sldLayoutId id="2147484585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107950" y="2924944"/>
            <a:ext cx="8856663" cy="3240907"/>
          </a:xfrm>
        </p:spPr>
        <p:txBody>
          <a:bodyPr/>
          <a:lstStyle/>
          <a:p>
            <a:pPr algn="ctr"/>
            <a:r>
              <a:rPr lang="pt-BR" sz="4800" b="1" dirty="0" smtClean="0">
                <a:solidFill>
                  <a:srgbClr val="993300"/>
                </a:solidFill>
              </a:rPr>
              <a:t> 2° </a:t>
            </a:r>
            <a:r>
              <a:rPr lang="pt-BR" sz="4800" b="1" dirty="0" smtClean="0">
                <a:solidFill>
                  <a:srgbClr val="993300"/>
                </a:solidFill>
              </a:rPr>
              <a:t> TRIMESTRE  </a:t>
            </a:r>
            <a:r>
              <a:rPr lang="pt-BR" sz="4800" b="1" dirty="0" smtClean="0">
                <a:solidFill>
                  <a:srgbClr val="993300"/>
                </a:solidFill>
              </a:rPr>
              <a:t>DE  2018</a:t>
            </a:r>
          </a:p>
          <a:p>
            <a:pPr marL="0" indent="0">
              <a:buNone/>
            </a:pPr>
            <a:endParaRPr lang="pt-BR" sz="3600" b="1" dirty="0" smtClean="0">
              <a:solidFill>
                <a:srgbClr val="993300"/>
              </a:solidFill>
            </a:endParaRPr>
          </a:p>
          <a:p>
            <a:endParaRPr lang="pt-BR" sz="3600" b="1" dirty="0" smtClean="0">
              <a:solidFill>
                <a:srgbClr val="993300"/>
              </a:solidFill>
            </a:endParaRPr>
          </a:p>
          <a:p>
            <a:r>
              <a:rPr lang="pt-BR" sz="3600" b="1" dirty="0" smtClean="0">
                <a:solidFill>
                  <a:srgbClr val="993300"/>
                </a:solidFill>
              </a:rPr>
              <a:t>  </a:t>
            </a:r>
            <a:r>
              <a:rPr lang="pt-BR" sz="3600" b="1" dirty="0" smtClean="0">
                <a:solidFill>
                  <a:schemeClr val="tx1"/>
                </a:solidFill>
              </a:rPr>
              <a:t>Classes de Jovens e Adultos da EBD</a:t>
            </a: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  <a:defRPr/>
            </a:pPr>
            <a:r>
              <a:rPr lang="en-GB" sz="4000" dirty="0">
                <a:solidFill>
                  <a:srgbClr val="000099"/>
                </a:solidFill>
                <a:latin typeface="Arial"/>
                <a:ea typeface="+mn-ea"/>
                <a:cs typeface="Arial"/>
              </a:rPr>
              <a:t>ESCOLA </a:t>
            </a:r>
            <a:r>
              <a:rPr lang="en-GB" sz="4000" dirty="0" smtClean="0">
                <a:solidFill>
                  <a:srgbClr val="000099"/>
                </a:solidFill>
                <a:latin typeface="Arial"/>
                <a:ea typeface="+mn-ea"/>
                <a:cs typeface="Arial"/>
              </a:rPr>
              <a:t> BÍBLICA  </a:t>
            </a:r>
            <a:r>
              <a:rPr lang="en-GB" sz="4000" dirty="0">
                <a:solidFill>
                  <a:srgbClr val="000099"/>
                </a:solidFill>
                <a:latin typeface="Arial"/>
                <a:ea typeface="+mn-ea"/>
                <a:cs typeface="Arial"/>
              </a:rPr>
              <a:t>DOMINICAL</a:t>
            </a:r>
          </a:p>
        </p:txBody>
      </p:sp>
    </p:spTree>
    <p:extLst>
      <p:ext uri="{BB962C8B-B14F-4D97-AF65-F5344CB8AC3E}">
        <p14:creationId xmlns:p14="http://schemas.microsoft.com/office/powerpoint/2010/main" val="134432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 – AS SETENTA SEMANAS E O SEU OBJETIVO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20-24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O PRIMEIRO PERÍODO, DE SESSENTA 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NOVE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SEMANAS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V. 25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O SEGUNDO PERÍODO, DE UMA ÚLTIMA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SEMANA 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26-27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07: AS SETENTA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SEMANAS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496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07: AS SETENTA SEMANAS</a:t>
            </a: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endParaRPr lang="pt-BR" sz="2400" b="1" dirty="0" smtClean="0">
              <a:solidFill>
                <a:srgbClr val="993300"/>
              </a:solidFill>
              <a:latin typeface="Book Antiqua"/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AS SETENTA SEMANAS E O SEU OBJETIVO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70115" y="1916832"/>
            <a:ext cx="8136904" cy="421653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00000"/>
              </a:lnSpc>
              <a:buAutoNum type="arabicPeriod"/>
            </a:pP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1. CONTEXTO HISTÓRICO</a:t>
            </a:r>
          </a:p>
          <a:p>
            <a:pPr algn="just">
              <a:lnSpc>
                <a:spcPct val="100000"/>
              </a:lnSpc>
            </a:pP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Tudo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começa quando Daniel entende,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refletindo sobre as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Escrituras, que o tempo determinado por Deus para a duração do cativeiro do Seu povo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na Babilônia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seria de setenta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anos. 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Jr 25.11-12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; 29.10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Aquele era o primeiro ano de Dario, o medo.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 império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babilônico já havia passado, e estava para se cumprir o tempo determinado por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Deus através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 Jeremias. Isto levou o profeta Daniel a buscar ao Senhor “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com oração, e rogos, e jejum, 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pano 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de saco, e cinza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para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que Ele operasse, segundo a Sua palavra, a libertação e restauração do Seu povo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pt-BR" sz="24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620688"/>
            <a:ext cx="8352928" cy="583264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Jr </a:t>
            </a:r>
            <a:r>
              <a:rPr lang="pt-BR" sz="28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25</a:t>
            </a:r>
            <a:r>
              <a:rPr lang="pt-BR" sz="28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. 11  E toda esta terra virá a ser um deserto e um espanto, e estas nações servirão ao rei da Babilônia setenta anos</a:t>
            </a:r>
            <a:r>
              <a:rPr lang="pt-BR" sz="2800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.   12  </a:t>
            </a:r>
            <a:r>
              <a:rPr lang="pt-BR" sz="28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Acontecerá, porém, que, quando se cumprirem os setenta anos, visitarei o rei da Babilônia, e esta nação, diz o SENHOR, castigando a sua </a:t>
            </a:r>
            <a:r>
              <a:rPr lang="pt-BR" sz="2800" dirty="0" err="1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iniqüidade</a:t>
            </a:r>
            <a:r>
              <a:rPr lang="pt-BR" sz="2800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, e a da terra dos caldeus; farei deles um deserto perpétuo.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Jr </a:t>
            </a:r>
            <a:r>
              <a:rPr lang="pt-BR" sz="28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29. 10  Porque assim diz o SENHOR: Certamente que, passados setenta anos na Babilônia, vos visitarei e cumprirei sobre vós a minha boa palavra, tornando-vos a trazer a este lugar.</a:t>
            </a:r>
            <a:endParaRPr lang="pt-BR" sz="2800" dirty="0" smtClean="0">
              <a:solidFill>
                <a:srgbClr val="9900CC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32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43428" y="116632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07: AS SETENTA SEMANAS</a:t>
            </a: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I 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AS SETENTA SEMANAS E O SEU OBJETIVO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63717" y="1700808"/>
            <a:ext cx="8136904" cy="415498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2.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UM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NOVO PERÍODO DE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TEMPO DETERMINADO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Em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resposta à oração do profeta,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 anjo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Gabriel é enviado para instruir Daniel sobre um novo período de tempo, nunca antes citado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– setenta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semanas. Literalmente, setenta vezes sete (</a:t>
            </a:r>
            <a:r>
              <a:rPr lang="pt-BR" sz="2400" u="sng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uma </a:t>
            </a:r>
            <a:r>
              <a:rPr lang="pt-BR" sz="2400" u="sng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semana equivalendo </a:t>
            </a:r>
            <a:r>
              <a:rPr lang="pt-BR" sz="2400" u="sng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 sete dias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). E assim como os setenta anos, já passados, foram suficientes para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 realização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do propósito de Deus quanto ao cativeiro de Israel na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Babilônia, 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cf. 2 Cr 36.21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agora esse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tempo de setenta semanas seria absolutamente perfeito e suficiente para a realização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 propósitos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divinos ainda mais elevados e abrangentes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pt-BR" sz="24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71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844824"/>
            <a:ext cx="8352928" cy="280831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2 </a:t>
            </a:r>
            <a:r>
              <a:rPr lang="pt-BR" sz="32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Cr 36. 21  para que se cumprisse a palavra do SENHOR, pela boca de Jeremias, até que a terra se agradasse dos seus sábados; todos os dias da desolação repousou, até que os setenta anos se cumpriram.</a:t>
            </a:r>
            <a:endParaRPr lang="pt-BR" sz="32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7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07: AS SETENTA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SEMANAS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I 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– AS SETENTA SEMANAS E O SEU OBJETIVO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33483" y="1340768"/>
            <a:ext cx="8136904" cy="526297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3. O PROPÓSITO DAS SETENTA SEMANAS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Vários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objetivos são propostos para esse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novo período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 tempo determinado por Deus. Todos eles se relacionam com a redenção e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felicidade eterna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dos santos, de modo que, no cumprimento de todo o propósito das setenta semanas, 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povo de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Deus terá alcançado a plenitude de tudo quanto Deus havia prometido antes por boca de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outros profetas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 Portanto, esta visão abrange um período de tempo muito mais amplo do que a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contagem literal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 setenta semanas poderia sugerir, sendo um tempo do conhecimento exclusivo de Deus –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 expressão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“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setenta semanas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 apenas indicando simbolicamente sua perfeição e completude para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 cumprimento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dos desígnios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divinos. 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cf. 2 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Pe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3.8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).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0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395536" y="692696"/>
            <a:ext cx="8352928" cy="554461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Dn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9.  24  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Setenta semanas estão determinadas sobre o teu povo e sobre a tua santa cidade, 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para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extinguir </a:t>
            </a:r>
            <a:r>
              <a:rPr lang="pt-BR" sz="32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a transgressão, </a:t>
            </a:r>
            <a:endParaRPr lang="pt-BR" sz="3200" dirty="0" smtClean="0">
              <a:solidFill>
                <a:srgbClr val="9900CC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</a:t>
            </a:r>
            <a:r>
              <a:rPr lang="pt-BR" sz="32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dar fim aos pecados, </a:t>
            </a:r>
            <a:endParaRPr lang="pt-BR" sz="3200" dirty="0" smtClean="0">
              <a:solidFill>
                <a:srgbClr val="0000CC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 </a:t>
            </a:r>
            <a:r>
              <a:rPr lang="pt-BR" sz="32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expiar a </a:t>
            </a:r>
            <a:r>
              <a:rPr lang="pt-BR" sz="3200" dirty="0" err="1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iniqüidade</a:t>
            </a:r>
            <a:r>
              <a:rPr lang="pt-BR" sz="32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endParaRPr lang="pt-BR" sz="3200" dirty="0" smtClean="0">
              <a:solidFill>
                <a:srgbClr val="9900CC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</a:t>
            </a:r>
            <a:r>
              <a:rPr lang="pt-BR" sz="32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trazer a justiça eterna, </a:t>
            </a:r>
            <a:endParaRPr lang="pt-BR" sz="3200" dirty="0" smtClean="0">
              <a:solidFill>
                <a:srgbClr val="0000CC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 </a:t>
            </a:r>
            <a:r>
              <a:rPr lang="pt-BR" sz="32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selar a visão e a profecia, </a:t>
            </a:r>
            <a:endParaRPr lang="pt-BR" sz="3200" dirty="0" smtClean="0">
              <a:solidFill>
                <a:srgbClr val="9900CC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</a:t>
            </a:r>
            <a:r>
              <a:rPr lang="pt-BR" sz="32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ungir o Santo dos santos. </a:t>
            </a:r>
            <a:endParaRPr lang="pt-BR" sz="3200" dirty="0" smtClean="0">
              <a:solidFill>
                <a:srgbClr val="0000CC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90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395536" y="2420888"/>
            <a:ext cx="8352928" cy="194421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2 </a:t>
            </a:r>
            <a:r>
              <a:rPr lang="pt-BR" sz="32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Pe</a:t>
            </a:r>
            <a:r>
              <a:rPr lang="pt-BR" sz="32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3. 8 </a:t>
            </a:r>
            <a:r>
              <a:rPr lang="pt-BR" sz="3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32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Mas, amados, não ignoreis uma coisa: que um dia para o Senhor é como mil anos, e mil anos, como um dia.</a:t>
            </a:r>
            <a:endParaRPr lang="pt-BR" sz="3200" dirty="0" smtClean="0">
              <a:solidFill>
                <a:srgbClr val="000099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02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AS SETENTA SEMANAS E O SEU OBJETIVO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20-24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 – O PRIMEIRO PERÍODO, DE SESSENTA E </a:t>
            </a:r>
            <a:r>
              <a:rPr lang="pt-BR" sz="27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		NOVE </a:t>
            </a: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SEMANAS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V. 25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O SEGUNDO PERÍODO, DE UMA ÚLTIMA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SEMANA 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26-27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07: AS SETENTA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SEMANAS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496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412776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07: AS SETENTA SEMANAS</a:t>
            </a: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O PRIMEIRO PERÍODO, DE SESSENTA E </a:t>
            </a:r>
            <a:r>
              <a:rPr lang="pt-BR" sz="22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NOVE SEMANAS</a:t>
            </a:r>
            <a:endParaRPr lang="pt-BR" sz="22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95536" y="1979741"/>
            <a:ext cx="8136904" cy="397031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Embora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se trate de um período cuja duração de tempo exata é do conhecimento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exclusivo de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Deus, o avanço das setenta semanas é assinalado por eventos que são claramente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identificáveis nas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Escrituras e na História. Podemos analisar esses eventos, revelados na própria visão, em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dois períodos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principais: o primeiro, nas primeiras “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sessenta e 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nove 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semanas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”, e o segundo, </a:t>
            </a:r>
            <a:r>
              <a:rPr lang="pt-BR" sz="2800" u="sng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na última</a:t>
            </a:r>
          </a:p>
          <a:p>
            <a:pPr algn="just">
              <a:lnSpc>
                <a:spcPct val="100000"/>
              </a:lnSpc>
            </a:pP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“</a:t>
            </a:r>
            <a:r>
              <a:rPr lang="pt-BR" sz="280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semana</a:t>
            </a:r>
            <a:r>
              <a:rPr lang="pt-BR" sz="280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”.</a:t>
            </a:r>
            <a:endParaRPr lang="pt-BR" sz="28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34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ttp://1.bp.blogspot.com/-a89qtty730Q/T7790wCE-lI/AAAAAAAABkQ/tLB7DsZXYa8/s1600/meia+noite+1.jpg"/>
          <p:cNvPicPr/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092" y="-891480"/>
            <a:ext cx="8514580" cy="7749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79" name="Imagem 4" descr="Imagem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171450"/>
            <a:ext cx="4319588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Imagem 6" descr="Imagem relaciona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7" b="20923"/>
          <a:stretch>
            <a:fillRect/>
          </a:stretch>
        </p:blipFill>
        <p:spPr bwMode="auto">
          <a:xfrm>
            <a:off x="4211638" y="3357563"/>
            <a:ext cx="4932362" cy="358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Imagem 5" descr="Imagem relacionad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6" b="17813"/>
          <a:stretch>
            <a:fillRect/>
          </a:stretch>
        </p:blipFill>
        <p:spPr bwMode="auto">
          <a:xfrm>
            <a:off x="-396875" y="3357563"/>
            <a:ext cx="4608513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2420888"/>
            <a:ext cx="7196137" cy="1541512"/>
          </a:xfrm>
          <a:solidFill>
            <a:schemeClr val="tx2">
              <a:lumMod val="60000"/>
              <a:lumOff val="40000"/>
            </a:schemeClr>
          </a:solidFill>
          <a:ln w="57150">
            <a:solidFill>
              <a:srgbClr val="00B0F0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altLang="pt-BR" sz="2800" i="0" dirty="0">
                <a:solidFill>
                  <a:srgbClr val="C00000"/>
                </a:solidFill>
                <a:latin typeface="Arial Rounded MT Bold" pitchFamily="34" charset="0"/>
              </a:rPr>
              <a:t>2° TRIMESTRE  DE  2018</a:t>
            </a:r>
            <a: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4400" dirty="0" smtClean="0">
                <a:solidFill>
                  <a:schemeClr val="bg1"/>
                </a:solidFill>
                <a:latin typeface="Arial Rounded MT Bold" pitchFamily="34" charset="0"/>
              </a:rPr>
              <a:t>ESCATOLOGIA</a:t>
            </a:r>
          </a:p>
        </p:txBody>
      </p:sp>
    </p:spTree>
    <p:extLst>
      <p:ext uri="{BB962C8B-B14F-4D97-AF65-F5344CB8AC3E}">
        <p14:creationId xmlns:p14="http://schemas.microsoft.com/office/powerpoint/2010/main" val="285514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645642"/>
            <a:ext cx="8712968" cy="4879701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366996" y="116632"/>
            <a:ext cx="871296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07: AS SETENTA SEMANAS</a:t>
            </a: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</a:t>
            </a:r>
            <a:endParaRPr lang="pt-BR" sz="2300" b="1" dirty="0" smtClean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O PRIMEIRO PERÍODO, DE SESSENTA E NOVE SEMANAS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508062" y="1916832"/>
            <a:ext cx="8136904" cy="397031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00000"/>
              </a:lnSpc>
              <a:buAutoNum type="arabicPeriod"/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1. </a:t>
            </a: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</a:t>
            </a:r>
            <a:r>
              <a:rPr lang="pt-BR" sz="22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INÍCIO </a:t>
            </a: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DO PRIMEIRO PERÍODO</a:t>
            </a:r>
          </a:p>
          <a:p>
            <a:pPr marL="514350" indent="-514350" algn="just">
              <a:lnSpc>
                <a:spcPct val="100000"/>
              </a:lnSpc>
              <a:buAutoNum type="arabicPeriod"/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 marco  inicial 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das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 setenta  semanas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,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 e  do  seu</a:t>
            </a:r>
          </a:p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primeiro período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, peculiarmente descrito como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sete semanas, e sessenta e duas semanas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”, se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dá no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reinado de Ciro, o persa, por volta de 445 a.C., quando foi dada a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ordem para restaurar 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reedificar 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Jerusalém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”. 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Ed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1.1-3; cf.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Is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44.24-28; 45.1, 13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2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No período pós-cativeiro</a:t>
            </a: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, aconteceu </a:t>
            </a:r>
            <a:r>
              <a:rPr lang="pt-BR" sz="22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 reconstrução do Templo e da cidade de Jerusalém, mas, como diz a profecia, em “</a:t>
            </a:r>
            <a:r>
              <a:rPr lang="pt-BR" sz="22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dias angustiosos</a:t>
            </a:r>
            <a:r>
              <a:rPr lang="pt-BR" sz="22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”. Conforme registrado nos livros de Esdras e Neemias, a obra de restauração </a:t>
            </a: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esteve sob </a:t>
            </a:r>
            <a:r>
              <a:rPr lang="pt-BR" sz="22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constante ameaça dos inimigos </a:t>
            </a:r>
            <a:r>
              <a:rPr lang="pt-BR" sz="22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vizinhos.</a:t>
            </a:r>
            <a:endParaRPr lang="pt-BR" sz="22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07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Ed 1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 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No 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primeiro ano de Ciro, rei da Pérsia (para que se cumprisse a palavra do SENHOR, por boca de Jeremias), despertou o SENHOR o espírito de Ciro, rei da Pérsia, o qual fez passar pregão por todo o seu reino, como também por escrito, dizendo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:   2  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Assim diz Ciro, rei da Pérsia: O SENHOR, Deus dos céus, me deu todos os reinos da terra; e ele me encarregou de lhe edificar uma casa em Jerusalém, que é em Judá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3  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Quem há entre vós, de todo o seu povo, seja seu Deus com ele, e suba a Jerusalém, que é em Judá, e edifique a Casa do SENHOR, Deus de Israel; ele é o Deus que habita em Jerusalém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</a:t>
            </a:r>
            <a:endParaRPr lang="pt-BR" sz="2800" dirty="0">
              <a:solidFill>
                <a:srgbClr val="0000CC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200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04867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Is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44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24  Assim diz o SENHOR, teu Redentor, e que te formou desde o ventre: Eu sou o SENHOR que faço todas as coisas, que estendo os céus e espraio a terra por mim mesmo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  25  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que desfaço os sinais dos inventores de mentiras e enlouqueço os adivinhos; que faço tornar atrás os sábios e transtorno a ciência 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deles;26 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sou eu quem confirma a palavra do seu servo e cumpre o conselho dos seus mensageiros; quem diz a Jerusalém: Tu serás habitada, e às cidades de Judá: Sereis reedificadas, e eu levantarei as suas ruínas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  27  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quem diz à profundeza: Seca-te, e eu secarei os teus rios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  28  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quem diz de Ciro: É meu pastor e cumprirá tudo o que me apraz; dizendo também a Jerusalém: Sê edificada; e ao templo: Funda-te.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err="1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Is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45. 1 Assim 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diz o SENHOR ao seu ungido, a Ciro, a quem tomo pela sua mão direita, para abater as nações diante de sua 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face ...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13  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Eu o despertei em justiça e todos os seus caminhos endireitarei; ele edificará a minha cidade e soltará os meus cativos não por preço nem por presentes, diz o SENHOR dos Exércitos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</a:t>
            </a:r>
            <a:endParaRPr lang="pt-BR" sz="21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09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66996" y="116632"/>
            <a:ext cx="871296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07: AS SETENTA SEMANAS</a:t>
            </a: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</a:t>
            </a:r>
            <a:endParaRPr lang="pt-BR" sz="2300" b="1" dirty="0" smtClean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O PRIMEIRO PERÍODO, DE SESSENTA E NOVE SEMANAS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66996" y="1484784"/>
            <a:ext cx="8136904" cy="483209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2. O TÉRMINO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DO PRIMEIRO PERÍODO</a:t>
            </a:r>
          </a:p>
          <a:p>
            <a:pPr algn="just">
              <a:lnSpc>
                <a:spcPct val="100000"/>
              </a:lnSpc>
            </a:pP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Esse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período se estende até a chegada do Messias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, o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Príncipe – isto é, Jesus Cristo. Neste ponto da história, o tempo avançou sessenta e nove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semanas no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“relógio” divino, restando tão somente uma semana para a conclusão dos desígnios de </a:t>
            </a:r>
            <a:r>
              <a:rPr lang="pt-BR" sz="28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Deus para </a:t>
            </a:r>
            <a:r>
              <a:rPr lang="pt-BR" sz="28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Seu povo na terra. </a:t>
            </a:r>
            <a:r>
              <a:rPr lang="pt-BR" sz="2800" dirty="0">
                <a:solidFill>
                  <a:srgbClr val="C00000"/>
                </a:solidFill>
                <a:latin typeface="Georgia"/>
                <a:ea typeface="Times New Roman"/>
                <a:cs typeface="Times New Roman"/>
              </a:rPr>
              <a:t>Quer dizer que, desde a manifestação do Senhor Jesus em carne, </a:t>
            </a:r>
            <a:r>
              <a:rPr lang="pt-BR" sz="2800" dirty="0" smtClean="0">
                <a:solidFill>
                  <a:srgbClr val="C00000"/>
                </a:solidFill>
                <a:latin typeface="Georgia"/>
                <a:ea typeface="Times New Roman"/>
                <a:cs typeface="Times New Roman"/>
              </a:rPr>
              <a:t>há aproximadamente </a:t>
            </a:r>
            <a:r>
              <a:rPr lang="pt-BR" sz="2800" dirty="0">
                <a:solidFill>
                  <a:srgbClr val="C00000"/>
                </a:solidFill>
                <a:latin typeface="Georgia"/>
                <a:ea typeface="Times New Roman"/>
                <a:cs typeface="Times New Roman"/>
              </a:rPr>
              <a:t>2000 anos, até o fim, transcorre apenas uma semana na visão de Deus</a:t>
            </a:r>
            <a:r>
              <a:rPr lang="pt-BR" sz="2800" dirty="0" smtClean="0">
                <a:solidFill>
                  <a:srgbClr val="C00000"/>
                </a:solidFill>
                <a:latin typeface="Georgia"/>
                <a:ea typeface="Times New Roman"/>
                <a:cs typeface="Times New Roman"/>
              </a:rPr>
              <a:t>.</a:t>
            </a:r>
            <a:endParaRPr lang="pt-BR" sz="2800" dirty="0">
              <a:solidFill>
                <a:srgbClr val="C00000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7188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AS SETENTA SEMANAS E O SEU OBJETIVO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20-24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O PRIMEIRO PERÍODO, DE SESSENTA 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NOVE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SEMANAS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V. 25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III – O SEGUNDO PERÍODO, DE UMA ÚLTIMA </a:t>
            </a:r>
            <a:r>
              <a:rPr lang="pt-BR" sz="27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		SEMANA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26-27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07: AS SETENTA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SEMANAS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496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07: AS SETENTA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SEMANAS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 smtClean="0">
                <a:solidFill>
                  <a:srgbClr val="006600"/>
                </a:solidFill>
                <a:latin typeface="Book Antiqua"/>
                <a:ea typeface="+mj-ea"/>
              </a:rPr>
              <a:t>III </a:t>
            </a: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– O SEGUNDO PERÍODO, DE UMA </a:t>
            </a:r>
            <a:r>
              <a:rPr lang="pt-BR" sz="2200" b="1" dirty="0" smtClean="0">
                <a:solidFill>
                  <a:srgbClr val="006600"/>
                </a:solidFill>
                <a:latin typeface="Book Antiqua"/>
                <a:ea typeface="+mj-ea"/>
              </a:rPr>
              <a:t>ÚLTIMA SEMANA </a:t>
            </a:r>
            <a:endParaRPr lang="pt-BR" sz="2200" b="1" dirty="0">
              <a:solidFill>
                <a:srgbClr val="006600"/>
              </a:solidFill>
              <a:latin typeface="Book Antiqua"/>
              <a:ea typeface="+mj-ea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23528" y="1916832"/>
            <a:ext cx="8136904" cy="310854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2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período final é de apenas uma semana. Mas, atenção, pois aqui ocorre uma repartição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na septuagésima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 última semana em dois novos períodos de meia semana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cada (três dias e meio).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Os versos em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relevo destacam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os eventos que devem suceder tanto na primeira como na segunda metade desta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última semana.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8829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LIÇÃO </a:t>
            </a: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07: AS SETENTA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SEMANAS</a:t>
            </a:r>
            <a:endParaRPr lang="pt-BR" sz="3000" b="1" dirty="0">
              <a:solidFill>
                <a:srgbClr val="993300"/>
              </a:solidFill>
              <a:latin typeface="Book Antiqua"/>
              <a:ea typeface="+mj-ea"/>
            </a:endParaRP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III – O SEGUNDO PERÍODO, DE UMA ÚLTIMA SEMANA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51520" y="1412776"/>
            <a:ext cx="8136904" cy="461664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1. O MESSIAS REJEITADO E O SEU CONCERTO COM MUITOS</a:t>
            </a:r>
          </a:p>
          <a:p>
            <a:pPr marL="514350" indent="-514350" algn="just">
              <a:lnSpc>
                <a:spcPct val="100000"/>
              </a:lnSpc>
              <a:buAutoNum type="arabicPeriod"/>
            </a:pPr>
            <a:r>
              <a:rPr lang="pt-BR" sz="25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Em </a:t>
            </a:r>
            <a:r>
              <a:rPr lang="pt-BR" sz="25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primeiro lugar, é dito </a:t>
            </a:r>
            <a:r>
              <a:rPr lang="pt-BR" sz="25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no verso </a:t>
            </a:r>
            <a:r>
              <a:rPr lang="pt-BR" sz="25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26 que </a:t>
            </a:r>
            <a:r>
              <a:rPr lang="pt-BR" sz="25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 Messias</a:t>
            </a:r>
          </a:p>
          <a:p>
            <a:pPr algn="just">
              <a:lnSpc>
                <a:spcPct val="100000"/>
              </a:lnSpc>
            </a:pPr>
            <a:r>
              <a:rPr lang="pt-BR" sz="25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“</a:t>
            </a:r>
            <a:r>
              <a:rPr lang="pt-BR" sz="25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será tirado, e não será mais</a:t>
            </a:r>
            <a:r>
              <a:rPr lang="pt-BR" sz="25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”. Isto se refere a Jesus sendo rejeitado e </a:t>
            </a:r>
            <a:r>
              <a:rPr lang="pt-BR" sz="25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morto pelos judeus </a:t>
            </a:r>
            <a:r>
              <a:rPr lang="pt-BR" sz="25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e, pela Sua ressurreição e ascensão, deixando este mundo e </a:t>
            </a:r>
            <a:r>
              <a:rPr lang="pt-BR" sz="25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voltando para </a:t>
            </a:r>
            <a:r>
              <a:rPr lang="pt-BR" sz="25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 </a:t>
            </a:r>
            <a:r>
              <a:rPr lang="pt-BR" sz="25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Pai. 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Is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53.8; 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Lc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9.22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r>
              <a:rPr lang="pt-BR" sz="25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5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 verso 27 afirma também, ainda em relação ao Messias, que </a:t>
            </a:r>
            <a:r>
              <a:rPr lang="pt-BR" sz="25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Ele “</a:t>
            </a:r>
            <a:r>
              <a:rPr lang="pt-BR" sz="25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firmará um concerto com muitos</a:t>
            </a:r>
            <a:r>
              <a:rPr lang="pt-BR" sz="25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 – uma clara referência ao Concerto da salvação eterna (“</a:t>
            </a:r>
            <a:r>
              <a:rPr lang="pt-BR" sz="25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por uma </a:t>
            </a:r>
            <a:r>
              <a:rPr lang="pt-BR" sz="25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semana</a:t>
            </a:r>
            <a:r>
              <a:rPr lang="pt-BR" sz="25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 – sete tempos), selada no Seu sangue para a remissão dos pecados de muitos – </a:t>
            </a:r>
            <a:r>
              <a:rPr lang="pt-BR" sz="25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do Seu povo. 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Mt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1.21;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26.26-28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pt-BR" sz="25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93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340768"/>
            <a:ext cx="8352928" cy="417646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Is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53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8  Da opressão e do juízo foi tirado; e quem contará o tempo da sua vida? Porquanto foi cortado da terra dos viventes e pela transgressão do meu povo foi ele atingido</a:t>
            </a: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Lc</a:t>
            </a:r>
            <a:r>
              <a:rPr lang="pt-BR" sz="28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9</a:t>
            </a:r>
            <a:r>
              <a:rPr lang="pt-BR" sz="28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22  dizendo: É necessário que o Filho do Homem padeça muitas coisas, e seja rejeitado dos anciãos e dos escribas, e seja morto, e ressuscite ao terceiro dia</a:t>
            </a:r>
            <a:r>
              <a:rPr lang="pt-BR" sz="28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3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539552" y="1052736"/>
            <a:ext cx="8352928" cy="518457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Mt</a:t>
            </a: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21 </a:t>
            </a: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E 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ela dará à luz um filho, e lhe porás o nome de JESUS, porque ele salvará o seu povo dos seus pecados</a:t>
            </a: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Mt</a:t>
            </a:r>
            <a:r>
              <a:rPr lang="pt-BR" sz="28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8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26. 26 </a:t>
            </a:r>
            <a:r>
              <a:rPr lang="pt-BR" sz="28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8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Enquanto comiam, Jesus tomou o pão, e, abençoando-o, o partiu, e o deu aos discípulos, e disse: Tomai, comei, isto é o meu corpo</a:t>
            </a:r>
            <a:r>
              <a:rPr lang="pt-BR" sz="28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   27  </a:t>
            </a:r>
            <a:r>
              <a:rPr lang="pt-BR" sz="28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E, tomando o cálice e dando graças, </a:t>
            </a:r>
            <a:r>
              <a:rPr lang="pt-BR" sz="2800" dirty="0" err="1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deu-lho</a:t>
            </a:r>
            <a:r>
              <a:rPr lang="pt-BR" sz="28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, dizendo: Bebei dele todos</a:t>
            </a:r>
            <a:r>
              <a:rPr lang="pt-BR" sz="28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   28  </a:t>
            </a:r>
            <a:r>
              <a:rPr lang="pt-BR" sz="28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Porque isto é o meu sangue, o sangue do Novo Testamento, que é derramado por muitos, para remissão dos pecados.</a:t>
            </a:r>
            <a:endParaRPr lang="pt-BR" sz="28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46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07: AS SETENTA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SEMANAS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III – O SEGUNDO PERÍODO, DE UMA ÚLTIMA SEMANA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974" y="1412776"/>
            <a:ext cx="8136904" cy="50167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2. A DESTRUIÇÃO DA CIDADE E DO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SANTUÁRIO</a:t>
            </a:r>
          </a:p>
          <a:p>
            <a:pPr algn="just">
              <a:lnSpc>
                <a:spcPct val="100000"/>
              </a:lnSpc>
            </a:pP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Voltando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ao verso 26, ali é dito,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na sequência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da rejeição do Messias, que “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o povo do príncipe, que há de vir, destruirá a cidade e 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o santuário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”. O povo aqui citado é o romano que, no ano 70 d.C., liderado pelo general Tito,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cercou Jerusalém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com seus exércitos e arrasou a cidade e o Templo, não deixando pedra sobre pedra 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cf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.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Mt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24.2;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Lc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21.20-24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 verso 27 volta a este acontecimento, pela citação de que, no meio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da semana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o Messias faria “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cessar o sacrifício e a oferta de manjares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”. Isto se cumpre, primeiro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quando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Cristo, pelo sacrifício único e perfeito de Si mesmo, tornava inúteis e obsoletos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os sacrifícios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 ofertas determinadas pela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Lei. 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Hb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9.11-12; 10.1, 8-12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Mas, para que cessasse de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fato toda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religiosidade judaica, o Templo foi destruído, e nunca mais os judeus puderam realizar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tais sacrifícios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 </a:t>
            </a:r>
            <a:r>
              <a:rPr lang="pt-BR" sz="2400" dirty="0">
                <a:solidFill>
                  <a:srgbClr val="FF0000"/>
                </a:solidFill>
                <a:latin typeface="Georgia"/>
                <a:ea typeface="Times New Roman"/>
                <a:cs typeface="+mj-cs"/>
              </a:rPr>
              <a:t>A partir desse acontecimento, transcorre a segunda metade da última semana</a:t>
            </a:r>
            <a:r>
              <a:rPr lang="pt-BR" sz="2400" dirty="0" smtClean="0">
                <a:solidFill>
                  <a:srgbClr val="FF0000"/>
                </a:solidFill>
                <a:latin typeface="Georgia"/>
                <a:ea typeface="Times New Roman"/>
                <a:cs typeface="+mj-cs"/>
              </a:rPr>
              <a:t>.</a:t>
            </a:r>
            <a:endParaRPr lang="pt-BR" sz="2400" dirty="0">
              <a:solidFill>
                <a:srgbClr val="FF0000"/>
              </a:soli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7397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0" y="3356992"/>
            <a:ext cx="8856663" cy="1728738"/>
          </a:xfrm>
        </p:spPr>
        <p:txBody>
          <a:bodyPr/>
          <a:lstStyle/>
          <a:p>
            <a:pPr algn="ctr"/>
            <a:r>
              <a:rPr lang="pt-BR" sz="4000" b="1" dirty="0" smtClean="0">
                <a:solidFill>
                  <a:srgbClr val="993300"/>
                </a:solidFill>
              </a:rPr>
              <a:t>  </a:t>
            </a:r>
            <a:r>
              <a:rPr lang="pt-BR" sz="4000" b="1" dirty="0">
                <a:solidFill>
                  <a:srgbClr val="993300"/>
                </a:solidFill>
              </a:rPr>
              <a:t>LIÇÃO 07: </a:t>
            </a:r>
            <a:endParaRPr lang="pt-BR" sz="4000" b="1" dirty="0" smtClean="0">
              <a:solidFill>
                <a:srgbClr val="993300"/>
              </a:solidFill>
            </a:endParaRPr>
          </a:p>
          <a:p>
            <a:pPr marL="0" indent="0" algn="ctr">
              <a:buNone/>
            </a:pPr>
            <a:r>
              <a:rPr lang="pt-BR" sz="4000" b="1" dirty="0" smtClean="0">
                <a:solidFill>
                  <a:srgbClr val="993300"/>
                </a:solidFill>
              </a:rPr>
              <a:t>AS </a:t>
            </a:r>
            <a:r>
              <a:rPr lang="pt-BR" sz="4000" b="1" dirty="0">
                <a:solidFill>
                  <a:srgbClr val="993300"/>
                </a:solidFill>
              </a:rPr>
              <a:t>SETENTA SEMANAS</a:t>
            </a:r>
            <a:endParaRPr lang="pt-BR" sz="4000" b="1" dirty="0" smtClean="0">
              <a:solidFill>
                <a:srgbClr val="993300"/>
              </a:solidFill>
            </a:endParaRP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</a:pPr>
            <a: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  <a:t>ESCATOLOGIA</a:t>
            </a:r>
            <a:b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</a:br>
            <a:r>
              <a:rPr lang="en-GB" sz="3600" dirty="0">
                <a:solidFill>
                  <a:srgbClr val="006600"/>
                </a:solidFill>
                <a:latin typeface="Arial" charset="0"/>
                <a:cs typeface="Arial" charset="0"/>
              </a:rPr>
              <a:t>2° TRIMESTRE DE 2018</a:t>
            </a:r>
            <a:endParaRPr lang="en-GB" sz="4400" dirty="0">
              <a:solidFill>
                <a:srgbClr val="0066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683568" y="908720"/>
            <a:ext cx="8064896" cy="518457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Mt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24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2 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Jesus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, porém, lhes disse: Não vedes tudo isto? Em verdade vos digo que não ficará aqui pedra sobre pedra que não seja 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derribada.</a:t>
            </a:r>
            <a:endParaRPr lang="pt-BR" sz="2800" dirty="0">
              <a:solidFill>
                <a:srgbClr val="0000CC"/>
              </a:solidFill>
              <a:latin typeface="Georgia"/>
              <a:ea typeface="Times New Roman"/>
              <a:cs typeface="Lucida Sans Unicode" pitchFamily="34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Lc</a:t>
            </a:r>
            <a:r>
              <a:rPr lang="pt-BR" sz="28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 21</a:t>
            </a:r>
            <a:r>
              <a:rPr lang="pt-BR" sz="28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. 20 </a:t>
            </a:r>
            <a:r>
              <a:rPr lang="pt-BR" sz="28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8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Mas, quando virdes Jerusalém cercada de exércitos, sabei, então, que é chegada a sua desolação</a:t>
            </a:r>
            <a:r>
              <a:rPr lang="pt-BR" sz="28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.   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24  </a:t>
            </a:r>
            <a:r>
              <a:rPr lang="pt-BR" sz="28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E cairão a fio de espada e para todas as nações serão levados cativos; e Jerusalém será pisada pelos gentios, até que os tempos dos gentios se completem</a:t>
            </a:r>
            <a:r>
              <a:rPr lang="pt-BR" sz="28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.</a:t>
            </a:r>
            <a:endParaRPr lang="pt-BR" sz="2800" dirty="0">
              <a:solidFill>
                <a:srgbClr val="9900CC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66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539552" y="476672"/>
            <a:ext cx="8352928" cy="583264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900" dirty="0" err="1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Hb</a:t>
            </a:r>
            <a:r>
              <a:rPr lang="pt-BR" sz="19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9</a:t>
            </a:r>
            <a:r>
              <a:rPr lang="pt-BR" sz="19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11  Mas, vindo Cristo, o sumo sacerdote dos bens futuros, por um maior e mais perfeito tabernáculo, não feito por mãos, isto é, não desta criação</a:t>
            </a:r>
            <a:r>
              <a:rPr lang="pt-BR" sz="19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,    12  </a:t>
            </a:r>
            <a:r>
              <a:rPr lang="pt-BR" sz="19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nem por sangue de bodes e bezerros, mas por seu próprio sangue, entrou uma vez no santuário, </a:t>
            </a:r>
            <a:r>
              <a:rPr lang="pt-BR" sz="1900" u="sng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havendo efetuado uma eterna redenção</a:t>
            </a:r>
            <a:r>
              <a:rPr lang="pt-BR" sz="19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900" dirty="0" err="1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Hb</a:t>
            </a:r>
            <a:r>
              <a:rPr lang="pt-BR" sz="19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19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10. 1 </a:t>
            </a:r>
            <a:r>
              <a:rPr lang="pt-BR" sz="19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Porque</a:t>
            </a:r>
            <a:r>
              <a:rPr lang="pt-BR" sz="19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, tendo a lei a sombra dos bens futuros e não a imagem exata das coisas, nunca, pelos mesmos sacrifícios que continuamente se oferecem cada ano, pode aperfeiçoar os que a eles se chegam</a:t>
            </a:r>
            <a:r>
              <a:rPr lang="pt-BR" sz="19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9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8  Como </a:t>
            </a:r>
            <a:r>
              <a:rPr lang="pt-BR" sz="19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acima diz: Sacrifício, e oferta, e holocaustos, e oblações pelo pecado não quiseste, nem te agradaram (os quais se oferecem segundo a lei</a:t>
            </a:r>
            <a:r>
              <a:rPr lang="pt-BR" sz="19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).   9  </a:t>
            </a:r>
            <a:r>
              <a:rPr lang="pt-BR" sz="19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Então, disse: </a:t>
            </a:r>
            <a:r>
              <a:rPr lang="pt-BR" sz="1900" dirty="0">
                <a:solidFill>
                  <a:srgbClr val="FF0000"/>
                </a:solidFill>
                <a:latin typeface="Georgia"/>
                <a:ea typeface="Times New Roman"/>
                <a:cs typeface="Lucida Sans Unicode" pitchFamily="34" charset="0"/>
              </a:rPr>
              <a:t>Eis aqui venho, para fazer, ó Deus, a tua vontade. Tira o primeiro, para estabelecer o segundo</a:t>
            </a:r>
            <a:r>
              <a:rPr lang="pt-BR" sz="19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.   10  </a:t>
            </a:r>
            <a:r>
              <a:rPr lang="pt-BR" sz="19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Na qual vontade temos sido santificados pela oblação do corpo de Jesus Cristo, feita uma vez</a:t>
            </a:r>
            <a:r>
              <a:rPr lang="pt-BR" sz="19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.   11  </a:t>
            </a:r>
            <a:r>
              <a:rPr lang="pt-BR" sz="19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E assim todo sacerdote aparece cada dia, ministrando e oferecendo muitas vezes os mesmos sacrifícios, que nunca podem tirar pecados</a:t>
            </a:r>
            <a:r>
              <a:rPr lang="pt-BR" sz="19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;   12  </a:t>
            </a:r>
            <a:r>
              <a:rPr lang="pt-BR" sz="19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mas este, havendo oferecido um único sacrifício pelos pecados, está assentado para sempre à destra de Deus,</a:t>
            </a:r>
          </a:p>
        </p:txBody>
      </p:sp>
    </p:spTree>
    <p:extLst>
      <p:ext uri="{BB962C8B-B14F-4D97-AF65-F5344CB8AC3E}">
        <p14:creationId xmlns:p14="http://schemas.microsoft.com/office/powerpoint/2010/main" val="323317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07: AS SETENTA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</a:rPr>
              <a:t>SEMANAS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III – O SEGUNDO PERÍODO, DE UMA ÚLTIMA SEMANA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974" y="1412776"/>
            <a:ext cx="8136904" cy="46012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3. A CHEGADA DO ASSOLADOR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 AS AFLIÇÕES DETERMINADAS</a:t>
            </a:r>
          </a:p>
          <a:p>
            <a:pPr algn="just">
              <a:lnSpc>
                <a:spcPct val="100000"/>
              </a:lnSpc>
            </a:pP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Com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 fim de toda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ordem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mosaica baseada no Templo e na missão de Israel como povo de Deus – fim esse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assinalado pela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destruição de Jerusalém e do Templo, entramos no período final das setenta semanas.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No verso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26, lemos que “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até ao fim haverá guerra; estão determinadas assolações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” – que é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uma referência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aos acontecimentos catastróficos e aflitivos que se abateriam sobre as nações até o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fim do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mundo, como Jesus avisaria os Seus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discípulos. 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Mt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24.6-7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Observemos ainda, pelo verso 27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, que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esse é o tempo em que o Assolador, isto é, o espírito do anticristo, se faz presente no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mundo,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manifestando-se na multiplicação do engano e da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iniquidade. 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</a:rPr>
              <a:t>1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</a:rPr>
              <a:t>Jo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</a:rPr>
              <a:t> 2.18;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4.3;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1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Tm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4.1-2; 2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Tm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3.1-4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Contudo, esse período também inclui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 derramar </a:t>
            </a:r>
            <a:r>
              <a:rPr lang="pt-BR" sz="2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da ira de Deus sobre todo o sistema e poder das trevas, com a destruição do </a:t>
            </a:r>
            <a:r>
              <a:rPr lang="pt-BR" sz="2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próprio Assolador. 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cf. 2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Ts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2.7,8,9-12;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Ap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20.10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42835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8280920" cy="410445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 err="1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Mt</a:t>
            </a:r>
            <a:r>
              <a:rPr lang="pt-BR" sz="32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32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24</a:t>
            </a:r>
            <a:r>
              <a:rPr lang="pt-BR" sz="32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6  E ouvireis de guerras e de rumores de guerras; olhai, não vos assusteis, porque é mister que isso tudo aconteça, mas ainda não é o fim</a:t>
            </a:r>
            <a:r>
              <a:rPr lang="pt-BR" sz="32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  7  </a:t>
            </a:r>
            <a:r>
              <a:rPr lang="pt-BR" sz="32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Porquanto se levantará nação contra nação, e reino contra reino, e haverá fomes, e pestes, e terremotos, em vários lugares</a:t>
            </a:r>
            <a:r>
              <a:rPr lang="pt-BR" sz="32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</a:t>
            </a:r>
            <a:endParaRPr lang="pt-BR" sz="3200" dirty="0">
              <a:solidFill>
                <a:srgbClr val="000099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90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611560" y="476672"/>
            <a:ext cx="8136904" cy="583264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1 </a:t>
            </a:r>
            <a:r>
              <a:rPr lang="pt-BR" sz="2100" dirty="0" err="1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Jo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2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18 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Filhinhos, é já a última hora; e, como ouvistes que vem o anticristo, também agora muitos se têm feito anticristos; por onde conhecemos que é já a última hora.</a:t>
            </a:r>
            <a:endParaRPr lang="pt-BR" sz="2100" dirty="0" smtClean="0">
              <a:solidFill>
                <a:srgbClr val="0000CC"/>
              </a:solidFill>
              <a:latin typeface="Georgia"/>
              <a:ea typeface="Times New Roman"/>
              <a:cs typeface="Lucida Sans Unicode" pitchFamily="34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1 </a:t>
            </a:r>
            <a:r>
              <a:rPr lang="pt-BR" sz="2100" dirty="0" err="1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Jo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  4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. 3  e todo espírito que não confessa que Jesus Cristo veio em carne não é de Deus; mas este é o espírito do anticristo, do qual já ouvistes que há de vir, e eis que está já no mundo.</a:t>
            </a:r>
            <a:endParaRPr lang="pt-BR" sz="2100" dirty="0" smtClean="0">
              <a:solidFill>
                <a:srgbClr val="9900CC"/>
              </a:solidFill>
              <a:latin typeface="Georgia"/>
              <a:ea typeface="Times New Roman"/>
              <a:cs typeface="Lucida Sans Unicode" pitchFamily="34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1 </a:t>
            </a:r>
            <a:r>
              <a:rPr lang="pt-BR" sz="2100" dirty="0" err="1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Tm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4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1 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Mas o Espírito expressamente diz que, nos últimos tempos, apostatarão alguns da fé, dando ouvidos a espíritos enganadores e a doutrinas de demônios</a:t>
            </a:r>
            <a:r>
              <a:rPr lang="pt-BR" sz="21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,   2  </a:t>
            </a:r>
            <a:r>
              <a:rPr lang="pt-BR" sz="21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pela hipocrisia de homens que falam mentiras, tendo cauterizada a sua própria consciência,</a:t>
            </a:r>
            <a:endParaRPr lang="pt-BR" sz="2100" dirty="0" smtClean="0">
              <a:solidFill>
                <a:srgbClr val="0000CC"/>
              </a:solidFill>
              <a:latin typeface="Georgia"/>
              <a:ea typeface="Times New Roman"/>
              <a:cs typeface="Lucida Sans Unicode" pitchFamily="34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2 </a:t>
            </a:r>
            <a:r>
              <a:rPr lang="pt-BR" sz="2100" dirty="0" err="1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Tm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3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. 1 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Sabe, porém, isto: que nos últimos dias sobrevirão tempos trabalhosos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;   2  </a:t>
            </a:r>
            <a:r>
              <a:rPr lang="pt-BR" sz="21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porque haverá homens amantes de si mesmos, avarentos, presunçosos, soberbos, blasfemos, desobedientes a pais e mães, ingratos, profanos</a:t>
            </a:r>
            <a:r>
              <a:rPr lang="pt-BR" sz="21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, </a:t>
            </a:r>
            <a:endParaRPr lang="pt-BR" sz="21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36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124744"/>
            <a:ext cx="8208912" cy="482453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2 </a:t>
            </a:r>
            <a:r>
              <a:rPr lang="pt-BR" sz="2400" dirty="0" err="1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Ts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 2. 7  Porque já o mistério da injustiça opera; somente há um que, agora, resiste até que do meio seja tirado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;   8  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e, então, será revelado o iníquo, a quem o Senhor desfará pelo assopro da sua boca e aniquilará pelo esplendor da sua vinda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;   9  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a esse cuja vinda é segundo a eficácia de Satanás, com todo o poder, e sinais, e prodígios de mentira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,   10  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e com todo engano da injustiça para os que perecem, porque não receberam o amor da verdade para se salvarem</a:t>
            </a:r>
            <a:r>
              <a:rPr lang="pt-BR" sz="2400" dirty="0" smtClean="0">
                <a:solidFill>
                  <a:srgbClr val="0000CC"/>
                </a:solidFill>
                <a:latin typeface="Georgia"/>
                <a:ea typeface="Times New Roman"/>
                <a:cs typeface="Lucida Sans Unicode" pitchFamily="34" charset="0"/>
              </a:rPr>
              <a:t>. 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Ap</a:t>
            </a:r>
            <a:r>
              <a:rPr lang="pt-BR" sz="2400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sz="2400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20. 10  E o diabo, que os enganava, foi lançado no lago de fogo e enxofre, onde está a besta e o falso profeta; e de dia e de noite serão atormentados para todo o sempre.</a:t>
            </a:r>
            <a:endParaRPr lang="pt-BR" sz="24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90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AS SETENTA SEMANAS E O SEU OBJETIVO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20-24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O PRIMEIRO PERÍODO, DE SESSENTA 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NOVE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SEMANAS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V. 25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O SEGUNDO PERÍODO, DE UMA ÚLTIMA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SEMANA 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26-27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rgbClr val="FF00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07: AS SETENTA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SEMANAS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496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539552" y="548680"/>
            <a:ext cx="8352928" cy="597666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2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Dn</a:t>
            </a:r>
            <a:r>
              <a:rPr lang="pt-BR" sz="22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9. 24  Setenta semanas estão determinadas sobre o teu povo e sobre a tua santa </a:t>
            </a:r>
            <a:r>
              <a:rPr lang="pt-BR" sz="2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cidade  . . . </a:t>
            </a:r>
          </a:p>
          <a:p>
            <a:pPr marL="0" lv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25  </a:t>
            </a:r>
            <a:r>
              <a:rPr lang="pt-BR" sz="2200" dirty="0" smtClean="0">
                <a:solidFill>
                  <a:srgbClr val="C00000"/>
                </a:solidFill>
                <a:latin typeface="Arial" pitchFamily="34" charset="0"/>
                <a:ea typeface="Times New Roman"/>
                <a:cs typeface="Arial" pitchFamily="34" charset="0"/>
              </a:rPr>
              <a:t>Sabe </a:t>
            </a:r>
            <a:r>
              <a:rPr lang="pt-BR" sz="2200" dirty="0">
                <a:solidFill>
                  <a:srgbClr val="C00000"/>
                </a:solidFill>
                <a:latin typeface="Arial" pitchFamily="34" charset="0"/>
                <a:ea typeface="Times New Roman"/>
                <a:cs typeface="Arial" pitchFamily="34" charset="0"/>
              </a:rPr>
              <a:t>e entende: desde a saída da ordem para restaurar e para edificar Jerusalém, até ao Messias, o Príncipe, sete semanas e sessenta e duas semanas; as ruas e as tranqueiras se reedificarão, mas em tempos angustiosos.    </a:t>
            </a:r>
            <a:endParaRPr lang="pt-BR" sz="2200" dirty="0" smtClean="0">
              <a:solidFill>
                <a:srgbClr val="C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lv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26 E</a:t>
            </a:r>
            <a:r>
              <a:rPr lang="pt-BR" sz="2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, depois das sessenta e duas semanas, será tirado o Messias e não será mais; e o povo do príncipe, que há de vir, destruirá a cidade e o santuário, e o seu fim será com uma inundação; e até ao fim haverá guerra; estão determinadas assolações.    </a:t>
            </a:r>
            <a:endParaRPr lang="pt-BR" sz="2100" dirty="0" smtClean="0">
              <a:solidFill>
                <a:srgbClr val="0000CC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lv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200" dirty="0" smtClean="0">
                <a:solidFill>
                  <a:srgbClr val="C00000"/>
                </a:solidFill>
                <a:latin typeface="Arial" pitchFamily="34" charset="0"/>
                <a:ea typeface="Times New Roman"/>
                <a:cs typeface="Arial" pitchFamily="34" charset="0"/>
              </a:rPr>
              <a:t>27  </a:t>
            </a:r>
            <a:r>
              <a:rPr lang="pt-BR" sz="2200" dirty="0">
                <a:solidFill>
                  <a:srgbClr val="C00000"/>
                </a:solidFill>
                <a:latin typeface="Arial" pitchFamily="34" charset="0"/>
                <a:ea typeface="Times New Roman"/>
                <a:cs typeface="Arial" pitchFamily="34" charset="0"/>
              </a:rPr>
              <a:t>E ele firmará um concerto com muitos por uma semana; e, na metade da semana, fará cessar o sacrifício e a oferta de manjares; e sobre a asa das abominações  virá o assolador, e isso até à consumação; e o que está determinado será derramado sobre o assolador.</a:t>
            </a:r>
          </a:p>
        </p:txBody>
      </p:sp>
    </p:spTree>
    <p:extLst>
      <p:ext uri="{BB962C8B-B14F-4D97-AF65-F5344CB8AC3E}">
        <p14:creationId xmlns:p14="http://schemas.microsoft.com/office/powerpoint/2010/main" val="228291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</a:rPr>
              <a:t>LIÇÃO 07: AS SETENTA SEMANAS</a:t>
            </a: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</a:rPr>
              <a:t>	</a:t>
            </a:r>
            <a:r>
              <a:rPr lang="pt-BR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	</a:t>
            </a: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9552" y="1988840"/>
            <a:ext cx="8136904" cy="397031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A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visão das Setenta Semanas é um dos muitos argumentos da veracidade e inspiração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divina das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Escrituras Sagradas, pois descreve, com séculos de antecedência, acontecimentos que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se realizaram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na ordem e do modo exato como foram revelados. Sempre houve citações na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Bíblia sobre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tempos determinados para propósitos definidos por Deus, o que nos mostra Seu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controle total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e absoluto sobre 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mundo.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42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AS SETENTA SEMANAS E O SEU OBJETIVO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20-24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O PRIMEIRO PERÍODO, DE SESSENTA 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NOVE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SEMANAS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V. 25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O SEGUNDO PERÍODO, DE UMA ÚLTIMA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SEMANA 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26-27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07: AS SETENTA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SEMANAS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496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683568" y="2132856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000" dirty="0">
                <a:solidFill>
                  <a:srgbClr val="0000CC"/>
                </a:solidFill>
                <a:latin typeface="Arial" charset="0"/>
                <a:cs typeface="Arial" charset="0"/>
              </a:rPr>
              <a:t>Setenta semanas estão determinadas sobre o teu povo e sobre a </a:t>
            </a:r>
            <a:r>
              <a:rPr lang="pt-BR" sz="30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tua santa </a:t>
            </a:r>
            <a:r>
              <a:rPr lang="pt-BR" sz="3000" dirty="0">
                <a:solidFill>
                  <a:srgbClr val="0000CC"/>
                </a:solidFill>
                <a:latin typeface="Arial" charset="0"/>
                <a:cs typeface="Arial" charset="0"/>
              </a:rPr>
              <a:t>cidade, para extinguir a transgressão, e dar fim aos pecados, e expiar a </a:t>
            </a:r>
            <a:r>
              <a:rPr lang="pt-BR" sz="3000" dirty="0" err="1">
                <a:solidFill>
                  <a:srgbClr val="0000CC"/>
                </a:solidFill>
                <a:latin typeface="Arial" charset="0"/>
                <a:cs typeface="Arial" charset="0"/>
              </a:rPr>
              <a:t>iniqüidade</a:t>
            </a:r>
            <a:r>
              <a:rPr lang="pt-BR" sz="30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, e </a:t>
            </a:r>
            <a:r>
              <a:rPr lang="pt-BR" sz="3000" dirty="0">
                <a:solidFill>
                  <a:srgbClr val="0000CC"/>
                </a:solidFill>
                <a:latin typeface="Arial" charset="0"/>
                <a:cs typeface="Arial" charset="0"/>
              </a:rPr>
              <a:t>trazer a justiça eterna, e selar a visão e a profecia, e ungir o Santo dos santos</a:t>
            </a:r>
            <a:r>
              <a:rPr lang="pt-BR" sz="3000" dirty="0">
                <a:solidFill>
                  <a:schemeClr val="tx1"/>
                </a:solidFill>
                <a:latin typeface="Arial" charset="0"/>
                <a:cs typeface="Arial" charset="0"/>
              </a:rPr>
              <a:t>”. 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</a:t>
            </a:r>
            <a:r>
              <a:rPr lang="pt-BR" sz="2800" dirty="0">
                <a:solidFill>
                  <a:srgbClr val="993300"/>
                </a:solidFill>
              </a:rPr>
              <a:t>(</a:t>
            </a:r>
            <a:r>
              <a:rPr lang="pt-BR" sz="2800" dirty="0" err="1">
                <a:solidFill>
                  <a:srgbClr val="0000CC"/>
                </a:solidFill>
              </a:rPr>
              <a:t>Dn</a:t>
            </a:r>
            <a:r>
              <a:rPr lang="pt-BR" sz="2800" dirty="0">
                <a:solidFill>
                  <a:srgbClr val="0000CC"/>
                </a:solidFill>
              </a:rPr>
              <a:t> 9</a:t>
            </a:r>
            <a:r>
              <a:rPr lang="pt-BR" sz="2800" dirty="0" smtClean="0">
                <a:solidFill>
                  <a:srgbClr val="0000CC"/>
                </a:solidFill>
              </a:rPr>
              <a:t>. 24</a:t>
            </a:r>
            <a:r>
              <a:rPr lang="pt-BR" sz="2800" dirty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	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</a:rPr>
              <a:t>LIÇÃO 07: AS SETENTA SEMANAS</a:t>
            </a:r>
            <a:endParaRPr lang="pt-BR" sz="3000" b="1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16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683568" y="2132856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0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Setenta </a:t>
            </a:r>
            <a:r>
              <a:rPr lang="pt-BR" sz="3000" dirty="0">
                <a:solidFill>
                  <a:srgbClr val="0000CC"/>
                </a:solidFill>
                <a:latin typeface="Arial" charset="0"/>
                <a:cs typeface="Arial" charset="0"/>
              </a:rPr>
              <a:t>semanas estão determinadas sobre o teu povo e sobre a </a:t>
            </a:r>
            <a:r>
              <a:rPr lang="pt-BR" sz="30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tua santa </a:t>
            </a:r>
            <a:r>
              <a:rPr lang="pt-BR" sz="3000" dirty="0">
                <a:solidFill>
                  <a:srgbClr val="0000CC"/>
                </a:solidFill>
                <a:latin typeface="Arial" charset="0"/>
                <a:cs typeface="Arial" charset="0"/>
              </a:rPr>
              <a:t>cidade, para extinguir a transgressão, e dar fim aos pecados, e expiar a </a:t>
            </a:r>
            <a:r>
              <a:rPr lang="pt-BR" sz="3000" dirty="0" err="1">
                <a:solidFill>
                  <a:srgbClr val="0000CC"/>
                </a:solidFill>
                <a:latin typeface="Arial" charset="0"/>
                <a:cs typeface="Arial" charset="0"/>
              </a:rPr>
              <a:t>iniqüidade</a:t>
            </a:r>
            <a:r>
              <a:rPr lang="pt-BR" sz="30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, e </a:t>
            </a:r>
            <a:r>
              <a:rPr lang="pt-BR" sz="3000" dirty="0">
                <a:solidFill>
                  <a:srgbClr val="0000CC"/>
                </a:solidFill>
                <a:latin typeface="Arial" charset="0"/>
                <a:cs typeface="Arial" charset="0"/>
              </a:rPr>
              <a:t>trazer a justiça eterna, e selar a visão e a profecia, e ungir o Santo dos santos</a:t>
            </a:r>
            <a:r>
              <a:rPr lang="pt-BR" sz="3000" dirty="0">
                <a:solidFill>
                  <a:schemeClr val="tx1"/>
                </a:solidFill>
                <a:latin typeface="Arial" charset="0"/>
                <a:cs typeface="Arial" charset="0"/>
              </a:rPr>
              <a:t>”. 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</a:t>
            </a:r>
            <a:r>
              <a:rPr lang="pt-BR" sz="2800" dirty="0">
                <a:solidFill>
                  <a:srgbClr val="993300"/>
                </a:solidFill>
              </a:rPr>
              <a:t>(</a:t>
            </a:r>
            <a:r>
              <a:rPr lang="pt-BR" sz="2800" dirty="0" err="1">
                <a:solidFill>
                  <a:srgbClr val="0000CC"/>
                </a:solidFill>
              </a:rPr>
              <a:t>Dn</a:t>
            </a:r>
            <a:r>
              <a:rPr lang="pt-BR" sz="2800" dirty="0">
                <a:solidFill>
                  <a:srgbClr val="0000CC"/>
                </a:solidFill>
              </a:rPr>
              <a:t> 9.24</a:t>
            </a:r>
            <a:r>
              <a:rPr lang="pt-BR" sz="2800" dirty="0">
                <a:solidFill>
                  <a:srgbClr val="993300"/>
                </a:solidFill>
              </a:rPr>
              <a:t>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	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</a:rPr>
              <a:t>LIÇÃO 07: AS SETENTA SEMANAS</a:t>
            </a:r>
            <a:endParaRPr lang="pt-BR" sz="3000" b="1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71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28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</a:t>
            </a:r>
            <a:r>
              <a:rPr lang="pt-BR" sz="28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  </a:t>
            </a:r>
            <a:r>
              <a:rPr lang="pt-BR" sz="3200" dirty="0">
                <a:solidFill>
                  <a:srgbClr val="0000CC"/>
                </a:solidFill>
              </a:rPr>
              <a:t>DANIEL 9</a:t>
            </a:r>
            <a:r>
              <a:rPr lang="pt-BR" sz="3200" dirty="0" smtClean="0">
                <a:solidFill>
                  <a:srgbClr val="0000CC"/>
                </a:solidFill>
              </a:rPr>
              <a:t>. 20-27 </a:t>
            </a:r>
            <a:endParaRPr lang="pt-BR" sz="3600" dirty="0">
              <a:solidFill>
                <a:srgbClr val="000099"/>
              </a:solidFill>
              <a:latin typeface="Calibri" pitchFamily="34" charset="0"/>
              <a:ea typeface="Calibri"/>
              <a:cs typeface="Georgia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   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  <a:ea typeface="+mn-ea"/>
                <a:cs typeface="+mn-cs"/>
              </a:rPr>
              <a:t>LIÇÃO 07: AS SETENTA SEMANAS</a:t>
            </a:r>
            <a:endParaRPr lang="pt-BR" sz="28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64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683568" y="2204864"/>
            <a:ext cx="8209161" cy="4248472"/>
          </a:xfrm>
          <a:ln w="28575">
            <a:solidFill>
              <a:srgbClr val="00B0F0"/>
            </a:solidFill>
          </a:ln>
        </p:spPr>
        <p:txBody>
          <a:bodyPr/>
          <a:lstStyle/>
          <a:p>
            <a:r>
              <a:rPr lang="pt-BR" dirty="0" err="1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Dn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9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20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Estando eu ainda falando, e orando, e confessando o meu pecado e o pecado do meu povo Israel, e lançando a minha súplica perante a face do SENHOR, meu Deus, pelo monte santo do meu Deus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   21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estando eu, digo, ainda falando na oração, o varão Gabriel, que eu tinha visto na minha visão ao princípio, veio voando rapidamente e tocou-me à hora do sacrifício da tarde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  22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 me instruiu, e falou comigo, e disse: Daniel, agora, saí para fazer-te entender o sentido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  23  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No princípio das tuas súplicas, saiu a ordem, e eu vim, para </a:t>
            </a:r>
            <a:r>
              <a:rPr lang="pt-BR" dirty="0" err="1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to</a:t>
            </a:r>
            <a:r>
              <a:rPr lang="pt-BR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declarar, porque és mui amado; toma, pois, bem sentido na palavra e entende a visão</a:t>
            </a:r>
            <a:r>
              <a:rPr lang="pt-BR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</a:t>
            </a:r>
            <a:endParaRPr lang="pt-BR" dirty="0">
              <a:solidFill>
                <a:srgbClr val="0000CC"/>
              </a:solidFill>
              <a:latin typeface="Calibri" pitchFamily="34" charset="0"/>
              <a:ea typeface="Calibri"/>
              <a:cs typeface="Georgia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188640"/>
            <a:ext cx="8569325" cy="1584598"/>
          </a:xfrm>
        </p:spPr>
        <p:txBody>
          <a:bodyPr/>
          <a:lstStyle/>
          <a:p>
            <a:pPr lvl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rgbClr val="993300"/>
                </a:solidFill>
              </a:rPr>
              <a:t>LIÇÃO 07: AS SETENTA SEMANAS</a:t>
            </a:r>
            <a:br>
              <a:rPr lang="pt-BR" sz="2400" b="1" dirty="0">
                <a:solidFill>
                  <a:srgbClr val="993300"/>
                </a:solidFill>
              </a:rPr>
            </a:b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30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</a:t>
            </a: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 </a:t>
            </a:r>
            <a:r>
              <a:rPr lang="pt-BR" sz="2800" b="1" cap="small" dirty="0">
                <a:solidFill>
                  <a:srgbClr val="0000CC"/>
                </a:solidFill>
              </a:rPr>
              <a:t>DANIEL 9</a:t>
            </a:r>
            <a:r>
              <a:rPr lang="pt-BR" sz="2800" b="1" cap="small" dirty="0" smtClean="0">
                <a:solidFill>
                  <a:srgbClr val="0000CC"/>
                </a:solidFill>
              </a:rPr>
              <a:t>. 20-27 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26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2060848"/>
            <a:ext cx="8209161" cy="4464496"/>
          </a:xfrm>
          <a:ln w="28575">
            <a:solidFill>
              <a:srgbClr val="00B0F0"/>
            </a:solidFill>
          </a:ln>
        </p:spPr>
        <p:txBody>
          <a:bodyPr/>
          <a:lstStyle/>
          <a:p>
            <a:r>
              <a:rPr lang="pt-BR" sz="2000" dirty="0" err="1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Dn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9. 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24  Setenta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semanas estão determinadas sobre o teu povo e sobre a tua santa cidade, para extinguir a transgressão, e dar fim aos pecados, e expiar a </a:t>
            </a:r>
            <a:r>
              <a:rPr lang="pt-BR" sz="2000" dirty="0" err="1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iniqüidade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e trazer a justiça eterna, e selar a visão e a profecia, e ungir o Santo dos santos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  25  Sabe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 entende: desde a saída da ordem para restaurar e para edificar Jerusalém, até ao Messias, o Príncipe, sete semanas e sessenta e duas semanas; as ruas e as tranqueiras se reedificarão, mas em tempos angustiosos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  26 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E, depois das sessenta e duas semanas, será tirado o Messias e não será mais; e o povo do príncipe, que há de vir, destruirá a cidade e o santuário, e o seu fim será com uma inundação; e até ao fim haverá guerra; estão determinadas assolações</a:t>
            </a:r>
            <a:r>
              <a:rPr lang="pt-BR" sz="20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  27  E </a:t>
            </a:r>
            <a:r>
              <a:rPr lang="pt-BR" sz="20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ele firmará um concerto com muitos por uma semana; e, na metade da semana, fará cessar o sacrifício e a oferta de manjares; e sobre a asa das abominações  virá o assolador, e isso até à consumação; e o que está determinado será derramado sobre o assolador.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188640"/>
            <a:ext cx="8569325" cy="1584598"/>
          </a:xfrm>
        </p:spPr>
        <p:txBody>
          <a:bodyPr/>
          <a:lstStyle/>
          <a:p>
            <a:pPr lvl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rgbClr val="993300"/>
                </a:solidFill>
              </a:rPr>
              <a:t>LIÇÃO 07: AS SETENTA SEMANAS</a:t>
            </a:r>
            <a:r>
              <a:rPr lang="pt-BR" sz="2400" b="1" dirty="0" smtClean="0">
                <a:solidFill>
                  <a:srgbClr val="993300"/>
                </a:solidFill>
              </a:rPr>
              <a:t/>
            </a:r>
            <a:br>
              <a:rPr lang="pt-BR" sz="2400" b="1" dirty="0" smtClean="0">
                <a:solidFill>
                  <a:srgbClr val="993300"/>
                </a:solidFill>
              </a:rPr>
            </a:br>
            <a:r>
              <a:rPr lang="pt-BR" sz="24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24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</a:t>
            </a:r>
            <a:r>
              <a:rPr lang="pt-BR" sz="24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 </a:t>
            </a:r>
            <a:r>
              <a:rPr lang="pt-BR" sz="2400" b="1" cap="small" dirty="0">
                <a:solidFill>
                  <a:srgbClr val="0000CC"/>
                </a:solidFill>
              </a:rPr>
              <a:t>DANIEL 9.20-2</a:t>
            </a:r>
            <a:r>
              <a:rPr lang="pt-BR" sz="2800" b="1" cap="small" dirty="0">
                <a:solidFill>
                  <a:srgbClr val="0000CC"/>
                </a:solidFill>
              </a:rPr>
              <a:t>7 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65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8" cy="4464496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AS SETENTA SEMANAS E O SEU OBJETIVO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20-24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O PRIMEIRO PERÍODO, DE SESSENTA E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NOVE 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SEMANAS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V. 25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27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O SEGUNDO PERÍODO, DE UMA ÚLTIMA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	SEMANA 								(</a:t>
            </a:r>
            <a:r>
              <a:rPr lang="pt-BR" sz="2700" dirty="0">
                <a:solidFill>
                  <a:srgbClr val="0000CC"/>
                </a:solidFill>
                <a:latin typeface="Arial" charset="0"/>
                <a:ea typeface="Calibri"/>
                <a:cs typeface="Arial" charset="0"/>
              </a:rPr>
              <a:t>VV. 26-27</a:t>
            </a: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) </a:t>
            </a: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07: AS SETENTA </a:t>
            </a:r>
            <a: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  <a:t>SEMANAS</a:t>
            </a:r>
            <a:br>
              <a:rPr lang="pt-BR" sz="3000" b="1" dirty="0" smtClean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676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07: 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  AS  SETENTA  SEMANAS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0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3000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INTRODUÇÃO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22930" y="1628800"/>
            <a:ext cx="8136904" cy="440120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O texto de Daniel em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epígrafe é de grande importância para o estudo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da escatologia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bíblica. Nesta passagem encontramos uma revelação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Deus ao profeta sobre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um tempo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determinado para a realização de todos os Seus desígnios em relação ao Seu povo.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Trata-se de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uma palavra abrangente, que começa a se cumprir ainda antes de Cristo, estende-se por toda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 era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cristã e completa-se apenas na consumação deste mundo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0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túdio">
  <a:themeElements>
    <a:clrScheme name="Estú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Estúdio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ú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apa Dura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Integração">
  <a:themeElements>
    <a:clrScheme name="Farmacêutic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ç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ç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6225</TotalTime>
  <Words>2555</Words>
  <Application>Microsoft Office PowerPoint</Application>
  <PresentationFormat>Apresentação na tela (4:3)</PresentationFormat>
  <Paragraphs>164</Paragraphs>
  <Slides>40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40</vt:i4>
      </vt:variant>
    </vt:vector>
  </HeadingPairs>
  <TitlesOfParts>
    <vt:vector size="44" baseType="lpstr">
      <vt:lpstr>1_Tema do Office</vt:lpstr>
      <vt:lpstr>Estúdio</vt:lpstr>
      <vt:lpstr>Capa Dura</vt:lpstr>
      <vt:lpstr>Integração</vt:lpstr>
      <vt:lpstr>ESCOLA  BÍBLICA  DOMINICAL</vt:lpstr>
      <vt:lpstr>2° TRIMESTRE  DE  2018  ESCATOLOGIA</vt:lpstr>
      <vt:lpstr>ESCATOLOGIA 2° TRIMESTRE DE 2018</vt:lpstr>
      <vt:lpstr> ESCATOLOGIA LIÇÃO 07: AS SETENTA SEMANAS</vt:lpstr>
      <vt:lpstr>   ESCATOLOGIA LIÇÃO 07: AS SETENTA SEMANAS</vt:lpstr>
      <vt:lpstr>LIÇÃO 07: AS SETENTA SEMANAS LEITURA BÍBLICA: DANIEL 9. 20-27 </vt:lpstr>
      <vt:lpstr>LIÇÃO 07: AS SETENTA SEMANAS LEITURA BÍBLICA: DANIEL 9.20-27 </vt:lpstr>
      <vt:lpstr>LIÇÃO 07: AS SETENTA SEMANAS ESBOÇO</vt:lpstr>
      <vt:lpstr> </vt:lpstr>
      <vt:lpstr>LIÇÃO 07: AS SETENTA SEMANAS ESBOÇO</vt:lpstr>
      <vt:lpstr> </vt:lpstr>
      <vt:lpstr>Apresentação do PowerPoint</vt:lpstr>
      <vt:lpstr> </vt:lpstr>
      <vt:lpstr>Apresentação do PowerPoint</vt:lpstr>
      <vt:lpstr> </vt:lpstr>
      <vt:lpstr>Apresentação do PowerPoint</vt:lpstr>
      <vt:lpstr>Apresentação do PowerPoint</vt:lpstr>
      <vt:lpstr>LIÇÃO 07: AS SETENTA SEMANAS ESBOÇO</vt:lpstr>
      <vt:lpstr> </vt:lpstr>
      <vt:lpstr> </vt:lpstr>
      <vt:lpstr>Apresentação do PowerPoint</vt:lpstr>
      <vt:lpstr>Apresentação do PowerPoint</vt:lpstr>
      <vt:lpstr>Apresentação do PowerPoint</vt:lpstr>
      <vt:lpstr>LIÇÃO 07: AS SETENTA SEMANAS ESBOÇO</vt:lpstr>
      <vt:lpstr> </vt:lpstr>
      <vt:lpstr> </vt:lpstr>
      <vt:lpstr>Apresentação do PowerPoint</vt:lpstr>
      <vt:lpstr>Apresentação do PowerPoint</vt:lpstr>
      <vt:lpstr> </vt:lpstr>
      <vt:lpstr>Apresentação do PowerPoint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LIÇÃO 07: AS SETENTA SEMANAS ESBOÇO</vt:lpstr>
      <vt:lpstr>Apresentação do PowerPoint</vt:lpstr>
      <vt:lpstr> </vt:lpstr>
      <vt:lpstr>LIÇÃO 07: AS SETENTA SEMANAS ESBOÇO</vt:lpstr>
      <vt:lpstr> ESCATOLOGIA LIÇÃO 07: AS SETENTA SEMANAS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Pássaro e a Oração</dc:title>
  <dc:creator>I.G.V</dc:creator>
  <cp:keywords>Slide</cp:keywords>
  <cp:lastModifiedBy>I.G.V</cp:lastModifiedBy>
  <cp:revision>450</cp:revision>
  <dcterms:modified xsi:type="dcterms:W3CDTF">2018-05-09T01:00:18Z</dcterms:modified>
</cp:coreProperties>
</file>