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42"/>
  </p:notesMasterIdLst>
  <p:sldIdLst>
    <p:sldId id="524" r:id="rId5"/>
    <p:sldId id="519" r:id="rId6"/>
    <p:sldId id="520" r:id="rId7"/>
    <p:sldId id="521" r:id="rId8"/>
    <p:sldId id="525" r:id="rId9"/>
    <p:sldId id="545" r:id="rId10"/>
    <p:sldId id="606" r:id="rId11"/>
    <p:sldId id="560" r:id="rId12"/>
    <p:sldId id="631" r:id="rId13"/>
    <p:sldId id="528" r:id="rId14"/>
    <p:sldId id="632" r:id="rId15"/>
    <p:sldId id="548" r:id="rId16"/>
    <p:sldId id="626" r:id="rId17"/>
    <p:sldId id="648" r:id="rId18"/>
    <p:sldId id="557" r:id="rId19"/>
    <p:sldId id="635" r:id="rId20"/>
    <p:sldId id="633" r:id="rId21"/>
    <p:sldId id="593" r:id="rId22"/>
    <p:sldId id="647" r:id="rId23"/>
    <p:sldId id="594" r:id="rId24"/>
    <p:sldId id="636" r:id="rId25"/>
    <p:sldId id="605" r:id="rId26"/>
    <p:sldId id="646" r:id="rId27"/>
    <p:sldId id="620" r:id="rId28"/>
    <p:sldId id="637" r:id="rId29"/>
    <p:sldId id="627" r:id="rId30"/>
    <p:sldId id="551" r:id="rId31"/>
    <p:sldId id="634" r:id="rId32"/>
    <p:sldId id="638" r:id="rId33"/>
    <p:sldId id="639" r:id="rId34"/>
    <p:sldId id="552" r:id="rId35"/>
    <p:sldId id="645" r:id="rId36"/>
    <p:sldId id="567" r:id="rId37"/>
    <p:sldId id="628" r:id="rId38"/>
    <p:sldId id="556" r:id="rId39"/>
    <p:sldId id="629" r:id="rId40"/>
    <p:sldId id="630" r:id="rId41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663300"/>
    <a:srgbClr val="9900CC"/>
    <a:srgbClr val="006600"/>
    <a:srgbClr val="3366CC"/>
    <a:srgbClr val="9933FF"/>
    <a:srgbClr val="000099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49580" algn="just">
              <a:spcAft>
                <a:spcPts val="600"/>
              </a:spcAft>
            </a:pPr>
            <a:r>
              <a:rPr lang="pt-BR" b="1" dirty="0" smtClean="0"/>
              <a:t>		</a:t>
            </a:r>
            <a:r>
              <a:rPr lang="pt-BR" sz="2000" dirty="0" smtClean="0">
                <a:effectLst/>
                <a:latin typeface="Georgia"/>
                <a:ea typeface="Times New Roman"/>
              </a:rPr>
              <a:t>se encerrarão com a vinda de Crist</a:t>
            </a:r>
            <a:r>
              <a:rPr lang="pt-BR" sz="1200" dirty="0" smtClean="0">
                <a:effectLst/>
                <a:latin typeface="Georgia"/>
                <a:ea typeface="Times New Roman"/>
              </a:rPr>
              <a:t>o</a:t>
            </a:r>
            <a:endParaRPr lang="pt-BR" sz="1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quanto aos que não creem em Jesus a sua situação de mortos, destituídos da glória</a:t>
            </a:r>
            <a:r>
              <a:rPr lang="pt-BR" baseline="0" dirty="0" smtClean="0"/>
              <a:t> de Deus e filhos da ira permanece – nada mudou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repentina destruição		mas o dia do senhor virá como o ladrão de noite, no qual os céus passarão  com grande estrondo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27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</a:t>
            </a:r>
            <a:r>
              <a:rPr lang="pt-BR" sz="1200" dirty="0" smtClean="0">
                <a:solidFill>
                  <a:srgbClr val="000000"/>
                </a:solidFill>
                <a:latin typeface="Times New Roman"/>
              </a:rPr>
              <a:t>19  Escreve as coisas que tens visto, e as que são, e as que depois destas hão de acontecer</a:t>
            </a:r>
          </a:p>
        </p:txBody>
      </p:sp>
    </p:spTree>
    <p:extLst>
      <p:ext uri="{BB962C8B-B14F-4D97-AF65-F5344CB8AC3E}">
        <p14:creationId xmlns:p14="http://schemas.microsoft.com/office/powerpoint/2010/main" val="3119351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Em outras passagens de Apocalipse, encontramos diferentes contagens de tempo, todas elas simbólicas e complementares umas das outras.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Já sentenciado no tempo de Adão	SUJEIÇÃO NO TEMPO DE JÓ	estremecem diante de Jesus 	foram sujeitados à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autoridade dos discípulos e </a:t>
            </a: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de todo o que crê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(sinais que seguirão)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Já sentenciado no tempo de Adão	SUJEIÇÃO NO TEMPO DE JÓ	estremecem diante de Jesus 	foram sujeitados à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autoridade dos discípulos e </a:t>
            </a: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de todo o que crê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(sinais que seguirão)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Isaías  14.  13, 14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7983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29/05/2018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29/05/2018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29/05/2018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466288" y="260648"/>
            <a:ext cx="84982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MILÊNIO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</a:t>
            </a:r>
            <a:r>
              <a:rPr lang="pt-BR" sz="28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O QUE É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6288" y="1484784"/>
            <a:ext cx="8136904" cy="477053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1. 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CONTEXTO DA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VISÃO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Por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se tratar de uma visão do livro de Apocalipse, o texto em análise deve ser considerado à luz do contexto deste livro. O último livro da Bíblia trata de coisas que deveriam acontecer brevemente, e que foram mostradas a João para que ele as transmitisse aos seus irmãos, servos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Portanto, o conteúdo de Apocalipse é pertinente à Igreja, relacionando-se com coisas que devem se cumprir ainda nesta dispensação, antes da vinda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Cristo.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1.1-3;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22.6-7, 10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26469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1 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Revelação de Jesus Cristo, a qual Deus lhe deu para mostrar aos seus servos as coisas que brevemente devem acontecer; e pelo seu anjo as enviou e as notificou a João, seu servo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  2 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o qual testificou da palavra de Deus, e do testemunho de Jesus Cristo, e de tudo o que tem visto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3 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Bem-aventurado aquele que lê, e os que ouvem as palavras desta profecia, e guardam as coisas que nela estão escritas; porque o tempo está próximo.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22. 6 </a:t>
            </a: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disse-me: Estas palavras são fiéis e verdadeiras. O Senhor, o Deus dos santos profetas, enviou o seu anjo, para mostrar aos seus servos as coisas que em breve hão de acontecer</a:t>
            </a: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7  Eis </a:t>
            </a:r>
            <a:r>
              <a:rPr lang="pt-BR" sz="23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que presto venho. Bem-aventurado aquele que guarda as palavras da profecia deste livro</a:t>
            </a: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10  </a:t>
            </a:r>
            <a:r>
              <a:rPr lang="pt-BR" sz="23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disse-me: Não seles as palavras da profecia deste livro, porque próximo está o </a:t>
            </a:r>
            <a:r>
              <a:rPr lang="pt-BR" sz="23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tempo.</a:t>
            </a:r>
            <a:endParaRPr lang="pt-BR" sz="2300" dirty="0" smtClean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7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463716" y="116632"/>
            <a:ext cx="849267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</a:t>
            </a:r>
            <a:r>
              <a:rPr lang="pt-BR" sz="28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O QUE É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97399" y="1484784"/>
            <a:ext cx="8136904" cy="477053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O SENTIDO DA EXPRESSÃO “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MILÊNIO”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encontramos literalmente a palavra “milênio”, mas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mil anos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Considerando, porém, que o tempo de Deus não pode ser tomado ou contado à maneira dos homens, devemos nos resguardar no parecer de Pedro, de que para o Senhor um dia é como mil anos, e mil anos, como um dia.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é diferente com esse período de mil anos: é um tempo definido por Deus, unicamente do Seu conhecimento, no qual muitos acontecimentos se dão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ACONTECIMENTOS DURANTE O </a:t>
            </a:r>
            <a:r>
              <a:rPr lang="pt-BR" sz="28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2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95536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340768"/>
            <a:ext cx="8136904" cy="49613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Font typeface="Arial" charset="0"/>
              <a:buAutoNum type="arabicPeriod"/>
            </a:pPr>
            <a:r>
              <a:rPr lang="pt-BR" sz="22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1. A </a:t>
            </a:r>
            <a:r>
              <a:rPr lang="pt-BR" sz="22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PRISÃO DE SATANÁS </a:t>
            </a:r>
            <a:r>
              <a:rPr lang="pt-BR" sz="22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(vv. 1-3)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Ap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 20. 1  E vi descer do céu um anjo que tinha a chave do abismo e uma grande cadeia na sua mão. 2 Ele prendeu o dragão, a antiga serpente, que é o diabo e Satanás, e amarrou-o por mil anos.    3  E lançou-o no abismo, e ali o encerrou, e pôs selo sobre ele, para que mais não engane as nações, até que os mil anos se acabem. E depois importa que seja solto por um pouco de tempo.</a:t>
            </a:r>
            <a:endParaRPr lang="pt-BR" dirty="0">
              <a:solidFill>
                <a:srgbClr val="0000CC"/>
              </a:solidFill>
              <a:latin typeface="Calibri" pitchFamily="34" charset="0"/>
              <a:ea typeface="Calibri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433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95536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340768"/>
            <a:ext cx="8136904" cy="523220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A 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PRISÃO DE SATANÁS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(vv. 1-3)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período de mil anos tem início com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prisão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do dragão, que é o diabo, Satanás, para que não mais engane as nações. Parece que o diabo está solto, considerando a sua influência sobre 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mundo.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Mas, na realidade, ele atua apenas na sua esfera de escuridão e cegueira espiritual, em que se encontra aprisionado desde a sua queda da presença de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 é luz, e 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diabo é trevas e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não discerne as coisas de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Deus. Ele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está restrito, não faz o que quer, mas só o que Deus permite, e por isso não toca 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crente.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Considere-se ainda que, com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glorificação de Cristo Jesus, o diabo tem perdido o domínio sobre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muitos,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que pela pregação do evangelho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são libertos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das trevas do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engano.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Jd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6;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2.4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Is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14.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14;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16.23; 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5.18;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12.28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Jd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6  e aos anjos que não guardaram o seu principado, mas deixaram a sua própria habitação, reservou na escuridão e em prisões eternas até ao juízo daquele grande Dia;</a:t>
            </a:r>
            <a:endParaRPr lang="pt-BR" sz="27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32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4 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Porque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se Deus não perdoou aos anjos 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que  pecaram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mas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 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havendo-os </a:t>
            </a:r>
            <a:r>
              <a:rPr lang="pt-BR" sz="32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lançado no inferno, os entregou às cadeias da escuridão, ficando reservados para o Juízo</a:t>
            </a:r>
            <a:r>
              <a:rPr lang="pt-BR" sz="32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Is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14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14 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Subirei 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acima das mais altas nuvens e serei semelhante ao Altíssimo</a:t>
            </a:r>
            <a:r>
              <a:rPr lang="pt-BR" sz="27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15 , 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contudo, levado serás ao inferno, ao mais profundo do abismo.</a:t>
            </a:r>
            <a:endParaRPr lang="pt-BR" sz="27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395536" y="692696"/>
            <a:ext cx="8352928" cy="540060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9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29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16</a:t>
            </a:r>
            <a:r>
              <a:rPr lang="pt-BR" sz="29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23 </a:t>
            </a:r>
            <a:r>
              <a:rPr lang="pt-BR" sz="29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Ele</a:t>
            </a:r>
            <a:r>
              <a:rPr lang="pt-BR" sz="29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, porém, voltando-se, disse a Pedro: Para trás de mim, Satanás, que me serves de escândalo; porque não compreendes as coisas que são de Deus, mas só as que são dos homens.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9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29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29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9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5</a:t>
            </a:r>
            <a:r>
              <a:rPr lang="pt-BR" sz="29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18 </a:t>
            </a:r>
            <a:r>
              <a:rPr lang="pt-BR" sz="29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9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Sabemos que todo aquele que é nascido de Deus não peca; mas o que de Deus é gerado conserva-se a si mesmo, e o maligno não lhe toca.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9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29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12. 28  </a:t>
            </a:r>
            <a:r>
              <a:rPr lang="pt-BR" sz="29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Mas, se eu expulso os demônios pelo Espírito de Deus, é conseguintemente chegado a vós o Reino de Deus</a:t>
            </a:r>
            <a:r>
              <a:rPr lang="pt-BR" sz="29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9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2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500788" y="116632"/>
            <a:ext cx="85791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29767" y="1484784"/>
            <a:ext cx="8136904" cy="443813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2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19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OS QUE FORAM MORTOS PELA BESTA VIVEM E REINAM 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4)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Ap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 20. 4  E vi tronos; e assentaram-se sobre eles aqueles a quem foi dado o poder de julgar. E vi as almas daqueles que foram degolados pelo testemunho de Jesus e pela palavra de Deus, e que não adoraram a besta nem a sua imagem, e não receberam o sinal na testa nem na mão; e viveram e reinaram com Cristo durante mil anos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</a:t>
            </a:r>
            <a:endParaRPr lang="pt-BR" dirty="0">
              <a:solidFill>
                <a:srgbClr val="0000CC"/>
              </a:solidFill>
              <a:latin typeface="Calibri" pitchFamily="34" charset="0"/>
              <a:ea typeface="Calibri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500788" y="116632"/>
            <a:ext cx="85791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29767" y="1484784"/>
            <a:ext cx="8136904" cy="463203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	2</a:t>
            </a:r>
            <a:r>
              <a:rPr lang="pt-BR" sz="20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19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OS QUE FORAM MORTOS PELA BESTA VIVEM E REINAM </a:t>
            </a:r>
            <a:r>
              <a:rPr lang="pt-BR" sz="20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8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v</a:t>
            </a:r>
            <a:r>
              <a:rPr lang="pt-BR" sz="20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. 4)</a:t>
            </a:r>
          </a:p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	Temos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explicado em outra lição que a besta é o aglomerado de reis ou reinos que, particularmente neste tempo final, seriam contrários a Cristo e fariam guerra contra os Seus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santos.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Mas, apesar de sucumbirem ante a perseguição da besta, aos olhos de Deus os fiéis estão vencendo pela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fé,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e provando fazer parte do Seu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reino.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Por isso, estes são representados como vivendo para Deus e reinando com Cristo, em suas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gerações.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Portanto, estes mil anos se referem a todo o tempo em que Deus vem recrutando os Seus eleitos, incluindo-os no reino dos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céus,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por perseverarem até ao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fim. </a:t>
            </a:r>
            <a:r>
              <a:rPr lang="pt-BR" sz="11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17.12-14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1.6; 5.9-10; cf.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Hb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12.28; Cl 1.13</a:t>
            </a:r>
            <a:r>
              <a:rPr lang="pt-BR" sz="11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prstClr val="black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944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484784"/>
            <a:ext cx="8352928" cy="40324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8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17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12  E os dez chifres que viste são dez reis, que ainda não receberam o reino, mas receberão o poder como reis por uma hora, juntamente com a besta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13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Estes têm um mesmo intento e entregarão o seu poder e autoridade à besta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14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Estes combaterão contra o Cordeiro, e o Cordeiro os vencerá, porque é o Senhor dos senhores e o Rei dos reis; vencerão os que estão com ele, chamados, eleitos e fiéis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8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352928" cy="568863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6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6  e nos fez reis e sacerdotes para Deus e seu Pai, a ele, glória e poder para todo o sempre. Amém!</a:t>
            </a:r>
            <a:endParaRPr lang="pt-BR" sz="26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6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5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9  E cantavam um novo cântico, dizendo: Digno és de tomar o livro e de abrir os seus selos, porque foste morto e com o teu sangue compraste para Deus homens de toda tribo, e língua, e povo, e nação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   10  e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para o nosso Deus os fizeste reis e sacerdotes; e eles reinarão sobre a terra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6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Hb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28  Pelo que, tendo recebido um Reino que não pode ser abalado, retenhamos a graça, pela qual sirvamos a Deus agradavelmente com reverência e piedade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Cl 1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13  Ele nos tirou da potestade das trevas e nos transportou para o Reino do Filho do seu amor,</a:t>
            </a:r>
            <a:endParaRPr lang="pt-BR" sz="28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66996" y="1772816"/>
            <a:ext cx="8136904" cy="413036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1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3</a:t>
            </a:r>
            <a:r>
              <a:rPr lang="pt-BR" sz="1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1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OS </a:t>
            </a:r>
            <a:r>
              <a:rPr lang="pt-BR" sz="1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MORTOS QUE REVIVERAM E OS QUE NÃO </a:t>
            </a:r>
            <a:r>
              <a:rPr lang="pt-BR" sz="1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REVIVERAM (v. 5-6)</a:t>
            </a:r>
          </a:p>
          <a:p>
            <a:pPr algn="just">
              <a:lnSpc>
                <a:spcPct val="100000"/>
              </a:lnSpc>
            </a:pPr>
            <a:endParaRPr lang="pt-BR" sz="800" dirty="0" smtClean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  <a:p>
            <a:pPr lvl="0" algn="just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Ap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 20. 5  Mas os outros mortos não reviveram, até que os mil anos se acabaram. Esta é a primeira ressurreição.    6  Bem-aventurado e santo aquele que tem parte na primeira ressurreição; sobre estes não tem poder a segunda morte, mas serão sacerdotes de Deus e de Cristo e reinarão com ele mil anos.</a:t>
            </a: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ACONTECIMENTOS DURANTE 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66996" y="1412776"/>
            <a:ext cx="8136904" cy="481670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18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3</a:t>
            </a:r>
            <a:r>
              <a:rPr lang="pt-BR" sz="18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18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OS </a:t>
            </a:r>
            <a:r>
              <a:rPr lang="pt-BR" sz="18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MORTOS QUE REVIVERAM E OS QUE NÃO </a:t>
            </a:r>
            <a:r>
              <a:rPr lang="pt-BR" sz="18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REVIVERAM (v. 5-6)</a:t>
            </a:r>
          </a:p>
          <a:p>
            <a:pPr algn="just">
              <a:lnSpc>
                <a:spcPct val="100000"/>
              </a:lnSpc>
            </a:pPr>
            <a:endParaRPr lang="pt-BR" sz="800" dirty="0" smtClean="0">
              <a:solidFill>
                <a:prstClr val="black"/>
              </a:solidFill>
              <a:latin typeface="Georgia"/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Nesses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mil anos, o Evangelho está sendo pregado ao mundo, aos homens mortos em ofensas e pecados; todo aquele que crê passa da morte para a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vida,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sendo vivificado, ressuscitado, por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Cristo.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Mas os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mortos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” que não vêm para Cristo, que não alcançam testemunho de Deus, não são trazidos para o Seu reino, não revivem, permanecendo espiritualmente mortos, até o fim dos mil anos – isto é, até o fim desta dispensação, com a vinda de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Cristo. 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Observe-se ainda que os que vivem pelo Evangelho fazem parte da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primeira ressurreição</a:t>
            </a:r>
            <a:r>
              <a:rPr lang="pt-BR" sz="2400" dirty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”, não tendo sobre eles poder a segunda morte, a morte </a:t>
            </a:r>
            <a:r>
              <a:rPr lang="pt-BR" sz="24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eterna. </a:t>
            </a:r>
            <a:r>
              <a:rPr lang="pt-BR" sz="11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5.24-25;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Ef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2.1, 5,6; Cl 2.13;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3.1-2;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2.11;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11.25-26</a:t>
            </a:r>
            <a:r>
              <a:rPr lang="pt-BR" sz="1100" dirty="0" smtClean="0">
                <a:solidFill>
                  <a:prstClr val="black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prstClr val="black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287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24  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Na verdade, na verdade vos digo que quem ouve a minha palavra e crê naquele que me enviou tem a vida eterna e não entrará em condenação, mas passou da morte para a 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vida.    25 Em </a:t>
            </a:r>
            <a:r>
              <a:rPr lang="pt-BR" sz="26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verdade, em verdade vos digo que vem a hora, e agora é, em que os mortos ouvirão a voz do Filho de Deus, e os que a ouvirem viverão</a:t>
            </a:r>
            <a:r>
              <a:rPr lang="pt-BR" sz="26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Ef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2. 1 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E vos vivificou, estando vós mortos em ofensas e pecados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,</a:t>
            </a:r>
            <a:endParaRPr lang="pt-BR" sz="2600" dirty="0">
              <a:solidFill>
                <a:srgbClr val="99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5  estando nós ainda mortos em nossas ofensas, nos vivificou juntamente com Cristo (pela graça sois salvos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),   6 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e nos ressuscitou juntamente com ele, e nos fez assentar nos lugares celestiais, em Cristo Jesus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</a:t>
            </a:r>
            <a:endParaRPr lang="pt-BR" sz="26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3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Cl 2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13 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E, quando vós estáveis mortos nos pecados e na </a:t>
            </a:r>
            <a:r>
              <a:rPr lang="pt-BR" sz="2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incircuncisão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da vossa carne, vos vivificou juntamente com ele, perdoando-vos todas as ofensas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,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Cl 3</a:t>
            </a:r>
            <a:r>
              <a:rPr lang="pt-BR" sz="25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5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Portanto, se já ressuscitastes com Cristo, buscai as coisas que são de cima, onde Cristo está assentado à destra de Deus</a:t>
            </a: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 2  </a:t>
            </a:r>
            <a:r>
              <a:rPr lang="pt-BR" sz="25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Pensai nas coisas que são de cima e não nas que são da terra</a:t>
            </a:r>
            <a:r>
              <a:rPr lang="pt-BR" sz="25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11  Quem tem ouvidos ouça o que o Espírito diz às igrejas: O que vencer não receberá o dano da segunda morte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11. 25 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Disse-lhe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Jesus: Eu sou a ressurreição e a vida; quem crê em mim, ainda que esteja morto, viverá</a:t>
            </a:r>
            <a:r>
              <a:rPr lang="pt-BR" sz="26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;  26 e </a:t>
            </a:r>
            <a:r>
              <a:rPr lang="pt-BR" sz="26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todo aquele que vive e crê em mim nunca morrerá. Crês tu isso?</a:t>
            </a:r>
            <a:endParaRPr lang="pt-BR" sz="26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02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ACONTECIMENTOS DURANTE 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2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	III – ACONTECIMENTOS NO FIM DO </a:t>
            </a: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MILÊNIO </a:t>
            </a:r>
            <a:endParaRPr lang="pt-BR" sz="2200" b="1" dirty="0">
              <a:solidFill>
                <a:srgbClr val="006600"/>
              </a:solidFill>
              <a:latin typeface="Book Antiqua"/>
              <a:ea typeface="+mj-e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3528" y="1556792"/>
            <a:ext cx="8136904" cy="486287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BATALHA DO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ARMAGEDOM</a:t>
            </a:r>
          </a:p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6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</a:t>
            </a:r>
            <a:r>
              <a:rPr lang="pt-BR" sz="26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término dos mil anos se dará com a vinda de Jesus. Nessa ocasião, os reinos deste mundo serão </a:t>
            </a:r>
            <a:r>
              <a:rPr lang="pt-BR" sz="26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aniquilados. </a:t>
            </a:r>
            <a:r>
              <a:rPr lang="pt-BR" sz="26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fato, à medida que o tempo se aproxima, os preparativos para este confronto – esta grande batalha – estão sendo realizados. A Besta, o Falso Profeta e o próprio Dragão conduzem enganosamente a humanidade em direção à sua própria </a:t>
            </a:r>
            <a:r>
              <a:rPr lang="pt-BR" sz="26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destruição. </a:t>
            </a:r>
            <a:r>
              <a:rPr lang="pt-BR" sz="26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batalha se dará de forma rápida, e a besta e o falso profeta serão vencidos pelo Cordeiro de Deus. Os demais, que os seguiram, </a:t>
            </a:r>
            <a:r>
              <a:rPr lang="pt-BR" sz="26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também serão mortos.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</a:rPr>
              <a:t>Co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15.22-25;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 16.12-16;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19.19-21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352928" cy="460851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sz="28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Co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15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22  Porque, assim como todos morrem em Adão, assim também todos serão vivificados em Cristo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  23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Mas cada um por sua ordem: Cristo, as primícias; depois, os que são de Cristo, na sua vinda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   24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Depois, virá o fim, quando tiver entregado o Reino a Deus, ao Pai, e quando houver aniquilado todo império e toda potestade e força.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25  Porque convém que reine até que haja posto a todos os inimigos debaixo de seus pés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  <a:endParaRPr lang="pt-BR" sz="28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3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196752"/>
            <a:ext cx="8352928" cy="504056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Ap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16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12 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E o sexto anjo derramou a sua taça 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. . 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13  E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da boca do dragão, e da boca da besta, e da boca do falso profeta vi saírem três espíritos imundos, 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. 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14  . . .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os quais vão ao encontro dos reis de todo o mundo para os congregar para a batalha, naquele grande Dia do Deus Todo-poderoso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  15 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(Eis que venho como ladrão. Bem-aventurado aquele que vigia e guarda as suas vestes, para que não ande nu, e não se vejam as suas vergonhas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.)    16 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E os congregaram no lugar que em hebreu se chama </a:t>
            </a:r>
            <a:r>
              <a:rPr lang="pt-BR" sz="27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Armagedom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85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pPr algn="ctr"/>
            <a:r>
              <a:rPr lang="pt-BR" sz="4000" b="1" dirty="0" smtClean="0">
                <a:solidFill>
                  <a:srgbClr val="993300"/>
                </a:solidFill>
              </a:rPr>
              <a:t>  </a:t>
            </a:r>
            <a:r>
              <a:rPr lang="pt-BR" sz="4000" b="1" dirty="0">
                <a:solidFill>
                  <a:srgbClr val="993300"/>
                </a:solidFill>
              </a:rPr>
              <a:t>LIÇÃO 10:    O  </a:t>
            </a:r>
            <a:r>
              <a:rPr lang="pt-BR" sz="4000" b="1" dirty="0" smtClean="0">
                <a:solidFill>
                  <a:srgbClr val="993300"/>
                </a:solidFill>
              </a:rPr>
              <a:t>MILÊNIO</a:t>
            </a:r>
          </a:p>
          <a:p>
            <a:pPr algn="ctr"/>
            <a:r>
              <a:rPr lang="pt-BR" sz="4000" b="1" dirty="0" smtClean="0">
                <a:solidFill>
                  <a:srgbClr val="993300"/>
                </a:solidFill>
              </a:rPr>
              <a:t>(</a:t>
            </a:r>
            <a:r>
              <a:rPr lang="pt-BR" sz="4000" b="1" dirty="0" smtClean="0">
                <a:solidFill>
                  <a:srgbClr val="663300"/>
                </a:solidFill>
              </a:rPr>
              <a:t>OS  MIL  ANOS</a:t>
            </a:r>
            <a:r>
              <a:rPr lang="pt-BR" sz="4000" b="1" dirty="0" smtClean="0">
                <a:solidFill>
                  <a:srgbClr val="993300"/>
                </a:solidFill>
              </a:rPr>
              <a:t>)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352928" cy="40324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Ap</a:t>
            </a:r>
            <a:r>
              <a:rPr lang="pt-BR" sz="27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19. 20  E a besta foi presa e, com ela, o falso profeta, que, diante dela, fizera os sinais com que enganou os que receberam o sinal da besta e adoraram a sua imagem. Estes dois foram lançados vivos no ardente lago de fogo e de enxofre.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21  E os demais foram mortos com a espada que saía da boca do que estava assentado sobre o cavalo, e todas as aves se fartaram das suas carnes.</a:t>
            </a:r>
          </a:p>
        </p:txBody>
      </p:sp>
    </p:spTree>
    <p:extLst>
      <p:ext uri="{BB962C8B-B14F-4D97-AF65-F5344CB8AC3E}">
        <p14:creationId xmlns:p14="http://schemas.microsoft.com/office/powerpoint/2010/main" val="20572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95536" y="260648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MILÊNIO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Book Antiqua"/>
                <a:ea typeface="+mj-ea"/>
              </a:rPr>
              <a:t>III </a:t>
            </a:r>
            <a:r>
              <a:rPr lang="pt-BR" sz="2400" b="1" dirty="0">
                <a:solidFill>
                  <a:srgbClr val="006600"/>
                </a:solidFill>
                <a:latin typeface="Book Antiqua"/>
                <a:ea typeface="+mj-ea"/>
              </a:rPr>
              <a:t>– ACONTECIMENTOS NO FIM DO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412776"/>
            <a:ext cx="8136904" cy="50013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SATANÁS É SOLTO DA SUA PRISÃO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(vv.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7-10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 </a:t>
            </a:r>
          </a:p>
          <a:p>
            <a:pPr algn="just">
              <a:lnSpc>
                <a:spcPct val="100000"/>
              </a:lnSpc>
            </a:pPr>
            <a:r>
              <a:rPr lang="pt-BR" sz="1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pt-BR" sz="10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4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20. 7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E, acabando-se os mil anos, Satanás será solto da sua prisão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8  e sairá a enganar as nações que estão sobre os quatro cantos da terra, </a:t>
            </a:r>
            <a:r>
              <a:rPr lang="pt-BR" sz="24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Gogue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e </a:t>
            </a:r>
            <a:r>
              <a:rPr lang="pt-BR" sz="24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Magogue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cujo número é como a areia do mar, para as ajuntar em batalha.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9  E subiram sobre a largura da terra e cercaram o arraial dos santos e a cidade amada; mas desceu fogo do céu e os devorou.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10  E o diabo, que os enganava, foi lançado no lago de fogo e enxofre, onde está a besta e o falso profeta; e de dia e de noite serão atormentados para todo o sempre.</a:t>
            </a:r>
          </a:p>
          <a:p>
            <a:pPr algn="just">
              <a:lnSpc>
                <a:spcPct val="100000"/>
              </a:lnSpc>
            </a:pP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95536" y="260648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MILÊNIO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Book Antiqua"/>
                <a:ea typeface="+mj-ea"/>
              </a:rPr>
              <a:t>III </a:t>
            </a:r>
            <a:r>
              <a:rPr lang="pt-BR" sz="2400" b="1" dirty="0">
                <a:solidFill>
                  <a:srgbClr val="006600"/>
                </a:solidFill>
                <a:latin typeface="Book Antiqua"/>
                <a:ea typeface="+mj-ea"/>
              </a:rPr>
              <a:t>– ACONTECIMENTOS NO FIM DO MILÊNIO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190216"/>
            <a:ext cx="8136904" cy="47089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0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SATANÁS É SOLTO DA SUA PRISÃO </a:t>
            </a:r>
            <a:r>
              <a:rPr lang="pt-BR" sz="20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(vv. </a:t>
            </a:r>
            <a:r>
              <a:rPr lang="pt-BR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7-10</a:t>
            </a:r>
            <a:r>
              <a:rPr lang="pt-BR" sz="20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 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Contudo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, ao término dos mil anos, e destruídos os reinos e todo o sistema deste mundo, assim como todos os homens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ímpios, 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Satanás será solto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 um pouco de tempo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Mais uma vez, o seu propósito será levantar-se contra Deus e fazer o mal contra o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arraial dos santos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a “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cidade amada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próprio céu. 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Não podendo mais contar com a besta e o falso profeta, pois já não existem, reunirá as incontáveis hostes de demônios, que no passado havia arrastado consigo na sua queda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tentará uma última investida contra os céus. Mas aí finalmente encontrarão o seu fim, pois o próprio Deus exercerá a Sua ira e juízo contra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eles, lançando-os 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ao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lago </a:t>
            </a:r>
            <a:r>
              <a:rPr lang="pt-BR" sz="23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</a:t>
            </a:r>
            <a:r>
              <a:rPr lang="pt-BR" sz="23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fogo.   </a:t>
            </a:r>
            <a:r>
              <a:rPr lang="pt-BR" sz="11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(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12.4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20.7-10</a:t>
            </a:r>
            <a:r>
              <a:rPr lang="pt-BR" sz="11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564B3C">
                        <a:alpha val="65000"/>
                      </a:srgb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564B3C">
                      <a:alpha val="65000"/>
                    </a:srgb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726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12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4  E a sua cauda levou após si a terça parte das estrelas do céu e lançou-as sobre a terra; e o dragão parou diante da mulher que havia de dar à luz, para que, dando ela à luz, lhe tragasse o filho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20. 7 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E, acabando-se os mil anos, Satanás será solto da sua 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prisão   8 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sairá a enganar as nações que estão sobre os quatro cantos da terra, </a:t>
            </a:r>
            <a:r>
              <a:rPr lang="pt-BR" sz="24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Gogue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e </a:t>
            </a:r>
            <a:r>
              <a:rPr lang="pt-BR" sz="24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Magogue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, cujo número é como a areia do mar, para as ajuntar em batalha.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9  E subiram sobre a largura da terra e cercaram o arraial dos santos e a cidade amada; mas desceu fogo do céu e os devorou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10 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o diabo, que os enganava, foi lançado no lago de fogo e enxofre, onde está a besta e o falso profeta; e de dia e de noite serão atormentados para todo o sempre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4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ACONTECIMENTOS DURANTE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2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10:    O  MILÊNIO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2348880"/>
            <a:ext cx="8136904" cy="31085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Não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é fácil compreender tudo, mas a partir desta lição podemos extrair a consoladora mensagem de que Deus considera os sofrimentos e perseguições do crente pelo mundo como sinal de aprovação e vitória. E, mesmo depois de mortos, Deus dá testemunho de que uma glória ainda maior os aguarda por toda a eternidade. 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ACONTECIMENTOS DURANTE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2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pt-BR" sz="3000" dirty="0">
                <a:solidFill>
                  <a:schemeClr val="tx1"/>
                </a:solidFill>
                <a:latin typeface="Arial" charset="0"/>
                <a:cs typeface="Arial" charset="0"/>
              </a:rPr>
              <a:t>“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Mas, amados, não ignoreis uma coisa: que um dia para o Senhor é como mil anos, e mil anos, como um 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dia</a:t>
            </a: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2 </a:t>
            </a:r>
            <a:r>
              <a:rPr lang="pt-BR" sz="2800" dirty="0" err="1">
                <a:solidFill>
                  <a:srgbClr val="0000CC"/>
                </a:solidFill>
                <a:latin typeface="Arial" charset="0"/>
                <a:cs typeface="Arial" charset="0"/>
              </a:rPr>
              <a:t>Pe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 3.8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10:    O  MILÊNIO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81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Arial" charset="0"/>
                <a:cs typeface="Arial" charset="0"/>
              </a:rPr>
              <a:t>“</a:t>
            </a:r>
            <a:r>
              <a:rPr lang="pt-BR" sz="3200" dirty="0">
                <a:solidFill>
                  <a:srgbClr val="0000CC"/>
                </a:solidFill>
                <a:latin typeface="Arial" charset="0"/>
                <a:cs typeface="Arial" charset="0"/>
              </a:rPr>
              <a:t>Mas, amados, não ignoreis uma coisa: que um dia para o Senhor é como mil anos, e mil anos, como um </a:t>
            </a: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dia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”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2 </a:t>
            </a:r>
            <a:r>
              <a:rPr lang="pt-BR" sz="2800" dirty="0" err="1">
                <a:solidFill>
                  <a:srgbClr val="0000CC"/>
                </a:solidFill>
                <a:latin typeface="Arial" charset="0"/>
                <a:cs typeface="Arial" charset="0"/>
              </a:rPr>
              <a:t>Pe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 3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. 8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10:    O  </a:t>
            </a:r>
            <a:r>
              <a:rPr lang="pt-BR" sz="2800" b="1" dirty="0" smtClean="0">
                <a:solidFill>
                  <a:srgbClr val="993300"/>
                </a:solidFill>
              </a:rPr>
              <a:t>MILÊNIO     </a:t>
            </a:r>
            <a:r>
              <a:rPr lang="pt-BR" sz="3200" b="1" dirty="0">
                <a:solidFill>
                  <a:srgbClr val="993300"/>
                </a:solidFill>
              </a:rPr>
              <a:t>(</a:t>
            </a:r>
            <a:r>
              <a:rPr lang="pt-BR" sz="3200" b="1" dirty="0">
                <a:solidFill>
                  <a:srgbClr val="663300"/>
                </a:solidFill>
              </a:rPr>
              <a:t>OS  MIL  ANOS</a:t>
            </a:r>
            <a:r>
              <a:rPr lang="pt-BR" sz="3200" b="1" dirty="0" smtClean="0">
                <a:solidFill>
                  <a:srgbClr val="993300"/>
                </a:solidFill>
              </a:rPr>
              <a:t>)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420938"/>
            <a:ext cx="8209161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indent="449580" algn="just">
              <a:spcAft>
                <a:spcPts val="600"/>
              </a:spcAft>
            </a:pP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BÍBLICA:  </a:t>
            </a:r>
            <a:r>
              <a:rPr lang="pt-BR" sz="3200" b="1" cap="small" dirty="0" smtClean="0">
                <a:solidFill>
                  <a:srgbClr val="0000CC"/>
                </a:solidFill>
                <a:latin typeface="Georgia"/>
                <a:ea typeface="Times New Roman"/>
              </a:rPr>
              <a:t>Apocalipse  </a:t>
            </a:r>
            <a:r>
              <a:rPr lang="pt-BR" sz="3200" b="1" cap="small" dirty="0">
                <a:solidFill>
                  <a:srgbClr val="0000CC"/>
                </a:solidFill>
                <a:latin typeface="Georgia"/>
                <a:ea typeface="Times New Roman"/>
              </a:rPr>
              <a:t>20.1-6</a:t>
            </a:r>
            <a:endParaRPr lang="pt-BR" sz="3200" dirty="0">
              <a:solidFill>
                <a:srgbClr val="0000CC"/>
              </a:solidFill>
              <a:latin typeface="Times New Roman"/>
              <a:ea typeface="Times New Roman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   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LIÇÃO 10:    O  </a:t>
            </a:r>
            <a:r>
              <a:rPr lang="pt-BR" sz="2800" b="1" dirty="0" smtClean="0">
                <a:solidFill>
                  <a:srgbClr val="993300"/>
                </a:solidFill>
                <a:ea typeface="+mn-ea"/>
                <a:cs typeface="+mn-cs"/>
              </a:rPr>
              <a:t>MILÊNIO    </a:t>
            </a:r>
            <a:r>
              <a:rPr lang="pt-BR" sz="2800" b="1" dirty="0">
                <a:solidFill>
                  <a:srgbClr val="993300"/>
                </a:solidFill>
              </a:rPr>
              <a:t>(</a:t>
            </a:r>
            <a:r>
              <a:rPr lang="pt-BR" sz="2800" b="1" dirty="0">
                <a:solidFill>
                  <a:srgbClr val="663300"/>
                </a:solidFill>
              </a:rPr>
              <a:t>OS  MIL  ANOS</a:t>
            </a:r>
            <a:r>
              <a:rPr lang="pt-BR" sz="2800" b="1" dirty="0" smtClean="0">
                <a:solidFill>
                  <a:srgbClr val="993300"/>
                </a:solidFill>
              </a:rPr>
              <a:t>)</a:t>
            </a:r>
            <a:endParaRPr lang="pt-BR" sz="28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 dirty="0" err="1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Ap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20. 1 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 vi descer do céu um anjo que tinha a chave do abismo e uma grande cadeia na sua mão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2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Ele prendeu o dragão, a antiga serpente, que é o diabo e Satanás, e amarrou-o por mil anos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3  E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lançou-o no abismo, e ali o encerrou, e pôs selo sobre ele, para que mais não engane as nações, até que os mil anos se acabem. E depois importa que seja solto por um pouco de tempo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4 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 vi tronos; e assentaram-se sobre eles aqueles a quem foi dado o poder de julgar. E vi as almas daqueles que foram degolados pelo testemunho de Jesus e pela palavra de Deus, e que não adoraram a besta nem a sua imagem, e não receberam o sinal na testa nem na mão; e viveram e reinaram com Cristo durante mil anos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5 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Mas os outros mortos não reviveram, até que os mil anos se acabaram. Esta é a primeira ressurreição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6 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Bem-aventurado e santo aquele que tem parte na primeira ressurreição; sobre estes não tem poder a segunda morte, mas serão sacerdotes de Deus e de Cristo e reinarão com ele mil anos.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10:    O  MILÊNIO   (</a:t>
            </a:r>
            <a:r>
              <a:rPr lang="pt-BR" sz="2400" b="1" dirty="0">
                <a:solidFill>
                  <a:srgbClr val="663300"/>
                </a:solidFill>
              </a:rPr>
              <a:t>OS  MIL  ANOS</a:t>
            </a:r>
            <a:r>
              <a:rPr lang="pt-BR" sz="2400" b="1" dirty="0" smtClean="0">
                <a:solidFill>
                  <a:srgbClr val="993300"/>
                </a:solidFill>
              </a:rPr>
              <a:t>)</a:t>
            </a:r>
            <a:br>
              <a:rPr lang="pt-BR" sz="2400" b="1" dirty="0" smtClean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APOCALIPSE  20.1-6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ACONTECIMENTOS DURANTE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   </a:t>
            </a:r>
            <a:r>
              <a:rPr lang="pt-BR" sz="3200" b="1" dirty="0">
                <a:solidFill>
                  <a:srgbClr val="993300"/>
                </a:solidFill>
              </a:rPr>
              <a:t>(</a:t>
            </a:r>
            <a:r>
              <a:rPr lang="pt-BR" sz="3200" b="1" dirty="0">
                <a:solidFill>
                  <a:srgbClr val="663300"/>
                </a:solidFill>
              </a:rPr>
              <a:t>OS  MIL  ANOS</a:t>
            </a:r>
            <a:r>
              <a:rPr lang="pt-BR" sz="3200" b="1" dirty="0" smtClean="0">
                <a:solidFill>
                  <a:srgbClr val="993300"/>
                </a:solidFill>
              </a:rPr>
              <a:t>)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/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7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MILÊNIO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916832"/>
            <a:ext cx="8136904" cy="35394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Dentro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dos estudos escatológicos, o texto da leitura bíblica é frequentemente citado em alusão ao “Milênio”, um período 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“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mil anos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em que diversos acontecimentos devem se suceder, conforme mostrado a João. Embora seja referida por muitos a um tempo futuro, veremos que esta visão trata de eventos relacionados com o povo de Deus em todo 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tempo.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O QUE É O </a:t>
            </a:r>
            <a:r>
              <a:rPr lang="pt-BR" sz="28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ACONTECIMENTOS DURANTE O 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ACONTECIMENTOS NO FIM DO MILÊNIO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10:    O 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MILÊNIO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634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6326</TotalTime>
  <Words>1921</Words>
  <Application>Microsoft Office PowerPoint</Application>
  <PresentationFormat>Apresentação na tela (4:3)</PresentationFormat>
  <Paragraphs>180</Paragraphs>
  <Slides>37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37</vt:i4>
      </vt:variant>
    </vt:vector>
  </HeadingPairs>
  <TitlesOfParts>
    <vt:vector size="41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 ESCATOLOGIA LIÇÃO 10:    O  MILÊNIO     (OS  MIL  ANOS)</vt:lpstr>
      <vt:lpstr>   ESCATOLOGIA LIÇÃO 10:    O  MILÊNIO    (OS  MIL  ANOS)</vt:lpstr>
      <vt:lpstr>LIÇÃO 10:    O  MILÊNIO   (OS  MIL  ANOS) LEITURA BÍBLICA: APOCALIPSE  20.1-6</vt:lpstr>
      <vt:lpstr>LIÇÃO 10:    O  MILÊNIO   (OS  MIL  ANOS) ESBOÇO</vt:lpstr>
      <vt:lpstr> </vt:lpstr>
      <vt:lpstr>LIÇÃO 10:    O  MILÊNIO ESBOÇO</vt:lpstr>
      <vt:lpstr> </vt:lpstr>
      <vt:lpstr>Apresentação do PowerPoint</vt:lpstr>
      <vt:lpstr> </vt:lpstr>
      <vt:lpstr>LIÇÃO 10:    O  MILÊNIO ESBOÇO</vt:lpstr>
      <vt:lpstr> </vt:lpstr>
      <vt:lpstr> </vt:lpstr>
      <vt:lpstr>Apresentação do PowerPoint</vt:lpstr>
      <vt:lpstr>Apresentação do PowerPoint</vt:lpstr>
      <vt:lpstr> 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LIÇÃO 10:    O  MILÊNIO ESBOÇO</vt:lpstr>
      <vt:lpstr> </vt:lpstr>
      <vt:lpstr>Apresentação do PowerPoint</vt:lpstr>
      <vt:lpstr>Apresentação do PowerPoint</vt:lpstr>
      <vt:lpstr>Apresentação do PowerPoint</vt:lpstr>
      <vt:lpstr> </vt:lpstr>
      <vt:lpstr> </vt:lpstr>
      <vt:lpstr>Apresentação do PowerPoint</vt:lpstr>
      <vt:lpstr>LIÇÃO 10:    O  MILÊNIO ESBOÇO</vt:lpstr>
      <vt:lpstr> </vt:lpstr>
      <vt:lpstr>LIÇÃO 10:    O  MILÊNIO ESBOÇO</vt:lpstr>
      <vt:lpstr> ESCATOLOGIA LIÇÃO 10:    O  MILÊNIO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456</cp:revision>
  <dcterms:modified xsi:type="dcterms:W3CDTF">2018-05-29T22:21:30Z</dcterms:modified>
</cp:coreProperties>
</file>