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5" r:id="rId2"/>
    <p:sldMasterId id="2147484562" r:id="rId3"/>
    <p:sldMasterId id="2147484574" r:id="rId4"/>
  </p:sldMasterIdLst>
  <p:notesMasterIdLst>
    <p:notesMasterId r:id="rId46"/>
  </p:notesMasterIdLst>
  <p:sldIdLst>
    <p:sldId id="524" r:id="rId5"/>
    <p:sldId id="519" r:id="rId6"/>
    <p:sldId id="520" r:id="rId7"/>
    <p:sldId id="521" r:id="rId8"/>
    <p:sldId id="525" r:id="rId9"/>
    <p:sldId id="545" r:id="rId10"/>
    <p:sldId id="599" r:id="rId11"/>
    <p:sldId id="526" r:id="rId12"/>
    <p:sldId id="560" r:id="rId13"/>
    <p:sldId id="587" r:id="rId14"/>
    <p:sldId id="528" r:id="rId15"/>
    <p:sldId id="600" r:id="rId16"/>
    <p:sldId id="548" r:id="rId17"/>
    <p:sldId id="571" r:id="rId18"/>
    <p:sldId id="602" r:id="rId19"/>
    <p:sldId id="588" r:id="rId20"/>
    <p:sldId id="557" r:id="rId21"/>
    <p:sldId id="593" r:id="rId22"/>
    <p:sldId id="603" r:id="rId23"/>
    <p:sldId id="594" r:id="rId24"/>
    <p:sldId id="605" r:id="rId25"/>
    <p:sldId id="604" r:id="rId26"/>
    <p:sldId id="597" r:id="rId27"/>
    <p:sldId id="598" r:id="rId28"/>
    <p:sldId id="595" r:id="rId29"/>
    <p:sldId id="596" r:id="rId30"/>
    <p:sldId id="606" r:id="rId31"/>
    <p:sldId id="589" r:id="rId32"/>
    <p:sldId id="551" r:id="rId33"/>
    <p:sldId id="552" r:id="rId34"/>
    <p:sldId id="567" r:id="rId35"/>
    <p:sldId id="555" r:id="rId36"/>
    <p:sldId id="573" r:id="rId37"/>
    <p:sldId id="607" r:id="rId38"/>
    <p:sldId id="554" r:id="rId39"/>
    <p:sldId id="574" r:id="rId40"/>
    <p:sldId id="608" r:id="rId41"/>
    <p:sldId id="590" r:id="rId42"/>
    <p:sldId id="556" r:id="rId43"/>
    <p:sldId id="591" r:id="rId44"/>
    <p:sldId id="592" r:id="rId45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CC"/>
    <a:srgbClr val="0000CC"/>
    <a:srgbClr val="3366CC"/>
    <a:srgbClr val="9933FF"/>
    <a:srgbClr val="006600"/>
    <a:srgbClr val="000099"/>
    <a:srgbClr val="663300"/>
    <a:srgbClr val="CC3399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91" autoAdjust="0"/>
  </p:normalViewPr>
  <p:slideViewPr>
    <p:cSldViewPr>
      <p:cViewPr varScale="1">
        <p:scale>
          <a:sx n="62" d="100"/>
          <a:sy n="62" d="100"/>
        </p:scale>
        <p:origin x="-1402" y="-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7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1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4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5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6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7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8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9" name="Rectangle 1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7094538"/>
            <a:ext cx="0" cy="155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87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41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400276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38147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período entre a morte e a ressurreição é passageiro, temporário, e os mortos não podem ser afetados pelo senso de demora ou de cansaço, pois que passará completamente despercebido por eles</a:t>
            </a: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b="1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sz="1200" b="1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3.19;     </a:t>
            </a:r>
            <a:r>
              <a:rPr lang="pt-BR" sz="1200" b="1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tú</a:t>
            </a:r>
            <a:r>
              <a:rPr lang="pt-BR" sz="1200" b="1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és  pó	</a:t>
            </a:r>
            <a:r>
              <a:rPr lang="pt-BR" sz="1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“</a:t>
            </a:r>
            <a:r>
              <a:rPr lang="pt-BR" sz="1200" dirty="0" err="1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Seol</a:t>
            </a:r>
            <a:r>
              <a:rPr lang="pt-BR" sz="1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 (</a:t>
            </a:r>
            <a:r>
              <a:rPr lang="pt-BR" sz="1200" dirty="0" err="1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heb</a:t>
            </a:r>
            <a:r>
              <a:rPr lang="pt-BR" sz="1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 e “</a:t>
            </a:r>
            <a:r>
              <a:rPr lang="pt-BR" sz="1200" dirty="0" err="1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Hades</a:t>
            </a:r>
            <a:r>
              <a:rPr lang="pt-BR" sz="1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 (grego), que se traduzem por “sepultura”.  </a:t>
            </a:r>
            <a:r>
              <a:rPr lang="pt-BR" sz="1200" b="1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+ a espiritual</a:t>
            </a:r>
            <a:endParaRPr lang="pt-BR" sz="1200" b="1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1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Mas, na parábola do rico e Lázaro, Jesus apenas ensina que aqueles que amam este mundo serão condenados, e os sofridos justos herdarão a vida eterna no porvir. E por ali vemos ser impossível qualquer recurso após a morte. Os vivos têm a “Lei e os profetas”, isto é, as Escrituras.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8932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5299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BR" dirty="0" smtClean="0"/>
              <a:t>Assim aguardamos com esperança a vida após a morte, na ressurreição, quando então o eterno propósito de Deus será realizado, e alcançaremos o prêmio da nossa vocação em Cristo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7983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Gn</a:t>
            </a:r>
            <a:r>
              <a:rPr lang="pt-BR" dirty="0" smtClean="0"/>
              <a:t> 5. 1  Deus criou o homem, à semelhança de Deus o fez.  3  E Adão ... gerou um filho à sua semelhança, conforme a sua imagem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b="1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D I V I D I R     O      T E X T O			D I V I D I R     O      T E X T O              D I V I D I R     O      T E X T O</a:t>
            </a:r>
          </a:p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b="1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CORPO</a:t>
            </a:r>
            <a:r>
              <a:rPr lang="pt-BR" sz="1200" kern="1200" baseline="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  E  ESPÍRITO    OU     ALMA  E ESPÍRITO</a:t>
            </a: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			</a:t>
            </a:r>
            <a:r>
              <a:rPr lang="pt-BR" sz="12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Ec</a:t>
            </a:r>
            <a:r>
              <a:rPr lang="pt-BR" sz="12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9.  5, 6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7C6F-90CF-4040-884B-4EEF8F60C53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54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BCF15-29FC-4464-8938-E1320855515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52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97688" y="471488"/>
            <a:ext cx="2146300" cy="56546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71488"/>
            <a:ext cx="6288088" cy="5654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226B-F136-4D10-86F8-8131D73CEEC4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15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charset="2"/>
              <a:buNone/>
              <a:defRPr sz="33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C5FD-A643-40FA-AD0F-BF0DD8A0B331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6AF0C-3C19-4A9E-A1BC-A2AB67892C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86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6AA04-3011-4310-9A09-6E93B56B69DB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ABBBF-1754-42AB-9FFB-1641A63692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801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CE60A-C78E-4721-98B4-AAC612E9BB22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C6563-3387-4CEE-A7E7-7C51B3FF73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35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4AACA-AC86-4EE8-8184-526024F0C532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DE793-6555-4AED-B635-C7871872F6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50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70450-7EB5-4A90-9003-1E7D4B47C407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3E81-8D0C-43BB-9B8C-F7E98EC7B1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54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B567-C858-4DC7-A0CE-92839A3271FE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3E6-C96D-4CF2-AE64-CB698DCF58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964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439EF-60FC-40CF-BF26-EADD73A55B6E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C0B7F-37CE-4B28-87C3-71C994872C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619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5331-93D0-448D-A900-2EF6C2A7822E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CB846-FA0B-42F1-83C8-6DAAF802CD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93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C8DB-C1CC-4B98-8A88-5A04A7BEFFC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63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FF58C-5240-4B13-BC0E-409008F41DAA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E6EAC-3169-44D5-81FD-AC1CF26538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11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433E9-9376-4050-99DE-357F83FEA715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9D15B-A8CA-4F0C-89B3-A0D13BF2F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841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DAEF-948D-4160-9E91-2895E6E05471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03303-828E-4AF0-B7F6-12190D91A9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459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5400" dirty="0">
                  <a:ln w="3175">
                    <a:solidFill>
                      <a:srgbClr val="EBDDC3">
                        <a:alpha val="60000"/>
                      </a:srgbClr>
                    </a:solidFill>
                  </a:ln>
                  <a:solidFill>
                    <a:srgbClr val="EBDDC3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ea typeface="+mn-ea"/>
                  <a:cs typeface="Arial" charset="0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9EF4FF0D-529B-4362-BF63-B8966BAD9994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83AB1868-4A67-4353-B251-00E515068C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07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2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A8F0-D5D3-4FBC-92D6-CF4916A4B90B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946-46CC-4844-8939-D75696A9A0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496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DF77E-7546-44A4-A226-C2B944E94832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36407-83C7-410E-A720-A7EC3ABD0C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751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5A24E-DE3C-4F5E-A06F-F421F874053B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B554-B841-41EF-B6A5-EBD8E35DAF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344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15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D269-046C-4AF6-8F22-4B9650956DA8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85403-6FEB-4CED-8F15-15B2B8955E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3386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B2A4C-197D-4B0D-A8CF-482B25D22394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408-50CA-4C4B-A444-8C71BA0155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827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4DE90-EB4C-496E-97D9-DEDC8015C0AF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9C4A2-8826-4F66-BC89-AD898F36CC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61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E15D1-79E5-44AE-BCDC-2AD08C5AF72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137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B8575-6572-4058-BCBF-38EDE56ECF97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054F-AD9D-47F6-AE96-82F87343A1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472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28E5-E234-4B46-B31D-26637038D2E1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D8C58-21E2-45ED-A4AF-4E198638EB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9174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4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82B8F-0158-440C-8D72-7E79898F0658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7F534-4B7F-4E29-A3FB-C0D22FFC3D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5172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11"/>
            <p:cNvSpPr txBox="1">
              <a:spLocks noChangeArrowheads="1"/>
            </p:cNvSpPr>
            <p:nvPr/>
          </p:nvSpPr>
          <p:spPr bwMode="auto">
            <a:xfrm>
              <a:off x="4146745" y="1381458"/>
              <a:ext cx="877650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B295-A55A-4E4D-A69B-CEF1EDAD3F99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F64C-22E9-4613-A8EA-4A6C05285C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7713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7F1364A8-F9E5-46A6-918F-1E97C581A018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B1CB-69BE-4B2D-A55B-1E98053CD936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269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1EF142E-8811-4991-9588-891478C74227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D85E3-8DB0-437D-B098-6ACF29C56219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286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662EFC50-E7E1-484C-B500-8FB5A93286C5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6720-B481-44DA-B017-DA7310FAFF3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920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9F71A7B7-2BE0-4763-B807-00C50C62BB6B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45667-3AED-42EA-AA07-CAF552F59721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631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D0503087-AC41-4EFF-A436-262708751F65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2F532-ABAF-4193-88ED-093D6B80D96D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7077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EA68BDA-1AE4-4984-B541-1B2468148F1D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18E8A-EC67-4516-94BE-2495B84526F5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6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55A83-07F2-401E-A22A-730817878D2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6730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02CBAE9-7290-48C1-AAEE-C0A3D8D0F47E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2A65B-D781-4C27-A488-CACA819FEB5F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704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0EA88C35-493F-4BA9-8065-79890B7E9333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F440B-C59F-4624-81C6-14D77CB8B37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472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E4702422-99BA-4E8E-B4C7-F0810E1E397F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04221-277C-4B4E-9DFF-A3F9F270D7DE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994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6E5197A-CF26-4083-9239-FE11E6612984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3783-E568-4D8D-9CF7-E2C37F9A11B3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643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1BBC9E41-2568-4E06-BA35-6AB6F018D6AE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3B0FD-81ED-411D-845E-333BC2810A5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9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14DD9-16D3-4A44-8FD2-927EC76671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6A2B-CBFE-40A6-AF50-7F0CF265529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00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FC52-F193-4E14-89A4-68CD0DBAAC9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D9F3B-44D5-4590-AEBE-0BC3B2BC453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7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4A74-AAAA-4ADE-8CD8-37F4D1D63D6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73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-7761288" y="1465263"/>
            <a:ext cx="16903701" cy="10783887"/>
            <a:chOff x="-4889" y="923"/>
            <a:chExt cx="10648" cy="6793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/>
              <a:rect l="0" t="0" r="0" b="0"/>
              <a:pathLst/>
            </a:custGeom>
            <a:gradFill rotWithShape="0">
              <a:gsLst>
                <a:gs pos="0">
                  <a:srgbClr val="172F75"/>
                </a:gs>
                <a:gs pos="100000">
                  <a:srgbClr val="3366FF">
                    <a:alpha val="50000"/>
                  </a:srgbClr>
                </a:gs>
              </a:gsLst>
              <a:lin ang="108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4889" y="923"/>
              <a:ext cx="8474" cy="67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75 h 21600"/>
                <a:gd name="T20" fmla="*/ 21600 w 21600"/>
                <a:gd name="T21" fmla="*/ 108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lnTo>
                    <a:pt x="216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12600">
              <a:solidFill>
                <a:srgbClr val="3366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93813" y="471488"/>
            <a:ext cx="7750175" cy="1411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33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8D9D0D-8FAD-442F-BFED-19F778FC46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</p:sldLayoutIdLst>
  <p:txStyles>
    <p:titleStyle>
      <a:lvl1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2pPr>
      <a:lvl3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3pPr>
      <a:lvl4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4pPr>
      <a:lvl5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5pPr>
      <a:lvl6pPr marL="4572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6pPr>
      <a:lvl7pPr marL="9144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7pPr>
      <a:lvl8pPr marL="13716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8pPr>
      <a:lvl9pPr marL="18288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9pPr>
    </p:titleStyle>
    <p:bodyStyle>
      <a:lvl1pPr marL="320675" indent="-320675" algn="l" defTabSz="449263" rtl="0" eaLnBrk="0" fontAlgn="base" hangingPunct="0">
        <a:lnSpc>
          <a:spcPct val="49000"/>
        </a:lnSpc>
        <a:spcBef>
          <a:spcPts val="800"/>
        </a:spcBef>
        <a:spcAft>
          <a:spcPct val="0"/>
        </a:spcAft>
        <a:buClr>
          <a:srgbClr val="3366FF"/>
        </a:buClr>
        <a:buSzPct val="80000"/>
        <a:buFont typeface="Wingdings" charset="2"/>
        <a:buChar char=""/>
        <a:defRPr sz="3200">
          <a:solidFill>
            <a:srgbClr val="FFFFFF"/>
          </a:solidFill>
          <a:latin typeface="+mn-lt"/>
          <a:ea typeface="Lucida Sans Unicode" pitchFamily="34" charset="0"/>
          <a:cs typeface="+mn-cs"/>
        </a:defRPr>
      </a:lvl1pPr>
      <a:lvl2pPr marL="720725" indent="-263525" algn="l" defTabSz="449263" rtl="0" eaLnBrk="0" fontAlgn="base" hangingPunct="0">
        <a:lnSpc>
          <a:spcPct val="49000"/>
        </a:lnSpc>
        <a:spcBef>
          <a:spcPts val="700"/>
        </a:spcBef>
        <a:spcAft>
          <a:spcPct val="0"/>
        </a:spcAft>
        <a:buClr>
          <a:srgbClr val="FFFFFF"/>
        </a:buClr>
        <a:buSzPct val="90000"/>
        <a:buFont typeface="Times New Roman" pitchFamily="16" charset="0"/>
        <a:buChar char="–"/>
        <a:defRPr sz="2800">
          <a:solidFill>
            <a:srgbClr val="FFFFFF"/>
          </a:solidFill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49000"/>
        </a:lnSpc>
        <a:spcBef>
          <a:spcPts val="600"/>
        </a:spcBef>
        <a:spcAft>
          <a:spcPct val="0"/>
        </a:spcAft>
        <a:buClr>
          <a:srgbClr val="00FFFF"/>
        </a:buClr>
        <a:buSzPct val="60000"/>
        <a:buFont typeface="Wingdings" charset="2"/>
        <a:buChar char=""/>
        <a:defRPr sz="2400">
          <a:solidFill>
            <a:srgbClr val="FFFFFF"/>
          </a:solidFill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–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D86D432-EC89-417E-B070-1A00B552A844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2A52B9E-7292-487A-9632-58A16E6666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buClrTx/>
                <a:buSzTx/>
                <a:buFontTx/>
                <a:buNone/>
              </a:pPr>
              <a:endParaRPr lang="pt-BR" sz="2400">
                <a:solidFill>
                  <a:schemeClr val="tx1"/>
                </a:solidFill>
                <a:latin typeface="Times New Roman" pitchFamily="16" charset="0"/>
                <a:cs typeface="Arial" charset="0"/>
              </a:endParaRPr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51" r:id="rId2"/>
    <p:sldLayoutId id="2147484552" r:id="rId3"/>
    <p:sldLayoutId id="2147484553" r:id="rId4"/>
    <p:sldLayoutId id="2147484554" r:id="rId5"/>
    <p:sldLayoutId id="2147484555" r:id="rId6"/>
    <p:sldLayoutId id="2147484556" r:id="rId7"/>
    <p:sldLayoutId id="2147484557" r:id="rId8"/>
    <p:sldLayoutId id="2147484558" r:id="rId9"/>
    <p:sldLayoutId id="2147484559" r:id="rId10"/>
    <p:sldLayoutId id="21474845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125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51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3C046E82-F917-4BF2-9A90-74F82C1FC38F}" type="datetimeFigureOut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10/04/2018</a:t>
            </a:fld>
            <a:endParaRPr lang="pt-BR"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42909C03-0A4E-46F9-B62B-324943B6BA0E}" type="slidenum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5289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3" r:id="rId1"/>
    <p:sldLayoutId id="2147484564" r:id="rId2"/>
    <p:sldLayoutId id="2147484565" r:id="rId3"/>
    <p:sldLayoutId id="2147484566" r:id="rId4"/>
    <p:sldLayoutId id="2147484567" r:id="rId5"/>
    <p:sldLayoutId id="2147484568" r:id="rId6"/>
    <p:sldLayoutId id="2147484569" r:id="rId7"/>
    <p:sldLayoutId id="2147484570" r:id="rId8"/>
    <p:sldLayoutId id="2147484571" r:id="rId9"/>
    <p:sldLayoutId id="2147484572" r:id="rId10"/>
    <p:sldLayoutId id="21474845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18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60C8F7AB-DFDE-4C9D-9887-AEAF3E3BBBFB}" type="datetimeFigureOut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10/04/2018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86281474-5CB4-43E1-AB66-CCE91F5FAB67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214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76" r:id="rId2"/>
    <p:sldLayoutId id="2147484577" r:id="rId3"/>
    <p:sldLayoutId id="2147484578" r:id="rId4"/>
    <p:sldLayoutId id="2147484579" r:id="rId5"/>
    <p:sldLayoutId id="2147484580" r:id="rId6"/>
    <p:sldLayoutId id="2147484581" r:id="rId7"/>
    <p:sldLayoutId id="2147484582" r:id="rId8"/>
    <p:sldLayoutId id="2147484583" r:id="rId9"/>
    <p:sldLayoutId id="2147484584" r:id="rId10"/>
    <p:sldLayoutId id="214748458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107950" y="2924944"/>
            <a:ext cx="8856663" cy="3240907"/>
          </a:xfrm>
        </p:spPr>
        <p:txBody>
          <a:bodyPr/>
          <a:lstStyle/>
          <a:p>
            <a:pPr algn="ctr"/>
            <a:r>
              <a:rPr lang="pt-BR" sz="4800" b="1" dirty="0" smtClean="0">
                <a:solidFill>
                  <a:srgbClr val="993300"/>
                </a:solidFill>
              </a:rPr>
              <a:t> 2° TRIMESTRE  DE  2018</a:t>
            </a:r>
          </a:p>
          <a:p>
            <a:pPr marL="0" indent="0">
              <a:buNone/>
            </a:pPr>
            <a:endParaRPr lang="pt-BR" sz="3600" b="1" dirty="0" smtClean="0">
              <a:solidFill>
                <a:srgbClr val="993300"/>
              </a:solidFill>
            </a:endParaRPr>
          </a:p>
          <a:p>
            <a:endParaRPr lang="pt-BR" sz="3600" b="1" dirty="0" smtClean="0">
              <a:solidFill>
                <a:srgbClr val="993300"/>
              </a:solidFill>
            </a:endParaRPr>
          </a:p>
          <a:p>
            <a:r>
              <a:rPr lang="pt-BR" sz="3600" b="1" dirty="0" smtClean="0">
                <a:solidFill>
                  <a:srgbClr val="993300"/>
                </a:solidFill>
              </a:rPr>
              <a:t>  </a:t>
            </a:r>
            <a:r>
              <a:rPr lang="pt-BR" sz="3600" b="1" dirty="0" smtClean="0">
                <a:solidFill>
                  <a:schemeClr val="tx1"/>
                </a:solidFill>
              </a:rPr>
              <a:t>Classes de Jovens e Adultos da EBD</a:t>
            </a: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  <a:defRPr/>
            </a:pPr>
            <a:r>
              <a:rPr lang="en-GB" sz="4000" dirty="0">
                <a:solidFill>
                  <a:srgbClr val="000099"/>
                </a:solidFill>
                <a:latin typeface="Arial"/>
                <a:ea typeface="+mn-ea"/>
                <a:cs typeface="Arial"/>
              </a:rPr>
              <a:t>ESCOLA BÍBLICA DOMINICAL</a:t>
            </a:r>
          </a:p>
        </p:txBody>
      </p:sp>
    </p:spTree>
    <p:extLst>
      <p:ext uri="{BB962C8B-B14F-4D97-AF65-F5344CB8AC3E}">
        <p14:creationId xmlns:p14="http://schemas.microsoft.com/office/powerpoint/2010/main" val="13443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b="1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 – A VIDA DEPOIS DA MORTE E </a:t>
            </a:r>
            <a:r>
              <a:rPr lang="pt-BR" sz="2700" b="1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RESSURREIÇÃO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QUAL É O ESTADO INTERMEDIÁRIO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MORTOS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NÃO EXISTEM ESTES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ESTADOS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INTERMEDIÁRIOS</a:t>
            </a:r>
            <a:endParaRPr lang="pt-BR" sz="27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993300"/>
                </a:solidFill>
              </a:rPr>
              <a:t>LIÇÃO 03: O ESTADO INTERMEDIÁRIO </a:t>
            </a:r>
            <a:r>
              <a:rPr lang="pt-BR" sz="3000" b="1" dirty="0" smtClean="0">
                <a:solidFill>
                  <a:srgbClr val="993300"/>
                </a:solidFill>
              </a:rPr>
              <a:t>DOS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MORTOS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		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501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03: O ESTADO INTERMEDIÁRIO DOS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		MORTOS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– A VIDA DEPOIS DA MORTE E </a:t>
            </a: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RESSURREIÇÃO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70115" y="2060848"/>
            <a:ext cx="8136904" cy="378565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1.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REALIDADE DA VIDA DEPOIS DA MORTE. 		Muitos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são os argumentos que reforçam a verdade de que o ser humano foi criado para um propósito superior ao mero desfrutar dos bens desta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vida.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 homem foi formado do pó da terra e recebeu o fôlego de vida da parte de Deus, assim como os outros animais. Mas ele também foi criado à imagem e semelhança de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Deus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– o que o coloca em um relacionamento especial com o seu Criador e estabelece uma finalidade espiritual para a sua existência 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400" dirty="0" err="1">
                <a:solidFill>
                  <a:srgbClr val="3366CC"/>
                </a:solidFill>
                <a:latin typeface="Georgia"/>
                <a:ea typeface="Times New Roman"/>
              </a:rPr>
              <a:t>Ec</a:t>
            </a:r>
            <a:r>
              <a:rPr lang="pt-BR" sz="1400" dirty="0">
                <a:solidFill>
                  <a:srgbClr val="3366CC"/>
                </a:solidFill>
                <a:latin typeface="Georgia"/>
                <a:ea typeface="Times New Roman"/>
              </a:rPr>
              <a:t> </a:t>
            </a:r>
            <a:r>
              <a:rPr lang="pt-BR" sz="1400" dirty="0" smtClean="0">
                <a:solidFill>
                  <a:srgbClr val="3366CC"/>
                </a:solidFill>
                <a:latin typeface="Georgia"/>
                <a:ea typeface="Times New Roman"/>
              </a:rPr>
              <a:t>3.22; </a:t>
            </a:r>
            <a:r>
              <a:rPr lang="pt-BR" sz="1400" dirty="0" smtClean="0">
                <a:solidFill>
                  <a:srgbClr val="3366CC"/>
                </a:solidFill>
                <a:latin typeface="Georgia"/>
                <a:ea typeface="Times New Roman"/>
                <a:cs typeface="+mj-cs"/>
              </a:rPr>
              <a:t>At </a:t>
            </a:r>
            <a:r>
              <a:rPr lang="pt-BR" sz="1400" dirty="0">
                <a:solidFill>
                  <a:srgbClr val="3366CC"/>
                </a:solidFill>
                <a:latin typeface="Georgia"/>
                <a:ea typeface="Times New Roman"/>
                <a:cs typeface="+mj-cs"/>
              </a:rPr>
              <a:t>17.26-28; </a:t>
            </a:r>
            <a:r>
              <a:rPr lang="pt-BR" sz="1400" dirty="0" err="1">
                <a:solidFill>
                  <a:srgbClr val="3366CC"/>
                </a:solidFill>
                <a:latin typeface="Georgia"/>
                <a:ea typeface="Times New Roman"/>
                <a:cs typeface="+mj-cs"/>
              </a:rPr>
              <a:t>Ec</a:t>
            </a:r>
            <a:r>
              <a:rPr lang="pt-BR" sz="1400" dirty="0">
                <a:solidFill>
                  <a:srgbClr val="3366CC"/>
                </a:solidFill>
                <a:latin typeface="Georgia"/>
                <a:ea typeface="Times New Roman"/>
                <a:cs typeface="+mj-cs"/>
              </a:rPr>
              <a:t> 12.13-14</a:t>
            </a:r>
            <a:r>
              <a:rPr lang="pt-BR" sz="1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26469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Ec</a:t>
            </a:r>
            <a:r>
              <a:rPr lang="pt-BR" sz="23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 3. </a:t>
            </a:r>
            <a:r>
              <a:rPr lang="pt-BR" sz="23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22  </a:t>
            </a:r>
            <a:r>
              <a:rPr lang="pt-BR" sz="23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Assim que tenho visto que não há coisa melhor do que alegrar-se o homem nas suas obras, porque essa é a sua porção; porque quem o fará voltar para ver o que será depois dele?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At 17</a:t>
            </a:r>
            <a:r>
              <a:rPr lang="pt-BR" sz="23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 26  e de um só fez toda a geração dos homens para habitar sobre toda a face da terra, determinando os tempos já dantes ordenados e os limites da sua habitação</a:t>
            </a:r>
            <a:r>
              <a:rPr lang="pt-BR" sz="23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,  27  </a:t>
            </a:r>
            <a:r>
              <a:rPr lang="pt-BR" sz="23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para que buscassem ao Senhor, se, porventura, tateando, o pudessem achar, ainda que não está longe de cada um de nós</a:t>
            </a:r>
            <a:r>
              <a:rPr lang="pt-BR" sz="23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;  28  </a:t>
            </a:r>
            <a:r>
              <a:rPr lang="pt-BR" sz="23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porque nele vivemos, e nos movemos, e existimos, como também alguns dos vossos poetas disseram: Pois somos também sua geração.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Ec</a:t>
            </a:r>
            <a:r>
              <a:rPr lang="pt-BR" sz="23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3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12. 13 </a:t>
            </a:r>
            <a:r>
              <a:rPr lang="pt-BR" sz="23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De </a:t>
            </a:r>
            <a:r>
              <a:rPr lang="pt-BR" sz="23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tudo o que se tem ouvido, o fim é: Teme a Deus e guarda os seus mandamentos; porque este é o dever de todo homem</a:t>
            </a:r>
            <a:r>
              <a:rPr lang="pt-BR" sz="23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.   14  </a:t>
            </a:r>
            <a:r>
              <a:rPr lang="pt-BR" sz="23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Porque Deus há de trazer a juízo toda obra e até tudo o que está encoberto, quer seja bom, quer seja mau.</a:t>
            </a:r>
            <a:endParaRPr lang="pt-BR" sz="2300" dirty="0" smtClean="0">
              <a:solidFill>
                <a:srgbClr val="000099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88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43428" y="116632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</a:rPr>
              <a:t>LIÇÃO 03: O ESTADO INTERMEDIÁRIO DOS 			</a:t>
            </a:r>
            <a:r>
              <a:rPr lang="pt-BR" sz="2400" b="1" dirty="0" smtClean="0">
                <a:solidFill>
                  <a:srgbClr val="993300"/>
                </a:solidFill>
                <a:latin typeface="Book Antiqua"/>
                <a:ea typeface="+mj-ea"/>
              </a:rPr>
              <a:t>	MORTOS </a:t>
            </a:r>
            <a:r>
              <a:rPr lang="pt-BR" sz="24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– A VIDA DEPOIS DA MORTE E RESSURREIÇÃO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67544" y="1437330"/>
            <a:ext cx="8136904" cy="493981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9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2. </a:t>
            </a:r>
            <a:r>
              <a:rPr lang="pt-BR" sz="19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 NECESSIDADE DA VIDA DEPOIS DA MORTE. </a:t>
            </a:r>
            <a:r>
              <a:rPr lang="pt-BR" sz="21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homem podia ter desfrutado de vida imortal, sob a condição da sua contínua obediência em comunhão com o seu </a:t>
            </a:r>
            <a:r>
              <a:rPr lang="pt-BR" sz="2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Criador. </a:t>
            </a:r>
            <a:r>
              <a:rPr lang="pt-BR" sz="21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Mas, com a queda no pecado, ele não apenas perdeu a comunhão com Deus, mas também a imagem divina se corrompeu e a morte tornou-se incondicional e inerente à sua natureza 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Gn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3.22,23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). </a:t>
            </a:r>
            <a:r>
              <a:rPr lang="pt-BR" sz="21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Porém, com a vinda de Cristo Jesus ao mundo, o propósito divino de dar vida eterna ao homem revelou-se ainda mais glorioso do que se poderia entrever na criação. Pelo poder do evangelho, o homem é criado de novo, e a imagem de Deus, outrora perdida na queda, é restaurada em “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verdadeira justiça e santidade</a:t>
            </a:r>
            <a:r>
              <a:rPr lang="pt-BR" sz="21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 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Co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5.16-17;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Ef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4. 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24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). </a:t>
            </a:r>
            <a:r>
              <a:rPr lang="pt-BR" sz="21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Mas o fiel ainda espera uma futura glorificação, em que essa imagem será aperfeiçoada à semelhança do próprio Cristo, e ele desfrutará de plena e eterna comunhão com o seu Criador, em uma vida incorruptível e imortal 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Co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5.1-8; </a:t>
            </a:r>
            <a:r>
              <a:rPr lang="pt-BR" sz="14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Fp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3.8-11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2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87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052736"/>
            <a:ext cx="8352928" cy="532859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Gn</a:t>
            </a:r>
            <a:r>
              <a:rPr lang="pt-BR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3</a:t>
            </a:r>
            <a:r>
              <a:rPr lang="pt-BR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22 </a:t>
            </a:r>
            <a:r>
              <a:rPr lang="pt-BR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Então, disse o SENHOR Deus: Eis que o homem é como um de nós, sabendo o bem e o mal; ora, pois, para que não estenda a sua mão, e tome também da árvore da vida, e coma, e viva eternamente, 23  o SENHOR Deus, pois, o lançou fora do jardim do Éden, para lavrar a terra, de que fora tomado.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2 </a:t>
            </a:r>
            <a:r>
              <a:rPr lang="pt-BR" dirty="0" err="1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Co</a:t>
            </a:r>
            <a:r>
              <a:rPr lang="pt-BR" dirty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5</a:t>
            </a:r>
            <a:r>
              <a:rPr lang="pt-BR" dirty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. 16 </a:t>
            </a:r>
            <a:r>
              <a:rPr lang="pt-BR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dirty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Assim que, daqui por diante, a ninguém conhecemos segundo a carne; e, ainda que também tenhamos conhecido Cristo segundo a carne, contudo, agora, já o não conhecemos desse modo</a:t>
            </a:r>
            <a:r>
              <a:rPr lang="pt-BR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.   17  </a:t>
            </a:r>
            <a:r>
              <a:rPr lang="pt-BR" dirty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Assim que, se alguém está em Cristo, nova criatura é: as coisas velhas já passaram; eis que tudo se </a:t>
            </a:r>
            <a:r>
              <a:rPr lang="pt-BR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fez </a:t>
            </a:r>
            <a:r>
              <a:rPr lang="pt-BR" dirty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novo</a:t>
            </a:r>
            <a:r>
              <a:rPr lang="pt-BR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dirty="0">
              <a:solidFill>
                <a:srgbClr val="9933FF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Ef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4. 24  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 vos revistais do novo homem, que, segundo Deus, é criado em verdadeira justiça e santidade.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600" dirty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7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764704"/>
            <a:ext cx="8352928" cy="561662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2 </a:t>
            </a:r>
            <a:r>
              <a:rPr lang="pt-BR" sz="2000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Co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5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</a:t>
            </a:r>
            <a:r>
              <a:rPr lang="pt-BR" sz="2000" b="1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1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Porque sabemos que, se a nossa casa terrestre deste tabernáculo se desfizer, temos de Deus um edifício, uma casa não feita por mãos, eterna, nos 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céus 6 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Pelo que estamos sempre de bom ânimo, sabendo que, enquanto estamos no corpo, vivemos ausentes do 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Senhor   </a:t>
            </a:r>
            <a:r>
              <a:rPr lang="pt-BR" sz="2000" b="1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7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(Porque andamos por fé e não por 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vista).    </a:t>
            </a:r>
            <a:r>
              <a:rPr lang="pt-BR" sz="2000" b="1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8 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Mas temos confiança e desejamos, antes, deixar este corpo, para habitar com o Senhor.</a:t>
            </a:r>
            <a:endParaRPr lang="pt-BR" sz="2000" dirty="0" smtClean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err="1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Fp</a:t>
            </a:r>
            <a:r>
              <a:rPr lang="pt-BR" sz="2000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000" dirty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3. 8  E, na verdade, tenho também por perda todas as coisas, pela excelência do conhecimento de Cristo Jesus, meu Senhor; pelo qual sofri a perda de todas estas coisas e as considero como esterco, para que possa ganhar a </a:t>
            </a:r>
            <a:r>
              <a:rPr lang="pt-BR" sz="2000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Cristo   9  </a:t>
            </a:r>
            <a:r>
              <a:rPr lang="pt-BR" sz="2000" dirty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e seja achado nele, não tendo a minha justiça que vem da lei, mas a que vem pela fé em Cristo, a saber, a justiça que vem de Deus, pela fé</a:t>
            </a:r>
            <a:r>
              <a:rPr lang="pt-BR" sz="2000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;   10  </a:t>
            </a:r>
            <a:r>
              <a:rPr lang="pt-BR" sz="2000" dirty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para conhecê-lo, e a virtude da sua ressurreição, e a comunicação de suas aflições, sendo feito conforme a sua morte</a:t>
            </a:r>
            <a:r>
              <a:rPr lang="pt-BR" sz="2000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;   11  </a:t>
            </a:r>
            <a:r>
              <a:rPr lang="pt-BR" sz="2000" dirty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para ver se, de alguma maneira, eu possa chegar à ressurreição dos mortos</a:t>
            </a:r>
            <a:r>
              <a:rPr lang="pt-BR" sz="2000" dirty="0" smtClean="0">
                <a:solidFill>
                  <a:srgbClr val="9933FF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sz="2000" dirty="0">
              <a:solidFill>
                <a:srgbClr val="9933FF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09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VIDA DEPOIS DA MORTE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RESSURREIÇÃO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b="1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 – QUAL É O ESTADO INTERMEDIÁRIO </a:t>
            </a:r>
            <a:r>
              <a:rPr lang="pt-BR" sz="2700" b="1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b="1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b="1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MORTOS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NÃO EXISTEM ESTES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ESTADOS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INTERMEDIÁRIOS</a:t>
            </a:r>
            <a:endParaRPr lang="pt-BR" sz="27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993300"/>
                </a:solidFill>
              </a:rPr>
              <a:t>LIÇÃO 03: O ESTADO INTERMEDIÁRIO </a:t>
            </a:r>
            <a:r>
              <a:rPr lang="pt-BR" sz="3000" b="1" dirty="0" smtClean="0">
                <a:solidFill>
                  <a:srgbClr val="993300"/>
                </a:solidFill>
              </a:rPr>
              <a:t>DOS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MORTOS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		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501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LIÇÃO 03: O ESTADO INTERMEDIÁRIO DOS MORTOS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QUAL É O ESTADO INTERMEDIÁRIO DOS MOR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TOS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6" y="1979741"/>
            <a:ext cx="8136904" cy="310854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Muitas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indagações são feitas quanto aos que, no presente, aguardam esse glorioso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dia da ressurreição.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Será que os mortos estão em algum lugar? Estão conscientes? Sabem o que se passa na terra? O ensino bíblico a respeito é claro e abundantemente ilustrado, podendo ser resumido nos seguintes </a:t>
            </a:r>
            <a:r>
              <a:rPr lang="pt-BR" sz="2800" dirty="0" err="1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ítens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: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034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645642"/>
            <a:ext cx="8712968" cy="4879701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366996" y="116632"/>
            <a:ext cx="871296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LIÇÃO 03: O ESTADO INTERMEDIÁRIO </a:t>
            </a:r>
            <a:r>
              <a:rPr lang="pt-BR" sz="2200" b="1" dirty="0" smtClean="0">
                <a:solidFill>
                  <a:srgbClr val="993300"/>
                </a:solidFill>
                <a:latin typeface="Book Antiqua"/>
                <a:ea typeface="+mj-ea"/>
              </a:rPr>
              <a:t>DOS MORTOS</a:t>
            </a:r>
            <a:endParaRPr lang="pt-BR" sz="2200" b="1" dirty="0">
              <a:solidFill>
                <a:srgbClr val="993300"/>
              </a:solidFill>
              <a:latin typeface="Book Antiqua"/>
              <a:ea typeface="+mj-ea"/>
            </a:endParaRP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QUAL É O ESTADO INTERMEDIÁRIO </a:t>
            </a: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DOS MOR</a:t>
            </a: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TOS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6996" y="1196752"/>
            <a:ext cx="8136904" cy="470898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1. </a:t>
            </a: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ENTRE A MORTE E A RESSURREIÇÃO, O HOMEM ESTÁ COMPLETAMENTE MORTO. 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Como qualquer outra criatura, o homem se constitui de uma unidade indivisível chamada “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alma</a:t>
            </a: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”. 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Nela se unem tanto suas características físicas como sentimentais, intelectuais e espirituais, para formar uma personalidade única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 (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Ts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5.23;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Hb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4.12;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Mt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22.37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). 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Na morte, essa pessoa inteira se desfaz, e morrem todas as características materiais e imateriais que a compunham 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Ec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9.5, 6;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Sl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146.4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Ou seja, a “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alma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 morre 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Ez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18.4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O espírito que volta para Deus não é uma essência incorpórea, pessoal e imortal, mas simplesmente o “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fôlego de vida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 – a vida em si, que procedeu de Deus como sua fonte original 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Ec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12.7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Em outras palavras, não há possibilidade de o homem existir ou sobreviver em qualquer outro aspecto, senão nessa sua unidade indivisível em que existe e sobrevive nesse mundo: em um corpo animado pelo espírito de vida 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Jó 34.14-15;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Sl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104.29;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Tg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2.26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). 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Somente Deus tem vida em si mesmo 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Tm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1.17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14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645642"/>
            <a:ext cx="8712968" cy="4879701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366996" y="116632"/>
            <a:ext cx="871296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LIÇÃO 03: O ESTADO INTERMEDIÁRIO </a:t>
            </a:r>
            <a:r>
              <a:rPr lang="pt-BR" sz="2200" b="1" dirty="0" smtClean="0">
                <a:solidFill>
                  <a:srgbClr val="993300"/>
                </a:solidFill>
                <a:latin typeface="Book Antiqua"/>
                <a:ea typeface="+mj-ea"/>
              </a:rPr>
              <a:t>DOS MORTOS</a:t>
            </a:r>
            <a:endParaRPr lang="pt-BR" sz="2200" b="1" dirty="0">
              <a:solidFill>
                <a:srgbClr val="993300"/>
              </a:solidFill>
              <a:latin typeface="Book Antiqua"/>
              <a:ea typeface="+mj-ea"/>
            </a:endParaRP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QUAL É O ESTADO INTERMEDIÁRIO </a:t>
            </a: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DOS MOR</a:t>
            </a: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TOS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6996" y="1340768"/>
            <a:ext cx="8136904" cy="483209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1.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ENTRE A MORTE E A RESSURREIÇÃO, O HOMEM ESTÁ COMPLETAMENTE MORTO.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Como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qualquer outra criatura, o homem se constitui de uma unidade indivisível chamada “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alma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Nela se unem tanto suas características físicas como sentimentais, intelectuais e espirituais, para formar uma personalidade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única.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Na morte, essa pessoa inteira se desfaz, e morrem todas as características materiais e imateriais que a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compunham.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Ou seja, a “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alma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 morre 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Ts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5.23;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Hb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4.12;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Mt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22.37 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</a:t>
            </a:r>
            <a:r>
              <a:rPr lang="pt-BR" sz="14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Sl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146.4;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Ez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18.4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					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		</a:t>
            </a:r>
            <a:r>
              <a:rPr lang="pt-BR" sz="20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continua</a:t>
            </a:r>
            <a:endParaRPr lang="pt-BR" sz="2000" dirty="0">
              <a:solidFill>
                <a:srgbClr val="9900CC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04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1.bp.blogspot.com/-a89qtty730Q/T7790wCE-lI/AAAAAAAABkQ/tLB7DsZXYa8/s1600/meia+noite+1.jpg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092" y="-891480"/>
            <a:ext cx="8514580" cy="7749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79" name="Imagem 4" descr="Imagem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171450"/>
            <a:ext cx="4319588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Imagem 6" descr="Imagem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7" b="20923"/>
          <a:stretch>
            <a:fillRect/>
          </a:stretch>
        </p:blipFill>
        <p:spPr bwMode="auto">
          <a:xfrm>
            <a:off x="4211638" y="3357563"/>
            <a:ext cx="4932362" cy="358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Imagem 5" descr="Imagem relaciona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6" b="17813"/>
          <a:stretch>
            <a:fillRect/>
          </a:stretch>
        </p:blipFill>
        <p:spPr bwMode="auto">
          <a:xfrm>
            <a:off x="-396875" y="3357563"/>
            <a:ext cx="4608513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2420888"/>
            <a:ext cx="7196137" cy="1541512"/>
          </a:xfrm>
          <a:solidFill>
            <a:schemeClr val="tx2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altLang="pt-BR" sz="2800" i="0" dirty="0">
                <a:solidFill>
                  <a:srgbClr val="C00000"/>
                </a:solidFill>
                <a:latin typeface="Arial Rounded MT Bold" pitchFamily="34" charset="0"/>
              </a:rPr>
              <a:t>2° TRIMESTRE  DE  2018</a:t>
            </a:r>
            <a: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4400" dirty="0" smtClean="0">
                <a:solidFill>
                  <a:schemeClr val="bg1"/>
                </a:solidFill>
                <a:latin typeface="Arial Rounded MT Bold" pitchFamily="34" charset="0"/>
              </a:rPr>
              <a:t>ESCATOLOGIA</a:t>
            </a:r>
          </a:p>
        </p:txBody>
      </p:sp>
    </p:spTree>
    <p:extLst>
      <p:ext uri="{BB962C8B-B14F-4D97-AF65-F5344CB8AC3E}">
        <p14:creationId xmlns:p14="http://schemas.microsoft.com/office/powerpoint/2010/main" val="285514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1 </a:t>
            </a:r>
            <a:r>
              <a:rPr lang="pt-BR" dirty="0" err="1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Ts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5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23 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 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o mesmo Deus de paz vos santifique em tudo; e todo o vosso espírito, e alma, e corpo sejam plenamente conservados irrepreensíveis para a vinda de nosso Senhor Jesus Cristo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Hb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4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12  Porque a palavra de Deus é viva, e eficaz, e mais penetrante do que qualquer espada de dois gumes, e penetra até à divisão da alma, e do espírito, e das juntas e medulas, e é apta para discernir os pensamentos e intenções do coração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Mt</a:t>
            </a:r>
            <a:r>
              <a:rPr lang="pt-BR" sz="23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22</a:t>
            </a:r>
            <a:r>
              <a:rPr lang="pt-BR" sz="23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37  E Jesus disse-lhe: Amarás o Senhor, teu Deus, de todo o teu coração, e de toda a tua alma, e de todo o teu pensamento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Sl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146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4  Sai-lhes o espírito, e eles tornam para sua terra; naquele mesmo dia, perecem os seus pensamentos.</a:t>
            </a:r>
            <a:endParaRPr lang="pt-BR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Ez18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4 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Eis 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que todas as almas são minhas; como a alma do pai, também a alma do filho é minha; a alma que pecar, essa 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morrerá</a:t>
            </a:r>
          </a:p>
        </p:txBody>
      </p:sp>
    </p:spTree>
    <p:extLst>
      <p:ext uri="{BB962C8B-B14F-4D97-AF65-F5344CB8AC3E}">
        <p14:creationId xmlns:p14="http://schemas.microsoft.com/office/powerpoint/2010/main" val="3920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66996" y="116632"/>
            <a:ext cx="871296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LIÇÃO 03: O ESTADO INTERMEDIÁRIO </a:t>
            </a:r>
            <a:r>
              <a:rPr lang="pt-BR" sz="2200" b="1" dirty="0" smtClean="0">
                <a:solidFill>
                  <a:srgbClr val="993300"/>
                </a:solidFill>
                <a:latin typeface="Book Antiqua"/>
                <a:ea typeface="+mj-ea"/>
              </a:rPr>
              <a:t>DOS MORTOS</a:t>
            </a:r>
            <a:endParaRPr lang="pt-BR" sz="2200" b="1" dirty="0">
              <a:solidFill>
                <a:srgbClr val="993300"/>
              </a:solidFill>
              <a:latin typeface="Book Antiqua"/>
              <a:ea typeface="+mj-ea"/>
            </a:endParaRP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QUAL É O ESTADO INTERMEDIÁRIO </a:t>
            </a: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DOS MOR</a:t>
            </a: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TOS</a:t>
            </a:r>
            <a:endParaRPr lang="pt-BR" sz="24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6996" y="1196752"/>
            <a:ext cx="8136904" cy="513986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1.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ENTRE A MORTE E A RESSURREIÇÃO, O HOMEM ESTÁ COMPLETAMENTE MORTO. 				</a:t>
            </a:r>
            <a:r>
              <a:rPr lang="pt-BR" sz="14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continuação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. .  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espírito que volta para Deus não é uma essência incorpórea, pessoal e imortal, mas simplesmente o “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fôlego de vida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 – a vida em si, que procedeu de Deus como sua fonte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original.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Em outras palavras, não há possibilidade de o homem existir ou sobreviver em qualquer outro aspecto, senão nessa sua unidade indivisível em que existe e sobrevive nesse mundo: em um corpo animado pelo espírito de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vida.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Somente Deus tem vida em si mesmo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Jó 34.14-15;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Sl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104.29;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Tg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2.26; 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Tm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1.17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18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Jó 34</a:t>
            </a:r>
            <a:r>
              <a:rPr lang="pt-BR" sz="26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14  Se ele pusesse o seu coração contra o homem, e recolhesse para si o seu espírito e o seu fôlego</a:t>
            </a:r>
            <a:r>
              <a:rPr lang="pt-BR" sz="26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,   15  </a:t>
            </a:r>
            <a:r>
              <a:rPr lang="pt-BR" sz="26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toda a carne juntamente expiraria, e o homem voltaria para o pó.</a:t>
            </a:r>
            <a:endParaRPr lang="pt-BR" sz="2600" dirty="0" smtClean="0">
              <a:solidFill>
                <a:srgbClr val="00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Sl</a:t>
            </a:r>
            <a:r>
              <a:rPr lang="pt-BR" sz="26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104</a:t>
            </a:r>
            <a:r>
              <a:rPr lang="pt-BR" sz="26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29  Escondes o teu rosto, e ficam perturbados; se lhes tiras a respiração, morrem e voltam ao próprio pó</a:t>
            </a:r>
            <a:r>
              <a:rPr lang="pt-BR" sz="26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err="1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Tg</a:t>
            </a:r>
            <a:r>
              <a:rPr lang="pt-BR" sz="26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2</a:t>
            </a:r>
            <a:r>
              <a:rPr lang="pt-BR" sz="26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26  Porque, assim como o corpo sem o espírito está morto, assim também a fé sem obras é morta.</a:t>
            </a:r>
            <a:endParaRPr lang="pt-BR" sz="2600" dirty="0" smtClean="0">
              <a:solidFill>
                <a:srgbClr val="0000CC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1 </a:t>
            </a:r>
            <a:r>
              <a:rPr lang="pt-BR" sz="2600" dirty="0" err="1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Tm</a:t>
            </a:r>
            <a:r>
              <a:rPr lang="pt-BR" sz="26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1. 17  Ora, ao Rei dos séculos, imortal, invisível, ao único Deus seja honra e glória para todo o sempre. Amém!</a:t>
            </a:r>
          </a:p>
        </p:txBody>
      </p:sp>
    </p:spTree>
    <p:extLst>
      <p:ext uri="{BB962C8B-B14F-4D97-AF65-F5344CB8AC3E}">
        <p14:creationId xmlns:p14="http://schemas.microsoft.com/office/powerpoint/2010/main" val="34780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LIÇÃO 03: O ESTADO INTERMEDIÁRIO DOS MORTOS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QUAL É O ESTADO INTERMEDIÁRIO DOS MOR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TOS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54719" y="1556792"/>
            <a:ext cx="8136904" cy="409342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2. ENTRE A MORTE E A RESSURREIÇÃO, O HOMEM ESTÁ INCONSCIENTE. 		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Pelo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exposto acima entendemos que, na morte, o homem perde a consciência de si mesmo, do mundo e de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Os vivos podem se lembrar dos mortos, e se alegrar na esperança de um dia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reencontrá-los.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próprio Deus não se esquece deles, mas os conserva ternamente em Sua memória, considerando-os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vivos 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 err="1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Mt</a:t>
            </a:r>
            <a:r>
              <a:rPr lang="pt-BR" sz="1400" dirty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 22.31-32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Mas, no presente, os mortos não têm parte alguma com o mundo dos vivos, nem os vivos podem se relacionar com os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mortos.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Por isso também a Bíblia ilustra a morte como um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sono 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Jó </a:t>
            </a:r>
            <a:r>
              <a:rPr lang="pt-BR" sz="1400" dirty="0" smtClean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7.9,10</a:t>
            </a:r>
            <a:r>
              <a:rPr lang="pt-BR" sz="1400" dirty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; </a:t>
            </a:r>
            <a:r>
              <a:rPr lang="pt-BR" sz="1400" dirty="0" smtClean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14.10-12; </a:t>
            </a:r>
            <a:r>
              <a:rPr lang="pt-BR" sz="1400" dirty="0" err="1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Dn</a:t>
            </a:r>
            <a:r>
              <a:rPr lang="pt-BR" sz="1400" dirty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 12.2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12068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Mt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22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31  E, acerca da ressurreição dos mortos, não tendes lido o que Deus vos declarou, dizendo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:   32  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Eu sou o Deus de Abraão, o Deus de Isaque e o Deus de Jacó? Ora, Deus não é Deus dos mortos, mas dos vivos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Jó 7</a:t>
            </a:r>
            <a:r>
              <a:rPr lang="pt-BR" sz="23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</a:t>
            </a: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9  </a:t>
            </a:r>
            <a:r>
              <a:rPr lang="pt-BR" sz="23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Tal como a nuvem se desfaz e passa, aquele que desce à sepultura nunca tornará a subir</a:t>
            </a: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  10  </a:t>
            </a:r>
            <a:r>
              <a:rPr lang="pt-BR" sz="23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Nunca mais tornará à sua casa, nem o seu lugar jamais o conhecerá</a:t>
            </a: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Jó 14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10  Mas, morto o homem, é consumido; sim, rendendo o homem o espírito, então, onde está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?   11  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Como as águas se retiram do mar, e o rio se esgota e fica seco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,   12  </a:t>
            </a:r>
            <a:r>
              <a:rPr lang="pt-BR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assim o homem se deita e não se levanta; até que não haja mais céus, não acordará, nem se erguerá de seu sono</a:t>
            </a:r>
            <a:r>
              <a:rPr lang="pt-BR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Dn</a:t>
            </a:r>
            <a:r>
              <a:rPr lang="pt-BR" sz="23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3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12. 2  E muitos dos que dormem no pó da terra ressuscitarão, uns para a vida eterna e outros para vergonha e desprezo eterno.</a:t>
            </a:r>
          </a:p>
        </p:txBody>
      </p:sp>
    </p:spTree>
    <p:extLst>
      <p:ext uri="{BB962C8B-B14F-4D97-AF65-F5344CB8AC3E}">
        <p14:creationId xmlns:p14="http://schemas.microsoft.com/office/powerpoint/2010/main" val="3920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116632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LIÇÃO 03: O ESTADO INTERMEDIÁRIO DOS MORTOS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QUAL É O ESTADO INTERMEDIÁRIO DOS MOR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TOS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6" y="1268760"/>
            <a:ext cx="8136904" cy="483209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3. </a:t>
            </a: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ENTRE A MORTE E A RESSURREIÇÃO, O HOMEM ESTÁRÁ NA SEPULTURA. 	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Bíblia descreve o lugar dos mortos pelos termos “</a:t>
            </a:r>
            <a:r>
              <a:rPr lang="pt-BR" sz="2400" dirty="0" err="1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Seol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 (hebraico) e “</a:t>
            </a:r>
            <a:r>
              <a:rPr lang="pt-BR" sz="2400" dirty="0" err="1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Hades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 (grego), que se traduzem propriamente por “sepultura”. É para lá, no pó da terra, que todos vão após a morte, tanto justos como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ímpios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próprio Jesus, entre Sua morte e ressurreição, esteve lá 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 err="1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Ec</a:t>
            </a:r>
            <a:r>
              <a:rPr lang="pt-BR" sz="1400" dirty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400" dirty="0" smtClean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3.19-20; At 2.25-29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Outra palavra usada é “inferno”, mas devemos ter o cuidado de não atribuir a esse termo qualquer outro sentido além do que já foi exposto. Na ressurreição do último dia, a sepultura (ou inferno) será “esvaziada” dos seus mortos, e será juntamente destruída com a morte e com aqueles destinados à morte eterna </a:t>
            </a:r>
            <a:r>
              <a:rPr lang="pt-BR" sz="1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400" dirty="0" err="1" smtClean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1400" dirty="0" smtClean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400" dirty="0">
                <a:solidFill>
                  <a:srgbClr val="3366CC"/>
                </a:solidFill>
                <a:latin typeface="Georgia"/>
                <a:ea typeface="Times New Roman"/>
                <a:cs typeface="Times New Roman"/>
              </a:rPr>
              <a:t>20.13-14</a:t>
            </a:r>
            <a:r>
              <a:rPr lang="pt-BR" sz="1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19268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Ec</a:t>
            </a:r>
            <a:r>
              <a:rPr lang="pt-BR" sz="21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3</a:t>
            </a:r>
            <a:r>
              <a:rPr lang="pt-BR" sz="21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19  Porque o que sucede aos filhos dos homens, isso mesmo também sucede aos animais; a mesma coisa lhes sucede: como morre um, assim morre o outro, todos têm o mesmo fôlego; e a vantagem dos homens sobre os animais não é nenhuma, porque todos são vaidade</a:t>
            </a:r>
            <a:r>
              <a:rPr lang="pt-BR" sz="21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  20  </a:t>
            </a:r>
            <a:r>
              <a:rPr lang="pt-BR" sz="21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Todos vão para um lugar; todos são pó e todos ao pó tornarão</a:t>
            </a:r>
            <a:r>
              <a:rPr lang="pt-BR" sz="21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At 2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25  Porque dele disse Davi: Sempre via diante de mim o Senhor, porque está à minha direita, para que eu não seja comovido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;   26  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por isso, se alegrou o meu coração, e a minha língua exultou; e ainda a minha carne há de repousar em esperança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  27  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Pois não deixarás a minha alma no </a:t>
            </a:r>
            <a:r>
              <a:rPr lang="pt-BR" dirty="0" err="1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Hades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, nem permitirás que o teu Santo veja a corrupção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  28  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Fizeste-me conhecidos os caminhos da vida; com a tua face me encherás de júbilo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  29  </a:t>
            </a:r>
            <a:r>
              <a:rPr lang="pt-BR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Varões irmãos, seja-me lícito dizer-vos livremente acerca do patriarca Davi que ele morreu e foi sepultado, e entre nós está até hoje a sua sepultura</a:t>
            </a:r>
            <a:r>
              <a:rPr lang="pt-BR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  <a:endParaRPr lang="pt-BR" dirty="0">
              <a:solidFill>
                <a:srgbClr val="00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844824"/>
            <a:ext cx="8352928" cy="259228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Ap</a:t>
            </a:r>
            <a:r>
              <a:rPr lang="pt-BR" sz="28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 20</a:t>
            </a:r>
            <a:r>
              <a:rPr lang="pt-BR" sz="28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13  E deu o mar os mortos que nele havia; e a morte e o inferno deram os mortos que neles havia; e foram julgados cada um segundo as suas obras</a:t>
            </a:r>
            <a:r>
              <a:rPr lang="pt-BR" sz="2800" dirty="0" smtClean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.   14  </a:t>
            </a:r>
            <a:r>
              <a:rPr lang="pt-BR" sz="28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E a morte e o inferno foram lançados no lago de fogo. Esta é a segunda morte.</a:t>
            </a:r>
          </a:p>
        </p:txBody>
      </p:sp>
    </p:spTree>
    <p:extLst>
      <p:ext uri="{BB962C8B-B14F-4D97-AF65-F5344CB8AC3E}">
        <p14:creationId xmlns:p14="http://schemas.microsoft.com/office/powerpoint/2010/main" val="254877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VIDA DEPOIS DA MORTE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RESSURREIÇÃO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QUAL É O ESTADO INTERMEDIÁRIO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MORTOS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b="1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III – </a:t>
            </a:r>
            <a:r>
              <a:rPr lang="pt-BR" sz="3200" b="1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NÃO EXISTEM ESTES </a:t>
            </a:r>
            <a:r>
              <a:rPr lang="pt-BR" sz="3200" b="1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ESTADOS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b="1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b="1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INTERMEDIÁRIOS</a:t>
            </a:r>
            <a:endParaRPr lang="pt-BR" sz="3200" b="1" dirty="0">
              <a:solidFill>
                <a:srgbClr val="FF0000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993300"/>
                </a:solidFill>
              </a:rPr>
              <a:t>LIÇÃO 03: O ESTADO INTERMEDIÁRIO </a:t>
            </a:r>
            <a:r>
              <a:rPr lang="pt-BR" sz="3000" b="1" dirty="0" smtClean="0">
                <a:solidFill>
                  <a:srgbClr val="993300"/>
                </a:solidFill>
              </a:rPr>
              <a:t>DOS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MORTOS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		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501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LIÇÃO 03: O ESTADO INTERMEDIÁRIO </a:t>
            </a:r>
            <a:r>
              <a:rPr lang="pt-BR" sz="2200" b="1" dirty="0" smtClean="0">
                <a:solidFill>
                  <a:srgbClr val="993300"/>
                </a:solidFill>
                <a:latin typeface="Book Antiqua"/>
                <a:ea typeface="+mj-ea"/>
              </a:rPr>
              <a:t>DOS </a:t>
            </a: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MORTOS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Book Antiqua"/>
                <a:ea typeface="+mj-ea"/>
              </a:rPr>
              <a:t>III – NÃO EXISTEM ESTES </a:t>
            </a:r>
            <a:r>
              <a:rPr lang="pt-BR" sz="2300" b="1" dirty="0" smtClean="0">
                <a:solidFill>
                  <a:srgbClr val="006600"/>
                </a:solidFill>
                <a:latin typeface="Book Antiqua"/>
                <a:ea typeface="+mj-ea"/>
              </a:rPr>
              <a:t>ESTADOS INTERMEDIÁRIOS</a:t>
            </a:r>
            <a:endParaRPr lang="pt-BR" sz="2300" b="1" dirty="0">
              <a:solidFill>
                <a:srgbClr val="006600"/>
              </a:solidFill>
              <a:latin typeface="Book Antiqua"/>
              <a:ea typeface="+mj-ea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23528" y="1700808"/>
            <a:ext cx="8136904" cy="26776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Com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 esclarecimento fornecido pela Palavra de Deus sobre o estado em que se encontram os mortos enquanto aguardam a ressurreição, podemos desfazer facilmente algumas </a:t>
            </a:r>
            <a:r>
              <a:rPr lang="pt-BR" sz="2800" dirty="0" err="1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idéias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populares e interpretações equivocadas sobre este assunto.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882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0" y="3356992"/>
            <a:ext cx="8856663" cy="1728738"/>
          </a:xfrm>
        </p:spPr>
        <p:txBody>
          <a:bodyPr/>
          <a:lstStyle/>
          <a:p>
            <a:pPr algn="ctr"/>
            <a:r>
              <a:rPr lang="pt-BR" sz="3600" b="1" dirty="0">
                <a:solidFill>
                  <a:srgbClr val="993300"/>
                </a:solidFill>
              </a:rPr>
              <a:t>LIÇÃO 03: </a:t>
            </a:r>
            <a:r>
              <a:rPr lang="pt-BR" sz="3600" b="1" dirty="0" smtClean="0">
                <a:solidFill>
                  <a:srgbClr val="993300"/>
                </a:solidFill>
              </a:rPr>
              <a:t>  O  ESTADO </a:t>
            </a:r>
            <a:r>
              <a:rPr lang="pt-BR" sz="3600" b="1" dirty="0">
                <a:solidFill>
                  <a:srgbClr val="993300"/>
                </a:solidFill>
              </a:rPr>
              <a:t>INTERMEDIÁRIO DOS MORTOS</a:t>
            </a:r>
            <a:endParaRPr lang="pt-BR" sz="4000" b="1" dirty="0" smtClean="0">
              <a:solidFill>
                <a:srgbClr val="993300"/>
              </a:solidFill>
            </a:endParaRP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</a:pPr>
            <a: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  <a:t>ESCATOLOGIA</a:t>
            </a:r>
            <a:b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</a:br>
            <a:r>
              <a:rPr lang="en-GB" sz="3600" dirty="0">
                <a:solidFill>
                  <a:srgbClr val="006600"/>
                </a:solidFill>
                <a:latin typeface="Arial" charset="0"/>
                <a:cs typeface="Arial" charset="0"/>
              </a:rPr>
              <a:t>2° TRIMESTRE DE 2018</a:t>
            </a:r>
            <a:endParaRPr lang="en-GB" sz="4400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LIÇÃO 03: O ESTADO INTERMEDIÁRIO DOS MORTOS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Book Antiqua"/>
                <a:ea typeface="+mj-ea"/>
              </a:rPr>
              <a:t>III – NÃO EXISTEM ESTES ESTADOS INTERMEDIÁRIOS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51520" y="1628800"/>
            <a:ext cx="8136904" cy="45243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1.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NÃO HÁ PURGATÓRIO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Heresia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lançada pelo Catolicismo Romano para identificar um lugar de prova para as almas daquelas pessoas que não conseguiram se purificar o suficiente para galgarem o céu. Entretanto, essa doutrina não tem base bíblica 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usa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 premissas falsas. Aquele que foi salvo por Cristo não precisa mais realizar nenhuma compensação pelos seus pecados, nem nesta vida, nem tampouco depois da morte, pois o sangue de Jesus provê total perdão e aceitação para com Deus </a:t>
            </a:r>
            <a:r>
              <a:rPr lang="pt-BR" sz="1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Rm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5.1-2; 1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Jo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2.1-2</a:t>
            </a:r>
            <a:r>
              <a:rPr lang="pt-BR" sz="1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Além disso, se alguém quer garantir a sua salvação eterna, precisa fazê-lo nesta vida. Depois da morte, só resta o juízo e a ressurreição </a:t>
            </a:r>
            <a:r>
              <a:rPr lang="pt-BR" sz="1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Hb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9.27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).</a:t>
            </a:r>
            <a:endParaRPr lang="pt-BR" sz="14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6393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20688"/>
            <a:ext cx="8352928" cy="547260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500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Rm</a:t>
            </a:r>
            <a:r>
              <a:rPr lang="pt-BR" sz="25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5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5</a:t>
            </a:r>
            <a:r>
              <a:rPr lang="pt-BR" sz="25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1 </a:t>
            </a:r>
            <a:r>
              <a:rPr lang="pt-BR" sz="25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5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Sendo, pois, justificados pela fé, temos paz com Deus por nosso Senhor Jesus Cristo</a:t>
            </a:r>
            <a:r>
              <a:rPr lang="pt-BR" sz="25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;    2  </a:t>
            </a:r>
            <a:r>
              <a:rPr lang="pt-BR" sz="25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pelo qual também temos entrada pela fé a esta graça, na qual estamos firmes; e nos gloriamos na esperança da glória de Deus</a:t>
            </a:r>
            <a:r>
              <a:rPr lang="pt-BR" sz="25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1 </a:t>
            </a:r>
            <a:r>
              <a:rPr lang="pt-BR" sz="2400" dirty="0" err="1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Jo</a:t>
            </a:r>
            <a:r>
              <a:rPr lang="pt-BR" sz="24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4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2</a:t>
            </a:r>
            <a:r>
              <a:rPr lang="pt-BR" sz="24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1 </a:t>
            </a:r>
            <a:r>
              <a:rPr lang="pt-BR" sz="24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4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Meus filhinhos, estas coisas vos escrevo para que não pequeis; e, se alguém pecar, temos um Advogado para com o Pai, Jesus Cristo, o Justo</a:t>
            </a:r>
            <a:r>
              <a:rPr lang="pt-BR" sz="24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   2  </a:t>
            </a:r>
            <a:r>
              <a:rPr lang="pt-BR" sz="24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E ele é a propiciação pelos nossos pecados e não somente pelos nossos, mas também pelos de todo o mundo.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5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Hb</a:t>
            </a:r>
            <a:r>
              <a:rPr lang="pt-BR" sz="25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5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9. 27  E, como aos homens está ordenado morrerem uma vez, vindo, depois disso, o juízo,</a:t>
            </a:r>
          </a:p>
        </p:txBody>
      </p:sp>
    </p:spTree>
    <p:extLst>
      <p:ext uri="{BB962C8B-B14F-4D97-AF65-F5344CB8AC3E}">
        <p14:creationId xmlns:p14="http://schemas.microsoft.com/office/powerpoint/2010/main" val="189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LIÇÃO 03: O ESTADO INTERMEDIÁRIO DOS MORTOS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Book Antiqua"/>
                <a:ea typeface="+mj-ea"/>
              </a:rPr>
              <a:t>III – NÃO EXISTEM ESTES ESTADOS INTERMEDIÁRIOS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6" y="1340768"/>
            <a:ext cx="8136904" cy="44012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2. NÃO HÁ UM ESTADO PARA REENCARNAÇÕES. 	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Não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há um lugar de migrações e perambulações espirituais, onde os mortos supostamente aguardam para voltar a este mundo em um novo corpo físico. Os espíritas gostam de usar, equivocadamente, o texto de </a:t>
            </a:r>
            <a:r>
              <a:rPr lang="pt-BR" sz="28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Lc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16.22-23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para afirmar que os mortos podem se comunicar com os vivos.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Além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disso, a tentativa de se comunicar com os mortos é expressamente proibida e condenada pela Palavra de Deus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1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Dt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18.9-14;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Is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8.19-20</a:t>
            </a:r>
            <a:r>
              <a:rPr lang="pt-BR" sz="1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73979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1268760"/>
            <a:ext cx="8352928" cy="475252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Lc</a:t>
            </a:r>
            <a:r>
              <a:rPr lang="pt-BR" sz="2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16. 22  E aconteceu que o mendigo morreu e foi levado pelos anjos para o seio de Abraão; e morreu também o rico e foi sepultado</a:t>
            </a:r>
            <a:r>
              <a:rPr lang="pt-BR" sz="2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 23  </a:t>
            </a:r>
            <a:r>
              <a:rPr lang="pt-BR" sz="2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E, no </a:t>
            </a:r>
            <a:r>
              <a:rPr lang="pt-BR" sz="2800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Hades</a:t>
            </a:r>
            <a:r>
              <a:rPr lang="pt-BR" sz="2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, ergueu os olhos, estando em tormentos, e viu ao longe Abraão e Lázaro, no seu seio.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26  </a:t>
            </a:r>
            <a:r>
              <a:rPr lang="pt-BR" sz="28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E, além disso, está posto um grande abismo entre nós e vós, de sorte que os que quisessem passar daqui para vós não poderiam, nem tampouco os de lá, passar para cá</a:t>
            </a:r>
            <a:r>
              <a:rPr lang="pt-BR" sz="28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866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980728"/>
            <a:ext cx="8352928" cy="547260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Dt</a:t>
            </a:r>
            <a:r>
              <a:rPr lang="pt-BR" sz="24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 18</a:t>
            </a:r>
            <a:r>
              <a:rPr lang="pt-BR" sz="24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 </a:t>
            </a:r>
            <a:r>
              <a:rPr lang="pt-BR" sz="24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10  </a:t>
            </a:r>
            <a:r>
              <a:rPr lang="pt-BR" sz="24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Entre ti se não achará quem faça passar pelo fogo o seu filho ou a sua filha, nem adivinhador, nem prognosticador, nem agoureiro, nem feiticeiro</a:t>
            </a:r>
            <a:r>
              <a:rPr lang="pt-BR" sz="24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,   11  </a:t>
            </a:r>
            <a:r>
              <a:rPr lang="pt-BR" sz="24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nem encantador de encantamentos, nem quem consulte um espírito adivinhante, nem mágico, nem quem consulte os mortos,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Is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8. 19  Quando vos disserem: Consultai os que têm espíritos familiares e os adivinhos, que chilreiam e murmuram entre dentes; —não recorrerá um povo ao seu Deus? A favor dos vivos interrogar-se-ão os mortos</a:t>
            </a:r>
            <a:r>
              <a:rPr lang="pt-BR" sz="24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?   20  </a:t>
            </a:r>
            <a:r>
              <a:rPr lang="pt-BR" sz="24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À lei e ao testemunho! Se eles não falarem segundo esta palavra, nunca verão a alva.</a:t>
            </a:r>
            <a:endParaRPr lang="pt-BR" sz="2400" dirty="0" smtClean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21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LIÇÃO 03: O ESTADO INTERMEDIÁRIO DOS MORTOS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Book Antiqua"/>
                <a:ea typeface="+mj-ea"/>
              </a:rPr>
              <a:t>III – NÃO EXISTEM ESTES ESTADOS INTERMEDIÁRIOS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39552" y="1556792"/>
            <a:ext cx="8136904" cy="412420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3. NÃO HÁ UM LUGAR DE RECOMPENSAS E CASTIGOS. 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</a:t>
            </a:r>
            <a:r>
              <a:rPr lang="pt-BR" sz="2400" dirty="0" err="1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idéia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de que, logo após a morte, os justos entram na felicidade do paraíso, e os ímpios vão para um lugar de tormento consciente, também não está de acordo com a verdade bíblica. Tanto a recompensa dos fiéis como o castigo dos ímpios estão reservados para o último dia, na vinda de Cristo, quando os mortos serão julgados de acordo com suas obras </a:t>
            </a:r>
            <a:r>
              <a:rPr lang="pt-BR" sz="1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Jo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5.28-29; </a:t>
            </a:r>
            <a:r>
              <a:rPr lang="pt-BR" sz="1400" dirty="0" err="1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Mt</a:t>
            </a:r>
            <a:r>
              <a:rPr lang="pt-BR" sz="14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25.31-46; 2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Co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5.10;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Ap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22.12</a:t>
            </a:r>
            <a:r>
              <a:rPr lang="pt-BR" sz="1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Essa </a:t>
            </a:r>
            <a:r>
              <a:rPr lang="pt-BR" sz="2400" dirty="0" err="1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idéia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também contraria o fato de que a glória celestial deverá ser alcançada por todos os santos juntos </a:t>
            </a:r>
            <a:r>
              <a:rPr lang="pt-BR" sz="1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1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Ts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4.16,17; 1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Co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15.20-23; </a:t>
            </a:r>
            <a:r>
              <a:rPr lang="pt-BR" sz="14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Hb</a:t>
            </a:r>
            <a:r>
              <a:rPr lang="pt-BR" sz="14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11.39-40</a:t>
            </a:r>
            <a:r>
              <a:rPr lang="pt-BR" sz="1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</a:t>
            </a:r>
            <a:endParaRPr lang="pt-BR" sz="24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73979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548680"/>
            <a:ext cx="8352928" cy="590465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>
                <a:solidFill>
                  <a:srgbClr val="3366CC"/>
                </a:solidFill>
              </a:rPr>
              <a:t>Jo</a:t>
            </a:r>
            <a:r>
              <a:rPr lang="pt-BR" dirty="0">
                <a:solidFill>
                  <a:srgbClr val="3366CC"/>
                </a:solidFill>
              </a:rPr>
              <a:t> </a:t>
            </a:r>
            <a:r>
              <a:rPr lang="pt-BR" dirty="0" smtClean="0">
                <a:solidFill>
                  <a:srgbClr val="3366CC"/>
                </a:solidFill>
              </a:rPr>
              <a:t>5</a:t>
            </a:r>
            <a:r>
              <a:rPr lang="pt-BR" dirty="0">
                <a:solidFill>
                  <a:srgbClr val="3366CC"/>
                </a:solidFill>
              </a:rPr>
              <a:t>. 28  Não vos maravilheis disso, porque vem a hora em que todos os que estão nos sepulcros ouvirão a sua voz</a:t>
            </a:r>
            <a:r>
              <a:rPr lang="pt-BR" dirty="0" smtClean="0">
                <a:solidFill>
                  <a:srgbClr val="3366CC"/>
                </a:solidFill>
              </a:rPr>
              <a:t>.   29  </a:t>
            </a:r>
            <a:r>
              <a:rPr lang="pt-BR" dirty="0">
                <a:solidFill>
                  <a:srgbClr val="3366CC"/>
                </a:solidFill>
              </a:rPr>
              <a:t>E os que fizeram o bem sairão para a ressurreição da vida; e os que fizeram o mal, para a ressurreição da condenação.</a:t>
            </a:r>
            <a:endParaRPr lang="pt-BR" dirty="0" smtClean="0">
              <a:solidFill>
                <a:srgbClr val="3366CC"/>
              </a:solidFill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9900CC"/>
                </a:solidFill>
              </a:rPr>
              <a:t>Mt</a:t>
            </a:r>
            <a:r>
              <a:rPr lang="pt-BR" sz="2100" dirty="0" smtClean="0">
                <a:solidFill>
                  <a:srgbClr val="9900CC"/>
                </a:solidFill>
              </a:rPr>
              <a:t> 25. </a:t>
            </a:r>
            <a:r>
              <a:rPr lang="pt-BR" sz="2100" dirty="0">
                <a:solidFill>
                  <a:srgbClr val="9900CC"/>
                </a:solidFill>
              </a:rPr>
              <a:t>31 </a:t>
            </a:r>
            <a:r>
              <a:rPr lang="pt-BR" sz="2100" dirty="0" smtClean="0">
                <a:solidFill>
                  <a:srgbClr val="9900CC"/>
                </a:solidFill>
              </a:rPr>
              <a:t> </a:t>
            </a:r>
            <a:r>
              <a:rPr lang="pt-BR" sz="2100" dirty="0">
                <a:solidFill>
                  <a:srgbClr val="9900CC"/>
                </a:solidFill>
              </a:rPr>
              <a:t>E, quando o Filho do Homem vier em sua glória, e todos os santos anjos, com ele, então, se assentará no trono da sua glória</a:t>
            </a:r>
            <a:r>
              <a:rPr lang="pt-BR" sz="2100" dirty="0" smtClean="0">
                <a:solidFill>
                  <a:srgbClr val="9900CC"/>
                </a:solidFill>
              </a:rPr>
              <a:t>;   32  </a:t>
            </a:r>
            <a:r>
              <a:rPr lang="pt-BR" sz="2100" dirty="0">
                <a:solidFill>
                  <a:srgbClr val="9900CC"/>
                </a:solidFill>
              </a:rPr>
              <a:t>e todas as nações serão reunidas diante dele, e apartará uns dos outros, como o pastor aparta dos bodes as ovelhas</a:t>
            </a:r>
            <a:r>
              <a:rPr lang="pt-BR" sz="2100" dirty="0" smtClean="0">
                <a:solidFill>
                  <a:srgbClr val="9900CC"/>
                </a:solidFill>
              </a:rPr>
              <a:t>.   33  </a:t>
            </a:r>
            <a:r>
              <a:rPr lang="pt-BR" sz="2100" dirty="0">
                <a:solidFill>
                  <a:srgbClr val="9900CC"/>
                </a:solidFill>
              </a:rPr>
              <a:t>E porá as ovelhas à sua direita, mas os bodes à esquerda</a:t>
            </a:r>
            <a:r>
              <a:rPr lang="pt-BR" sz="2100" dirty="0" smtClean="0">
                <a:solidFill>
                  <a:srgbClr val="9900CC"/>
                </a:solidFill>
              </a:rPr>
              <a:t>.   34  </a:t>
            </a:r>
            <a:r>
              <a:rPr lang="pt-BR" sz="2100" dirty="0">
                <a:solidFill>
                  <a:srgbClr val="9900CC"/>
                </a:solidFill>
              </a:rPr>
              <a:t>Então, dirá o Rei aos que estiverem à sua direita: Vinde, benditos de meu Pai, possuí por herança o Reino que vos está preparado desde a fundação do mundo;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smtClean="0">
                <a:solidFill>
                  <a:srgbClr val="3366CC"/>
                </a:solidFill>
              </a:rPr>
              <a:t>2 </a:t>
            </a:r>
            <a:r>
              <a:rPr lang="pt-BR" sz="2300" dirty="0" err="1">
                <a:solidFill>
                  <a:srgbClr val="3366CC"/>
                </a:solidFill>
              </a:rPr>
              <a:t>Co</a:t>
            </a:r>
            <a:r>
              <a:rPr lang="pt-BR" sz="2300" dirty="0">
                <a:solidFill>
                  <a:srgbClr val="3366CC"/>
                </a:solidFill>
              </a:rPr>
              <a:t> </a:t>
            </a:r>
            <a:r>
              <a:rPr lang="pt-BR" sz="2300" dirty="0" smtClean="0">
                <a:solidFill>
                  <a:srgbClr val="3366CC"/>
                </a:solidFill>
              </a:rPr>
              <a:t>5</a:t>
            </a:r>
            <a:r>
              <a:rPr lang="pt-BR" sz="2300" dirty="0">
                <a:solidFill>
                  <a:srgbClr val="3366CC"/>
                </a:solidFill>
              </a:rPr>
              <a:t>. 10  Porque todos devemos comparecer ante o tribunal de Cristo, para que cada um receba segundo o que tiver feito por meio do corpo, ou bem ou mal</a:t>
            </a:r>
            <a:r>
              <a:rPr lang="pt-BR" sz="2300" dirty="0" smtClean="0">
                <a:solidFill>
                  <a:srgbClr val="3366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557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92696"/>
            <a:ext cx="8352928" cy="561662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3366CC"/>
                </a:solidFill>
              </a:rPr>
              <a:t>1 </a:t>
            </a:r>
            <a:r>
              <a:rPr lang="pt-BR" sz="2000" dirty="0" err="1">
                <a:solidFill>
                  <a:srgbClr val="3366CC"/>
                </a:solidFill>
              </a:rPr>
              <a:t>Ts</a:t>
            </a:r>
            <a:r>
              <a:rPr lang="pt-BR" sz="2000" dirty="0">
                <a:solidFill>
                  <a:srgbClr val="3366CC"/>
                </a:solidFill>
              </a:rPr>
              <a:t> </a:t>
            </a:r>
            <a:r>
              <a:rPr lang="pt-BR" sz="2000" dirty="0" smtClean="0">
                <a:solidFill>
                  <a:srgbClr val="3366CC"/>
                </a:solidFill>
              </a:rPr>
              <a:t>4</a:t>
            </a:r>
            <a:r>
              <a:rPr lang="pt-BR" sz="2000" dirty="0">
                <a:solidFill>
                  <a:srgbClr val="3366CC"/>
                </a:solidFill>
              </a:rPr>
              <a:t>. 16  Porque o mesmo Senhor descerá do céu com alarido, e com voz de arcanjo, e com a trombeta de Deus; e os que morreram em Cristo ressuscitarão primeiro</a:t>
            </a:r>
            <a:r>
              <a:rPr lang="pt-BR" sz="2000" dirty="0" smtClean="0">
                <a:solidFill>
                  <a:srgbClr val="3366CC"/>
                </a:solidFill>
              </a:rPr>
              <a:t>;   17  </a:t>
            </a:r>
            <a:r>
              <a:rPr lang="pt-BR" sz="2000" dirty="0">
                <a:solidFill>
                  <a:srgbClr val="3366CC"/>
                </a:solidFill>
              </a:rPr>
              <a:t>depois, nós, os que ficarmos vivos, seremos arrebatados juntamente com eles nas nuvens, a encontrar o Senhor nos ares, e assim estaremos sempre com o Senhor</a:t>
            </a:r>
            <a:r>
              <a:rPr lang="pt-BR" sz="2000" dirty="0" smtClean="0">
                <a:solidFill>
                  <a:srgbClr val="3366CC"/>
                </a:solidFill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9900CC"/>
                </a:solidFill>
              </a:rPr>
              <a:t>1 </a:t>
            </a:r>
            <a:r>
              <a:rPr lang="pt-BR" sz="2000" dirty="0" err="1">
                <a:solidFill>
                  <a:srgbClr val="9900CC"/>
                </a:solidFill>
              </a:rPr>
              <a:t>Co</a:t>
            </a:r>
            <a:r>
              <a:rPr lang="pt-BR" sz="2000" dirty="0">
                <a:solidFill>
                  <a:srgbClr val="9900CC"/>
                </a:solidFill>
              </a:rPr>
              <a:t> </a:t>
            </a:r>
            <a:r>
              <a:rPr lang="pt-BR" sz="2000" dirty="0" smtClean="0">
                <a:solidFill>
                  <a:srgbClr val="9900CC"/>
                </a:solidFill>
              </a:rPr>
              <a:t>15</a:t>
            </a:r>
            <a:r>
              <a:rPr lang="pt-BR" sz="2000" dirty="0">
                <a:solidFill>
                  <a:srgbClr val="9900CC"/>
                </a:solidFill>
              </a:rPr>
              <a:t>. 20 </a:t>
            </a:r>
            <a:r>
              <a:rPr lang="pt-BR" sz="2000" dirty="0" smtClean="0">
                <a:solidFill>
                  <a:srgbClr val="9900CC"/>
                </a:solidFill>
              </a:rPr>
              <a:t> </a:t>
            </a:r>
            <a:r>
              <a:rPr lang="pt-BR" sz="2000" dirty="0">
                <a:solidFill>
                  <a:srgbClr val="9900CC"/>
                </a:solidFill>
              </a:rPr>
              <a:t>Mas, agora, Cristo ressuscitou dos mortos e foi feito as primícias dos que dormem</a:t>
            </a:r>
            <a:r>
              <a:rPr lang="pt-BR" sz="2000" dirty="0" smtClean="0">
                <a:solidFill>
                  <a:srgbClr val="9900CC"/>
                </a:solidFill>
              </a:rPr>
              <a:t>.   21  </a:t>
            </a:r>
            <a:r>
              <a:rPr lang="pt-BR" sz="2000" dirty="0">
                <a:solidFill>
                  <a:srgbClr val="9900CC"/>
                </a:solidFill>
              </a:rPr>
              <a:t>Porque, assim como a morte veio por um homem, também a ressurreição dos mortos veio por um homem</a:t>
            </a:r>
            <a:r>
              <a:rPr lang="pt-BR" sz="2000" dirty="0" smtClean="0">
                <a:solidFill>
                  <a:srgbClr val="9900CC"/>
                </a:solidFill>
              </a:rPr>
              <a:t>.   22  </a:t>
            </a:r>
            <a:r>
              <a:rPr lang="pt-BR" sz="2000" dirty="0">
                <a:solidFill>
                  <a:srgbClr val="9900CC"/>
                </a:solidFill>
              </a:rPr>
              <a:t>Porque, assim como todos morrem em Adão, assim também todos serão vivificados em Cristo</a:t>
            </a:r>
            <a:r>
              <a:rPr lang="pt-BR" sz="2000" dirty="0" smtClean="0">
                <a:solidFill>
                  <a:srgbClr val="9900CC"/>
                </a:solidFill>
              </a:rPr>
              <a:t>.   23  Mas </a:t>
            </a:r>
            <a:r>
              <a:rPr lang="pt-BR" sz="2000" dirty="0">
                <a:solidFill>
                  <a:srgbClr val="9900CC"/>
                </a:solidFill>
              </a:rPr>
              <a:t>cada um por sua ordem: Cristo, as primícias; depois, os que são de Cristo, na sua vinda</a:t>
            </a:r>
            <a:r>
              <a:rPr lang="pt-BR" sz="2000" dirty="0" smtClean="0">
                <a:solidFill>
                  <a:srgbClr val="9900CC"/>
                </a:solidFill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3366CC"/>
                </a:solidFill>
              </a:rPr>
              <a:t>Hb</a:t>
            </a:r>
            <a:r>
              <a:rPr lang="pt-BR" dirty="0" smtClean="0">
                <a:solidFill>
                  <a:srgbClr val="3366CC"/>
                </a:solidFill>
              </a:rPr>
              <a:t> </a:t>
            </a:r>
            <a:r>
              <a:rPr lang="pt-BR" dirty="0">
                <a:solidFill>
                  <a:srgbClr val="3366CC"/>
                </a:solidFill>
              </a:rPr>
              <a:t>11. 39  E todos estes, tendo tido testemunho pela fé, não alcançaram a promessa</a:t>
            </a:r>
            <a:r>
              <a:rPr lang="pt-BR" dirty="0" smtClean="0">
                <a:solidFill>
                  <a:srgbClr val="3366CC"/>
                </a:solidFill>
              </a:rPr>
              <a:t>,   40  provendo </a:t>
            </a:r>
            <a:r>
              <a:rPr lang="pt-BR" dirty="0">
                <a:solidFill>
                  <a:srgbClr val="3366CC"/>
                </a:solidFill>
              </a:rPr>
              <a:t>Deus alguma coisa melhor a nosso respeito, para que eles, sem nós, não fossem aperfeiçoados</a:t>
            </a:r>
            <a:r>
              <a:rPr lang="pt-BR" sz="2000" dirty="0">
                <a:solidFill>
                  <a:srgbClr val="3366CC"/>
                </a:solidFill>
              </a:rPr>
              <a:t>.</a:t>
            </a:r>
            <a:endParaRPr lang="pt-BR" sz="2000" dirty="0" smtClean="0">
              <a:solidFill>
                <a:srgbClr val="33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71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VIDA DEPOIS DA MORTE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RESSURREIÇÃO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QUAL É O ESTADO INTERMEDIÁRIO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MORTOS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NÃO EXISTEM ESTES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ESTADOS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INTERMEDIÁRIOS</a:t>
            </a:r>
            <a:endParaRPr lang="pt-BR" sz="27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600" b="1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600" b="1" dirty="0">
              <a:solidFill>
                <a:srgbClr val="FF00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993300"/>
                </a:solidFill>
              </a:rPr>
              <a:t>LIÇÃO 03: O ESTADO INTERMEDIÁRIO </a:t>
            </a:r>
            <a:r>
              <a:rPr lang="pt-BR" sz="3000" b="1" dirty="0" smtClean="0">
                <a:solidFill>
                  <a:srgbClr val="993300"/>
                </a:solidFill>
              </a:rPr>
              <a:t>DOS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MORTOS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		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501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800" b="1" dirty="0">
                <a:solidFill>
                  <a:srgbClr val="993300"/>
                </a:solidFill>
                <a:latin typeface="Book Antiqua"/>
                <a:ea typeface="+mj-ea"/>
              </a:rPr>
              <a:t>LIÇÃO 02:   A DOUTRINA DA MORTE 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</a:rPr>
              <a:t>	</a:t>
            </a:r>
            <a:r>
              <a:rPr lang="pt-BR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	</a:t>
            </a: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1533465"/>
            <a:ext cx="8136904" cy="35394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Esta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doutrina fortalece a nossa fé ao dar-nos a segurança de que os mortos em Cristo estão bem guardados por Deus para aquele glorioso dia em que eles, ressuscitados, e nós, transformados, alcançaremos juntamente o elevado propósito para o qual fomos chamados. Nem a morte pode nos separar do carinho de Deus e da Sua promessa de que haveremos de viver eternamente com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Ele	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242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600" dirty="0">
                <a:solidFill>
                  <a:srgbClr val="0000CC"/>
                </a:solidFill>
                <a:latin typeface="Arial" charset="0"/>
                <a:cs typeface="Arial" charset="0"/>
              </a:rPr>
              <a:t>Morto o homem, é consumido. Sim, rendendo o homem o espírito, então onde está ele</a:t>
            </a:r>
            <a:r>
              <a:rPr lang="pt-BR" sz="36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?</a:t>
            </a:r>
            <a:r>
              <a:rPr lang="pt-BR" sz="32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”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3200" dirty="0">
                <a:solidFill>
                  <a:srgbClr val="0000CC"/>
                </a:solidFill>
                <a:latin typeface="Arial" charset="0"/>
                <a:cs typeface="Arial" charset="0"/>
              </a:rPr>
              <a:t>Jó 14.10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993300"/>
                </a:solidFill>
                <a:ea typeface="+mn-ea"/>
                <a:cs typeface="+mn-cs"/>
              </a:rPr>
              <a:t>LIÇÃO 03: </a:t>
            </a:r>
            <a:r>
              <a:rPr lang="pt-BR" sz="3000" b="1" dirty="0" smtClean="0">
                <a:solidFill>
                  <a:srgbClr val="993300"/>
                </a:solidFill>
                <a:ea typeface="+mn-ea"/>
                <a:cs typeface="+mn-cs"/>
              </a:rPr>
              <a:t> O </a:t>
            </a:r>
            <a:r>
              <a:rPr lang="pt-BR" sz="3000" b="1" dirty="0">
                <a:solidFill>
                  <a:srgbClr val="993300"/>
                </a:solidFill>
                <a:ea typeface="+mn-ea"/>
                <a:cs typeface="+mn-cs"/>
              </a:rPr>
              <a:t>ESTADO INTERMEDIÁRIO DOS MORTOS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1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VIDA DEPOIS DA MORTE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RESSURREIÇÃO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QUAL É O ESTADO INTERMEDIÁRIO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MORTOS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NÃO EXISTEM ESTES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ESTADOS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INTERMEDIÁRIOS</a:t>
            </a:r>
            <a:endParaRPr lang="pt-BR" sz="27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993300"/>
                </a:solidFill>
              </a:rPr>
              <a:t>LIÇÃO 03: O ESTADO INTERMEDIÁRIO </a:t>
            </a:r>
            <a:r>
              <a:rPr lang="pt-BR" sz="3000" b="1" dirty="0" smtClean="0">
                <a:solidFill>
                  <a:srgbClr val="993300"/>
                </a:solidFill>
              </a:rPr>
              <a:t>DOS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MORTOS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		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501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600" dirty="0">
                <a:solidFill>
                  <a:srgbClr val="0000CC"/>
                </a:solidFill>
                <a:latin typeface="Arial" charset="0"/>
                <a:cs typeface="Arial" charset="0"/>
              </a:rPr>
              <a:t>Morto o homem, é consumido. Sim, rendendo o homem o espírito, então onde está ele</a:t>
            </a:r>
            <a:r>
              <a:rPr lang="pt-BR" sz="36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?</a:t>
            </a:r>
            <a:r>
              <a:rPr lang="pt-BR" sz="32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”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3200" dirty="0">
                <a:solidFill>
                  <a:srgbClr val="0000CC"/>
                </a:solidFill>
                <a:latin typeface="Arial" charset="0"/>
                <a:cs typeface="Arial" charset="0"/>
              </a:rPr>
              <a:t>Jó 14.10</a:t>
            </a:r>
            <a:r>
              <a:rPr lang="pt-BR" sz="2800" dirty="0" smtClean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993300"/>
                </a:solidFill>
                <a:ea typeface="+mn-ea"/>
                <a:cs typeface="+mn-cs"/>
              </a:rPr>
              <a:t>LIÇÃO 03: </a:t>
            </a:r>
            <a:r>
              <a:rPr lang="pt-BR" sz="3000" b="1" dirty="0" smtClean="0">
                <a:solidFill>
                  <a:srgbClr val="993300"/>
                </a:solidFill>
                <a:ea typeface="+mn-ea"/>
                <a:cs typeface="+mn-cs"/>
              </a:rPr>
              <a:t> O </a:t>
            </a:r>
            <a:r>
              <a:rPr lang="pt-BR" sz="3000" b="1" dirty="0">
                <a:solidFill>
                  <a:srgbClr val="993300"/>
                </a:solidFill>
                <a:ea typeface="+mn-ea"/>
                <a:cs typeface="+mn-cs"/>
              </a:rPr>
              <a:t>ESTADO INTERMEDIÁRIO DOS MORTOS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198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32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BÍBLICA:   </a:t>
            </a:r>
            <a:r>
              <a:rPr lang="pt-BR" sz="36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ECLESIASTES 9.1-10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ESCATOLOGIA</a:t>
            </a:r>
            <a:r>
              <a:rPr lang="pt-BR" sz="4000" dirty="0" smtClean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 smtClean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3000" b="1" dirty="0" smtClean="0">
                <a:solidFill>
                  <a:srgbClr val="993300"/>
                </a:solidFill>
                <a:ea typeface="+mn-ea"/>
                <a:cs typeface="+mn-cs"/>
              </a:rPr>
              <a:t>LIÇÃO </a:t>
            </a:r>
            <a:r>
              <a:rPr lang="pt-BR" sz="3000" b="1" dirty="0">
                <a:solidFill>
                  <a:srgbClr val="993300"/>
                </a:solidFill>
                <a:ea typeface="+mn-ea"/>
                <a:cs typeface="+mn-cs"/>
              </a:rPr>
              <a:t>03:  O ESTADO INTERMEDIÁRIO </a:t>
            </a:r>
            <a:r>
              <a:rPr lang="pt-BR" sz="3000" b="1" dirty="0" smtClean="0">
                <a:solidFill>
                  <a:srgbClr val="993300"/>
                </a:solidFill>
                <a:ea typeface="+mn-ea"/>
                <a:cs typeface="+mn-cs"/>
              </a:rPr>
              <a:t>				DOS </a:t>
            </a:r>
            <a:r>
              <a:rPr lang="pt-BR" sz="3000" b="1" dirty="0">
                <a:solidFill>
                  <a:srgbClr val="993300"/>
                </a:solidFill>
                <a:ea typeface="+mn-ea"/>
                <a:cs typeface="+mn-cs"/>
              </a:rPr>
              <a:t>MORTOS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64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1988840"/>
            <a:ext cx="8209161" cy="4464496"/>
          </a:xfr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2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EC 9</a:t>
            </a:r>
            <a:r>
              <a:rPr lang="pt-BR" sz="22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1 </a:t>
            </a:r>
            <a:r>
              <a:rPr lang="pt-BR" sz="22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 </a:t>
            </a:r>
            <a:r>
              <a:rPr lang="pt-BR" sz="22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Deveras revolvi todas essas coisas no meu coração, para claramente entender tudo isto: que os justos, e os sábios, e as suas obras estão nas mãos de Deus, e também que o homem não conhece nem o amor nem o ódio; tudo passa perante a sua face</a:t>
            </a:r>
            <a:r>
              <a:rPr lang="pt-BR" sz="22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2  </a:t>
            </a:r>
            <a:r>
              <a:rPr lang="pt-BR" sz="22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Tudo sucede igualmente a todos: o mesmo sucede ao justo e ao ímpio, ao bom e ao puro, como ao impuro; assim ao que sacrifica como ao que não sacrifica; assim ao bom como ao pecador; ao que jura como ao que teme o juramento</a:t>
            </a:r>
            <a:r>
              <a:rPr lang="pt-BR" sz="22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3  </a:t>
            </a:r>
            <a:r>
              <a:rPr lang="pt-BR" sz="22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Este é o mal que há entre tudo quanto se faz debaixo do sol: que a todos sucede o mesmo; que também o coração dos filhos dos homens está cheio de maldade; que há  desvarios no seu coração, na sua vida, e que depois se vão aos mortos</a:t>
            </a:r>
            <a:r>
              <a:rPr lang="pt-BR" sz="22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</a:t>
            </a:r>
            <a:endParaRPr lang="pt-BR" sz="2200" dirty="0">
              <a:solidFill>
                <a:srgbClr val="000099"/>
              </a:solidFill>
              <a:latin typeface="Calibri" pitchFamily="34" charset="0"/>
              <a:ea typeface="Calibri"/>
              <a:cs typeface="Georgia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03:  O ESTADO INTERMEDIÁRIO </a:t>
            </a:r>
            <a:r>
              <a:rPr lang="pt-BR" sz="2400" b="1" dirty="0" smtClean="0">
                <a:solidFill>
                  <a:srgbClr val="993300"/>
                </a:solidFill>
              </a:rPr>
              <a:t>DOS MORTOS</a:t>
            </a:r>
            <a:r>
              <a:rPr lang="pt-BR" sz="1000" b="1" dirty="0" smtClean="0">
                <a:solidFill>
                  <a:srgbClr val="993300"/>
                </a:solidFill>
                <a:ea typeface="+mn-ea"/>
                <a:cs typeface="+mn-cs"/>
              </a:rPr>
              <a:t/>
            </a:r>
            <a:br>
              <a:rPr lang="pt-BR" sz="1000" b="1" dirty="0" smtClean="0">
                <a:solidFill>
                  <a:srgbClr val="993300"/>
                </a:solidFill>
                <a:ea typeface="+mn-ea"/>
                <a:cs typeface="+mn-cs"/>
              </a:rPr>
            </a:br>
            <a:r>
              <a:rPr lang="pt-BR" sz="30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BÍBLICA</a:t>
            </a: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6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1988840"/>
            <a:ext cx="8209161" cy="4464496"/>
          </a:xfr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800" dirty="0" err="1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Ec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 9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4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Ora, para o que acompanha com todos os vivos há esperança (porque melhor é o cão vivo do que o leão morto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).   5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Porque os vivos sabem que hão de morrer, mas os mortos não sabem coisa nenhuma, nem tampouco eles têm jamais recompensa, mas a sua memória ficou entregue ao esquecimento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6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Até o seu amor, o seu ódio e a sua inveja já pereceram e já não têm parte alguma neste século, em coisa alguma do que se faz debaixo do sol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7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Vai, pois, come com alegria o teu pão e bebe com bom coração o teu vinho, pois já Deus se agrada das tuas obras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8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Em todo tempo sejam alvas as tuas vestes, e nunca falte o óleo sobre a tua cabeça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9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Goza a vida com a mulher que amas, todos os dias de vida da tua vaidade; os quais Deus te deu debaixo do sol, todos os dias da tua vaidade; porque esta é a tua porção nesta vida e do teu trabalho que tu fizeste debaixo do sol</a:t>
            </a:r>
            <a:r>
              <a:rPr lang="pt-BR" sz="1800" dirty="0" smtClean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.   10  </a:t>
            </a:r>
            <a:r>
              <a:rPr lang="pt-BR" sz="1800" dirty="0">
                <a:solidFill>
                  <a:srgbClr val="000099"/>
                </a:solidFill>
                <a:latin typeface="Calibri" pitchFamily="34" charset="0"/>
                <a:ea typeface="Calibri"/>
                <a:cs typeface="Georgia"/>
              </a:rPr>
              <a:t>Tudo quanto te vier à mão para fazer, faze-o conforme as tuas forças, porque na sepultura, para onde tu vais, não há obra, nem indústria, nem ciência, nem sabedoria alguma.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03:  O ESTADO INTERMEDIÁRIO </a:t>
            </a:r>
            <a:r>
              <a:rPr lang="pt-BR" sz="2400" b="1" dirty="0" smtClean="0">
                <a:solidFill>
                  <a:srgbClr val="993300"/>
                </a:solidFill>
              </a:rPr>
              <a:t>DOS MORTOS</a:t>
            </a:r>
            <a:r>
              <a:rPr lang="pt-BR" sz="1000" b="1" dirty="0" smtClean="0">
                <a:solidFill>
                  <a:srgbClr val="993300"/>
                </a:solidFill>
                <a:ea typeface="+mn-ea"/>
                <a:cs typeface="+mn-cs"/>
              </a:rPr>
              <a:t/>
            </a:r>
            <a:br>
              <a:rPr lang="pt-BR" sz="1000" b="1" dirty="0" smtClean="0">
                <a:solidFill>
                  <a:srgbClr val="993300"/>
                </a:solidFill>
                <a:ea typeface="+mn-ea"/>
                <a:cs typeface="+mn-cs"/>
              </a:rPr>
            </a:br>
            <a:r>
              <a:rPr lang="pt-BR" sz="30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BÍBLICA</a:t>
            </a: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724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 VIDA DEPOIS DA MORTE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RESSURREIÇÃO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QUAL É O ESTADO INTERMEDIÁRIO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MORTOS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NÃO EXISTEM ESTES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ESTADOS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INTERMEDIÁRIOS</a:t>
            </a:r>
            <a:endParaRPr lang="pt-BR" sz="27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993300"/>
                </a:solidFill>
              </a:rPr>
              <a:t>LIÇÃO 03: O ESTADO INTERMEDIÁRIO </a:t>
            </a:r>
            <a:r>
              <a:rPr lang="pt-BR" sz="3000" b="1" dirty="0" smtClean="0">
                <a:solidFill>
                  <a:srgbClr val="993300"/>
                </a:solidFill>
              </a:rPr>
              <a:t>DOS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MORTOS</a:t>
            </a:r>
            <a:br>
              <a:rPr lang="pt-BR" sz="3000" b="1" dirty="0" smtClean="0">
                <a:solidFill>
                  <a:srgbClr val="993300"/>
                </a:solidFill>
              </a:rPr>
            </a:br>
            <a:r>
              <a:rPr lang="pt-BR" sz="3000" b="1" dirty="0" smtClean="0">
                <a:solidFill>
                  <a:srgbClr val="993300"/>
                </a:solidFill>
              </a:rPr>
              <a:t>				</a:t>
            </a: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61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03: O ESTADO INTERMEDIÁRIO </a:t>
            </a:r>
            <a:r>
              <a:rPr lang="pt-BR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			DOS MORTOS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7544" y="2060848"/>
            <a:ext cx="8136904" cy="44012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Muitos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se questionam sobre o que acontece depois que morremos, se a morte é o fim de tudo, ou se haverá vida após a morte. Cremos, com base na Palavra de Deus, que haverá uma ressurreição de mortos, tanto de justos como de injustos. Mas, entre a morte e a ressurreição, qual é a situação daqueles que já partiram? Como existe uma variedade de </a:t>
            </a:r>
            <a:r>
              <a:rPr lang="pt-BR" sz="2800" dirty="0" err="1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idéias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a esse respeito, inclusive entre os cristãos, devemos aclarar este assunto à luz das Escrituras Sagradas</a:t>
            </a:r>
          </a:p>
        </p:txBody>
      </p:sp>
    </p:spTree>
    <p:extLst>
      <p:ext uri="{BB962C8B-B14F-4D97-AF65-F5344CB8AC3E}">
        <p14:creationId xmlns:p14="http://schemas.microsoft.com/office/powerpoint/2010/main" val="36390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túdio">
  <a:themeElements>
    <a:clrScheme name="Estú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údio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ú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apa Dura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tegração">
  <a:themeElements>
    <a:clrScheme name="Farmacêutic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5716</TotalTime>
  <Words>3197</Words>
  <Application>Microsoft Office PowerPoint</Application>
  <PresentationFormat>Apresentação na tela (4:3)</PresentationFormat>
  <Paragraphs>179</Paragraphs>
  <Slides>41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41</vt:i4>
      </vt:variant>
    </vt:vector>
  </HeadingPairs>
  <TitlesOfParts>
    <vt:vector size="45" baseType="lpstr">
      <vt:lpstr>1_Tema do Office</vt:lpstr>
      <vt:lpstr>Estúdio</vt:lpstr>
      <vt:lpstr>Capa Dura</vt:lpstr>
      <vt:lpstr>Integração</vt:lpstr>
      <vt:lpstr>ESCOLA BÍBLICA DOMINICAL</vt:lpstr>
      <vt:lpstr>2° TRIMESTRE  DE  2018  ESCATOLOGIA</vt:lpstr>
      <vt:lpstr>ESCATOLOGIA 2° TRIMESTRE DE 2018</vt:lpstr>
      <vt:lpstr>LIÇÃO 03:  O ESTADO INTERMEDIÁRIO DOS MORTOS</vt:lpstr>
      <vt:lpstr>ESCATOLOGIA LIÇÃO 03:  O ESTADO INTERMEDIÁRIO     DOS MORTOS</vt:lpstr>
      <vt:lpstr>LIÇÃO 03:  O ESTADO INTERMEDIÁRIO DOS MORTOS LEITURA BÍBLICA:</vt:lpstr>
      <vt:lpstr>LIÇÃO 03:  O ESTADO INTERMEDIÁRIO DOS MORTOS LEITURA BÍBLICA:</vt:lpstr>
      <vt:lpstr>LIÇÃO 03: O ESTADO INTERMEDIÁRIO DOS   MORTOS     ESBOÇO</vt:lpstr>
      <vt:lpstr> </vt:lpstr>
      <vt:lpstr>LIÇÃO 03: O ESTADO INTERMEDIÁRIO DOS   MORTOS     ESBOÇO</vt:lpstr>
      <vt:lpstr> </vt:lpstr>
      <vt:lpstr>Apresentação do PowerPoint</vt:lpstr>
      <vt:lpstr> </vt:lpstr>
      <vt:lpstr>Apresentação do PowerPoint</vt:lpstr>
      <vt:lpstr>Apresentação do PowerPoint</vt:lpstr>
      <vt:lpstr>LIÇÃO 03: O ESTADO INTERMEDIÁRIO DOS   MORTOS     ESBOÇO</vt:lpstr>
      <vt:lpstr> </vt:lpstr>
      <vt:lpstr> </vt:lpstr>
      <vt:lpstr> </vt:lpstr>
      <vt:lpstr>Apresentação do PowerPoint</vt:lpstr>
      <vt:lpstr>Apresentação do PowerPoint</vt:lpstr>
      <vt:lpstr>Apresentação do PowerPoint</vt:lpstr>
      <vt:lpstr> </vt:lpstr>
      <vt:lpstr>Apresentação do PowerPoint</vt:lpstr>
      <vt:lpstr> </vt:lpstr>
      <vt:lpstr>Apresentação do PowerPoint</vt:lpstr>
      <vt:lpstr>Apresentação do PowerPoint</vt:lpstr>
      <vt:lpstr>LIÇÃO 03: O ESTADO INTERMEDIÁRIO DOS   MORTOS     ESBOÇO</vt:lpstr>
      <vt:lpstr> </vt:lpstr>
      <vt:lpstr> </vt:lpstr>
      <vt:lpstr>Apresentação do PowerPoint</vt:lpstr>
      <vt:lpstr> 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LIÇÃO 03: O ESTADO INTERMEDIÁRIO DOS   MORTOS     ESBOÇO</vt:lpstr>
      <vt:lpstr> </vt:lpstr>
      <vt:lpstr>LIÇÃO 03: O ESTADO INTERMEDIÁRIO DOS   MORTOS     ESBOÇO</vt:lpstr>
      <vt:lpstr>LIÇÃO 03:  O ESTADO INTERMEDIÁRIO DOS MORTOS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Pássaro e a Oração</dc:title>
  <dc:creator>I.G.V</dc:creator>
  <cp:keywords>Slide</cp:keywords>
  <cp:lastModifiedBy>I.G.V</cp:lastModifiedBy>
  <cp:revision>390</cp:revision>
  <dcterms:modified xsi:type="dcterms:W3CDTF">2018-04-10T22:46:15Z</dcterms:modified>
</cp:coreProperties>
</file>