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3" r:id="rId6"/>
    <p:sldId id="261" r:id="rId7"/>
    <p:sldId id="299" r:id="rId8"/>
    <p:sldId id="271" r:id="rId9"/>
    <p:sldId id="272" r:id="rId10"/>
    <p:sldId id="307" r:id="rId11"/>
    <p:sldId id="274" r:id="rId12"/>
    <p:sldId id="311" r:id="rId13"/>
    <p:sldId id="300" r:id="rId14"/>
    <p:sldId id="304" r:id="rId15"/>
    <p:sldId id="279" r:id="rId16"/>
    <p:sldId id="296" r:id="rId17"/>
    <p:sldId id="281" r:id="rId18"/>
    <p:sldId id="294" r:id="rId19"/>
    <p:sldId id="312" r:id="rId20"/>
    <p:sldId id="301" r:id="rId21"/>
    <p:sldId id="305" r:id="rId22"/>
    <p:sldId id="286" r:id="rId23"/>
    <p:sldId id="297" r:id="rId24"/>
    <p:sldId id="288" r:id="rId25"/>
    <p:sldId id="298" r:id="rId26"/>
    <p:sldId id="308" r:id="rId27"/>
    <p:sldId id="309" r:id="rId28"/>
    <p:sldId id="302" r:id="rId29"/>
    <p:sldId id="291" r:id="rId30"/>
    <p:sldId id="303" r:id="rId31"/>
    <p:sldId id="306" r:id="rId3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FECC2-8F8F-47EA-83AC-CCFACACA2B89}" type="datetimeFigureOut">
              <a:rPr lang="pt-BR" smtClean="0"/>
              <a:t>19/12/2017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96F8A-C949-4BC5-89D8-51B3A5CA3A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99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1" dirty="0" smtClean="0"/>
              <a:t>At 1. 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 ...  se apresentou vivo ... por espaço de quarenta dias   .... 5  ... sereis batizados com o Esp. S., não muito depois destes dias.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630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 smtClean="0"/>
              <a:t>Com isso, entendemos a determinação dos discípulos em testemunhar sobre o Evangelho a toda criatura, em todo lugar e em todo tempo; bem como a disposição deles para morrer pelo Evangelho (</a:t>
            </a:r>
            <a:r>
              <a:rPr lang="pt-BR" sz="1200" dirty="0" smtClean="0">
                <a:solidFill>
                  <a:srgbClr val="0000CC"/>
                </a:solidFill>
              </a:rPr>
              <a:t>At 4.19-20; 5.29-32</a:t>
            </a:r>
            <a:r>
              <a:rPr lang="pt-BR" sz="1200" dirty="0" smtClean="0"/>
              <a:t>).</a:t>
            </a:r>
          </a:p>
          <a:p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529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			</a:t>
            </a:r>
            <a:endParaRPr lang="pt-BR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067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			</a:t>
            </a:r>
            <a:endParaRPr lang="pt-BR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067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1" dirty="0" smtClean="0"/>
              <a:t>At 1. 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 ...  se apresentou vivo ... por espaço de quarenta dias   .... 5  ... sereis batizados com o Esp. S., não muito depois destes dias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911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	o coxo junto</a:t>
            </a:r>
            <a:r>
              <a:rPr lang="pt-BR" baseline="0" dirty="0" smtClean="0"/>
              <a:t> à porta Formosa At 3.  _    At  16. 16  a adivinhadora de </a:t>
            </a:r>
            <a:r>
              <a:rPr lang="pt-BR" baseline="0" dirty="0" err="1" smtClean="0"/>
              <a:t>Filipos</a:t>
            </a:r>
            <a:r>
              <a:rPr lang="pt-BR" baseline="0" dirty="0" smtClean="0"/>
              <a:t>  _ </a:t>
            </a:r>
            <a:r>
              <a:rPr lang="pt-BR" sz="1200" dirty="0" smtClean="0">
                <a:solidFill>
                  <a:srgbClr val="0000CC"/>
                </a:solidFill>
              </a:rPr>
              <a:t>At 19. 23</a:t>
            </a:r>
            <a:r>
              <a:rPr lang="pt-BR" sz="1200" baseline="0" dirty="0" smtClean="0">
                <a:solidFill>
                  <a:srgbClr val="0000CC"/>
                </a:solidFill>
              </a:rPr>
              <a:t>  Diana dos Efésios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463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463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/>
              <a:t>		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86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19/12/2017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19/12/2017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19/12/2017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19/12/2017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19/12/2017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19/12/2017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19/12/2017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19/12/2017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19/12/2017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19/12/2017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19/12/2017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159F964-4EF1-4747-994B-3B54052C7970}" type="datetimeFigureOut">
              <a:rPr lang="pt-BR" smtClean="0"/>
              <a:t>19/12/2017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A VIDA E OBRA DE JESUS CRISTO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198568" cy="1066800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/>
              <a:t>EBD - 4° TRIMESTRE DE 2017</a:t>
            </a:r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291185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61206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At 1. 4  E, estando com eles, determinou-lhes que não se ausentassem de Jerusalém, mas que esperassem a promessa do Pai, que (disse ele) de mim ouvistes.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5  Porque, na verdade, João batizou com água, mas vós sereis batizados com o Espírito Santo, não muito depois destes dias.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6 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Aqueles, pois, que se haviam reunido perguntaram-lhe, dizendo: Senhor, restaurarás tu neste tempo o reino a Israel?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7  E disse-lhes: Não vos pertence saber os tempos ou as estações que o Pai estabeleceu pelo seu próprio poder.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0000CC"/>
                </a:solidFill>
              </a:rPr>
              <a:t>8  Mas recebereis a virtude do Espírito Santo, que há de vir sobre vós; e ser-me-eis testemunhas tanto em Jerusalém como em toda a Judéia e Samaria e até aos confins da terra.</a:t>
            </a:r>
            <a:endParaRPr lang="pt-BR" sz="28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48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936104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96752"/>
            <a:ext cx="7620000" cy="5112568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7030A0"/>
                </a:solidFill>
              </a:rPr>
              <a:t>I – AS ÚLTIMAS INSTRUÇÕES DE JESUS PARA OS SEUS 	DISCÍPULOS						</a:t>
            </a:r>
            <a:r>
              <a:rPr lang="pt-BR" sz="1800" dirty="0" smtClean="0">
                <a:solidFill>
                  <a:srgbClr val="2F2B20"/>
                </a:solidFill>
              </a:rPr>
              <a:t>2</a:t>
            </a:r>
            <a:endParaRPr lang="pt-BR" sz="1800" dirty="0">
              <a:solidFill>
                <a:srgbClr val="2F2B2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9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600" dirty="0"/>
              <a:t>Os primeiros discípulos atentaram para estas instruções e foram bem-sucedidos </a:t>
            </a:r>
            <a:r>
              <a:rPr lang="pt-BR" sz="2600" dirty="0" smtClean="0"/>
              <a:t>no cumprimento </a:t>
            </a:r>
            <a:r>
              <a:rPr lang="pt-BR" sz="2600" dirty="0"/>
              <a:t>da tarefa de evangelizar sua própria geração. A igreja contemporânea </a:t>
            </a:r>
            <a:r>
              <a:rPr lang="pt-BR" sz="2600" dirty="0" smtClean="0"/>
              <a:t>necessita </a:t>
            </a:r>
            <a:r>
              <a:rPr lang="pt-BR" sz="2600" dirty="0"/>
              <a:t>acatar estas instruções se quiser ser também bem-sucedida no cumprimento </a:t>
            </a:r>
            <a:r>
              <a:rPr lang="pt-BR" sz="2600" dirty="0" smtClean="0"/>
              <a:t>da tarefa </a:t>
            </a:r>
            <a:r>
              <a:rPr lang="pt-BR" sz="2600" dirty="0"/>
              <a:t>de evangelizar esta nossa geração. A mensagem do Evangelho é de caráter </a:t>
            </a:r>
            <a:r>
              <a:rPr lang="pt-BR" sz="2600" dirty="0" smtClean="0"/>
              <a:t>absolutamente sobrenatural</a:t>
            </a:r>
            <a:r>
              <a:rPr lang="pt-BR" sz="2600" dirty="0"/>
              <a:t>, portanto, deve ser anunciada de forma sobrenatural, segundo a eficácia do </a:t>
            </a:r>
            <a:r>
              <a:rPr lang="pt-BR" sz="2600" dirty="0" smtClean="0"/>
              <a:t>Espírito Santo (</a:t>
            </a:r>
            <a:r>
              <a:rPr lang="pt-BR" sz="2600" dirty="0" smtClean="0">
                <a:solidFill>
                  <a:srgbClr val="0000CC"/>
                </a:solidFill>
              </a:rPr>
              <a:t>1 </a:t>
            </a:r>
            <a:r>
              <a:rPr lang="pt-BR" sz="2600" dirty="0" err="1">
                <a:solidFill>
                  <a:srgbClr val="0000CC"/>
                </a:solidFill>
              </a:rPr>
              <a:t>Ts</a:t>
            </a:r>
            <a:r>
              <a:rPr lang="pt-BR" sz="2600" dirty="0">
                <a:solidFill>
                  <a:srgbClr val="0000CC"/>
                </a:solidFill>
              </a:rPr>
              <a:t> 1.2-7</a:t>
            </a:r>
            <a:r>
              <a:rPr lang="pt-BR" sz="2600" dirty="0"/>
              <a:t>). </a:t>
            </a:r>
          </a:p>
          <a:p>
            <a:pPr marL="114300" indent="0" algn="just">
              <a:buNone/>
            </a:pP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153375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61206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l-PL" sz="2700" dirty="0" smtClean="0">
                <a:solidFill>
                  <a:srgbClr val="0000CC"/>
                </a:solidFill>
              </a:rPr>
              <a:t>1 </a:t>
            </a:r>
            <a:r>
              <a:rPr lang="pl-PL" sz="2700" dirty="0">
                <a:solidFill>
                  <a:srgbClr val="0000CC"/>
                </a:solidFill>
              </a:rPr>
              <a:t>Ts 1</a:t>
            </a:r>
            <a:r>
              <a:rPr lang="pl-PL" sz="2700" dirty="0" smtClean="0">
                <a:solidFill>
                  <a:srgbClr val="0000CC"/>
                </a:solidFill>
              </a:rPr>
              <a:t>.</a:t>
            </a:r>
            <a:r>
              <a:rPr lang="pt-BR" sz="2700" dirty="0">
                <a:solidFill>
                  <a:srgbClr val="0000CC"/>
                </a:solidFill>
              </a:rPr>
              <a:t> 2 </a:t>
            </a:r>
            <a:r>
              <a:rPr lang="pt-BR" sz="2700" dirty="0" smtClean="0">
                <a:solidFill>
                  <a:srgbClr val="0000CC"/>
                </a:solidFill>
              </a:rPr>
              <a:t> </a:t>
            </a:r>
            <a:r>
              <a:rPr lang="pt-BR" sz="2700" dirty="0">
                <a:solidFill>
                  <a:srgbClr val="0000CC"/>
                </a:solidFill>
              </a:rPr>
              <a:t>Sempre damos graças a Deus por vós todos, fazendo menção de vós em nossas orações</a:t>
            </a:r>
            <a:r>
              <a:rPr lang="pt-BR" sz="2700" dirty="0" smtClean="0">
                <a:solidFill>
                  <a:srgbClr val="0000CC"/>
                </a:solidFill>
              </a:rPr>
              <a:t>,  3  </a:t>
            </a:r>
            <a:r>
              <a:rPr lang="pt-BR" sz="2700" dirty="0">
                <a:solidFill>
                  <a:srgbClr val="0000CC"/>
                </a:solidFill>
              </a:rPr>
              <a:t>lembrando-nos, sem cessar, da obra da vossa fé, do trabalho da caridade e da paciência da esperança em nosso Senhor Jesus Cristo, diante de nosso Deus e Pai</a:t>
            </a:r>
            <a:r>
              <a:rPr lang="pt-BR" sz="2700" dirty="0" smtClean="0">
                <a:solidFill>
                  <a:srgbClr val="0000CC"/>
                </a:solidFill>
              </a:rPr>
              <a:t>,    4  </a:t>
            </a:r>
            <a:r>
              <a:rPr lang="pt-BR" sz="2700" dirty="0">
                <a:solidFill>
                  <a:srgbClr val="0000CC"/>
                </a:solidFill>
              </a:rPr>
              <a:t>sabendo, amados irmãos, que a vossa eleição é de Deus</a:t>
            </a:r>
            <a:r>
              <a:rPr lang="pt-BR" sz="2700" dirty="0" smtClean="0">
                <a:solidFill>
                  <a:srgbClr val="0000CC"/>
                </a:solidFill>
              </a:rPr>
              <a:t>;    5  porque o nosso evangelho não foi a vós somente em palavras, mas também em poder, e no Espírito Santo, e em muita certeza, como bem sabeis quais fomos entre vós, por amor de vós.     6  </a:t>
            </a:r>
            <a:r>
              <a:rPr lang="pt-BR" sz="2700" dirty="0">
                <a:solidFill>
                  <a:srgbClr val="0000CC"/>
                </a:solidFill>
              </a:rPr>
              <a:t>E vós fostes feitos nossos imitadores e do Senhor, recebendo a palavra em muita tribulação, com gozo do Espírito Santo</a:t>
            </a:r>
            <a:r>
              <a:rPr lang="pt-BR" sz="2700" dirty="0" smtClean="0">
                <a:solidFill>
                  <a:srgbClr val="0000CC"/>
                </a:solidFill>
              </a:rPr>
              <a:t>,    7  </a:t>
            </a:r>
            <a:r>
              <a:rPr lang="pt-BR" sz="2700" dirty="0">
                <a:solidFill>
                  <a:srgbClr val="0000CC"/>
                </a:solidFill>
              </a:rPr>
              <a:t>de maneira que fostes exemplo para todos os fiéis na Macedônia e </a:t>
            </a:r>
            <a:r>
              <a:rPr lang="pt-BR" sz="2700" dirty="0" err="1">
                <a:solidFill>
                  <a:srgbClr val="0000CC"/>
                </a:solidFill>
              </a:rPr>
              <a:t>Acaia</a:t>
            </a:r>
            <a:r>
              <a:rPr lang="pt-BR" sz="2700" dirty="0">
                <a:solidFill>
                  <a:srgbClr val="0000CC"/>
                </a:solidFill>
              </a:rPr>
              <a:t>.</a:t>
            </a:r>
            <a:endParaRPr lang="pt-BR" sz="27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97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 – AS ÚLTIMAS INSTRUÇÕES DE JESUS PARA OS SEUS </a:t>
            </a:r>
            <a:r>
              <a:rPr lang="pt-BR" sz="2400" dirty="0" smtClean="0">
                <a:solidFill>
                  <a:srgbClr val="7030A0"/>
                </a:solidFill>
              </a:rPr>
              <a:t>	DISCÍPULOS 			(</a:t>
            </a:r>
            <a:r>
              <a:rPr lang="pt-BR" sz="2400" dirty="0" err="1">
                <a:solidFill>
                  <a:srgbClr val="7030A0"/>
                </a:solidFill>
              </a:rPr>
              <a:t>Lc</a:t>
            </a:r>
            <a:r>
              <a:rPr lang="pt-BR" sz="2400" dirty="0">
                <a:solidFill>
                  <a:srgbClr val="7030A0"/>
                </a:solidFill>
              </a:rPr>
              <a:t> 24.44-49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800" dirty="0">
                <a:solidFill>
                  <a:srgbClr val="FF0000"/>
                </a:solidFill>
              </a:rPr>
              <a:t>II – A MARAVILHOSA ASCENSÃO DE </a:t>
            </a:r>
            <a:r>
              <a:rPr lang="pt-BR" sz="2800" dirty="0" smtClean="0">
                <a:solidFill>
                  <a:srgbClr val="FF0000"/>
                </a:solidFill>
              </a:rPr>
              <a:t>JESUS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FF0000"/>
                </a:solidFill>
              </a:rPr>
              <a:t>	</a:t>
            </a:r>
            <a:r>
              <a:rPr lang="pt-BR" sz="2400" dirty="0" smtClean="0">
                <a:solidFill>
                  <a:srgbClr val="FF0000"/>
                </a:solidFill>
              </a:rPr>
              <a:t>				(</a:t>
            </a:r>
            <a:r>
              <a:rPr lang="pt-BR" sz="2400" dirty="0" err="1" smtClean="0">
                <a:solidFill>
                  <a:srgbClr val="FF0000"/>
                </a:solidFill>
              </a:rPr>
              <a:t>Lc</a:t>
            </a:r>
            <a:r>
              <a:rPr lang="pt-BR" sz="2400" dirty="0" smtClean="0">
                <a:solidFill>
                  <a:srgbClr val="FF0000"/>
                </a:solidFill>
              </a:rPr>
              <a:t> </a:t>
            </a:r>
            <a:r>
              <a:rPr lang="pt-BR" sz="2400" dirty="0">
                <a:solidFill>
                  <a:srgbClr val="FF0000"/>
                </a:solidFill>
              </a:rPr>
              <a:t>24.50-53)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>
                <a:solidFill>
                  <a:srgbClr val="7030A0"/>
                </a:solidFill>
              </a:rPr>
              <a:t>III – A OBEDIÊNCIA DOS DISCÍPULOS E SEUS RESULTADOS </a:t>
            </a:r>
            <a:r>
              <a:rPr lang="pt-BR" sz="2400" dirty="0" smtClean="0">
                <a:solidFill>
                  <a:srgbClr val="7030A0"/>
                </a:solidFill>
              </a:rPr>
              <a:t>					(</a:t>
            </a:r>
            <a:r>
              <a:rPr lang="pt-BR" sz="2400" dirty="0">
                <a:solidFill>
                  <a:srgbClr val="7030A0"/>
                </a:solidFill>
              </a:rPr>
              <a:t>At 1.12-14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 smtClean="0">
                <a:solidFill>
                  <a:srgbClr val="7030A0"/>
                </a:solidFill>
              </a:rPr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620000" cy="576064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28800"/>
            <a:ext cx="7620000" cy="47720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err="1">
                <a:solidFill>
                  <a:srgbClr val="0000CC"/>
                </a:solidFill>
              </a:rPr>
              <a:t>Lc</a:t>
            </a:r>
            <a:r>
              <a:rPr lang="pt-BR" sz="2800" dirty="0">
                <a:solidFill>
                  <a:srgbClr val="0000CC"/>
                </a:solidFill>
              </a:rPr>
              <a:t> 24. </a:t>
            </a:r>
            <a:r>
              <a:rPr lang="pt-BR" sz="2800" dirty="0">
                <a:solidFill>
                  <a:srgbClr val="0000CC"/>
                </a:solidFill>
              </a:rPr>
              <a:t>50 </a:t>
            </a:r>
            <a:r>
              <a:rPr lang="pt-BR" sz="2800" dirty="0" smtClean="0">
                <a:solidFill>
                  <a:srgbClr val="0000CC"/>
                </a:solidFill>
              </a:rPr>
              <a:t> </a:t>
            </a:r>
            <a:r>
              <a:rPr lang="pt-BR" sz="2800" dirty="0">
                <a:solidFill>
                  <a:srgbClr val="0000CC"/>
                </a:solidFill>
              </a:rPr>
              <a:t>E levou-os fora, até Betânia; e, levantando as mãos, os abençoou.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51  </a:t>
            </a:r>
            <a:r>
              <a:rPr lang="pt-BR" sz="2800" dirty="0">
                <a:solidFill>
                  <a:srgbClr val="0000CC"/>
                </a:solidFill>
              </a:rPr>
              <a:t>E aconteceu que, abençoando-os ele, se apartou deles e foi elevado ao céu</a:t>
            </a:r>
            <a:r>
              <a:rPr lang="pt-BR" sz="2800" dirty="0" smtClean="0">
                <a:solidFill>
                  <a:srgbClr val="0000CC"/>
                </a:solidFill>
              </a:rPr>
              <a:t>.   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52 </a:t>
            </a:r>
            <a:r>
              <a:rPr lang="pt-BR" sz="2800" dirty="0">
                <a:solidFill>
                  <a:srgbClr val="0000CC"/>
                </a:solidFill>
              </a:rPr>
              <a:t>E, adorando-o eles, tornaram com grande júbilo para Jerusalém</a:t>
            </a:r>
            <a:r>
              <a:rPr lang="pt-BR" sz="2800" dirty="0" smtClean="0">
                <a:solidFill>
                  <a:srgbClr val="0000CC"/>
                </a:solidFill>
              </a:rPr>
              <a:t>.    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53  </a:t>
            </a:r>
            <a:r>
              <a:rPr lang="pt-BR" sz="2800" dirty="0">
                <a:solidFill>
                  <a:srgbClr val="0000CC"/>
                </a:solidFill>
              </a:rPr>
              <a:t>E estavam sempre no templo, louvando e bendizendo a Deus. Amém!</a:t>
            </a:r>
          </a:p>
        </p:txBody>
      </p:sp>
    </p:spTree>
    <p:extLst>
      <p:ext uri="{BB962C8B-B14F-4D97-AF65-F5344CB8AC3E}">
        <p14:creationId xmlns:p14="http://schemas.microsoft.com/office/powerpoint/2010/main" val="162585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936104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7620000" cy="4944616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7030A0"/>
                </a:solidFill>
              </a:rPr>
              <a:t>II – A MARAVILHOSA ASCENSÃO DE </a:t>
            </a:r>
            <a:r>
              <a:rPr lang="pt-BR" sz="2400" dirty="0" smtClean="0">
                <a:solidFill>
                  <a:srgbClr val="7030A0"/>
                </a:solidFill>
              </a:rPr>
              <a:t>JESUS			</a:t>
            </a:r>
            <a:r>
              <a:rPr lang="pt-BR" sz="1800" dirty="0" smtClean="0">
                <a:solidFill>
                  <a:srgbClr val="7030A0"/>
                </a:solidFill>
              </a:rPr>
              <a:t>1</a:t>
            </a:r>
            <a:endParaRPr lang="pt-BR" sz="1800" dirty="0">
              <a:solidFill>
                <a:srgbClr val="7030A0"/>
              </a:solidFill>
            </a:endParaRPr>
          </a:p>
          <a:p>
            <a:pPr marL="114300" indent="0" algn="just">
              <a:buNone/>
            </a:pPr>
            <a:endParaRPr lang="pt-BR" sz="1100" dirty="0" smtClean="0"/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400" dirty="0"/>
              <a:t>Agora temos em vista o triunfante momento da ascensão de Jesus Cristo ao céu bem </a:t>
            </a:r>
            <a:r>
              <a:rPr lang="pt-BR" sz="2400" dirty="0" smtClean="0"/>
              <a:t>diante  dos </a:t>
            </a:r>
            <a:r>
              <a:rPr lang="pt-BR" sz="2400" dirty="0"/>
              <a:t>olhos dos Seus amados discípulos. </a:t>
            </a:r>
            <a:r>
              <a:rPr lang="pt-BR" sz="2400" dirty="0" smtClean="0"/>
              <a:t>Este </a:t>
            </a:r>
            <a:r>
              <a:rPr lang="pt-BR" sz="2400" dirty="0"/>
              <a:t>evento jamais poderia ter acontecido de forma secreta </a:t>
            </a:r>
            <a:r>
              <a:rPr lang="pt-BR" sz="2400" dirty="0" smtClean="0"/>
              <a:t>por  causa </a:t>
            </a:r>
            <a:r>
              <a:rPr lang="pt-BR" sz="2400" dirty="0"/>
              <a:t>da grandeza da sua importância para </a:t>
            </a:r>
            <a:r>
              <a:rPr lang="pt-BR" sz="2400" dirty="0" smtClean="0"/>
              <a:t>testemunho </a:t>
            </a:r>
            <a:r>
              <a:rPr lang="pt-BR" sz="2400" dirty="0"/>
              <a:t>do Evangelho. Para </a:t>
            </a:r>
            <a:r>
              <a:rPr lang="pt-BR" sz="2400" dirty="0" smtClean="0"/>
              <a:t>os  discípulos</a:t>
            </a:r>
            <a:r>
              <a:rPr lang="pt-BR" sz="2400" dirty="0"/>
              <a:t>, contemplar o Salvador com o corpo ressuscitado ascendendo ao céu significou </a:t>
            </a:r>
            <a:r>
              <a:rPr lang="pt-BR" sz="2400" dirty="0" smtClean="0"/>
              <a:t>a  consumação </a:t>
            </a:r>
            <a:r>
              <a:rPr lang="pt-BR" sz="2400" dirty="0"/>
              <a:t>do testemunho do Evangelho da graça de Deus e o marco para a espera pelo </a:t>
            </a:r>
            <a:r>
              <a:rPr lang="pt-BR" sz="2400" dirty="0" smtClean="0"/>
              <a:t>Seu regresso </a:t>
            </a:r>
            <a:r>
              <a:rPr lang="pt-BR" sz="2400" dirty="0"/>
              <a:t>para buscar a Sua igreja (</a:t>
            </a:r>
            <a:r>
              <a:rPr lang="pt-BR" sz="2400" dirty="0">
                <a:solidFill>
                  <a:srgbClr val="0000CC"/>
                </a:solidFill>
              </a:rPr>
              <a:t>At 1.9-11; Mc 16.19, 20</a:t>
            </a:r>
            <a:r>
              <a:rPr lang="pt-BR" sz="2400" dirty="0"/>
              <a:t>). </a:t>
            </a:r>
            <a:r>
              <a:rPr lang="pt-BR" sz="2400" dirty="0" smtClean="0"/>
              <a:t>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232354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548680"/>
            <a:ext cx="7620000" cy="590465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da-DK" sz="2500" dirty="0">
                <a:solidFill>
                  <a:srgbClr val="0000CC"/>
                </a:solidFill>
              </a:rPr>
              <a:t>At </a:t>
            </a:r>
            <a:r>
              <a:rPr lang="da-DK" sz="2500" dirty="0" smtClean="0">
                <a:solidFill>
                  <a:srgbClr val="0000CC"/>
                </a:solidFill>
              </a:rPr>
              <a:t>1. </a:t>
            </a:r>
            <a:r>
              <a:rPr lang="pt-BR" sz="2500" dirty="0">
                <a:solidFill>
                  <a:srgbClr val="0000CC"/>
                </a:solidFill>
              </a:rPr>
              <a:t>9 </a:t>
            </a:r>
            <a:r>
              <a:rPr lang="pt-BR" sz="2500" dirty="0" smtClean="0">
                <a:solidFill>
                  <a:srgbClr val="0000CC"/>
                </a:solidFill>
              </a:rPr>
              <a:t>E</a:t>
            </a:r>
            <a:r>
              <a:rPr lang="pt-BR" sz="2500" dirty="0">
                <a:solidFill>
                  <a:srgbClr val="0000CC"/>
                </a:solidFill>
              </a:rPr>
              <a:t>, quando dizia isto, vendo-o eles, foi elevado às alturas, e uma nuvem o recebeu, ocultando-o a seus olhos</a:t>
            </a:r>
            <a:r>
              <a:rPr lang="pt-BR" sz="2500" dirty="0" smtClean="0">
                <a:solidFill>
                  <a:srgbClr val="0000CC"/>
                </a:solidFill>
              </a:rPr>
              <a:t>.    10  </a:t>
            </a:r>
            <a:r>
              <a:rPr lang="pt-BR" sz="2500" dirty="0">
                <a:solidFill>
                  <a:srgbClr val="0000CC"/>
                </a:solidFill>
              </a:rPr>
              <a:t>E, estando com os olhos fitos no céu, enquanto ele subia, eis que junto deles se puseram dois varões vestidos de branco</a:t>
            </a:r>
            <a:r>
              <a:rPr lang="pt-BR" sz="2500" dirty="0" smtClean="0">
                <a:solidFill>
                  <a:srgbClr val="0000CC"/>
                </a:solidFill>
              </a:rPr>
              <a:t>,    11  </a:t>
            </a:r>
            <a:r>
              <a:rPr lang="pt-BR" sz="2500" dirty="0">
                <a:solidFill>
                  <a:srgbClr val="0000CC"/>
                </a:solidFill>
              </a:rPr>
              <a:t>os quais lhes disseram: Varões galileus, por que estais olhando para o céu? Esse Jesus, que dentre vós foi recebido em cima no céu, há de vir assim como para o céu o vistes ir</a:t>
            </a:r>
            <a:r>
              <a:rPr lang="pt-BR" sz="2500" dirty="0" smtClean="0">
                <a:solidFill>
                  <a:srgbClr val="0000CC"/>
                </a:solidFill>
              </a:rPr>
              <a:t>.</a:t>
            </a:r>
            <a:endParaRPr lang="da-DK" sz="2500" dirty="0" smtClean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da-DK" sz="2800" dirty="0" smtClean="0">
                <a:solidFill>
                  <a:srgbClr val="7030A0"/>
                </a:solidFill>
              </a:rPr>
              <a:t>Mc </a:t>
            </a:r>
            <a:r>
              <a:rPr lang="da-DK" sz="2800" dirty="0">
                <a:solidFill>
                  <a:srgbClr val="7030A0"/>
                </a:solidFill>
              </a:rPr>
              <a:t>16</a:t>
            </a:r>
            <a:r>
              <a:rPr lang="da-DK" sz="2800" dirty="0" smtClean="0">
                <a:solidFill>
                  <a:srgbClr val="7030A0"/>
                </a:solidFill>
              </a:rPr>
              <a:t>. </a:t>
            </a:r>
            <a:r>
              <a:rPr lang="pt-BR" sz="2800" dirty="0">
                <a:solidFill>
                  <a:srgbClr val="7030A0"/>
                </a:solidFill>
              </a:rPr>
              <a:t>19 </a:t>
            </a:r>
            <a:r>
              <a:rPr lang="pt-BR" sz="2800" dirty="0" smtClean="0">
                <a:solidFill>
                  <a:srgbClr val="7030A0"/>
                </a:solidFill>
              </a:rPr>
              <a:t> </a:t>
            </a:r>
            <a:r>
              <a:rPr lang="pt-BR" sz="2800" dirty="0">
                <a:solidFill>
                  <a:srgbClr val="7030A0"/>
                </a:solidFill>
              </a:rPr>
              <a:t>Ora, o Senhor, depois de lhes ter falado, foi recebido no céu e assentou-se à direita de Deus</a:t>
            </a:r>
            <a:r>
              <a:rPr lang="pt-BR" sz="2800" dirty="0" smtClean="0">
                <a:solidFill>
                  <a:srgbClr val="7030A0"/>
                </a:solidFill>
              </a:rPr>
              <a:t>.   20  </a:t>
            </a:r>
            <a:r>
              <a:rPr lang="pt-BR" sz="2800" dirty="0">
                <a:solidFill>
                  <a:srgbClr val="7030A0"/>
                </a:solidFill>
              </a:rPr>
              <a:t>E eles, tendo partido, pregaram por todas as partes, cooperando com eles o Senhor e confirmando a palavra com os sinais que se seguiram. Amém</a:t>
            </a:r>
            <a:r>
              <a:rPr lang="pt-BR" sz="2800" dirty="0" smtClean="0">
                <a:solidFill>
                  <a:srgbClr val="7030A0"/>
                </a:solidFill>
              </a:rPr>
              <a:t>!</a:t>
            </a:r>
            <a:endParaRPr lang="da-DK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3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864096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24744"/>
            <a:ext cx="7620000" cy="5328592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 lnSpcReduction="1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7030A0"/>
                </a:solidFill>
              </a:rPr>
              <a:t>II – A MARAVILHOSA ASCENSÃO DE JESUS			</a:t>
            </a:r>
            <a:r>
              <a:rPr lang="pt-BR" sz="1800" dirty="0" smtClean="0">
                <a:solidFill>
                  <a:srgbClr val="7030A0"/>
                </a:solidFill>
              </a:rPr>
              <a:t>2</a:t>
            </a:r>
            <a:endParaRPr lang="pt-BR" sz="1800" dirty="0">
              <a:solidFill>
                <a:srgbClr val="7030A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11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800" dirty="0"/>
              <a:t>A solidez da convicção dos primeiros discípulos foi o elemento chave para a saúde e </a:t>
            </a:r>
            <a:r>
              <a:rPr lang="pt-BR" sz="2800" dirty="0" smtClean="0"/>
              <a:t>o  progresso </a:t>
            </a:r>
            <a:r>
              <a:rPr lang="pt-BR" sz="2800" dirty="0"/>
              <a:t>contínuo da igreja em seus primeiros anos. Eles não conheciam Jesus meramente de </a:t>
            </a:r>
            <a:r>
              <a:rPr lang="pt-BR" sz="2800" dirty="0" smtClean="0"/>
              <a:t>ouvir falar </a:t>
            </a:r>
            <a:r>
              <a:rPr lang="pt-BR" sz="2800" dirty="0"/>
              <a:t>ou por simplesmente ler a respeito d’Ele, pois foram marcados por experiências pessoais com </a:t>
            </a:r>
            <a:r>
              <a:rPr lang="pt-BR" sz="2800" dirty="0" smtClean="0"/>
              <a:t>o Salvador</a:t>
            </a:r>
            <a:r>
              <a:rPr lang="pt-BR" sz="2800" dirty="0"/>
              <a:t>. O grau de conhecimento pessoal que possuímos do Salvador determinará o grau da </a:t>
            </a:r>
            <a:r>
              <a:rPr lang="pt-BR" sz="2800" dirty="0" smtClean="0"/>
              <a:t>nossa consagração </a:t>
            </a:r>
            <a:r>
              <a:rPr lang="pt-BR" sz="2800" dirty="0"/>
              <a:t>a Ele, portanto, é preciso ter em mente o nosso contínuo progresso no </a:t>
            </a:r>
            <a:r>
              <a:rPr lang="pt-BR" sz="2800" dirty="0" smtClean="0"/>
              <a:t>conhecimento d’Ele </a:t>
            </a:r>
            <a:r>
              <a:rPr lang="pt-BR" sz="2800" dirty="0"/>
              <a:t>(</a:t>
            </a:r>
            <a:r>
              <a:rPr lang="pt-BR" sz="2800" dirty="0">
                <a:solidFill>
                  <a:srgbClr val="0000CC"/>
                </a:solidFill>
              </a:rPr>
              <a:t>Os 6.1-3; </a:t>
            </a:r>
            <a:r>
              <a:rPr lang="pt-BR" sz="2800" dirty="0" err="1">
                <a:solidFill>
                  <a:srgbClr val="0000CC"/>
                </a:solidFill>
              </a:rPr>
              <a:t>Fp</a:t>
            </a:r>
            <a:r>
              <a:rPr lang="pt-BR" sz="2800" dirty="0">
                <a:solidFill>
                  <a:srgbClr val="0000CC"/>
                </a:solidFill>
              </a:rPr>
              <a:t> </a:t>
            </a:r>
            <a:r>
              <a:rPr lang="pt-BR" sz="2800" dirty="0" smtClean="0">
                <a:solidFill>
                  <a:srgbClr val="0000CC"/>
                </a:solidFill>
              </a:rPr>
              <a:t>3.8-11</a:t>
            </a:r>
            <a:r>
              <a:rPr lang="pt-BR" sz="2800" dirty="0" smtClean="0"/>
              <a:t>).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51814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7620000" cy="491601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>
                <a:solidFill>
                  <a:srgbClr val="0000CC"/>
                </a:solidFill>
              </a:rPr>
              <a:t>Os </a:t>
            </a:r>
            <a:r>
              <a:rPr lang="pt-BR" sz="2800" dirty="0" smtClean="0">
                <a:solidFill>
                  <a:srgbClr val="0000CC"/>
                </a:solidFill>
              </a:rPr>
              <a:t>6</a:t>
            </a:r>
            <a:r>
              <a:rPr lang="pt-BR" sz="2800" dirty="0">
                <a:solidFill>
                  <a:srgbClr val="0000CC"/>
                </a:solidFill>
              </a:rPr>
              <a:t>. 1 </a:t>
            </a:r>
            <a:r>
              <a:rPr lang="pt-BR" sz="2800" dirty="0" smtClean="0">
                <a:solidFill>
                  <a:srgbClr val="0000CC"/>
                </a:solidFill>
              </a:rPr>
              <a:t> </a:t>
            </a:r>
            <a:r>
              <a:rPr lang="pt-BR" sz="2800" dirty="0">
                <a:solidFill>
                  <a:srgbClr val="0000CC"/>
                </a:solidFill>
              </a:rPr>
              <a:t>Vinde, e tornemos para o SENHOR, porque ele despedaçou e nos sarará, fez a ferida e a ligará</a:t>
            </a:r>
            <a:r>
              <a:rPr lang="pt-BR" sz="2800" dirty="0" smtClean="0">
                <a:solidFill>
                  <a:srgbClr val="0000CC"/>
                </a:solidFill>
              </a:rPr>
              <a:t>.    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2  Depois </a:t>
            </a:r>
            <a:r>
              <a:rPr lang="pt-BR" sz="2800" dirty="0">
                <a:solidFill>
                  <a:srgbClr val="0000CC"/>
                </a:solidFill>
              </a:rPr>
              <a:t>de dois dias, nos dará a vida; ao terceiro dia, nos ressuscitará, e viveremos diante dele</a:t>
            </a:r>
            <a:r>
              <a:rPr lang="pt-BR" sz="2800" dirty="0" smtClean="0">
                <a:solidFill>
                  <a:srgbClr val="0000CC"/>
                </a:solidFill>
              </a:rPr>
              <a:t>.    </a:t>
            </a:r>
          </a:p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3  </a:t>
            </a:r>
            <a:r>
              <a:rPr lang="pt-BR" sz="2800" dirty="0">
                <a:solidFill>
                  <a:srgbClr val="0000CC"/>
                </a:solidFill>
              </a:rPr>
              <a:t>Conheçamos e prossigamos em conhecer o SENHOR: como a alva, será a sua saída; e ele a nós virá como a chuva, como chuva serôdia que rega a terra</a:t>
            </a:r>
            <a:r>
              <a:rPr lang="pt-BR" sz="2800" dirty="0" smtClean="0">
                <a:solidFill>
                  <a:srgbClr val="00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506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err="1" smtClean="0">
                <a:solidFill>
                  <a:srgbClr val="0000CC"/>
                </a:solidFill>
              </a:rPr>
              <a:t>Fp</a:t>
            </a:r>
            <a:r>
              <a:rPr lang="pt-BR" sz="2800" dirty="0" smtClean="0">
                <a:solidFill>
                  <a:srgbClr val="0000CC"/>
                </a:solidFill>
              </a:rPr>
              <a:t> 3</a:t>
            </a:r>
            <a:r>
              <a:rPr lang="pt-BR" sz="2800" dirty="0">
                <a:solidFill>
                  <a:srgbClr val="0000CC"/>
                </a:solidFill>
              </a:rPr>
              <a:t>. 8  E, na verdade, tenho também por perda todas as coisas, pela excelência do conhecimento de Cristo Jesus, meu Senhor; pelo qual sofri a perda de todas estas coisas e as considero como esterco, para que possa ganhar a </a:t>
            </a:r>
            <a:r>
              <a:rPr lang="pt-BR" sz="2800" dirty="0" smtClean="0">
                <a:solidFill>
                  <a:srgbClr val="0000CC"/>
                </a:solidFill>
              </a:rPr>
              <a:t>Cristo    9  </a:t>
            </a:r>
            <a:r>
              <a:rPr lang="pt-BR" sz="2800" dirty="0">
                <a:solidFill>
                  <a:srgbClr val="0000CC"/>
                </a:solidFill>
              </a:rPr>
              <a:t>e seja achado nele, não tendo a minha justiça que vem da lei, mas a que vem pela fé em Cristo, a saber, a justiça que vem de Deus, pela fé</a:t>
            </a:r>
            <a:r>
              <a:rPr lang="pt-BR" sz="2800" dirty="0" smtClean="0">
                <a:solidFill>
                  <a:srgbClr val="0000CC"/>
                </a:solidFill>
              </a:rPr>
              <a:t>;    10  </a:t>
            </a:r>
            <a:r>
              <a:rPr lang="pt-BR" sz="2800" dirty="0">
                <a:solidFill>
                  <a:srgbClr val="0000CC"/>
                </a:solidFill>
              </a:rPr>
              <a:t>para conhecê-lo, e a virtude da sua ressurreição, e a comunicação de suas aflições, sendo feito conforme a sua morte</a:t>
            </a:r>
            <a:r>
              <a:rPr lang="pt-BR" sz="2800" dirty="0" smtClean="0">
                <a:solidFill>
                  <a:srgbClr val="0000CC"/>
                </a:solidFill>
              </a:rPr>
              <a:t>;    11  </a:t>
            </a:r>
            <a:r>
              <a:rPr lang="pt-BR" sz="2800" dirty="0">
                <a:solidFill>
                  <a:srgbClr val="0000CC"/>
                </a:solidFill>
              </a:rPr>
              <a:t>para ver se, de alguma maneira, eu possa chegar à ressurreição dos mortos</a:t>
            </a:r>
            <a:r>
              <a:rPr lang="pt-BR" sz="2800" dirty="0" smtClean="0">
                <a:solidFill>
                  <a:srgbClr val="00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036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z="4800" b="1" dirty="0"/>
              <a:t>LIÇÃO 13: </a:t>
            </a:r>
            <a:r>
              <a:rPr lang="pt-BR" sz="4800" b="1" dirty="0" smtClean="0"/>
              <a:t/>
            </a:r>
            <a:br>
              <a:rPr lang="pt-BR" sz="4800" b="1" dirty="0" smtClean="0"/>
            </a:br>
            <a:r>
              <a:rPr lang="pt-BR" sz="4800" b="1" dirty="0" smtClean="0"/>
              <a:t>AS </a:t>
            </a:r>
            <a:r>
              <a:rPr lang="pt-BR" sz="4800" b="1" dirty="0"/>
              <a:t>ÚLTIMAS INSTRUÇÕES E A ASCENSÃO DE JESUS</a:t>
            </a:r>
          </a:p>
        </p:txBody>
      </p:sp>
    </p:spTree>
    <p:extLst>
      <p:ext uri="{BB962C8B-B14F-4D97-AF65-F5344CB8AC3E}">
        <p14:creationId xmlns:p14="http://schemas.microsoft.com/office/powerpoint/2010/main" val="15969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 – AS ÚLTIMAS INSTRUÇÕES DE JESUS PARA OS SEUS </a:t>
            </a:r>
            <a:r>
              <a:rPr lang="pt-BR" sz="2400" dirty="0" smtClean="0">
                <a:solidFill>
                  <a:srgbClr val="7030A0"/>
                </a:solidFill>
              </a:rPr>
              <a:t>	DISCÍPULOS 			(</a:t>
            </a:r>
            <a:r>
              <a:rPr lang="pt-BR" sz="2400" dirty="0" err="1">
                <a:solidFill>
                  <a:srgbClr val="7030A0"/>
                </a:solidFill>
              </a:rPr>
              <a:t>Lc</a:t>
            </a:r>
            <a:r>
              <a:rPr lang="pt-BR" sz="2400" dirty="0">
                <a:solidFill>
                  <a:srgbClr val="7030A0"/>
                </a:solidFill>
              </a:rPr>
              <a:t> 24.44-49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 – A MARAVILHOSA ASCENSÃO DE </a:t>
            </a:r>
            <a:r>
              <a:rPr lang="pt-BR" sz="2400" dirty="0" smtClean="0">
                <a:solidFill>
                  <a:srgbClr val="7030A0"/>
                </a:solidFill>
              </a:rPr>
              <a:t>JESUS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	(</a:t>
            </a:r>
            <a:r>
              <a:rPr lang="pt-BR" sz="2400" dirty="0" err="1" smtClean="0">
                <a:solidFill>
                  <a:srgbClr val="7030A0"/>
                </a:solidFill>
              </a:rPr>
              <a:t>Lc</a:t>
            </a:r>
            <a:r>
              <a:rPr lang="pt-BR" sz="2400" dirty="0" smtClean="0">
                <a:solidFill>
                  <a:srgbClr val="7030A0"/>
                </a:solidFill>
              </a:rPr>
              <a:t> </a:t>
            </a:r>
            <a:r>
              <a:rPr lang="pt-BR" sz="2400" dirty="0">
                <a:solidFill>
                  <a:srgbClr val="7030A0"/>
                </a:solidFill>
              </a:rPr>
              <a:t>24.50-53)</a:t>
            </a:r>
            <a:endParaRPr lang="pt-BR" sz="2400" dirty="0" smtClean="0">
              <a:solidFill>
                <a:srgbClr val="7030A0"/>
              </a:solidFill>
            </a:endParaRPr>
          </a:p>
          <a:p>
            <a:r>
              <a:rPr lang="pt-BR" sz="2400" dirty="0">
                <a:solidFill>
                  <a:srgbClr val="FF0000"/>
                </a:solidFill>
              </a:rPr>
              <a:t>III – A OBEDIÊNCIA DOS DISCÍPULOS E SEUS RESULTADOS </a:t>
            </a:r>
            <a:r>
              <a:rPr lang="pt-BR" sz="2400" dirty="0" smtClean="0">
                <a:solidFill>
                  <a:srgbClr val="FF0000"/>
                </a:solidFill>
              </a:rPr>
              <a:t>					(</a:t>
            </a:r>
            <a:r>
              <a:rPr lang="pt-BR" sz="2400" dirty="0">
                <a:solidFill>
                  <a:srgbClr val="FF0000"/>
                </a:solidFill>
              </a:rPr>
              <a:t>At 1.12-14</a:t>
            </a:r>
            <a:r>
              <a:rPr lang="pt-BR" sz="2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pt-BR" sz="2400" dirty="0" smtClean="0">
                <a:solidFill>
                  <a:srgbClr val="7030A0"/>
                </a:solidFill>
              </a:rPr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620000" cy="576064"/>
          </a:xfrm>
        </p:spPr>
        <p:txBody>
          <a:bodyPr/>
          <a:lstStyle/>
          <a:p>
            <a:pPr algn="ctr"/>
            <a:r>
              <a:rPr lang="pt-BR" sz="3200" b="1" dirty="0" smtClean="0"/>
              <a:t>EXTENDENDO A 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>
                <a:solidFill>
                  <a:srgbClr val="0000CC"/>
                </a:solidFill>
              </a:rPr>
              <a:t>At 1. 12 </a:t>
            </a:r>
            <a:r>
              <a:rPr lang="pt-BR" sz="2800" dirty="0" smtClean="0">
                <a:solidFill>
                  <a:srgbClr val="0000CC"/>
                </a:solidFill>
              </a:rPr>
              <a:t> </a:t>
            </a:r>
            <a:r>
              <a:rPr lang="pt-BR" sz="2800" dirty="0">
                <a:solidFill>
                  <a:srgbClr val="0000CC"/>
                </a:solidFill>
              </a:rPr>
              <a:t>Então, voltaram para Jerusalém, do monte chamado das Oliveiras, o qual está perto de Jerusalém, à distância do caminho de um sábado.</a:t>
            </a:r>
          </a:p>
          <a:p>
            <a:pPr marL="114300" indent="0">
              <a:buNone/>
            </a:pPr>
            <a:r>
              <a:rPr lang="pt-BR" sz="2800" dirty="0">
                <a:solidFill>
                  <a:srgbClr val="0000CC"/>
                </a:solidFill>
              </a:rPr>
              <a:t>13  E, entrando, subiram ao cenáculo, onde habitavam Pedro e Tiago, João e André, Filipe e Tomé, Bartolomeu e Mateus, Tiago, filho de Alfeu, Simão, o Zelote, e Judas, filho de Tiago.</a:t>
            </a:r>
          </a:p>
          <a:p>
            <a:pPr marL="114300" indent="0">
              <a:buNone/>
            </a:pPr>
            <a:r>
              <a:rPr lang="pt-BR" sz="2800" dirty="0">
                <a:solidFill>
                  <a:srgbClr val="0000CC"/>
                </a:solidFill>
              </a:rPr>
              <a:t>14  Todos estes perseveravam unanimemente em oração e súplicas, com as mulheres, e Maria, mãe de Jesus, e com seus irmãos.</a:t>
            </a:r>
          </a:p>
        </p:txBody>
      </p:sp>
    </p:spTree>
    <p:extLst>
      <p:ext uri="{BB962C8B-B14F-4D97-AF65-F5344CB8AC3E}">
        <p14:creationId xmlns:p14="http://schemas.microsoft.com/office/powerpoint/2010/main" val="162585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864096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</a:t>
            </a:r>
            <a:r>
              <a:rPr lang="pt-BR" sz="2400" b="1" dirty="0" smtClean="0">
                <a:solidFill>
                  <a:srgbClr val="675E47"/>
                </a:solidFill>
              </a:rPr>
              <a:t>:</a:t>
            </a:r>
            <a:r>
              <a:rPr lang="pt-BR" sz="2400" b="1" dirty="0">
                <a:solidFill>
                  <a:srgbClr val="675E47"/>
                </a:solidFill>
              </a:rPr>
              <a:t/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96752"/>
            <a:ext cx="7620000" cy="5184576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7030A0"/>
                </a:solidFill>
              </a:rPr>
              <a:t>III – A OBEDIÊNCIA DOS DISCÍPULOS E SEUS RESULTADOS </a:t>
            </a:r>
            <a:r>
              <a:rPr lang="pt-BR" sz="2400" dirty="0" smtClean="0">
                <a:solidFill>
                  <a:srgbClr val="7030A0"/>
                </a:solidFill>
              </a:rPr>
              <a:t>  </a:t>
            </a:r>
            <a:r>
              <a:rPr lang="pt-BR" sz="1800" dirty="0" smtClean="0">
                <a:solidFill>
                  <a:srgbClr val="7030A0"/>
                </a:solidFill>
              </a:rPr>
              <a:t>1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t-BR" sz="800" dirty="0">
              <a:solidFill>
                <a:srgbClr val="7030A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600" dirty="0"/>
              <a:t>Logo após Jesus ser elevado às </a:t>
            </a:r>
            <a:r>
              <a:rPr lang="pt-BR" sz="2600" dirty="0" smtClean="0"/>
              <a:t>alturas</a:t>
            </a:r>
            <a:r>
              <a:rPr lang="pt-BR" sz="2600" dirty="0"/>
              <a:t>, </a:t>
            </a:r>
            <a:r>
              <a:rPr lang="pt-BR" sz="2600" dirty="0" smtClean="0"/>
              <a:t>os </a:t>
            </a:r>
            <a:r>
              <a:rPr lang="pt-BR" sz="2600" dirty="0"/>
              <a:t>discípulos </a:t>
            </a:r>
            <a:r>
              <a:rPr lang="pt-BR" sz="2600" dirty="0" smtClean="0"/>
              <a:t>foram exortados </a:t>
            </a:r>
            <a:r>
              <a:rPr lang="pt-BR" sz="2600" dirty="0"/>
              <a:t>por dois anjos a fim de não permanecerem estáticos com olhos fitos no céu. Então, </a:t>
            </a:r>
            <a:r>
              <a:rPr lang="pt-BR" sz="2600" dirty="0" smtClean="0"/>
              <a:t>os  discípulos </a:t>
            </a:r>
            <a:r>
              <a:rPr lang="pt-BR" sz="2600" dirty="0"/>
              <a:t>se dirigiram a Jerusalém a fim de aguardarem o cumprimento da promessa de </a:t>
            </a:r>
            <a:r>
              <a:rPr lang="pt-BR" sz="2600" dirty="0" smtClean="0"/>
              <a:t>revestimento </a:t>
            </a:r>
            <a:r>
              <a:rPr lang="pt-BR" sz="2600" dirty="0"/>
              <a:t>de poder. Permaneceram no cenáculo orando e louvando a Deus até ao dia </a:t>
            </a:r>
            <a:r>
              <a:rPr lang="pt-BR" sz="2600" dirty="0" smtClean="0"/>
              <a:t>de  Pentecostes</a:t>
            </a:r>
            <a:r>
              <a:rPr lang="pt-BR" sz="2600" dirty="0"/>
              <a:t>, quando a tão desejada promessa foi poderosamente cumprida e todos os </a:t>
            </a:r>
            <a:r>
              <a:rPr lang="pt-BR" sz="2600" dirty="0" smtClean="0"/>
              <a:t>discípulos  presentes </a:t>
            </a:r>
            <a:r>
              <a:rPr lang="pt-BR" sz="2600" dirty="0"/>
              <a:t>no cenáculo foram cheios do Espírito Santo, e começaram a falar outras </a:t>
            </a:r>
            <a:r>
              <a:rPr lang="pt-BR" sz="2600" dirty="0" smtClean="0"/>
              <a:t>línguas </a:t>
            </a:r>
            <a:r>
              <a:rPr lang="pt-BR" sz="2600" dirty="0"/>
              <a:t>(</a:t>
            </a:r>
            <a:r>
              <a:rPr lang="pt-BR" sz="2600" dirty="0">
                <a:solidFill>
                  <a:srgbClr val="0000CC"/>
                </a:solidFill>
              </a:rPr>
              <a:t>At </a:t>
            </a:r>
            <a:r>
              <a:rPr lang="pt-BR" sz="2600" dirty="0" smtClean="0">
                <a:solidFill>
                  <a:srgbClr val="0000CC"/>
                </a:solidFill>
              </a:rPr>
              <a:t>2. 1-9</a:t>
            </a:r>
            <a:r>
              <a:rPr lang="pt-BR" sz="2600" dirty="0" smtClean="0"/>
              <a:t>). 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7197730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04664"/>
            <a:ext cx="7620000" cy="597666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300" dirty="0">
                <a:solidFill>
                  <a:srgbClr val="0000CC"/>
                </a:solidFill>
              </a:rPr>
              <a:t>At 2. 1 </a:t>
            </a:r>
            <a:r>
              <a:rPr lang="pt-BR" sz="2300" dirty="0" smtClean="0">
                <a:solidFill>
                  <a:srgbClr val="0000CC"/>
                </a:solidFill>
              </a:rPr>
              <a:t> </a:t>
            </a:r>
            <a:r>
              <a:rPr lang="pt-BR" sz="2300" dirty="0">
                <a:solidFill>
                  <a:srgbClr val="0000CC"/>
                </a:solidFill>
              </a:rPr>
              <a:t>Cumprindo-se o dia de Pentecostes, estavam todos reunidos no mesmo lugar</a:t>
            </a:r>
            <a:r>
              <a:rPr lang="pt-BR" sz="2300" dirty="0" smtClean="0">
                <a:solidFill>
                  <a:srgbClr val="0000CC"/>
                </a:solidFill>
              </a:rPr>
              <a:t>;  2  </a:t>
            </a:r>
            <a:r>
              <a:rPr lang="pt-BR" sz="2300" dirty="0">
                <a:solidFill>
                  <a:srgbClr val="0000CC"/>
                </a:solidFill>
              </a:rPr>
              <a:t>e, de repente, veio do céu um som, como de um vento veemente e impetuoso, e encheu toda a casa em que estavam assentados</a:t>
            </a:r>
            <a:r>
              <a:rPr lang="pt-BR" sz="2300" dirty="0" smtClean="0">
                <a:solidFill>
                  <a:srgbClr val="0000CC"/>
                </a:solidFill>
              </a:rPr>
              <a:t>.    3  </a:t>
            </a:r>
            <a:r>
              <a:rPr lang="pt-BR" sz="2300" dirty="0">
                <a:solidFill>
                  <a:srgbClr val="0000CC"/>
                </a:solidFill>
              </a:rPr>
              <a:t>E foram vistas por eles línguas repartidas, como que de fogo, as quais pousaram sobre cada um deles</a:t>
            </a:r>
            <a:r>
              <a:rPr lang="pt-BR" sz="2300" dirty="0" smtClean="0">
                <a:solidFill>
                  <a:srgbClr val="0000CC"/>
                </a:solidFill>
              </a:rPr>
              <a:t>.    4  </a:t>
            </a:r>
            <a:r>
              <a:rPr lang="pt-BR" sz="2300" dirty="0">
                <a:solidFill>
                  <a:srgbClr val="0000CC"/>
                </a:solidFill>
              </a:rPr>
              <a:t>E todos foram cheios do Espírito Santo e começaram a falar em outras línguas, conforme o Espírito Santo lhes concedia que falassem</a:t>
            </a:r>
            <a:r>
              <a:rPr lang="pt-BR" sz="2300" dirty="0" smtClean="0">
                <a:solidFill>
                  <a:srgbClr val="0000CC"/>
                </a:solidFill>
              </a:rPr>
              <a:t>.    5  </a:t>
            </a:r>
            <a:r>
              <a:rPr lang="pt-BR" sz="2300" dirty="0">
                <a:solidFill>
                  <a:srgbClr val="0000CC"/>
                </a:solidFill>
              </a:rPr>
              <a:t>E em Jerusalém estavam habitando judeus, varões religiosos, de todas as nações que estão debaixo do céu</a:t>
            </a:r>
            <a:r>
              <a:rPr lang="pt-BR" sz="2300" dirty="0" smtClean="0">
                <a:solidFill>
                  <a:srgbClr val="0000CC"/>
                </a:solidFill>
              </a:rPr>
              <a:t>.    6 E</a:t>
            </a:r>
            <a:r>
              <a:rPr lang="pt-BR" sz="2300" dirty="0">
                <a:solidFill>
                  <a:srgbClr val="0000CC"/>
                </a:solidFill>
              </a:rPr>
              <a:t>, correndo aquela voz, ajuntou-se uma multidão e estava confusa, porque cada um os ouvia falar na sua própria língua</a:t>
            </a:r>
            <a:r>
              <a:rPr lang="pt-BR" sz="2300" dirty="0" smtClean="0">
                <a:solidFill>
                  <a:srgbClr val="0000CC"/>
                </a:solidFill>
              </a:rPr>
              <a:t>.    7  </a:t>
            </a:r>
            <a:r>
              <a:rPr lang="pt-BR" sz="2300" dirty="0">
                <a:solidFill>
                  <a:srgbClr val="0000CC"/>
                </a:solidFill>
              </a:rPr>
              <a:t>E todos pasmavam e se maravilhavam, dizendo uns aos outros: Pois quê! Não são galileus todos esses homens que estão falando</a:t>
            </a:r>
            <a:r>
              <a:rPr lang="pt-BR" sz="2300" dirty="0" smtClean="0">
                <a:solidFill>
                  <a:srgbClr val="0000CC"/>
                </a:solidFill>
              </a:rPr>
              <a:t>?    8  </a:t>
            </a:r>
            <a:r>
              <a:rPr lang="pt-BR" sz="2300" dirty="0">
                <a:solidFill>
                  <a:srgbClr val="0000CC"/>
                </a:solidFill>
              </a:rPr>
              <a:t>Como pois os ouvimos, cada um, na nossa própria língua em que somos nascidos</a:t>
            </a:r>
            <a:r>
              <a:rPr lang="pt-BR" sz="2300" dirty="0" smtClean="0">
                <a:solidFill>
                  <a:srgbClr val="0000CC"/>
                </a:solidFill>
              </a:rPr>
              <a:t>?    9 Partos </a:t>
            </a:r>
            <a:r>
              <a:rPr lang="pt-BR" sz="2300" dirty="0">
                <a:solidFill>
                  <a:srgbClr val="0000CC"/>
                </a:solidFill>
              </a:rPr>
              <a:t>e medos, </a:t>
            </a:r>
            <a:r>
              <a:rPr lang="pt-BR" sz="2300" dirty="0" err="1">
                <a:solidFill>
                  <a:srgbClr val="0000CC"/>
                </a:solidFill>
              </a:rPr>
              <a:t>elamitas</a:t>
            </a:r>
            <a:r>
              <a:rPr lang="pt-BR" sz="2300" dirty="0">
                <a:solidFill>
                  <a:srgbClr val="0000CC"/>
                </a:solidFill>
              </a:rPr>
              <a:t> e os que habitam na Mesopotâmia, </a:t>
            </a:r>
            <a:r>
              <a:rPr lang="pt-BR" sz="2300" dirty="0" smtClean="0">
                <a:solidFill>
                  <a:srgbClr val="0000CC"/>
                </a:solidFill>
              </a:rPr>
              <a:t>e . . .</a:t>
            </a:r>
            <a:endParaRPr lang="pt-BR" sz="23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3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-11562"/>
            <a:ext cx="7620000" cy="848274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80728"/>
            <a:ext cx="7620000" cy="5472608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7030A0"/>
                </a:solidFill>
              </a:rPr>
              <a:t>III – A OBEDIÊNCIA DOS DISCÍPULOS E SEUS RESULTADOS   </a:t>
            </a:r>
            <a:r>
              <a:rPr lang="pt-BR" sz="1800" dirty="0" smtClean="0">
                <a:solidFill>
                  <a:srgbClr val="7030A0"/>
                </a:solidFill>
              </a:rPr>
              <a:t>2</a:t>
            </a:r>
            <a:endParaRPr lang="pt-BR" sz="1800" dirty="0">
              <a:solidFill>
                <a:srgbClr val="7030A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8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800" dirty="0"/>
              <a:t>A partir da descida do Espírito Santo sobre os primeiros discípulos começa o </a:t>
            </a:r>
            <a:r>
              <a:rPr lang="pt-BR" sz="2800" dirty="0" smtClean="0"/>
              <a:t>grande movimento </a:t>
            </a:r>
            <a:r>
              <a:rPr lang="pt-BR" sz="2800" dirty="0"/>
              <a:t>de evangelização de todo o mundo. Capacitados pelo poder do Espírito Santo, </a:t>
            </a:r>
            <a:r>
              <a:rPr lang="pt-BR" sz="2800" dirty="0" smtClean="0"/>
              <a:t>os discípulos </a:t>
            </a:r>
            <a:r>
              <a:rPr lang="pt-BR" sz="2800" dirty="0"/>
              <a:t>com muita ousadia e sabedoria propagaram as boas-novas de Salvação ao ponto </a:t>
            </a:r>
            <a:r>
              <a:rPr lang="pt-BR" sz="2800" dirty="0" smtClean="0"/>
              <a:t>de causarem </a:t>
            </a:r>
            <a:r>
              <a:rPr lang="pt-BR" sz="2800" dirty="0"/>
              <a:t>tremendos alvoroços na sociedade daquela época (</a:t>
            </a:r>
            <a:r>
              <a:rPr lang="pt-BR" sz="2800" dirty="0">
                <a:solidFill>
                  <a:srgbClr val="0000CC"/>
                </a:solidFill>
              </a:rPr>
              <a:t>At </a:t>
            </a:r>
            <a:r>
              <a:rPr lang="pt-BR" sz="2800" dirty="0" smtClean="0">
                <a:solidFill>
                  <a:srgbClr val="0000CC"/>
                </a:solidFill>
              </a:rPr>
              <a:t>14. 8-12</a:t>
            </a:r>
            <a:r>
              <a:rPr lang="pt-BR" sz="2800" dirty="0" smtClean="0"/>
              <a:t>).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00901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7606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900" dirty="0">
                <a:solidFill>
                  <a:srgbClr val="0000CC"/>
                </a:solidFill>
              </a:rPr>
              <a:t>At </a:t>
            </a:r>
            <a:r>
              <a:rPr lang="pt-BR" sz="2900" dirty="0" smtClean="0">
                <a:solidFill>
                  <a:srgbClr val="0000CC"/>
                </a:solidFill>
              </a:rPr>
              <a:t>14. 8 E </a:t>
            </a:r>
            <a:r>
              <a:rPr lang="pt-BR" sz="2900" dirty="0">
                <a:solidFill>
                  <a:srgbClr val="0000CC"/>
                </a:solidFill>
              </a:rPr>
              <a:t>estava assentado em Listra certo varão leso dos pés, coxo desde o seu nascimento, o qual nunca tinha andado</a:t>
            </a:r>
            <a:r>
              <a:rPr lang="pt-BR" sz="2900" dirty="0" smtClean="0">
                <a:solidFill>
                  <a:srgbClr val="0000CC"/>
                </a:solidFill>
              </a:rPr>
              <a:t>.    9  </a:t>
            </a:r>
            <a:r>
              <a:rPr lang="pt-BR" sz="2900" dirty="0">
                <a:solidFill>
                  <a:srgbClr val="0000CC"/>
                </a:solidFill>
              </a:rPr>
              <a:t>Este ouviu falar Paulo, que, fixando nele os olhos e vendo que tinha fé para ser curado</a:t>
            </a:r>
            <a:r>
              <a:rPr lang="pt-BR" sz="2900" dirty="0" smtClean="0">
                <a:solidFill>
                  <a:srgbClr val="0000CC"/>
                </a:solidFill>
              </a:rPr>
              <a:t>,   10  </a:t>
            </a:r>
            <a:r>
              <a:rPr lang="pt-BR" sz="2900" dirty="0">
                <a:solidFill>
                  <a:srgbClr val="0000CC"/>
                </a:solidFill>
              </a:rPr>
              <a:t>disse em voz alta: Levanta-te direito sobre teus pés. E ele saltou e andou</a:t>
            </a:r>
            <a:r>
              <a:rPr lang="pt-BR" sz="2900" dirty="0" smtClean="0">
                <a:solidFill>
                  <a:srgbClr val="0000CC"/>
                </a:solidFill>
              </a:rPr>
              <a:t>.    11  </a:t>
            </a:r>
            <a:r>
              <a:rPr lang="pt-BR" sz="2900" dirty="0">
                <a:solidFill>
                  <a:srgbClr val="0000CC"/>
                </a:solidFill>
              </a:rPr>
              <a:t>E as multidões, vendo o que Paulo fizera, levantaram a voz, dizendo em língua </a:t>
            </a:r>
            <a:r>
              <a:rPr lang="pt-BR" sz="2900" dirty="0" err="1">
                <a:solidFill>
                  <a:srgbClr val="0000CC"/>
                </a:solidFill>
              </a:rPr>
              <a:t>licaônica</a:t>
            </a:r>
            <a:r>
              <a:rPr lang="pt-BR" sz="2900" dirty="0">
                <a:solidFill>
                  <a:srgbClr val="0000CC"/>
                </a:solidFill>
              </a:rPr>
              <a:t>: Fizeram-se os deuses semelhantes aos homens e desceram até nós</a:t>
            </a:r>
            <a:r>
              <a:rPr lang="pt-BR" sz="2900" dirty="0" smtClean="0">
                <a:solidFill>
                  <a:srgbClr val="0000CC"/>
                </a:solidFill>
              </a:rPr>
              <a:t>.    12  </a:t>
            </a:r>
            <a:r>
              <a:rPr lang="pt-BR" sz="2900" dirty="0">
                <a:solidFill>
                  <a:srgbClr val="0000CC"/>
                </a:solidFill>
              </a:rPr>
              <a:t>E chamavam Júpiter a Barnabé, e Mercúrio, a Paulo, porque este era o que falava</a:t>
            </a:r>
            <a:r>
              <a:rPr lang="pt-BR" sz="2900" dirty="0" smtClean="0">
                <a:solidFill>
                  <a:srgbClr val="0000CC"/>
                </a:solidFill>
              </a:rPr>
              <a:t>.</a:t>
            </a:r>
            <a:endParaRPr lang="pt-BR" sz="29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3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-11562"/>
            <a:ext cx="7620000" cy="848274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80728"/>
            <a:ext cx="7620000" cy="5472608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7030A0"/>
                </a:solidFill>
              </a:rPr>
              <a:t>III – A OBEDIÊNCIA DOS DISCÍPULOS E SEUS RESULTADOS   </a:t>
            </a:r>
            <a:r>
              <a:rPr lang="pt-BR" sz="1800" dirty="0" smtClean="0">
                <a:solidFill>
                  <a:srgbClr val="7030A0"/>
                </a:solidFill>
              </a:rPr>
              <a:t>3</a:t>
            </a:r>
            <a:endParaRPr lang="pt-BR" sz="1800" dirty="0">
              <a:solidFill>
                <a:srgbClr val="7030A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8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3200" dirty="0"/>
              <a:t>O poder do Espírito Santo foi o fator preponderante para o crescimento pujante e contínuo </a:t>
            </a:r>
            <a:r>
              <a:rPr lang="pt-BR" sz="3200" dirty="0" smtClean="0"/>
              <a:t>da igreja </a:t>
            </a:r>
            <a:r>
              <a:rPr lang="pt-BR" sz="3200" dirty="0"/>
              <a:t>em seus primeiros anos. Por certo, este fator ainda é válido para a igreja contemporânea </a:t>
            </a:r>
            <a:r>
              <a:rPr lang="pt-BR" sz="3200" dirty="0" smtClean="0"/>
              <a:t>que leva </a:t>
            </a:r>
            <a:r>
              <a:rPr lang="pt-BR" sz="3200" dirty="0"/>
              <a:t>a sério a sua missão de evangelizar o mundo (</a:t>
            </a:r>
            <a:r>
              <a:rPr lang="pt-BR" sz="3200" dirty="0">
                <a:solidFill>
                  <a:srgbClr val="0000CC"/>
                </a:solidFill>
              </a:rPr>
              <a:t>At </a:t>
            </a:r>
            <a:r>
              <a:rPr lang="pt-BR" sz="3200" dirty="0" smtClean="0">
                <a:solidFill>
                  <a:srgbClr val="0000CC"/>
                </a:solidFill>
              </a:rPr>
              <a:t>2.46-47</a:t>
            </a:r>
            <a:r>
              <a:rPr lang="pt-BR" sz="3200" dirty="0" smtClean="0"/>
              <a:t>)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113147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7620000" cy="525658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3200" dirty="0">
                <a:solidFill>
                  <a:srgbClr val="0000CC"/>
                </a:solidFill>
              </a:rPr>
              <a:t>At 2. 46  E, perseverando unânimes todos os dias no </a:t>
            </a:r>
            <a:r>
              <a:rPr lang="pt-BR" sz="3200" dirty="0" smtClean="0">
                <a:solidFill>
                  <a:srgbClr val="0000CC"/>
                </a:solidFill>
              </a:rPr>
              <a:t>templo  </a:t>
            </a:r>
            <a:r>
              <a:rPr lang="pt-BR" sz="3200" dirty="0">
                <a:solidFill>
                  <a:srgbClr val="0000CC"/>
                </a:solidFill>
              </a:rPr>
              <a:t>e </a:t>
            </a:r>
            <a:r>
              <a:rPr lang="pt-BR" sz="3200" dirty="0" smtClean="0">
                <a:solidFill>
                  <a:srgbClr val="0000CC"/>
                </a:solidFill>
              </a:rPr>
              <a:t> partindo </a:t>
            </a:r>
            <a:r>
              <a:rPr lang="pt-BR" sz="3200" dirty="0">
                <a:solidFill>
                  <a:srgbClr val="0000CC"/>
                </a:solidFill>
              </a:rPr>
              <a:t>o pão em casa, </a:t>
            </a:r>
            <a:r>
              <a:rPr lang="pt-BR" sz="3200" dirty="0" smtClean="0">
                <a:solidFill>
                  <a:srgbClr val="0000CC"/>
                </a:solidFill>
              </a:rPr>
              <a:t> comiam </a:t>
            </a:r>
            <a:r>
              <a:rPr lang="pt-BR" sz="3200" dirty="0">
                <a:solidFill>
                  <a:srgbClr val="0000CC"/>
                </a:solidFill>
              </a:rPr>
              <a:t>juntos </a:t>
            </a:r>
            <a:r>
              <a:rPr lang="pt-BR" sz="3200" dirty="0" smtClean="0">
                <a:solidFill>
                  <a:srgbClr val="0000CC"/>
                </a:solidFill>
              </a:rPr>
              <a:t> com  alegria  e  singeleza  de  coração,      47  </a:t>
            </a:r>
            <a:r>
              <a:rPr lang="pt-BR" sz="3200" dirty="0">
                <a:solidFill>
                  <a:srgbClr val="0000CC"/>
                </a:solidFill>
              </a:rPr>
              <a:t>louvando a Deus e caindo na graça de todo o povo. E todos os dias acrescentava o Senhor à igreja aqueles que se haviam de salvar</a:t>
            </a:r>
            <a:r>
              <a:rPr lang="pt-BR" sz="3200" dirty="0" smtClean="0">
                <a:solidFill>
                  <a:srgbClr val="00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107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 – AS ÚLTIMAS INSTRUÇÕES DE JESUS PARA OS SEUS </a:t>
            </a:r>
            <a:r>
              <a:rPr lang="pt-BR" sz="2400" dirty="0" smtClean="0">
                <a:solidFill>
                  <a:srgbClr val="7030A0"/>
                </a:solidFill>
              </a:rPr>
              <a:t>	DISCÍPULOS 			(</a:t>
            </a:r>
            <a:r>
              <a:rPr lang="pt-BR" sz="2400" dirty="0" err="1">
                <a:solidFill>
                  <a:srgbClr val="7030A0"/>
                </a:solidFill>
              </a:rPr>
              <a:t>Lc</a:t>
            </a:r>
            <a:r>
              <a:rPr lang="pt-BR" sz="2400" dirty="0">
                <a:solidFill>
                  <a:srgbClr val="7030A0"/>
                </a:solidFill>
              </a:rPr>
              <a:t> 24.44-49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 – A MARAVILHOSA ASCENSÃO DE </a:t>
            </a:r>
            <a:r>
              <a:rPr lang="pt-BR" sz="2400" dirty="0" smtClean="0">
                <a:solidFill>
                  <a:srgbClr val="7030A0"/>
                </a:solidFill>
              </a:rPr>
              <a:t>JESUS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	(</a:t>
            </a:r>
            <a:r>
              <a:rPr lang="pt-BR" sz="2400" dirty="0" err="1" smtClean="0">
                <a:solidFill>
                  <a:srgbClr val="7030A0"/>
                </a:solidFill>
              </a:rPr>
              <a:t>Lc</a:t>
            </a:r>
            <a:r>
              <a:rPr lang="pt-BR" sz="2400" dirty="0" smtClean="0">
                <a:solidFill>
                  <a:srgbClr val="7030A0"/>
                </a:solidFill>
              </a:rPr>
              <a:t> </a:t>
            </a:r>
            <a:r>
              <a:rPr lang="pt-BR" sz="2400" dirty="0">
                <a:solidFill>
                  <a:srgbClr val="7030A0"/>
                </a:solidFill>
              </a:rPr>
              <a:t>24.50-53)</a:t>
            </a:r>
            <a:endParaRPr lang="pt-BR" sz="2400" dirty="0" smtClean="0">
              <a:solidFill>
                <a:srgbClr val="7030A0"/>
              </a:solidFill>
            </a:endParaRPr>
          </a:p>
          <a:p>
            <a:r>
              <a:rPr lang="pt-BR" sz="2400" dirty="0">
                <a:solidFill>
                  <a:srgbClr val="7030A0"/>
                </a:solidFill>
              </a:rPr>
              <a:t>III – A OBEDIÊNCIA DOS DISCÍPULOS E SEUS RESULTADOS </a:t>
            </a:r>
            <a:r>
              <a:rPr lang="pt-BR" sz="2400" dirty="0" smtClean="0">
                <a:solidFill>
                  <a:srgbClr val="7030A0"/>
                </a:solidFill>
              </a:rPr>
              <a:t>					(</a:t>
            </a:r>
            <a:r>
              <a:rPr lang="pt-BR" sz="2400" dirty="0">
                <a:solidFill>
                  <a:srgbClr val="7030A0"/>
                </a:solidFill>
              </a:rPr>
              <a:t>At 1.12-14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 smtClean="0">
                <a:solidFill>
                  <a:srgbClr val="7030A0"/>
                </a:solidFill>
              </a:rPr>
              <a:t>	</a:t>
            </a:r>
            <a:r>
              <a:rPr lang="pt-BR" sz="2800" b="1" dirty="0" smtClean="0">
                <a:solidFill>
                  <a:srgbClr val="FF0000"/>
                </a:solidFill>
              </a:rPr>
              <a:t>CONCLUSÃO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224136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7620000" cy="4800600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 lnSpcReduction="1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r>
              <a:rPr lang="pt-BR" sz="2400" dirty="0" smtClean="0">
                <a:solidFill>
                  <a:srgbClr val="7030A0"/>
                </a:solidFill>
              </a:rPr>
              <a:t>	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t-BR" sz="1000" dirty="0" smtClean="0">
                <a:solidFill>
                  <a:srgbClr val="7030A0"/>
                </a:solidFill>
              </a:rPr>
              <a:t>		</a:t>
            </a:r>
            <a:r>
              <a:rPr lang="pt-BR" sz="1000" dirty="0" smtClean="0">
                <a:solidFill>
                  <a:srgbClr val="2F2B20"/>
                </a:solidFill>
              </a:rPr>
              <a:t>	</a:t>
            </a:r>
          </a:p>
          <a:p>
            <a:pPr marL="114300" lvl="0" indent="0" algn="just">
              <a:buClr>
                <a:srgbClr val="A9A57C"/>
              </a:buClr>
              <a:buNone/>
            </a:pPr>
            <a:r>
              <a:rPr lang="pt-BR" dirty="0"/>
              <a:t>	</a:t>
            </a:r>
            <a:r>
              <a:rPr lang="pt-BR" sz="2800" dirty="0"/>
              <a:t>As últimas instruções de Jesus aos Seus discípulos foram cruciais para nortearem o </a:t>
            </a:r>
            <a:r>
              <a:rPr lang="pt-BR" sz="2800" dirty="0" smtClean="0"/>
              <a:t>progresso da </a:t>
            </a:r>
            <a:r>
              <a:rPr lang="pt-BR" sz="2800" dirty="0"/>
              <a:t>igreja no cumprimento da sua missão de evangelizar o mundo. A ascensão de Cristo ao céu </a:t>
            </a:r>
            <a:r>
              <a:rPr lang="pt-BR" sz="2800" dirty="0" smtClean="0"/>
              <a:t>selou poderosamente </a:t>
            </a:r>
            <a:r>
              <a:rPr lang="pt-BR" sz="2800" dirty="0"/>
              <a:t>a convicção dos primeiros discípulos, os quais, em função da </a:t>
            </a:r>
            <a:r>
              <a:rPr lang="pt-BR" sz="2800" dirty="0" smtClean="0"/>
              <a:t>convicção, se </a:t>
            </a:r>
            <a:r>
              <a:rPr lang="pt-BR" sz="2800" dirty="0"/>
              <a:t>dedicaram a pregar o Evangelho e até a morrer por ele. A igreja contemporânea deve imitar </a:t>
            </a:r>
            <a:r>
              <a:rPr lang="pt-BR" sz="2800" dirty="0" smtClean="0"/>
              <a:t>a fidelidade </a:t>
            </a:r>
            <a:r>
              <a:rPr lang="pt-BR" sz="2800" dirty="0"/>
              <a:t>dos primeiros discípulos se quiser ser fiel no cumprimento da sua vocação</a:t>
            </a:r>
            <a:r>
              <a:rPr lang="pt-BR" sz="28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92424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2114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r>
              <a:rPr lang="pt-BR" sz="2400" b="1" dirty="0" smtClean="0">
                <a:solidFill>
                  <a:srgbClr val="675E47"/>
                </a:solidFill>
              </a:rPr>
              <a:t/>
            </a:r>
            <a:br>
              <a:rPr lang="pt-BR" sz="2400" b="1" dirty="0" smtClean="0">
                <a:solidFill>
                  <a:srgbClr val="675E47"/>
                </a:solidFill>
              </a:rPr>
            </a:br>
            <a:r>
              <a:rPr lang="pt-BR" sz="2400" b="1" dirty="0" smtClean="0">
                <a:solidFill>
                  <a:srgbClr val="675E47"/>
                </a:solidFill>
              </a:rPr>
              <a:t>AS </a:t>
            </a:r>
            <a:r>
              <a:rPr lang="pt-BR" sz="2400" b="1" dirty="0">
                <a:solidFill>
                  <a:srgbClr val="675E47"/>
                </a:solidFill>
              </a:rPr>
              <a:t>ÚLTIMAS INSTRUÇÕES E A ASCENSÃO DE JESUS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pPr marL="114300" indent="0">
              <a:buNone/>
            </a:pPr>
            <a:endParaRPr lang="pt-BR" dirty="0" smtClean="0"/>
          </a:p>
          <a:p>
            <a:r>
              <a:rPr lang="pt-BR" sz="2800" b="1" dirty="0" smtClean="0"/>
              <a:t>TEXTO ÁUREO: </a:t>
            </a:r>
          </a:p>
          <a:p>
            <a:r>
              <a:rPr lang="pt-BR" sz="3100" b="1" dirty="0"/>
              <a:t>“</a:t>
            </a:r>
            <a:r>
              <a:rPr lang="pt-BR" sz="3100" dirty="0">
                <a:solidFill>
                  <a:srgbClr val="0000CC"/>
                </a:solidFill>
              </a:rPr>
              <a:t>E eis que sobre vós envio a promessa de meu Pai; ficai, porém, na cidade de Jerusalém, até que do alto sejais revestidos de poder</a:t>
            </a:r>
            <a:r>
              <a:rPr lang="pt-BR" sz="3100" b="1" dirty="0" smtClean="0"/>
              <a:t>”.</a:t>
            </a:r>
            <a:r>
              <a:rPr lang="pt-BR" sz="2800" b="1" dirty="0" smtClean="0"/>
              <a:t>												</a:t>
            </a:r>
            <a:r>
              <a:rPr lang="pt-BR" sz="2800" dirty="0" smtClean="0"/>
              <a:t>(</a:t>
            </a:r>
            <a:r>
              <a:rPr lang="pt-BR" sz="2800" dirty="0" err="1" smtClean="0">
                <a:solidFill>
                  <a:srgbClr val="0000CC"/>
                </a:solidFill>
              </a:rPr>
              <a:t>Lc</a:t>
            </a:r>
            <a:r>
              <a:rPr lang="pt-BR" sz="2800" dirty="0" smtClean="0">
                <a:solidFill>
                  <a:srgbClr val="0000CC"/>
                </a:solidFill>
              </a:rPr>
              <a:t> 24.49</a:t>
            </a:r>
            <a:r>
              <a:rPr lang="pt-BR" sz="2800" dirty="0" smtClean="0"/>
              <a:t>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915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 – AS ÚLTIMAS INSTRUÇÕES DE JESUS PARA OS SEUS </a:t>
            </a:r>
            <a:r>
              <a:rPr lang="pt-BR" sz="2400" dirty="0" smtClean="0">
                <a:solidFill>
                  <a:srgbClr val="7030A0"/>
                </a:solidFill>
              </a:rPr>
              <a:t>	DISCÍPULOS 			(</a:t>
            </a:r>
            <a:r>
              <a:rPr lang="pt-BR" sz="2400" dirty="0" err="1">
                <a:solidFill>
                  <a:srgbClr val="7030A0"/>
                </a:solidFill>
              </a:rPr>
              <a:t>Lc</a:t>
            </a:r>
            <a:r>
              <a:rPr lang="pt-BR" sz="2400" dirty="0">
                <a:solidFill>
                  <a:srgbClr val="7030A0"/>
                </a:solidFill>
              </a:rPr>
              <a:t> 24.44-49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 – A MARAVILHOSA ASCENSÃO DE </a:t>
            </a:r>
            <a:r>
              <a:rPr lang="pt-BR" sz="2400" dirty="0" smtClean="0">
                <a:solidFill>
                  <a:srgbClr val="7030A0"/>
                </a:solidFill>
              </a:rPr>
              <a:t>JESUS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	(</a:t>
            </a:r>
            <a:r>
              <a:rPr lang="pt-BR" sz="2400" dirty="0" err="1" smtClean="0">
                <a:solidFill>
                  <a:srgbClr val="7030A0"/>
                </a:solidFill>
              </a:rPr>
              <a:t>Lc</a:t>
            </a:r>
            <a:r>
              <a:rPr lang="pt-BR" sz="2400" dirty="0" smtClean="0">
                <a:solidFill>
                  <a:srgbClr val="7030A0"/>
                </a:solidFill>
              </a:rPr>
              <a:t> </a:t>
            </a:r>
            <a:r>
              <a:rPr lang="pt-BR" sz="2400" dirty="0">
                <a:solidFill>
                  <a:srgbClr val="7030A0"/>
                </a:solidFill>
              </a:rPr>
              <a:t>24.50-53)</a:t>
            </a:r>
            <a:endParaRPr lang="pt-BR" sz="2400" dirty="0" smtClean="0">
              <a:solidFill>
                <a:srgbClr val="7030A0"/>
              </a:solidFill>
            </a:endParaRPr>
          </a:p>
          <a:p>
            <a:r>
              <a:rPr lang="pt-BR" sz="2400" dirty="0">
                <a:solidFill>
                  <a:srgbClr val="7030A0"/>
                </a:solidFill>
              </a:rPr>
              <a:t>III – A OBEDIÊNCIA DOS DISCÍPULOS E SEUS RESULTADOS </a:t>
            </a:r>
            <a:r>
              <a:rPr lang="pt-BR" sz="2400" dirty="0" smtClean="0">
                <a:solidFill>
                  <a:srgbClr val="7030A0"/>
                </a:solidFill>
              </a:rPr>
              <a:t>					(</a:t>
            </a:r>
            <a:r>
              <a:rPr lang="pt-BR" sz="2400" dirty="0">
                <a:solidFill>
                  <a:srgbClr val="7030A0"/>
                </a:solidFill>
              </a:rPr>
              <a:t>At 1.12-14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 smtClean="0">
                <a:solidFill>
                  <a:srgbClr val="7030A0"/>
                </a:solidFill>
              </a:rPr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2114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r>
              <a:rPr lang="pt-BR" sz="2400" b="1" dirty="0" smtClean="0">
                <a:solidFill>
                  <a:srgbClr val="675E47"/>
                </a:solidFill>
              </a:rPr>
              <a:t/>
            </a:r>
            <a:br>
              <a:rPr lang="pt-BR" sz="2400" b="1" dirty="0" smtClean="0">
                <a:solidFill>
                  <a:srgbClr val="675E47"/>
                </a:solidFill>
              </a:rPr>
            </a:br>
            <a:r>
              <a:rPr lang="pt-BR" sz="2400" b="1" dirty="0" smtClean="0">
                <a:solidFill>
                  <a:srgbClr val="675E47"/>
                </a:solidFill>
              </a:rPr>
              <a:t>AS </a:t>
            </a:r>
            <a:r>
              <a:rPr lang="pt-BR" sz="2400" b="1" dirty="0">
                <a:solidFill>
                  <a:srgbClr val="675E47"/>
                </a:solidFill>
              </a:rPr>
              <a:t>ÚLTIMAS INSTRUÇÕES E A ASCENSÃO DE JESUS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t-BR" dirty="0"/>
          </a:p>
          <a:p>
            <a:endParaRPr lang="pt-BR" dirty="0" smtClean="0"/>
          </a:p>
          <a:p>
            <a:r>
              <a:rPr lang="pt-BR" sz="2800" b="1" dirty="0" smtClean="0"/>
              <a:t>TEXTO ÁUREO: </a:t>
            </a:r>
          </a:p>
          <a:p>
            <a:r>
              <a:rPr lang="pt-BR" sz="2800" b="1" dirty="0"/>
              <a:t>“</a:t>
            </a:r>
            <a:r>
              <a:rPr lang="pt-BR" sz="3200" dirty="0">
                <a:solidFill>
                  <a:srgbClr val="0000CC"/>
                </a:solidFill>
              </a:rPr>
              <a:t>E eis que sobre vós envio a promessa de meu Pai; ficai, porém, na cidade de Jerusalém, até que do alto sejais revestidos de poder</a:t>
            </a:r>
            <a:r>
              <a:rPr lang="pt-BR" sz="2800" b="1" dirty="0" smtClean="0"/>
              <a:t>”.		</a:t>
            </a:r>
            <a:r>
              <a:rPr lang="pt-BR" sz="2800" dirty="0" smtClean="0"/>
              <a:t>(</a:t>
            </a:r>
            <a:r>
              <a:rPr lang="pt-BR" sz="2800" dirty="0" err="1" smtClean="0">
                <a:solidFill>
                  <a:srgbClr val="0000CC"/>
                </a:solidFill>
              </a:rPr>
              <a:t>Lc</a:t>
            </a:r>
            <a:r>
              <a:rPr lang="pt-BR" sz="2800" dirty="0" smtClean="0">
                <a:solidFill>
                  <a:srgbClr val="0000CC"/>
                </a:solidFill>
              </a:rPr>
              <a:t> 24.49</a:t>
            </a:r>
            <a:r>
              <a:rPr lang="pt-BR" sz="2800" dirty="0" smtClean="0"/>
              <a:t>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3588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576064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7620000" cy="5636096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endParaRPr lang="pt-BR" dirty="0" smtClean="0">
              <a:solidFill>
                <a:srgbClr val="0000CC"/>
              </a:solidFill>
            </a:endParaRPr>
          </a:p>
          <a:p>
            <a:pPr marL="114300" indent="0" algn="ctr">
              <a:buNone/>
            </a:pPr>
            <a:endParaRPr lang="pt-BR" dirty="0">
              <a:solidFill>
                <a:srgbClr val="0000CC"/>
              </a:solidFill>
            </a:endParaRPr>
          </a:p>
          <a:p>
            <a:pPr marL="114300" indent="0" algn="ctr">
              <a:buNone/>
            </a:pPr>
            <a:endParaRPr lang="pt-BR" dirty="0" smtClean="0">
              <a:solidFill>
                <a:srgbClr val="0000CC"/>
              </a:solidFill>
            </a:endParaRPr>
          </a:p>
          <a:p>
            <a:pPr marL="114300" indent="0" algn="ctr">
              <a:buNone/>
            </a:pPr>
            <a:endParaRPr lang="pt-BR" dirty="0">
              <a:solidFill>
                <a:srgbClr val="0000CC"/>
              </a:solidFill>
            </a:endParaRPr>
          </a:p>
          <a:p>
            <a:pPr marL="114300" indent="0" algn="ctr">
              <a:buNone/>
            </a:pPr>
            <a:r>
              <a:rPr lang="pt-BR" sz="4000" dirty="0" smtClean="0">
                <a:solidFill>
                  <a:srgbClr val="0000CC"/>
                </a:solidFill>
              </a:rPr>
              <a:t>LUCAS  </a:t>
            </a:r>
            <a:r>
              <a:rPr lang="pt-BR" sz="4000" dirty="0">
                <a:solidFill>
                  <a:srgbClr val="0000CC"/>
                </a:solidFill>
              </a:rPr>
              <a:t>24. 44  </a:t>
            </a:r>
            <a:r>
              <a:rPr lang="pt-BR" sz="4000" dirty="0" smtClean="0">
                <a:solidFill>
                  <a:srgbClr val="0000CC"/>
                </a:solidFill>
              </a:rPr>
              <a:t>- 53</a:t>
            </a:r>
            <a:endParaRPr lang="pt-BR" sz="4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88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 – AS ÚLTIMAS INSTRUÇÕES DE JESUS PARA OS SEUS </a:t>
            </a:r>
            <a:r>
              <a:rPr lang="pt-BR" sz="2400" dirty="0" smtClean="0">
                <a:solidFill>
                  <a:srgbClr val="7030A0"/>
                </a:solidFill>
              </a:rPr>
              <a:t>	DISCÍPULOS 			(</a:t>
            </a:r>
            <a:r>
              <a:rPr lang="pt-BR" sz="2400" dirty="0" err="1">
                <a:solidFill>
                  <a:srgbClr val="7030A0"/>
                </a:solidFill>
              </a:rPr>
              <a:t>Lc</a:t>
            </a:r>
            <a:r>
              <a:rPr lang="pt-BR" sz="2400" dirty="0">
                <a:solidFill>
                  <a:srgbClr val="7030A0"/>
                </a:solidFill>
              </a:rPr>
              <a:t> 24.44-49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 – A MARAVILHOSA ASCENSÃO DE </a:t>
            </a:r>
            <a:r>
              <a:rPr lang="pt-BR" sz="2400" dirty="0" smtClean="0">
                <a:solidFill>
                  <a:srgbClr val="7030A0"/>
                </a:solidFill>
              </a:rPr>
              <a:t>JESUS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	(</a:t>
            </a:r>
            <a:r>
              <a:rPr lang="pt-BR" sz="2400" dirty="0" err="1" smtClean="0">
                <a:solidFill>
                  <a:srgbClr val="7030A0"/>
                </a:solidFill>
              </a:rPr>
              <a:t>Lc</a:t>
            </a:r>
            <a:r>
              <a:rPr lang="pt-BR" sz="2400" dirty="0" smtClean="0">
                <a:solidFill>
                  <a:srgbClr val="7030A0"/>
                </a:solidFill>
              </a:rPr>
              <a:t> </a:t>
            </a:r>
            <a:r>
              <a:rPr lang="pt-BR" sz="2400" dirty="0">
                <a:solidFill>
                  <a:srgbClr val="7030A0"/>
                </a:solidFill>
              </a:rPr>
              <a:t>24.50-53)</a:t>
            </a:r>
            <a:endParaRPr lang="pt-BR" sz="2400" dirty="0" smtClean="0">
              <a:solidFill>
                <a:srgbClr val="7030A0"/>
              </a:solidFill>
            </a:endParaRPr>
          </a:p>
          <a:p>
            <a:r>
              <a:rPr lang="pt-BR" sz="2400" dirty="0">
                <a:solidFill>
                  <a:srgbClr val="7030A0"/>
                </a:solidFill>
              </a:rPr>
              <a:t>III – A OBEDIÊNCIA DOS DISCÍPULOS E SEUS RESULTADOS </a:t>
            </a:r>
            <a:r>
              <a:rPr lang="pt-BR" sz="2400" dirty="0" smtClean="0">
                <a:solidFill>
                  <a:srgbClr val="7030A0"/>
                </a:solidFill>
              </a:rPr>
              <a:t>					(</a:t>
            </a:r>
            <a:r>
              <a:rPr lang="pt-BR" sz="2400" dirty="0">
                <a:solidFill>
                  <a:srgbClr val="7030A0"/>
                </a:solidFill>
              </a:rPr>
              <a:t>At 1.12-14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 smtClean="0">
                <a:solidFill>
                  <a:srgbClr val="7030A0"/>
                </a:solidFill>
              </a:rPr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75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08112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7620000" cy="494461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2400" b="1" dirty="0" smtClean="0"/>
              <a:t>	</a:t>
            </a:r>
            <a:r>
              <a:rPr lang="pt-BR" sz="2400" b="1" dirty="0" smtClean="0">
                <a:solidFill>
                  <a:srgbClr val="7030A0"/>
                </a:solidFill>
              </a:rPr>
              <a:t>INTRODUÇÃO</a:t>
            </a:r>
          </a:p>
          <a:p>
            <a:pPr marL="114300" indent="0">
              <a:buNone/>
            </a:pPr>
            <a:endParaRPr lang="pt-BR" sz="1200" dirty="0" smtClean="0"/>
          </a:p>
          <a:p>
            <a:pPr marL="114300" indent="0" algn="just">
              <a:buNone/>
            </a:pPr>
            <a:r>
              <a:rPr lang="pt-BR" dirty="0" smtClean="0"/>
              <a:t>	</a:t>
            </a:r>
            <a:r>
              <a:rPr lang="pt-BR" sz="2800" dirty="0"/>
              <a:t>Na aula anterior buscamos compreender a ressurreição de Cristo e suas </a:t>
            </a:r>
            <a:r>
              <a:rPr lang="pt-BR" sz="2800" dirty="0" smtClean="0"/>
              <a:t>implicações doutrinárias </a:t>
            </a:r>
            <a:r>
              <a:rPr lang="pt-BR" sz="2800" dirty="0"/>
              <a:t>e práticas. Nesta lição vamos estudar as últimas instruções de Jesus aos Seus </a:t>
            </a:r>
            <a:r>
              <a:rPr lang="pt-BR" sz="2800" dirty="0" smtClean="0"/>
              <a:t>discípulos e </a:t>
            </a:r>
            <a:r>
              <a:rPr lang="pt-BR" sz="2800" dirty="0"/>
              <a:t>Sua maravilhosa ascensão ao céu. As últimas instruções de Jesus </a:t>
            </a:r>
            <a:r>
              <a:rPr lang="pt-BR" sz="2800" dirty="0" smtClean="0"/>
              <a:t>são altamente relevantes</a:t>
            </a:r>
            <a:r>
              <a:rPr lang="pt-BR" sz="2800" dirty="0"/>
              <a:t>, porquanto norteiam a influência da igreja sobre as nações. Já a Sua ascensão é a </a:t>
            </a:r>
            <a:r>
              <a:rPr lang="pt-BR" sz="2800" dirty="0" smtClean="0"/>
              <a:t>prova cabal </a:t>
            </a:r>
            <a:r>
              <a:rPr lang="pt-BR" sz="2800" dirty="0"/>
              <a:t>da divindade de Cristo, bem como do Seu triunfo. </a:t>
            </a:r>
          </a:p>
        </p:txBody>
      </p:sp>
    </p:spTree>
    <p:extLst>
      <p:ext uri="{BB962C8B-B14F-4D97-AF65-F5344CB8AC3E}">
        <p14:creationId xmlns:p14="http://schemas.microsoft.com/office/powerpoint/2010/main" val="300069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INTRODUÇÃO</a:t>
            </a:r>
          </a:p>
          <a:p>
            <a:r>
              <a:rPr lang="pt-BR" sz="2600" dirty="0">
                <a:solidFill>
                  <a:srgbClr val="FF0000"/>
                </a:solidFill>
              </a:rPr>
              <a:t>I – AS ÚLTIMAS INSTRUÇÕES DE JESUS PARA OS SEUS </a:t>
            </a:r>
            <a:r>
              <a:rPr lang="pt-BR" sz="2600" dirty="0" smtClean="0">
                <a:solidFill>
                  <a:srgbClr val="FF0000"/>
                </a:solidFill>
              </a:rPr>
              <a:t>	DISCÍPULOS </a:t>
            </a:r>
            <a:r>
              <a:rPr lang="pt-BR" sz="2400" dirty="0" smtClean="0">
                <a:solidFill>
                  <a:srgbClr val="FF0000"/>
                </a:solidFill>
              </a:rPr>
              <a:t>			(</a:t>
            </a:r>
            <a:r>
              <a:rPr lang="pt-BR" sz="2400" dirty="0" err="1">
                <a:solidFill>
                  <a:srgbClr val="FF0000"/>
                </a:solidFill>
              </a:rPr>
              <a:t>Lc</a:t>
            </a:r>
            <a:r>
              <a:rPr lang="pt-BR" sz="2400" dirty="0">
                <a:solidFill>
                  <a:srgbClr val="FF0000"/>
                </a:solidFill>
              </a:rPr>
              <a:t> 24.44-49</a:t>
            </a:r>
            <a:r>
              <a:rPr lang="pt-BR" sz="2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pt-BR" sz="2400" dirty="0">
                <a:solidFill>
                  <a:srgbClr val="7030A0"/>
                </a:solidFill>
              </a:rPr>
              <a:t>II – A MARAVILHOSA ASCENSÃO DE </a:t>
            </a:r>
            <a:r>
              <a:rPr lang="pt-BR" sz="2400" dirty="0" smtClean="0">
                <a:solidFill>
                  <a:srgbClr val="7030A0"/>
                </a:solidFill>
              </a:rPr>
              <a:t>JESUS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7030A0"/>
                </a:solidFill>
              </a:rPr>
              <a:t>	</a:t>
            </a:r>
            <a:r>
              <a:rPr lang="pt-BR" sz="2400" dirty="0" smtClean="0">
                <a:solidFill>
                  <a:srgbClr val="7030A0"/>
                </a:solidFill>
              </a:rPr>
              <a:t>				(</a:t>
            </a:r>
            <a:r>
              <a:rPr lang="pt-BR" sz="2400" dirty="0" err="1" smtClean="0">
                <a:solidFill>
                  <a:srgbClr val="7030A0"/>
                </a:solidFill>
              </a:rPr>
              <a:t>Lc</a:t>
            </a:r>
            <a:r>
              <a:rPr lang="pt-BR" sz="2400" dirty="0" smtClean="0">
                <a:solidFill>
                  <a:srgbClr val="7030A0"/>
                </a:solidFill>
              </a:rPr>
              <a:t> </a:t>
            </a:r>
            <a:r>
              <a:rPr lang="pt-BR" sz="2400" dirty="0">
                <a:solidFill>
                  <a:srgbClr val="7030A0"/>
                </a:solidFill>
              </a:rPr>
              <a:t>24.50-53)</a:t>
            </a:r>
            <a:endParaRPr lang="pt-BR" sz="2400" dirty="0" smtClean="0">
              <a:solidFill>
                <a:srgbClr val="7030A0"/>
              </a:solidFill>
            </a:endParaRPr>
          </a:p>
          <a:p>
            <a:r>
              <a:rPr lang="pt-BR" sz="2400" dirty="0">
                <a:solidFill>
                  <a:srgbClr val="7030A0"/>
                </a:solidFill>
              </a:rPr>
              <a:t>III – A OBEDIÊNCIA DOS DISCÍPULOS E SEUS RESULTADOS </a:t>
            </a:r>
            <a:r>
              <a:rPr lang="pt-BR" sz="2400" dirty="0" smtClean="0">
                <a:solidFill>
                  <a:srgbClr val="7030A0"/>
                </a:solidFill>
              </a:rPr>
              <a:t>					(</a:t>
            </a:r>
            <a:r>
              <a:rPr lang="pt-BR" sz="2400" dirty="0">
                <a:solidFill>
                  <a:srgbClr val="7030A0"/>
                </a:solidFill>
              </a:rPr>
              <a:t>At 1.12-14</a:t>
            </a:r>
            <a:r>
              <a:rPr lang="pt-BR" sz="2400" dirty="0" smtClean="0">
                <a:solidFill>
                  <a:srgbClr val="7030A0"/>
                </a:solidFill>
              </a:rPr>
              <a:t>)</a:t>
            </a:r>
          </a:p>
          <a:p>
            <a:r>
              <a:rPr lang="pt-BR" sz="2400" dirty="0" smtClean="0">
                <a:solidFill>
                  <a:srgbClr val="7030A0"/>
                </a:solidFill>
              </a:rPr>
              <a:t>	</a:t>
            </a:r>
            <a:r>
              <a:rPr lang="pt-BR" sz="2800" dirty="0" smtClean="0">
                <a:solidFill>
                  <a:srgbClr val="7030A0"/>
                </a:solidFill>
              </a:rPr>
              <a:t>CONCLUSÃO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/>
            <a:r>
              <a:rPr lang="pt-BR" sz="2400" b="1" dirty="0" smtClean="0"/>
              <a:t>LEITURA BÍBLICA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>
            <a:no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500" dirty="0" err="1">
                <a:solidFill>
                  <a:srgbClr val="0000CC"/>
                </a:solidFill>
              </a:rPr>
              <a:t>Lc</a:t>
            </a:r>
            <a:r>
              <a:rPr lang="pt-BR" sz="2500" dirty="0">
                <a:solidFill>
                  <a:srgbClr val="0000CC"/>
                </a:solidFill>
              </a:rPr>
              <a:t> 24. 44  E disse-lhes: São estas as palavras que vos disse estando ainda convosco: convinha que se cumprisse tudo o que de mim estava escrito na Lei de Moisés, e nos Profetas, e nos Salmos.    45  Então, abriu-lhes o entendimento para compreenderem as Escrituras.    46  E disse-lhes: Assim está escrito, e assim convinha que o Cristo padecesse e, ao terceiro dia, ressuscitasse dos mortos</a:t>
            </a:r>
            <a:r>
              <a:rPr lang="pt-BR" sz="2500" dirty="0" smtClean="0">
                <a:solidFill>
                  <a:srgbClr val="0000CC"/>
                </a:solidFill>
              </a:rPr>
              <a:t>;   47  </a:t>
            </a:r>
            <a:r>
              <a:rPr lang="pt-BR" sz="2500" dirty="0">
                <a:solidFill>
                  <a:srgbClr val="0000CC"/>
                </a:solidFill>
              </a:rPr>
              <a:t>e, em seu nome, se pregasse o arrependimento e a remissão dos pecados, em todas as nações, começando por Jerusalém.    48  E dessas coisas sois vós testemunhas.    49 E eis que sobre vós envio a promessa de meu Pai; ficai, porém, na cidade de Jerusalém, até que do alto sejais revestidos de poder.    </a:t>
            </a:r>
          </a:p>
        </p:txBody>
      </p:sp>
    </p:spTree>
    <p:extLst>
      <p:ext uri="{BB962C8B-B14F-4D97-AF65-F5344CB8AC3E}">
        <p14:creationId xmlns:p14="http://schemas.microsoft.com/office/powerpoint/2010/main" val="28562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864096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13: </a:t>
            </a:r>
            <a:br>
              <a:rPr lang="pt-BR" sz="2400" b="1" dirty="0">
                <a:solidFill>
                  <a:srgbClr val="675E47"/>
                </a:solidFill>
              </a:rPr>
            </a:br>
            <a:r>
              <a:rPr lang="pt-BR" sz="2400" b="1" dirty="0">
                <a:solidFill>
                  <a:srgbClr val="675E47"/>
                </a:solidFill>
              </a:rPr>
              <a:t>AS ÚLTIMAS INSTRUÇÕES E A ASCENSÃO DE JESUS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24744"/>
            <a:ext cx="7620000" cy="5088632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 fontScale="32500" lnSpcReduction="20000"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6200" dirty="0">
                <a:solidFill>
                  <a:srgbClr val="7030A0"/>
                </a:solidFill>
              </a:rPr>
              <a:t>I – AS ÚLTIMAS INSTRUÇÕES DE JESUS PARA OS SEUS </a:t>
            </a:r>
            <a:r>
              <a:rPr lang="pt-BR" sz="6200" dirty="0" smtClean="0">
                <a:solidFill>
                  <a:srgbClr val="7030A0"/>
                </a:solidFill>
              </a:rPr>
              <a:t>DISCÍPULOS</a:t>
            </a:r>
            <a:r>
              <a:rPr lang="pt-BR" sz="5000" dirty="0" smtClean="0">
                <a:solidFill>
                  <a:srgbClr val="7030A0"/>
                </a:solidFill>
              </a:rPr>
              <a:t>	</a:t>
            </a:r>
            <a:r>
              <a:rPr lang="pt-BR" sz="3800" dirty="0" smtClean="0">
                <a:solidFill>
                  <a:srgbClr val="2F2B20"/>
                </a:solidFill>
              </a:rPr>
              <a:t>1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t-BR" sz="10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7400" dirty="0"/>
              <a:t>Após Jesus se manifestar para mais de quinhentas pessoas ao longo de quarenta dias após </a:t>
            </a:r>
            <a:r>
              <a:rPr lang="pt-BR" sz="7400" dirty="0" smtClean="0"/>
              <a:t>Sua ressurreição</a:t>
            </a:r>
            <a:r>
              <a:rPr lang="pt-BR" sz="7400" dirty="0"/>
              <a:t>, agora chega o momento de voltar para o Pai. No entanto, </a:t>
            </a:r>
            <a:r>
              <a:rPr lang="pt-BR" sz="7400" dirty="0" smtClean="0"/>
              <a:t>antes, o Mestre </a:t>
            </a:r>
            <a:r>
              <a:rPr lang="pt-BR" sz="7400" dirty="0"/>
              <a:t>compartilha </a:t>
            </a:r>
            <a:r>
              <a:rPr lang="pt-BR" sz="7400" dirty="0" smtClean="0"/>
              <a:t>com os </a:t>
            </a:r>
            <a:r>
              <a:rPr lang="pt-BR" sz="7400" dirty="0"/>
              <a:t>Seus discípulos instruções fundamentais para a propagação do </a:t>
            </a:r>
            <a:r>
              <a:rPr lang="pt-BR" sz="7400" dirty="0" smtClean="0"/>
              <a:t>Evangelho da graça: (1) a confirmação </a:t>
            </a:r>
            <a:r>
              <a:rPr lang="pt-BR" sz="7400" dirty="0"/>
              <a:t>das Escrituras no tocante a sua morte e ressurreição</a:t>
            </a:r>
            <a:r>
              <a:rPr lang="pt-BR" sz="7400" dirty="0" smtClean="0"/>
              <a:t>; (2) </a:t>
            </a:r>
            <a:r>
              <a:rPr lang="pt-BR" sz="7400" dirty="0"/>
              <a:t>a </a:t>
            </a:r>
            <a:r>
              <a:rPr lang="pt-BR" sz="7400" dirty="0" smtClean="0"/>
              <a:t>missão de evangelismo </a:t>
            </a:r>
            <a:r>
              <a:rPr lang="pt-BR" sz="7400" dirty="0"/>
              <a:t>global; </a:t>
            </a:r>
            <a:r>
              <a:rPr lang="pt-BR" sz="7400" dirty="0" smtClean="0"/>
              <a:t>(3) o </a:t>
            </a:r>
            <a:r>
              <a:rPr lang="pt-BR" sz="7400" dirty="0"/>
              <a:t>revestimento de poder do Espírito Santo para cumprir a missão. O </a:t>
            </a:r>
            <a:r>
              <a:rPr lang="pt-BR" sz="7400" dirty="0" smtClean="0"/>
              <a:t>Senhor abriu </a:t>
            </a:r>
            <a:r>
              <a:rPr lang="pt-BR" sz="7400" dirty="0"/>
              <a:t>o entendimento dos Seus discípulos para compreenderem o que a Lei de Moisés, os Profetas </a:t>
            </a:r>
            <a:r>
              <a:rPr lang="pt-BR" sz="7400" dirty="0" smtClean="0"/>
              <a:t>e os </a:t>
            </a:r>
            <a:r>
              <a:rPr lang="pt-BR" sz="7400" dirty="0"/>
              <a:t>Salmos </a:t>
            </a:r>
            <a:r>
              <a:rPr lang="pt-BR" sz="7400" dirty="0" smtClean="0"/>
              <a:t>diziam </a:t>
            </a:r>
            <a:r>
              <a:rPr lang="pt-BR" sz="7400" dirty="0"/>
              <a:t>acerca da morte e ressurreição do Messias. Com base no cumprimento </a:t>
            </a:r>
            <a:r>
              <a:rPr lang="pt-BR" sz="7400" dirty="0" smtClean="0"/>
              <a:t>das profecias </a:t>
            </a:r>
            <a:r>
              <a:rPr lang="pt-BR" sz="7400" dirty="0"/>
              <a:t>acerca de Cristo, os discípulos deveriam pregar em todas as nações </a:t>
            </a:r>
            <a:r>
              <a:rPr lang="pt-BR" sz="7400" dirty="0" smtClean="0"/>
              <a:t>o </a:t>
            </a:r>
            <a:r>
              <a:rPr lang="pt-BR" sz="7400" dirty="0"/>
              <a:t>arrependimento e </a:t>
            </a:r>
            <a:r>
              <a:rPr lang="pt-BR" sz="7400" dirty="0" smtClean="0"/>
              <a:t>o perdão dos pecados pela </a:t>
            </a:r>
            <a:r>
              <a:rPr lang="pt-BR" sz="7400" dirty="0"/>
              <a:t>fé no Seu </a:t>
            </a:r>
            <a:r>
              <a:rPr lang="pt-BR" sz="7400" dirty="0" smtClean="0"/>
              <a:t>sangue, </a:t>
            </a:r>
            <a:r>
              <a:rPr lang="pt-BR" sz="7400" dirty="0"/>
              <a:t>começando por </a:t>
            </a:r>
            <a:r>
              <a:rPr lang="pt-BR" sz="7400" dirty="0" smtClean="0"/>
              <a:t>Jerusalém </a:t>
            </a:r>
            <a:r>
              <a:rPr lang="pt-BR" sz="7400" dirty="0"/>
              <a:t>(</a:t>
            </a:r>
            <a:r>
              <a:rPr lang="pt-BR" sz="7400" dirty="0">
                <a:solidFill>
                  <a:srgbClr val="0000CC"/>
                </a:solidFill>
              </a:rPr>
              <a:t>At 1.4-8</a:t>
            </a:r>
            <a:r>
              <a:rPr lang="pt-BR" sz="74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570931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930</TotalTime>
  <Words>1674</Words>
  <Application>Microsoft Office PowerPoint</Application>
  <PresentationFormat>Apresentação na tela (4:3)</PresentationFormat>
  <Paragraphs>145</Paragraphs>
  <Slides>31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Adjacência</vt:lpstr>
      <vt:lpstr>A VIDA E OBRA DE JESUS CRISTO</vt:lpstr>
      <vt:lpstr>LIÇÃO 13:  AS ÚLTIMAS INSTRUÇÕES E A ASCENSÃO DE JESUS</vt:lpstr>
      <vt:lpstr>LIÇÃO 13:  AS ÚLTIMAS INSTRUÇÕES E A ASCENSÃO DE JESUS</vt:lpstr>
      <vt:lpstr>LEITURA BÍBLICA</vt:lpstr>
      <vt:lpstr>LIÇÃO 13:  AS ÚLTIMAS INSTRUÇÕES E A ASCENSÃO DE JESUS</vt:lpstr>
      <vt:lpstr>LIÇÃO 13:  AS ÚLTIMAS INSTRUÇÕES E A ASCENSÃO DE JESUS</vt:lpstr>
      <vt:lpstr>LIÇÃO 13:  AS ÚLTIMAS INSTRUÇÕES E A ASCENSÃO DE JESUS</vt:lpstr>
      <vt:lpstr>LEITURA BÍBLICA</vt:lpstr>
      <vt:lpstr>LIÇÃO 13:  AS ÚLTIMAS INSTRUÇÕES E A ASCENSÃO DE JESUS</vt:lpstr>
      <vt:lpstr>Apresentação do PowerPoint</vt:lpstr>
      <vt:lpstr>LIÇÃO 13:  AS ÚLTIMAS INSTRUÇÕES E A ASCENSÃO DE JESUS</vt:lpstr>
      <vt:lpstr>Apresentação do PowerPoint</vt:lpstr>
      <vt:lpstr>LIÇÃO 13:  AS ÚLTIMAS INSTRUÇÕES E A ASCENSÃO DE JESUS</vt:lpstr>
      <vt:lpstr>LEITURA BÍBLICA</vt:lpstr>
      <vt:lpstr>LIÇÃO 13:  AS ÚLTIMAS INSTRUÇÕES E A ASCENSÃO DE JESUS</vt:lpstr>
      <vt:lpstr>Apresentação do PowerPoint</vt:lpstr>
      <vt:lpstr>LIÇÃO 13:  AS ÚLTIMAS INSTRUÇÕES E A ASCENSÃO DE JESUS</vt:lpstr>
      <vt:lpstr>Apresentação do PowerPoint</vt:lpstr>
      <vt:lpstr>Apresentação do PowerPoint</vt:lpstr>
      <vt:lpstr>LIÇÃO 13:  AS ÚLTIMAS INSTRUÇÕES E A ASCENSÃO DE JESUS</vt:lpstr>
      <vt:lpstr>EXTENDENDO A LEITURA BÍBLICA</vt:lpstr>
      <vt:lpstr>LIÇÃO 13: AS ÚLTIMAS INSTRUÇÕES E A ASCENSÃO DE JESUS</vt:lpstr>
      <vt:lpstr>Apresentação do PowerPoint</vt:lpstr>
      <vt:lpstr>LIÇÃO 13:  AS ÚLTIMAS INSTRUÇÕES E A ASCENSÃO DE JESUS</vt:lpstr>
      <vt:lpstr>Apresentação do PowerPoint</vt:lpstr>
      <vt:lpstr>LIÇÃO 13:  AS ÚLTIMAS INSTRUÇÕES E A ASCENSÃO DE JESUS</vt:lpstr>
      <vt:lpstr>Apresentação do PowerPoint</vt:lpstr>
      <vt:lpstr>LIÇÃO 13:  AS ÚLTIMAS INSTRUÇÕES E A ASCENSÃO DE JESUS</vt:lpstr>
      <vt:lpstr>LIÇÃO 13:  AS ÚLTIMAS INSTRUÇÕES E A ASCENSÃO DE JESUS</vt:lpstr>
      <vt:lpstr>LIÇÃO 13:  AS ÚLTIMAS INSTRUÇÕES E A ASCENSÃO DE JESUS</vt:lpstr>
      <vt:lpstr>LIÇÃO 13:  AS ÚLTIMAS INSTRUÇÕES E A ASCENSÃO DE JESUS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VIDA E OBRA DE JESUS CRISTO</dc:title>
  <dc:creator>Cledson _</dc:creator>
  <cp:lastModifiedBy>I.G.V</cp:lastModifiedBy>
  <cp:revision>58</cp:revision>
  <dcterms:created xsi:type="dcterms:W3CDTF">2017-09-26T11:32:47Z</dcterms:created>
  <dcterms:modified xsi:type="dcterms:W3CDTF">2017-12-20T00:11:42Z</dcterms:modified>
</cp:coreProperties>
</file>