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3" r:id="rId6"/>
    <p:sldId id="261" r:id="rId7"/>
    <p:sldId id="299" r:id="rId8"/>
    <p:sldId id="271" r:id="rId9"/>
    <p:sldId id="272" r:id="rId10"/>
    <p:sldId id="273" r:id="rId11"/>
    <p:sldId id="300" r:id="rId12"/>
    <p:sldId id="275" r:id="rId13"/>
    <p:sldId id="279" r:id="rId14"/>
    <p:sldId id="296" r:id="rId15"/>
    <p:sldId id="307" r:id="rId16"/>
    <p:sldId id="306" r:id="rId17"/>
    <p:sldId id="311" r:id="rId18"/>
    <p:sldId id="310" r:id="rId19"/>
    <p:sldId id="281" r:id="rId20"/>
    <p:sldId id="294" r:id="rId21"/>
    <p:sldId id="312" r:id="rId22"/>
    <p:sldId id="313" r:id="rId23"/>
    <p:sldId id="309" r:id="rId24"/>
    <p:sldId id="308" r:id="rId25"/>
    <p:sldId id="301" r:id="rId26"/>
    <p:sldId id="302" r:id="rId27"/>
    <p:sldId id="286" r:id="rId28"/>
    <p:sldId id="297" r:id="rId29"/>
    <p:sldId id="314" r:id="rId30"/>
    <p:sldId id="315" r:id="rId31"/>
    <p:sldId id="303" r:id="rId32"/>
    <p:sldId id="291" r:id="rId33"/>
    <p:sldId id="304" r:id="rId34"/>
    <p:sldId id="305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FECC2-8F8F-47EA-83AC-CCFACACA2B89}" type="datetimeFigureOut">
              <a:rPr lang="pt-BR" smtClean="0"/>
              <a:t>05/12/2017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96F8A-C949-4BC5-89D8-51B3A5CA3A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991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</a:t>
            </a:r>
            <a:r>
              <a:rPr lang="pt-BR" b="1" dirty="0" smtClean="0"/>
              <a:t>	</a:t>
            </a:r>
            <a:r>
              <a:rPr lang="pt-BR" sz="1200" b="1" dirty="0" err="1" smtClean="0"/>
              <a:t>Getsêmani</a:t>
            </a:r>
            <a:r>
              <a:rPr lang="pt-BR" sz="1200" b="1" dirty="0" smtClean="0"/>
              <a:t>		LAGAR  DE  AZEITE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8552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</a:t>
            </a:r>
            <a:r>
              <a:rPr lang="pt-BR" b="1" dirty="0" smtClean="0"/>
              <a:t>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630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				</a:t>
            </a:r>
            <a:r>
              <a:rPr lang="pt-BR" sz="1200" b="1" dirty="0" smtClean="0"/>
              <a:t>Monte Caveira (Calvário ou </a:t>
            </a:r>
            <a:r>
              <a:rPr lang="pt-BR" sz="1200" b="1" dirty="0" err="1" smtClean="0"/>
              <a:t>Golgota</a:t>
            </a:r>
            <a:r>
              <a:rPr lang="pt-BR" sz="1200" b="1" dirty="0" smtClean="0"/>
              <a:t>)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529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			</a:t>
            </a:r>
            <a:endParaRPr lang="pt-BR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067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			</a:t>
            </a:r>
            <a:endParaRPr lang="pt-BR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0671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			</a:t>
            </a:r>
            <a:endParaRPr lang="pt-BR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067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			</a:t>
            </a:r>
            <a:endParaRPr lang="pt-BR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067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		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96F8A-C949-4BC5-89D8-51B3A5CA3A29}" type="slidenum">
              <a:rPr lang="pt-BR" smtClean="0"/>
              <a:t>32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866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05/12/2017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05/12/2017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05/12/2017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05/12/2017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05/12/2017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05/12/2017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05/12/2017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05/12/2017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05/12/2017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05/12/2017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9F964-4EF1-4747-994B-3B54052C7970}" type="datetimeFigureOut">
              <a:rPr lang="pt-BR" smtClean="0"/>
              <a:t>05/12/2017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26D3B79-F488-4927-ADEE-BDA7D4CB6A6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59F964-4EF1-4747-994B-3B54052C7970}" type="datetimeFigureOut">
              <a:rPr lang="pt-BR" smtClean="0"/>
              <a:t>05/12/2017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A VIDA E OBRA DE JESUS CRISTO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198568" cy="1066800"/>
          </a:xfrm>
        </p:spPr>
        <p:txBody>
          <a:bodyPr>
            <a:normAutofit/>
          </a:bodyPr>
          <a:lstStyle/>
          <a:p>
            <a:pPr algn="ctr"/>
            <a:r>
              <a:rPr lang="pt-BR" sz="4400" b="1" dirty="0" smtClean="0"/>
              <a:t>EBD - 4° TRIMESTRE DE 2017</a:t>
            </a:r>
            <a:endParaRPr lang="pt-BR" sz="4400" b="1" dirty="0"/>
          </a:p>
        </p:txBody>
      </p:sp>
    </p:spTree>
    <p:extLst>
      <p:ext uri="{BB962C8B-B14F-4D97-AF65-F5344CB8AC3E}">
        <p14:creationId xmlns:p14="http://schemas.microsoft.com/office/powerpoint/2010/main" val="291185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720080"/>
          </a:xfrm>
        </p:spPr>
        <p:txBody>
          <a:bodyPr/>
          <a:lstStyle/>
          <a:p>
            <a:pPr algn="ctr"/>
            <a:r>
              <a:rPr lang="pt-BR" sz="2800" b="1" dirty="0" smtClean="0"/>
              <a:t>LEITURA BÍBLICA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7606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700" dirty="0" err="1" smtClean="0">
                <a:solidFill>
                  <a:srgbClr val="0000CC"/>
                </a:solidFill>
              </a:rPr>
              <a:t>Lc</a:t>
            </a:r>
            <a:r>
              <a:rPr lang="pt-BR" sz="2700" dirty="0" smtClean="0">
                <a:solidFill>
                  <a:srgbClr val="0000CC"/>
                </a:solidFill>
              </a:rPr>
              <a:t> </a:t>
            </a:r>
            <a:r>
              <a:rPr lang="pt-BR" sz="2700" dirty="0">
                <a:solidFill>
                  <a:srgbClr val="0000CC"/>
                </a:solidFill>
              </a:rPr>
              <a:t>21. 20 </a:t>
            </a:r>
            <a:r>
              <a:rPr lang="pt-BR" sz="2700" dirty="0" smtClean="0">
                <a:solidFill>
                  <a:srgbClr val="0000CC"/>
                </a:solidFill>
              </a:rPr>
              <a:t> </a:t>
            </a:r>
            <a:r>
              <a:rPr lang="pt-BR" sz="2700" dirty="0">
                <a:solidFill>
                  <a:srgbClr val="0000CC"/>
                </a:solidFill>
              </a:rPr>
              <a:t>Mas, quando virdes Jerusalém cercada de exércitos, sabei, então, que é chegada a sua desolação</a:t>
            </a:r>
            <a:r>
              <a:rPr lang="pt-BR" sz="2700" dirty="0" smtClean="0">
                <a:solidFill>
                  <a:srgbClr val="0000CC"/>
                </a:solidFill>
              </a:rPr>
              <a:t>.    21 </a:t>
            </a:r>
            <a:r>
              <a:rPr lang="pt-BR" sz="2700" dirty="0">
                <a:solidFill>
                  <a:srgbClr val="0000CC"/>
                </a:solidFill>
              </a:rPr>
              <a:t>Então, os que estiverem na Judéia, que fujam para os montes; os que estiverem no meio da cidade, que saiam; e, os que estiverem nos campos, que não entrem nela</a:t>
            </a:r>
            <a:r>
              <a:rPr lang="pt-BR" sz="2700" dirty="0" smtClean="0">
                <a:solidFill>
                  <a:srgbClr val="0000CC"/>
                </a:solidFill>
              </a:rPr>
              <a:t>.  22 Porque </a:t>
            </a:r>
            <a:r>
              <a:rPr lang="pt-BR" sz="2700" dirty="0">
                <a:solidFill>
                  <a:srgbClr val="0000CC"/>
                </a:solidFill>
              </a:rPr>
              <a:t>dias de vingança são estes, para que se cumpram todas as coisas que estão escritas</a:t>
            </a:r>
            <a:r>
              <a:rPr lang="pt-BR" sz="2700" dirty="0" smtClean="0">
                <a:solidFill>
                  <a:srgbClr val="0000CC"/>
                </a:solidFill>
              </a:rPr>
              <a:t>.   23 </a:t>
            </a:r>
            <a:r>
              <a:rPr lang="pt-BR" sz="2700" dirty="0">
                <a:solidFill>
                  <a:srgbClr val="0000CC"/>
                </a:solidFill>
              </a:rPr>
              <a:t>Mas ai das grávidas e das que criarem naqueles dias! Porque haverá grande aflição na terra e ira sobre este povo</a:t>
            </a:r>
            <a:r>
              <a:rPr lang="pt-BR" sz="2700" dirty="0" smtClean="0">
                <a:solidFill>
                  <a:srgbClr val="0000CC"/>
                </a:solidFill>
              </a:rPr>
              <a:t>.    24  </a:t>
            </a:r>
            <a:r>
              <a:rPr lang="pt-BR" sz="2700" dirty="0">
                <a:solidFill>
                  <a:srgbClr val="0000CC"/>
                </a:solidFill>
              </a:rPr>
              <a:t>E cairão a fio de espada e para todas as nações serão levados cativos; e Jerusalém será pisada pelos gentios, até que os tempos dos gentios se completem.</a:t>
            </a:r>
          </a:p>
        </p:txBody>
      </p:sp>
    </p:spTree>
    <p:extLst>
      <p:ext uri="{BB962C8B-B14F-4D97-AF65-F5344CB8AC3E}">
        <p14:creationId xmlns:p14="http://schemas.microsoft.com/office/powerpoint/2010/main" val="224257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11: A CRUCIFICAÇÃO DO SALVADOR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INTRODUÇÃO</a:t>
            </a:r>
          </a:p>
          <a:p>
            <a:r>
              <a:rPr lang="pt-BR" sz="2800" dirty="0">
                <a:solidFill>
                  <a:srgbClr val="7030A0"/>
                </a:solidFill>
              </a:rPr>
              <a:t>I – JESUS A CAMINHO DO </a:t>
            </a:r>
            <a:r>
              <a:rPr lang="pt-BR" sz="2800" dirty="0" smtClean="0">
                <a:solidFill>
                  <a:srgbClr val="7030A0"/>
                </a:solidFill>
              </a:rPr>
              <a:t>GÓLGOTA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7030A0"/>
                </a:solidFill>
              </a:rPr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			(</a:t>
            </a:r>
            <a:r>
              <a:rPr lang="pt-BR" sz="2800" dirty="0" err="1" smtClean="0">
                <a:solidFill>
                  <a:srgbClr val="7030A0"/>
                </a:solidFill>
              </a:rPr>
              <a:t>Lc</a:t>
            </a:r>
            <a:r>
              <a:rPr lang="pt-BR" sz="2800" dirty="0" smtClean="0">
                <a:solidFill>
                  <a:srgbClr val="7030A0"/>
                </a:solidFill>
              </a:rPr>
              <a:t> </a:t>
            </a:r>
            <a:r>
              <a:rPr lang="pt-BR" sz="2800" dirty="0">
                <a:solidFill>
                  <a:srgbClr val="7030A0"/>
                </a:solidFill>
              </a:rPr>
              <a:t>23.26-32</a:t>
            </a:r>
            <a:r>
              <a:rPr lang="pt-BR" sz="28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800" dirty="0">
                <a:solidFill>
                  <a:srgbClr val="FF0000"/>
                </a:solidFill>
              </a:rPr>
              <a:t>II – A CRUCIFICAÇÃO DO </a:t>
            </a:r>
            <a:r>
              <a:rPr lang="pt-BR" sz="2800" dirty="0" smtClean="0">
                <a:solidFill>
                  <a:srgbClr val="FF0000"/>
                </a:solidFill>
              </a:rPr>
              <a:t>SALVADOR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FF0000"/>
                </a:solidFill>
              </a:rPr>
              <a:t>	</a:t>
            </a:r>
            <a:r>
              <a:rPr lang="pt-BR" sz="2800" dirty="0" smtClean="0">
                <a:solidFill>
                  <a:srgbClr val="FF0000"/>
                </a:solidFill>
              </a:rPr>
              <a:t>			(</a:t>
            </a:r>
            <a:r>
              <a:rPr lang="pt-BR" sz="2800" dirty="0" err="1" smtClean="0">
                <a:solidFill>
                  <a:srgbClr val="FF0000"/>
                </a:solidFill>
              </a:rPr>
              <a:t>Lc</a:t>
            </a:r>
            <a:r>
              <a:rPr lang="pt-BR" sz="2800" dirty="0" smtClean="0">
                <a:solidFill>
                  <a:srgbClr val="FF0000"/>
                </a:solidFill>
              </a:rPr>
              <a:t> </a:t>
            </a:r>
            <a:r>
              <a:rPr lang="pt-BR" sz="2800" dirty="0">
                <a:solidFill>
                  <a:srgbClr val="FF0000"/>
                </a:solidFill>
              </a:rPr>
              <a:t>23.33-48</a:t>
            </a:r>
            <a:r>
              <a:rPr lang="pt-BR" sz="28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pt-BR" sz="2800" dirty="0">
                <a:solidFill>
                  <a:srgbClr val="7030A0"/>
                </a:solidFill>
              </a:rPr>
              <a:t>III – A SEPULTURA DE </a:t>
            </a:r>
            <a:r>
              <a:rPr lang="pt-BR" sz="2800" dirty="0" smtClean="0">
                <a:solidFill>
                  <a:srgbClr val="7030A0"/>
                </a:solidFill>
              </a:rPr>
              <a:t>JESUS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7030A0"/>
                </a:solidFill>
              </a:rPr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			(</a:t>
            </a:r>
            <a:r>
              <a:rPr lang="pt-BR" sz="2800" dirty="0" err="1" smtClean="0">
                <a:solidFill>
                  <a:srgbClr val="7030A0"/>
                </a:solidFill>
              </a:rPr>
              <a:t>Lc</a:t>
            </a:r>
            <a:r>
              <a:rPr lang="pt-BR" sz="2800" dirty="0" smtClean="0">
                <a:solidFill>
                  <a:srgbClr val="7030A0"/>
                </a:solidFill>
              </a:rPr>
              <a:t> </a:t>
            </a:r>
            <a:r>
              <a:rPr lang="pt-BR" sz="2800" dirty="0">
                <a:solidFill>
                  <a:srgbClr val="7030A0"/>
                </a:solidFill>
              </a:rPr>
              <a:t>23.49-56</a:t>
            </a:r>
            <a:r>
              <a:rPr lang="pt-BR" sz="2800" dirty="0" smtClean="0">
                <a:solidFill>
                  <a:srgbClr val="7030A0"/>
                </a:solidFill>
              </a:rPr>
              <a:t>)</a:t>
            </a:r>
            <a:endParaRPr lang="pt-BR" sz="2800" dirty="0">
              <a:solidFill>
                <a:srgbClr val="7030A0"/>
              </a:solidFill>
            </a:endParaRPr>
          </a:p>
          <a:p>
            <a:r>
              <a:rPr lang="pt-BR" sz="2400" dirty="0" smtClean="0">
                <a:solidFill>
                  <a:srgbClr val="7030A0"/>
                </a:solidFill>
              </a:rPr>
              <a:t>	</a:t>
            </a:r>
            <a:r>
              <a:rPr lang="pt-BR" sz="3200" dirty="0" smtClean="0">
                <a:solidFill>
                  <a:srgbClr val="7030A0"/>
                </a:solidFill>
              </a:rPr>
              <a:t>CONCLUSÃO</a:t>
            </a:r>
            <a:endParaRPr lang="pt-BR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78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576064"/>
          </a:xfrm>
        </p:spPr>
        <p:txBody>
          <a:bodyPr/>
          <a:lstStyle/>
          <a:p>
            <a:pPr algn="ctr"/>
            <a:r>
              <a:rPr lang="pt-BR" sz="2400" b="1" dirty="0" smtClean="0"/>
              <a:t>LEITURA BÍBLICA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83264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1700" dirty="0" err="1">
                <a:solidFill>
                  <a:srgbClr val="0000CC"/>
                </a:solidFill>
              </a:rPr>
              <a:t>Lc</a:t>
            </a:r>
            <a:r>
              <a:rPr lang="pt-BR" sz="1700" dirty="0">
                <a:solidFill>
                  <a:srgbClr val="0000CC"/>
                </a:solidFill>
              </a:rPr>
              <a:t> 23. 33  E, quando chegaram ao lugar chamado a Caveira, ali o crucificaram e aos malfeitores, um, à direita, e outro, à esquerda.    34  E dizia Jesus: Pai, perdoa-lhes, porque não sabem o que fazem. E, repartindo as suas vestes, lançaram sortes.    35  E o povo estava olhando. E também os príncipes zombavam dele, dizendo: Aos outros salvou; salve-se a si mesmo, se este é o Cristo, o escolhido de Deus.    36  E também os soldados escarneciam dele, chegando-se a ele, e apresentando-lhe vinagre,    37  e dizendo: Se tu és o Rei dos judeus, salva-te a ti mesmo.    38  E também, por cima dele, estava um título, escrito em letras gregas, romanas e hebraicas: ESTE É O REI DOS JUDEUS.    39  E um dos malfeitores que estavam pendurados blasfemava dele, dizendo: Se tu és o Cristo, salva-te a ti mesmo e a nós.    40  Respondendo, porém, o outro, repreendia-o, dizendo: Tu nem ainda temes a Deus, estando na mesma condenação?    41  E nós, na verdade, com justiça, porque recebemos o que os nossos feitos mereciam; mas este nenhum mal fez.    42  E disse a Jesus: Senhor, lembra-te de mim, quando entrares no teu Reino.    43  E disse-lhe Jesus: Em verdade te digo que hoje estarás comigo no Paraíso.    44  E era já quase a hora sexta, e houve trevas em toda a terra até à hora nona,    45  escurecendo-se o sol; e rasgou-se ao meio o véu do templo.    46  E, clamando Jesus com grande voz, disse: Pai, nas tuas mãos entrego o meu espírito. E, havendo dito isso, expirou.    47  E o centurião, vendo o que tinha acontecido, deu glória a Deus, dizendo: Na verdade, este homem era justo.    48  E toda a multidão que se ajuntara a este espetáculo, vendo o que havia acontecido, voltava batendo nos peitos.</a:t>
            </a:r>
          </a:p>
        </p:txBody>
      </p:sp>
    </p:spTree>
    <p:extLst>
      <p:ext uri="{BB962C8B-B14F-4D97-AF65-F5344CB8AC3E}">
        <p14:creationId xmlns:p14="http://schemas.microsoft.com/office/powerpoint/2010/main" val="224257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720080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11: A CRUCIFICAÇÃO DO SALVADOR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908720"/>
            <a:ext cx="7620000" cy="5304656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7030A0"/>
                </a:solidFill>
              </a:rPr>
              <a:t>II – A CRUCIFICAÇÃO DO </a:t>
            </a:r>
            <a:r>
              <a:rPr lang="pt-BR" sz="2400" dirty="0" smtClean="0">
                <a:solidFill>
                  <a:srgbClr val="7030A0"/>
                </a:solidFill>
              </a:rPr>
              <a:t>SALVADOR				</a:t>
            </a:r>
            <a:r>
              <a:rPr lang="pt-BR" sz="1800" dirty="0" smtClean="0">
                <a:solidFill>
                  <a:srgbClr val="7030A0"/>
                </a:solidFill>
              </a:rPr>
              <a:t>1</a:t>
            </a:r>
            <a:endParaRPr lang="pt-BR" sz="1800" dirty="0">
              <a:solidFill>
                <a:srgbClr val="7030A0"/>
              </a:solidFill>
            </a:endParaRPr>
          </a:p>
          <a:p>
            <a:pPr marL="114300" indent="0" algn="just">
              <a:buNone/>
            </a:pPr>
            <a:endParaRPr lang="pt-BR" sz="1000" dirty="0" smtClean="0"/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400" dirty="0"/>
              <a:t>Ao chegarem ao Monte </a:t>
            </a:r>
            <a:r>
              <a:rPr lang="pt-BR" sz="2400" dirty="0" smtClean="0"/>
              <a:t>Caveira, </a:t>
            </a:r>
            <a:r>
              <a:rPr lang="pt-BR" sz="2400" dirty="0"/>
              <a:t>vários procedimentos se executam segundo o que já nas Escrituras se previa para testemunho e são eles: deram-lhe fel para beber, repartiram suas vestes e lançaram sorte sobre sua túnica, rodearam lhe com provocações e zombarias, deram-lhe vinagre na sua sede, levantaram a Ele crucificado tendo um malfeitor a sua direita e outro a sua esquerda, traspassaram-lhe com cravos e uma lança, mas não lhe quebraram osso algum (</a:t>
            </a:r>
            <a:r>
              <a:rPr lang="pt-BR" sz="2400" dirty="0" err="1">
                <a:solidFill>
                  <a:srgbClr val="0000CC"/>
                </a:solidFill>
              </a:rPr>
              <a:t>Jo</a:t>
            </a:r>
            <a:r>
              <a:rPr lang="pt-BR" sz="2400" dirty="0">
                <a:solidFill>
                  <a:srgbClr val="0000CC"/>
                </a:solidFill>
              </a:rPr>
              <a:t> 19.17-24, </a:t>
            </a:r>
            <a:r>
              <a:rPr lang="pt-BR" sz="2400" dirty="0" smtClean="0">
                <a:solidFill>
                  <a:srgbClr val="0000CC"/>
                </a:solidFill>
              </a:rPr>
              <a:t>30-34; </a:t>
            </a:r>
            <a:r>
              <a:rPr lang="pt-BR" sz="2400" dirty="0" err="1">
                <a:solidFill>
                  <a:srgbClr val="0000CC"/>
                </a:solidFill>
              </a:rPr>
              <a:t>Sl</a:t>
            </a:r>
            <a:r>
              <a:rPr lang="pt-BR" sz="2400" dirty="0">
                <a:solidFill>
                  <a:srgbClr val="0000CC"/>
                </a:solidFill>
              </a:rPr>
              <a:t> 22.1, 7-8, 11-13 e 16-18; </a:t>
            </a:r>
            <a:r>
              <a:rPr lang="pt-BR" sz="2400" dirty="0" err="1">
                <a:solidFill>
                  <a:srgbClr val="0000CC"/>
                </a:solidFill>
              </a:rPr>
              <a:t>Mt</a:t>
            </a:r>
            <a:r>
              <a:rPr lang="pt-BR" sz="2400" dirty="0">
                <a:solidFill>
                  <a:srgbClr val="0000CC"/>
                </a:solidFill>
              </a:rPr>
              <a:t> </a:t>
            </a:r>
            <a:r>
              <a:rPr lang="pt-BR" sz="2400" dirty="0" smtClean="0">
                <a:solidFill>
                  <a:srgbClr val="0000CC"/>
                </a:solidFill>
              </a:rPr>
              <a:t>27.33,34,45-48</a:t>
            </a:r>
            <a:r>
              <a:rPr lang="pt-BR" sz="2400" dirty="0">
                <a:solidFill>
                  <a:srgbClr val="0000CC"/>
                </a:solidFill>
              </a:rPr>
              <a:t>; </a:t>
            </a:r>
            <a:r>
              <a:rPr lang="pt-BR" sz="2400" dirty="0" err="1">
                <a:solidFill>
                  <a:srgbClr val="0000CC"/>
                </a:solidFill>
              </a:rPr>
              <a:t>Sl</a:t>
            </a:r>
            <a:r>
              <a:rPr lang="pt-BR" sz="2400" dirty="0">
                <a:solidFill>
                  <a:srgbClr val="0000CC"/>
                </a:solidFill>
              </a:rPr>
              <a:t> 69.21</a:t>
            </a:r>
            <a:r>
              <a:rPr lang="pt-BR" sz="2400" dirty="0"/>
              <a:t>). Também são testemunhos os sinais da natureza e a declaração favorável por Jesus como: “</a:t>
            </a:r>
            <a:r>
              <a:rPr lang="pt-BR" sz="2400" dirty="0">
                <a:solidFill>
                  <a:srgbClr val="0000CC"/>
                </a:solidFill>
              </a:rPr>
              <a:t>E o centurião e os que com ele guardavam a Jesus, vendo o terremoto e as coisas que haviam sucedido, tiveram grande temor e disseram: Verdadeiramente, este era o Filho de Deus</a:t>
            </a:r>
            <a:r>
              <a:rPr lang="pt-BR" sz="2400" dirty="0"/>
              <a:t>” (</a:t>
            </a:r>
            <a:r>
              <a:rPr lang="pt-BR" sz="2400" dirty="0" err="1">
                <a:solidFill>
                  <a:srgbClr val="0000CC"/>
                </a:solidFill>
              </a:rPr>
              <a:t>Mt</a:t>
            </a:r>
            <a:r>
              <a:rPr lang="pt-BR" sz="2400" dirty="0">
                <a:solidFill>
                  <a:srgbClr val="0000CC"/>
                </a:solidFill>
              </a:rPr>
              <a:t> </a:t>
            </a:r>
            <a:r>
              <a:rPr lang="pt-BR" sz="2400" dirty="0" smtClean="0">
                <a:solidFill>
                  <a:srgbClr val="0000CC"/>
                </a:solidFill>
              </a:rPr>
              <a:t>27.50-51</a:t>
            </a:r>
            <a:r>
              <a:rPr lang="pt-BR" sz="2400" dirty="0" smtClean="0"/>
              <a:t>). </a:t>
            </a:r>
            <a:r>
              <a:rPr lang="pt-BR" sz="2400" dirty="0"/>
              <a:t>Com o corpo dilacerado pelos </a:t>
            </a:r>
            <a:r>
              <a:rPr lang="pt-BR" sz="2400" dirty="0" smtClean="0"/>
              <a:t>ferimentos, </a:t>
            </a:r>
            <a:r>
              <a:rPr lang="pt-BR" sz="2400" dirty="0"/>
              <a:t>o piedoso Salvador roga ao Pai o perdão para os seus cruéis algozes, não revidou com injúrias ou maldições. Comumente, os condenados à crucificação injuriavam </a:t>
            </a:r>
            <a:r>
              <a:rPr lang="pt-BR" sz="2400" dirty="0" smtClean="0"/>
              <a:t>seus </a:t>
            </a:r>
            <a:r>
              <a:rPr lang="pt-BR" sz="2400" dirty="0"/>
              <a:t>algozes até o último </a:t>
            </a:r>
            <a:r>
              <a:rPr lang="pt-BR" sz="2400" dirty="0" smtClean="0"/>
              <a:t>fôlego, </a:t>
            </a:r>
            <a:r>
              <a:rPr lang="pt-BR" sz="2400" dirty="0"/>
              <a:t>tal era o sofrimento provocado pela cruz. No entanto, nosso Salvador portou-se como uma ovelha muda levada ao matadouro </a:t>
            </a:r>
            <a:r>
              <a:rPr lang="pt-BR" sz="2400" dirty="0" smtClean="0"/>
              <a:t>(</a:t>
            </a:r>
            <a:r>
              <a:rPr lang="pt-BR" sz="2400" dirty="0" smtClean="0">
                <a:solidFill>
                  <a:srgbClr val="0000CC"/>
                </a:solidFill>
              </a:rPr>
              <a:t>1Pe </a:t>
            </a:r>
            <a:r>
              <a:rPr lang="pt-BR" sz="2400" dirty="0">
                <a:solidFill>
                  <a:srgbClr val="0000CC"/>
                </a:solidFill>
              </a:rPr>
              <a:t>2.21b-25</a:t>
            </a:r>
            <a:r>
              <a:rPr lang="pt-BR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32354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48680"/>
            <a:ext cx="7620000" cy="590465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1600" dirty="0" err="1">
                <a:solidFill>
                  <a:srgbClr val="0000CC"/>
                </a:solidFill>
              </a:rPr>
              <a:t>Jo</a:t>
            </a:r>
            <a:r>
              <a:rPr lang="pt-BR" sz="1600" dirty="0">
                <a:solidFill>
                  <a:srgbClr val="0000CC"/>
                </a:solidFill>
              </a:rPr>
              <a:t> 19. 17  E, levando ele às costas a sua cruz, saiu para o lugar chamado Calvário, que em hebraico se chama Gólgota</a:t>
            </a:r>
            <a:r>
              <a:rPr lang="pt-BR" sz="1600" dirty="0" smtClean="0">
                <a:solidFill>
                  <a:srgbClr val="0000CC"/>
                </a:solidFill>
              </a:rPr>
              <a:t>,    18  </a:t>
            </a:r>
            <a:r>
              <a:rPr lang="pt-BR" sz="1600" dirty="0">
                <a:solidFill>
                  <a:srgbClr val="0000CC"/>
                </a:solidFill>
              </a:rPr>
              <a:t>onde o crucificaram, e, com ele, outros dois, um de cada lado, e Jesus no meio</a:t>
            </a:r>
            <a:r>
              <a:rPr lang="pt-BR" sz="1600" dirty="0" smtClean="0">
                <a:solidFill>
                  <a:srgbClr val="0000CC"/>
                </a:solidFill>
              </a:rPr>
              <a:t>.    19  </a:t>
            </a:r>
            <a:r>
              <a:rPr lang="pt-BR" sz="1600" dirty="0">
                <a:solidFill>
                  <a:srgbClr val="0000CC"/>
                </a:solidFill>
              </a:rPr>
              <a:t>E Pilatos escreveu também um título e pô-lo em cima da cruz; e nele estava escrito: JESUS NAZARENO, REI DOS JUDEUS</a:t>
            </a:r>
            <a:r>
              <a:rPr lang="pt-BR" sz="1600" dirty="0" smtClean="0">
                <a:solidFill>
                  <a:srgbClr val="0000CC"/>
                </a:solidFill>
              </a:rPr>
              <a:t>.    20  </a:t>
            </a:r>
            <a:r>
              <a:rPr lang="pt-BR" sz="1600" dirty="0">
                <a:solidFill>
                  <a:srgbClr val="0000CC"/>
                </a:solidFill>
              </a:rPr>
              <a:t>E muitos dos judeus leram este título, porque o lugar onde Jesus estava crucificado era próximo da cidade; e estava escrito em hebraico, grego e latim</a:t>
            </a:r>
            <a:r>
              <a:rPr lang="pt-BR" sz="1600" dirty="0" smtClean="0">
                <a:solidFill>
                  <a:srgbClr val="0000CC"/>
                </a:solidFill>
              </a:rPr>
              <a:t>.    21  </a:t>
            </a:r>
            <a:r>
              <a:rPr lang="pt-BR" sz="1600" dirty="0">
                <a:solidFill>
                  <a:srgbClr val="0000CC"/>
                </a:solidFill>
              </a:rPr>
              <a:t>Diziam, pois, os principais sacerdotes dos judeus a Pilatos: Não escrevas, Rei dos judeus, mas que ele disse: Sou Rei dos judeus</a:t>
            </a:r>
            <a:r>
              <a:rPr lang="pt-BR" sz="1600" dirty="0" smtClean="0">
                <a:solidFill>
                  <a:srgbClr val="0000CC"/>
                </a:solidFill>
              </a:rPr>
              <a:t>.    22  </a:t>
            </a:r>
            <a:r>
              <a:rPr lang="pt-BR" sz="1600" dirty="0">
                <a:solidFill>
                  <a:srgbClr val="0000CC"/>
                </a:solidFill>
              </a:rPr>
              <a:t>Respondeu Pilatos: O que escrevi </a:t>
            </a:r>
            <a:r>
              <a:rPr lang="pt-BR" sz="1600" dirty="0" err="1">
                <a:solidFill>
                  <a:srgbClr val="0000CC"/>
                </a:solidFill>
              </a:rPr>
              <a:t>escrevi</a:t>
            </a:r>
            <a:r>
              <a:rPr lang="pt-BR" sz="1600" dirty="0" smtClean="0">
                <a:solidFill>
                  <a:srgbClr val="0000CC"/>
                </a:solidFill>
              </a:rPr>
              <a:t>.    23  </a:t>
            </a:r>
            <a:r>
              <a:rPr lang="pt-BR" sz="1600" dirty="0">
                <a:solidFill>
                  <a:srgbClr val="0000CC"/>
                </a:solidFill>
              </a:rPr>
              <a:t>Tendo, pois, os soldados crucificado a Jesus, tomaram as suas vestes e fizeram quatro partes, para cada soldado uma parte, e também a túnica. A túnica, porém, tecida toda de alto a baixo, não tinha costura</a:t>
            </a:r>
            <a:r>
              <a:rPr lang="pt-BR" sz="1600" dirty="0" smtClean="0">
                <a:solidFill>
                  <a:srgbClr val="0000CC"/>
                </a:solidFill>
              </a:rPr>
              <a:t>.    24  </a:t>
            </a:r>
            <a:r>
              <a:rPr lang="pt-BR" sz="1600" dirty="0">
                <a:solidFill>
                  <a:srgbClr val="0000CC"/>
                </a:solidFill>
              </a:rPr>
              <a:t>Disseram, pois, uns aos outros: Não a rasguemos, mas lancemos sortes sobre ela, para ver de quem será. Isso foi assim para que se cumprisse a Escritura, que diz: Dividiram entre si as minhas vestes e sobre a minha túnica lançaram sortes. Os soldados, pois, fizeram essas coisas</a:t>
            </a:r>
            <a:r>
              <a:rPr lang="pt-BR" sz="1600" dirty="0" smtClean="0">
                <a:solidFill>
                  <a:srgbClr val="0000CC"/>
                </a:solidFill>
              </a:rPr>
              <a:t>.</a:t>
            </a:r>
          </a:p>
          <a:p>
            <a:pPr marL="114300" indent="0">
              <a:buNone/>
            </a:pPr>
            <a:r>
              <a:rPr lang="pt-BR" sz="1800" dirty="0" err="1">
                <a:solidFill>
                  <a:srgbClr val="7030A0"/>
                </a:solidFill>
              </a:rPr>
              <a:t>Jo</a:t>
            </a:r>
            <a:r>
              <a:rPr lang="pt-BR" sz="1800" dirty="0">
                <a:solidFill>
                  <a:srgbClr val="7030A0"/>
                </a:solidFill>
              </a:rPr>
              <a:t> 19. </a:t>
            </a:r>
            <a:r>
              <a:rPr lang="pt-BR" sz="1700" dirty="0" smtClean="0">
                <a:solidFill>
                  <a:srgbClr val="7030A0"/>
                </a:solidFill>
              </a:rPr>
              <a:t>30 E</a:t>
            </a:r>
            <a:r>
              <a:rPr lang="pt-BR" sz="1700" dirty="0">
                <a:solidFill>
                  <a:srgbClr val="7030A0"/>
                </a:solidFill>
              </a:rPr>
              <a:t>, quando Jesus tomou o vinagre, disse: Está consumado. E, inclinando a cabeça, entregou o espírito</a:t>
            </a:r>
            <a:r>
              <a:rPr lang="pt-BR" sz="1700" dirty="0" smtClean="0">
                <a:solidFill>
                  <a:srgbClr val="7030A0"/>
                </a:solidFill>
              </a:rPr>
              <a:t>.   31 </a:t>
            </a:r>
            <a:r>
              <a:rPr lang="pt-BR" sz="1700" dirty="0">
                <a:solidFill>
                  <a:srgbClr val="7030A0"/>
                </a:solidFill>
              </a:rPr>
              <a:t>Os judeus, pois, para que no sábado não ficassem os corpos na cruz, visto como era a preparação (pois era grande o dia de sábado), rogaram a Pilatos que se lhes quebrassem as pernas, e fossem tirados</a:t>
            </a:r>
            <a:r>
              <a:rPr lang="pt-BR" sz="1700" dirty="0" smtClean="0">
                <a:solidFill>
                  <a:srgbClr val="7030A0"/>
                </a:solidFill>
              </a:rPr>
              <a:t>.    32  </a:t>
            </a:r>
            <a:r>
              <a:rPr lang="pt-BR" sz="1700" dirty="0">
                <a:solidFill>
                  <a:srgbClr val="7030A0"/>
                </a:solidFill>
              </a:rPr>
              <a:t>Foram, pois, os soldados e, na verdade, quebraram as pernas ao primeiro e ao outro que com ele fora crucificado</a:t>
            </a:r>
            <a:r>
              <a:rPr lang="pt-BR" sz="1700" dirty="0" smtClean="0">
                <a:solidFill>
                  <a:srgbClr val="7030A0"/>
                </a:solidFill>
              </a:rPr>
              <a:t>.    33  </a:t>
            </a:r>
            <a:r>
              <a:rPr lang="pt-BR" sz="1700" dirty="0">
                <a:solidFill>
                  <a:srgbClr val="7030A0"/>
                </a:solidFill>
              </a:rPr>
              <a:t>Mas, vindo a Jesus e vendo-o já morto, não lhe quebraram as pernas</a:t>
            </a:r>
            <a:r>
              <a:rPr lang="pt-BR" sz="1700" dirty="0" smtClean="0">
                <a:solidFill>
                  <a:srgbClr val="7030A0"/>
                </a:solidFill>
              </a:rPr>
              <a:t>.    34  </a:t>
            </a:r>
            <a:r>
              <a:rPr lang="pt-BR" sz="1700" dirty="0">
                <a:solidFill>
                  <a:srgbClr val="7030A0"/>
                </a:solidFill>
              </a:rPr>
              <a:t>Contudo, um dos soldados lhe furou o lado com uma lança, e logo saiu sangue e água.</a:t>
            </a:r>
            <a:endParaRPr lang="pt-BR" sz="17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31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548680"/>
            <a:ext cx="7620000" cy="590465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 err="1" smtClean="0">
                <a:solidFill>
                  <a:srgbClr val="0000CC"/>
                </a:solidFill>
              </a:rPr>
              <a:t>Sl</a:t>
            </a:r>
            <a:r>
              <a:rPr lang="pt-BR" sz="2400" dirty="0" smtClean="0">
                <a:solidFill>
                  <a:srgbClr val="0000CC"/>
                </a:solidFill>
              </a:rPr>
              <a:t> 22.  </a:t>
            </a:r>
            <a:r>
              <a:rPr lang="pt-BR" sz="2400" dirty="0">
                <a:solidFill>
                  <a:srgbClr val="0000CC"/>
                </a:solidFill>
              </a:rPr>
              <a:t>1 </a:t>
            </a:r>
            <a:r>
              <a:rPr lang="pt-BR" sz="2400" dirty="0" smtClean="0">
                <a:solidFill>
                  <a:srgbClr val="0000CC"/>
                </a:solidFill>
              </a:rPr>
              <a:t> </a:t>
            </a:r>
            <a:r>
              <a:rPr lang="pt-BR" sz="2400" dirty="0">
                <a:solidFill>
                  <a:srgbClr val="0000CC"/>
                </a:solidFill>
              </a:rPr>
              <a:t>Deus meu, Deus meu, por que me desamparaste? Por que te alongas das palavras do meu bramido e não me auxilias?</a:t>
            </a:r>
          </a:p>
          <a:p>
            <a:pPr marL="114300" indent="0">
              <a:buNone/>
            </a:pPr>
            <a:r>
              <a:rPr lang="pt-BR" sz="2400" dirty="0" smtClean="0">
                <a:solidFill>
                  <a:srgbClr val="7030A0"/>
                </a:solidFill>
              </a:rPr>
              <a:t>7  </a:t>
            </a:r>
            <a:r>
              <a:rPr lang="pt-BR" sz="2400" dirty="0">
                <a:solidFill>
                  <a:srgbClr val="7030A0"/>
                </a:solidFill>
              </a:rPr>
              <a:t>Todos os que me </a:t>
            </a:r>
            <a:r>
              <a:rPr lang="pt-BR" sz="2400" dirty="0" err="1">
                <a:solidFill>
                  <a:srgbClr val="7030A0"/>
                </a:solidFill>
              </a:rPr>
              <a:t>vêem</a:t>
            </a:r>
            <a:r>
              <a:rPr lang="pt-BR" sz="2400" dirty="0">
                <a:solidFill>
                  <a:srgbClr val="7030A0"/>
                </a:solidFill>
              </a:rPr>
              <a:t> zombam de mim, estendem os lábios e meneiam a cabeça, dizendo</a:t>
            </a:r>
            <a:r>
              <a:rPr lang="pt-BR" sz="2400" dirty="0" smtClean="0">
                <a:solidFill>
                  <a:srgbClr val="7030A0"/>
                </a:solidFill>
              </a:rPr>
              <a:t>:    8  </a:t>
            </a:r>
            <a:r>
              <a:rPr lang="pt-BR" sz="2400" dirty="0">
                <a:solidFill>
                  <a:srgbClr val="7030A0"/>
                </a:solidFill>
              </a:rPr>
              <a:t>Confiou no SENHOR, que o livre; livre-o, pois nele tem prazer.</a:t>
            </a:r>
          </a:p>
          <a:p>
            <a:pPr marL="114300" indent="0">
              <a:buNone/>
            </a:pPr>
            <a:r>
              <a:rPr lang="pt-BR" sz="2400" dirty="0" smtClean="0">
                <a:solidFill>
                  <a:srgbClr val="0000CC"/>
                </a:solidFill>
              </a:rPr>
              <a:t>11  </a:t>
            </a:r>
            <a:r>
              <a:rPr lang="pt-BR" sz="2400" dirty="0">
                <a:solidFill>
                  <a:srgbClr val="0000CC"/>
                </a:solidFill>
              </a:rPr>
              <a:t>Não te alongues de mim, pois a angústia está perto, e não há quem ajude</a:t>
            </a:r>
            <a:r>
              <a:rPr lang="pt-BR" sz="2400" dirty="0" smtClean="0">
                <a:solidFill>
                  <a:srgbClr val="0000CC"/>
                </a:solidFill>
              </a:rPr>
              <a:t>.     12  </a:t>
            </a:r>
            <a:r>
              <a:rPr lang="pt-BR" sz="2400" dirty="0">
                <a:solidFill>
                  <a:srgbClr val="0000CC"/>
                </a:solidFill>
              </a:rPr>
              <a:t>Muitos touros me cercaram; fortes touros de </a:t>
            </a:r>
            <a:r>
              <a:rPr lang="pt-BR" sz="2400" dirty="0" err="1">
                <a:solidFill>
                  <a:srgbClr val="0000CC"/>
                </a:solidFill>
              </a:rPr>
              <a:t>Basã</a:t>
            </a:r>
            <a:r>
              <a:rPr lang="pt-BR" sz="2400" dirty="0">
                <a:solidFill>
                  <a:srgbClr val="0000CC"/>
                </a:solidFill>
              </a:rPr>
              <a:t> me rodearam</a:t>
            </a:r>
            <a:r>
              <a:rPr lang="pt-BR" sz="2400" dirty="0" smtClean="0">
                <a:solidFill>
                  <a:srgbClr val="0000CC"/>
                </a:solidFill>
              </a:rPr>
              <a:t>.    13  </a:t>
            </a:r>
            <a:r>
              <a:rPr lang="pt-BR" sz="2400" dirty="0">
                <a:solidFill>
                  <a:srgbClr val="0000CC"/>
                </a:solidFill>
              </a:rPr>
              <a:t>Abriram contra mim suas bocas, como um leão que despedaça e que ruge.</a:t>
            </a:r>
          </a:p>
          <a:p>
            <a:pPr marL="114300" indent="0">
              <a:buNone/>
            </a:pPr>
            <a:r>
              <a:rPr lang="pt-BR" sz="2400" dirty="0" smtClean="0">
                <a:solidFill>
                  <a:srgbClr val="7030A0"/>
                </a:solidFill>
              </a:rPr>
              <a:t>16  </a:t>
            </a:r>
            <a:r>
              <a:rPr lang="pt-BR" sz="2400" dirty="0">
                <a:solidFill>
                  <a:srgbClr val="7030A0"/>
                </a:solidFill>
              </a:rPr>
              <a:t>Pois me rodearam cães; o ajuntamento de malfeitores me cercou; traspassaram-me as mãos e os pés</a:t>
            </a:r>
            <a:r>
              <a:rPr lang="pt-BR" sz="2400" dirty="0" smtClean="0">
                <a:solidFill>
                  <a:srgbClr val="7030A0"/>
                </a:solidFill>
              </a:rPr>
              <a:t>.   17 Poderia </a:t>
            </a:r>
            <a:r>
              <a:rPr lang="pt-BR" sz="2400" dirty="0">
                <a:solidFill>
                  <a:srgbClr val="7030A0"/>
                </a:solidFill>
              </a:rPr>
              <a:t>contar todos os meus ossos; eles </a:t>
            </a:r>
            <a:r>
              <a:rPr lang="pt-BR" sz="2400" dirty="0" err="1">
                <a:solidFill>
                  <a:srgbClr val="7030A0"/>
                </a:solidFill>
              </a:rPr>
              <a:t>vêem</a:t>
            </a:r>
            <a:r>
              <a:rPr lang="pt-BR" sz="2400" dirty="0">
                <a:solidFill>
                  <a:srgbClr val="7030A0"/>
                </a:solidFill>
              </a:rPr>
              <a:t> e me contemplam</a:t>
            </a:r>
            <a:r>
              <a:rPr lang="pt-BR" sz="2400" dirty="0" smtClean="0">
                <a:solidFill>
                  <a:srgbClr val="7030A0"/>
                </a:solidFill>
              </a:rPr>
              <a:t>.    18  </a:t>
            </a:r>
            <a:r>
              <a:rPr lang="pt-BR" sz="2400" dirty="0">
                <a:solidFill>
                  <a:srgbClr val="7030A0"/>
                </a:solidFill>
              </a:rPr>
              <a:t>Repartem entre si as minhas vestes e lançam sortes sobre a minha túnica</a:t>
            </a:r>
            <a:r>
              <a:rPr lang="pt-BR" sz="2400" dirty="0" smtClean="0">
                <a:solidFill>
                  <a:srgbClr val="7030A0"/>
                </a:solidFill>
              </a:rPr>
              <a:t>.</a:t>
            </a:r>
            <a:endParaRPr lang="pt-BR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18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04664"/>
            <a:ext cx="7620000" cy="604867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 err="1" smtClean="0">
                <a:solidFill>
                  <a:srgbClr val="7030A0"/>
                </a:solidFill>
              </a:rPr>
              <a:t>Mt</a:t>
            </a:r>
            <a:r>
              <a:rPr lang="pt-BR" sz="2800" dirty="0" smtClean="0">
                <a:solidFill>
                  <a:srgbClr val="7030A0"/>
                </a:solidFill>
              </a:rPr>
              <a:t> 27</a:t>
            </a:r>
            <a:r>
              <a:rPr lang="pt-BR" sz="2800" dirty="0">
                <a:solidFill>
                  <a:srgbClr val="7030A0"/>
                </a:solidFill>
              </a:rPr>
              <a:t>. 33 </a:t>
            </a:r>
            <a:r>
              <a:rPr lang="pt-BR" sz="2800" dirty="0" smtClean="0">
                <a:solidFill>
                  <a:srgbClr val="7030A0"/>
                </a:solidFill>
              </a:rPr>
              <a:t> </a:t>
            </a:r>
            <a:r>
              <a:rPr lang="pt-BR" sz="2800" dirty="0">
                <a:solidFill>
                  <a:srgbClr val="7030A0"/>
                </a:solidFill>
              </a:rPr>
              <a:t>E, chegando ao lugar chamado Gólgota, que significa Lugar da Caveira</a:t>
            </a:r>
            <a:r>
              <a:rPr lang="pt-BR" sz="2800" dirty="0" smtClean="0">
                <a:solidFill>
                  <a:srgbClr val="7030A0"/>
                </a:solidFill>
              </a:rPr>
              <a:t>,   34 deram-lhe </a:t>
            </a:r>
            <a:r>
              <a:rPr lang="pt-BR" sz="2800" dirty="0">
                <a:solidFill>
                  <a:srgbClr val="7030A0"/>
                </a:solidFill>
              </a:rPr>
              <a:t>a beber vinho misturado com fel; mas ele, provando-o, não quis beber</a:t>
            </a:r>
            <a:r>
              <a:rPr lang="pt-BR" sz="2800" dirty="0" smtClean="0">
                <a:solidFill>
                  <a:srgbClr val="7030A0"/>
                </a:solidFill>
              </a:rPr>
              <a:t>. </a:t>
            </a:r>
          </a:p>
          <a:p>
            <a:pPr marL="114300" indent="0">
              <a:buNone/>
            </a:pPr>
            <a:r>
              <a:rPr lang="pt-BR" sz="2800" dirty="0" err="1">
                <a:solidFill>
                  <a:srgbClr val="0000CC"/>
                </a:solidFill>
              </a:rPr>
              <a:t>Mt</a:t>
            </a:r>
            <a:r>
              <a:rPr lang="pt-BR" sz="2800" dirty="0">
                <a:solidFill>
                  <a:srgbClr val="0000CC"/>
                </a:solidFill>
              </a:rPr>
              <a:t> 27. </a:t>
            </a:r>
            <a:r>
              <a:rPr lang="pt-BR" sz="2800" dirty="0" smtClean="0">
                <a:solidFill>
                  <a:srgbClr val="0000CC"/>
                </a:solidFill>
              </a:rPr>
              <a:t>45 E</a:t>
            </a:r>
            <a:r>
              <a:rPr lang="pt-BR" sz="2800" dirty="0">
                <a:solidFill>
                  <a:srgbClr val="0000CC"/>
                </a:solidFill>
              </a:rPr>
              <a:t>, desde a hora sexta, houve trevas sobre toda a terra, até à hora nona</a:t>
            </a:r>
            <a:r>
              <a:rPr lang="pt-BR" sz="2800" dirty="0" smtClean="0">
                <a:solidFill>
                  <a:srgbClr val="0000CC"/>
                </a:solidFill>
              </a:rPr>
              <a:t>.    46  </a:t>
            </a:r>
            <a:r>
              <a:rPr lang="pt-BR" sz="2800" dirty="0">
                <a:solidFill>
                  <a:srgbClr val="0000CC"/>
                </a:solidFill>
              </a:rPr>
              <a:t>E, perto da hora nona, exclamou Jesus em alta voz, dizendo: Eli, Eli, </a:t>
            </a:r>
            <a:r>
              <a:rPr lang="pt-BR" sz="2800" dirty="0" err="1">
                <a:solidFill>
                  <a:srgbClr val="0000CC"/>
                </a:solidFill>
              </a:rPr>
              <a:t>lemá</a:t>
            </a:r>
            <a:r>
              <a:rPr lang="pt-BR" sz="2800" dirty="0">
                <a:solidFill>
                  <a:srgbClr val="0000CC"/>
                </a:solidFill>
              </a:rPr>
              <a:t> </a:t>
            </a:r>
            <a:r>
              <a:rPr lang="pt-BR" sz="2800" dirty="0" err="1">
                <a:solidFill>
                  <a:srgbClr val="0000CC"/>
                </a:solidFill>
              </a:rPr>
              <a:t>sabactâni</a:t>
            </a:r>
            <a:r>
              <a:rPr lang="pt-BR" sz="2800" dirty="0">
                <a:solidFill>
                  <a:srgbClr val="0000CC"/>
                </a:solidFill>
              </a:rPr>
              <a:t>, isto é, Deus meu, Deus meu, por que me desamparaste</a:t>
            </a:r>
            <a:r>
              <a:rPr lang="pt-BR" sz="2800" dirty="0" smtClean="0">
                <a:solidFill>
                  <a:srgbClr val="0000CC"/>
                </a:solidFill>
              </a:rPr>
              <a:t>?    47  </a:t>
            </a:r>
            <a:r>
              <a:rPr lang="pt-BR" sz="2800" dirty="0">
                <a:solidFill>
                  <a:srgbClr val="0000CC"/>
                </a:solidFill>
              </a:rPr>
              <a:t>E alguns dos que ali estavam, ouvindo isso, diziam: Este chama por Elias</a:t>
            </a:r>
            <a:r>
              <a:rPr lang="pt-BR" sz="2800" dirty="0" smtClean="0">
                <a:solidFill>
                  <a:srgbClr val="0000CC"/>
                </a:solidFill>
              </a:rPr>
              <a:t>.    48  </a:t>
            </a:r>
            <a:r>
              <a:rPr lang="pt-BR" sz="2800" dirty="0">
                <a:solidFill>
                  <a:srgbClr val="0000CC"/>
                </a:solidFill>
              </a:rPr>
              <a:t>E logo um deles, correndo, tomou uma esponja, e embebeu-a em vinagre, e, pondo-a numa cana, dava-lhe de beber</a:t>
            </a:r>
            <a:r>
              <a:rPr lang="pt-BR" sz="2800" dirty="0" smtClean="0">
                <a:solidFill>
                  <a:srgbClr val="0000CC"/>
                </a:solidFill>
              </a:rPr>
              <a:t>.</a:t>
            </a:r>
            <a:endParaRPr lang="pt-BR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55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7620000" cy="525658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3200" dirty="0" err="1" smtClean="0">
                <a:solidFill>
                  <a:srgbClr val="7030A0"/>
                </a:solidFill>
              </a:rPr>
              <a:t>Sl</a:t>
            </a:r>
            <a:r>
              <a:rPr lang="pt-BR" sz="3200" dirty="0" smtClean="0">
                <a:solidFill>
                  <a:srgbClr val="7030A0"/>
                </a:solidFill>
              </a:rPr>
              <a:t> 69</a:t>
            </a:r>
            <a:r>
              <a:rPr lang="pt-BR" sz="3200" dirty="0">
                <a:solidFill>
                  <a:srgbClr val="7030A0"/>
                </a:solidFill>
              </a:rPr>
              <a:t>. 21  Deram-me fel por mantimento, e na minha sede me deram a beber vinagre.</a:t>
            </a:r>
            <a:endParaRPr lang="pt-BR" sz="32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endParaRPr lang="pt-BR" sz="3200" dirty="0" smtClean="0">
              <a:solidFill>
                <a:srgbClr val="0000CC"/>
              </a:solidFill>
            </a:endParaRPr>
          </a:p>
          <a:p>
            <a:pPr marL="114300" indent="0">
              <a:buNone/>
            </a:pPr>
            <a:r>
              <a:rPr lang="pt-BR" sz="3200" dirty="0" err="1" smtClean="0">
                <a:solidFill>
                  <a:srgbClr val="0000CC"/>
                </a:solidFill>
              </a:rPr>
              <a:t>Mt</a:t>
            </a:r>
            <a:r>
              <a:rPr lang="pt-BR" sz="3200" dirty="0" smtClean="0">
                <a:solidFill>
                  <a:srgbClr val="0000CC"/>
                </a:solidFill>
              </a:rPr>
              <a:t> </a:t>
            </a:r>
            <a:r>
              <a:rPr lang="pt-BR" sz="3200" dirty="0">
                <a:solidFill>
                  <a:srgbClr val="0000CC"/>
                </a:solidFill>
              </a:rPr>
              <a:t>27. 50 </a:t>
            </a:r>
            <a:r>
              <a:rPr lang="pt-BR" sz="3200" dirty="0" smtClean="0">
                <a:solidFill>
                  <a:srgbClr val="0000CC"/>
                </a:solidFill>
              </a:rPr>
              <a:t> </a:t>
            </a:r>
            <a:r>
              <a:rPr lang="pt-BR" sz="3200" dirty="0">
                <a:solidFill>
                  <a:srgbClr val="0000CC"/>
                </a:solidFill>
              </a:rPr>
              <a:t>E Jesus, clamando outra vez com grande voz, entregou o espírito</a:t>
            </a:r>
            <a:r>
              <a:rPr lang="pt-BR" sz="3200" dirty="0" smtClean="0">
                <a:solidFill>
                  <a:srgbClr val="0000CC"/>
                </a:solidFill>
              </a:rPr>
              <a:t>.    51  </a:t>
            </a:r>
            <a:r>
              <a:rPr lang="pt-BR" sz="3200" dirty="0">
                <a:solidFill>
                  <a:srgbClr val="0000CC"/>
                </a:solidFill>
              </a:rPr>
              <a:t>E eis que o véu do templo se rasgou em dois, de alto a baixo; e tremeu a terra, e fenderam-se as </a:t>
            </a:r>
            <a:r>
              <a:rPr lang="pt-BR" sz="3200" dirty="0" smtClean="0">
                <a:solidFill>
                  <a:srgbClr val="0000CC"/>
                </a:solidFill>
              </a:rPr>
              <a:t>pedras.</a:t>
            </a:r>
          </a:p>
        </p:txBody>
      </p:sp>
    </p:spTree>
    <p:extLst>
      <p:ext uri="{BB962C8B-B14F-4D97-AF65-F5344CB8AC3E}">
        <p14:creationId xmlns:p14="http://schemas.microsoft.com/office/powerpoint/2010/main" val="194303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7620000" cy="54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800" dirty="0" smtClean="0">
                <a:solidFill>
                  <a:srgbClr val="0000CC"/>
                </a:solidFill>
              </a:rPr>
              <a:t>1Pe 2</a:t>
            </a:r>
            <a:r>
              <a:rPr lang="pt-BR" sz="2800" dirty="0">
                <a:solidFill>
                  <a:srgbClr val="0000CC"/>
                </a:solidFill>
              </a:rPr>
              <a:t>. 21 </a:t>
            </a:r>
            <a:r>
              <a:rPr lang="pt-BR" sz="2800" dirty="0" smtClean="0">
                <a:solidFill>
                  <a:srgbClr val="0000CC"/>
                </a:solidFill>
              </a:rPr>
              <a:t>Cristo </a:t>
            </a:r>
            <a:r>
              <a:rPr lang="pt-BR" sz="2800" dirty="0">
                <a:solidFill>
                  <a:srgbClr val="0000CC"/>
                </a:solidFill>
              </a:rPr>
              <a:t>padeceu por nós, deixando-nos o exemplo, para que sigais as suas pisadas</a:t>
            </a:r>
            <a:r>
              <a:rPr lang="pt-BR" sz="2800" dirty="0" smtClean="0">
                <a:solidFill>
                  <a:srgbClr val="0000CC"/>
                </a:solidFill>
              </a:rPr>
              <a:t>,   22 o </a:t>
            </a:r>
            <a:r>
              <a:rPr lang="pt-BR" sz="2800" dirty="0">
                <a:solidFill>
                  <a:srgbClr val="0000CC"/>
                </a:solidFill>
              </a:rPr>
              <a:t>qual não cometeu pecado, nem na sua boca se achou engano</a:t>
            </a:r>
            <a:r>
              <a:rPr lang="pt-BR" sz="2800" dirty="0" smtClean="0">
                <a:solidFill>
                  <a:srgbClr val="0000CC"/>
                </a:solidFill>
              </a:rPr>
              <a:t>,    23  </a:t>
            </a:r>
            <a:r>
              <a:rPr lang="pt-BR" sz="2800" dirty="0">
                <a:solidFill>
                  <a:srgbClr val="0000CC"/>
                </a:solidFill>
              </a:rPr>
              <a:t>o qual, quando o injuriavam, não injuriava e, quando padecia, não ameaçava, mas entregava-se àquele que julga justamente</a:t>
            </a:r>
            <a:r>
              <a:rPr lang="pt-BR" sz="2800" dirty="0" smtClean="0">
                <a:solidFill>
                  <a:srgbClr val="0000CC"/>
                </a:solidFill>
              </a:rPr>
              <a:t>,   24 </a:t>
            </a:r>
            <a:r>
              <a:rPr lang="pt-BR" sz="2800" dirty="0">
                <a:solidFill>
                  <a:srgbClr val="0000CC"/>
                </a:solidFill>
              </a:rPr>
              <a:t>levando ele mesmo em seu corpo os nossos pecados sobre o madeiro, para que, mortos para os pecados, pudéssemos viver para a justiça; e pelas suas feridas fostes sarados</a:t>
            </a:r>
            <a:r>
              <a:rPr lang="pt-BR" sz="2800" dirty="0" smtClean="0">
                <a:solidFill>
                  <a:srgbClr val="0000CC"/>
                </a:solidFill>
              </a:rPr>
              <a:t>. </a:t>
            </a:r>
            <a:endParaRPr lang="pt-BR" sz="28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28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864096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11: A CRUCIFICAÇÃO DO SALVADOR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24744"/>
            <a:ext cx="7620000" cy="5328592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7030A0"/>
                </a:solidFill>
              </a:rPr>
              <a:t>II – A CRUCIFICAÇÃO DO SALVADOR				</a:t>
            </a:r>
            <a:r>
              <a:rPr lang="pt-BR" sz="1800" dirty="0" smtClean="0">
                <a:solidFill>
                  <a:srgbClr val="7030A0"/>
                </a:solidFill>
              </a:rPr>
              <a:t>2</a:t>
            </a:r>
            <a:endParaRPr lang="pt-BR" sz="1800" dirty="0">
              <a:solidFill>
                <a:srgbClr val="7030A0"/>
              </a:solidFill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pt-BR" sz="11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Afinal qual a razão de todo esse indescritível sofrimento? </a:t>
            </a:r>
            <a:r>
              <a:rPr lang="pt-BR" dirty="0" smtClean="0"/>
              <a:t>Segue-se </a:t>
            </a:r>
            <a:r>
              <a:rPr lang="pt-BR" dirty="0"/>
              <a:t>a resposta: Jesus, pendurado no maldito madeiro, levou sobre si os nossos pecados a fim de nos conceder a sua justiça mediante a fé (</a:t>
            </a:r>
            <a:r>
              <a:rPr lang="pt-BR" dirty="0" err="1">
                <a:solidFill>
                  <a:srgbClr val="0000CC"/>
                </a:solidFill>
              </a:rPr>
              <a:t>Rm</a:t>
            </a:r>
            <a:r>
              <a:rPr lang="pt-BR" dirty="0">
                <a:solidFill>
                  <a:srgbClr val="0000CC"/>
                </a:solidFill>
              </a:rPr>
              <a:t> </a:t>
            </a:r>
            <a:r>
              <a:rPr lang="pt-BR" dirty="0" smtClean="0">
                <a:solidFill>
                  <a:srgbClr val="0000CC"/>
                </a:solidFill>
              </a:rPr>
              <a:t>3.21-26</a:t>
            </a:r>
            <a:r>
              <a:rPr lang="pt-BR" dirty="0" smtClean="0"/>
              <a:t>); </a:t>
            </a:r>
            <a:r>
              <a:rPr lang="pt-BR" dirty="0"/>
              <a:t>Jesus, pendurado no maldito madeiro, se fez maldito por nós para sermos resgatados da maldição da Lei (</a:t>
            </a:r>
            <a:r>
              <a:rPr lang="pt-BR" dirty="0" err="1">
                <a:solidFill>
                  <a:srgbClr val="0000CC"/>
                </a:solidFill>
              </a:rPr>
              <a:t>Gl</a:t>
            </a:r>
            <a:r>
              <a:rPr lang="pt-BR" dirty="0">
                <a:solidFill>
                  <a:srgbClr val="0000CC"/>
                </a:solidFill>
              </a:rPr>
              <a:t> 3.13-14</a:t>
            </a:r>
            <a:r>
              <a:rPr lang="pt-BR" dirty="0"/>
              <a:t>); Jesus, pendurado no maldito madeiro, morreu a nossa morte para podermos viver a sua vida (</a:t>
            </a:r>
            <a:r>
              <a:rPr lang="pt-BR" dirty="0" err="1">
                <a:solidFill>
                  <a:srgbClr val="0000CC"/>
                </a:solidFill>
              </a:rPr>
              <a:t>Rm</a:t>
            </a:r>
            <a:r>
              <a:rPr lang="pt-BR" dirty="0">
                <a:solidFill>
                  <a:srgbClr val="0000CC"/>
                </a:solidFill>
              </a:rPr>
              <a:t> 6.5-11</a:t>
            </a:r>
            <a:r>
              <a:rPr lang="pt-BR" dirty="0"/>
              <a:t>); Jesus, pendurado no maldito madeiro, experimentou a separação do Pai, para sermos eternamente reconciliados com Ele </a:t>
            </a:r>
            <a:r>
              <a:rPr lang="pt-BR" dirty="0" smtClean="0"/>
              <a:t>(</a:t>
            </a:r>
            <a:r>
              <a:rPr lang="pt-BR" dirty="0" smtClean="0">
                <a:solidFill>
                  <a:srgbClr val="0000CC"/>
                </a:solidFill>
              </a:rPr>
              <a:t>2Co </a:t>
            </a:r>
            <a:r>
              <a:rPr lang="pt-BR" dirty="0">
                <a:solidFill>
                  <a:srgbClr val="0000CC"/>
                </a:solidFill>
              </a:rPr>
              <a:t>5.14-19</a:t>
            </a:r>
            <a:r>
              <a:rPr lang="pt-BR" dirty="0"/>
              <a:t>). Jesus recebeu na cruz do Calvário o salário dos nossos pecados para nos conceder gratuitamente o dom da vida eterna (</a:t>
            </a:r>
            <a:r>
              <a:rPr lang="pt-BR" dirty="0" err="1">
                <a:solidFill>
                  <a:srgbClr val="0000CC"/>
                </a:solidFill>
              </a:rPr>
              <a:t>Rm</a:t>
            </a:r>
            <a:r>
              <a:rPr lang="pt-BR" dirty="0">
                <a:solidFill>
                  <a:srgbClr val="0000CC"/>
                </a:solidFill>
              </a:rPr>
              <a:t> 6.23</a:t>
            </a:r>
            <a:r>
              <a:rPr lang="pt-BR" dirty="0"/>
              <a:t>).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251814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4800" b="1" dirty="0"/>
              <a:t>LIÇÃO 11: </a:t>
            </a:r>
            <a:r>
              <a:rPr lang="pt-BR" sz="4800" b="1" dirty="0" smtClean="0"/>
              <a:t> </a:t>
            </a:r>
            <a:br>
              <a:rPr lang="pt-BR" sz="4800" b="1" dirty="0" smtClean="0"/>
            </a:br>
            <a:r>
              <a:rPr lang="pt-BR" sz="4800" b="1" dirty="0" smtClean="0"/>
              <a:t>A  CRUCIFICAÇÃO  </a:t>
            </a:r>
            <a:r>
              <a:rPr lang="pt-BR" sz="4800" b="1" dirty="0"/>
              <a:t>DO </a:t>
            </a:r>
            <a:r>
              <a:rPr lang="pt-BR" sz="4800" b="1" dirty="0" smtClean="0"/>
              <a:t>SALVADOR  </a:t>
            </a:r>
            <a:r>
              <a:rPr lang="pt-BR" sz="4800" b="1" dirty="0"/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15969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dirty="0" err="1">
                <a:solidFill>
                  <a:srgbClr val="0000CC"/>
                </a:solidFill>
              </a:rPr>
              <a:t>Rm</a:t>
            </a:r>
            <a:r>
              <a:rPr lang="pt-BR" dirty="0">
                <a:solidFill>
                  <a:srgbClr val="0000CC"/>
                </a:solidFill>
              </a:rPr>
              <a:t> </a:t>
            </a:r>
            <a:r>
              <a:rPr lang="pt-BR" dirty="0" smtClean="0">
                <a:solidFill>
                  <a:srgbClr val="0000CC"/>
                </a:solidFill>
              </a:rPr>
              <a:t>3</a:t>
            </a:r>
            <a:r>
              <a:rPr lang="pt-BR" dirty="0">
                <a:solidFill>
                  <a:srgbClr val="0000CC"/>
                </a:solidFill>
              </a:rPr>
              <a:t>. 21  Mas, agora, se manifestou, sem a lei, a justiça de Deus, tendo o testemunho da Lei e dos Profetas</a:t>
            </a:r>
            <a:r>
              <a:rPr lang="pt-BR" dirty="0" smtClean="0">
                <a:solidFill>
                  <a:srgbClr val="0000CC"/>
                </a:solidFill>
              </a:rPr>
              <a:t>,    22  </a:t>
            </a:r>
            <a:r>
              <a:rPr lang="pt-BR" dirty="0">
                <a:solidFill>
                  <a:srgbClr val="0000CC"/>
                </a:solidFill>
              </a:rPr>
              <a:t>isto é, a justiça de Deus pela fé em Jesus Cristo para todos e sobre todos os que </a:t>
            </a:r>
            <a:r>
              <a:rPr lang="pt-BR" dirty="0" err="1">
                <a:solidFill>
                  <a:srgbClr val="0000CC"/>
                </a:solidFill>
              </a:rPr>
              <a:t>crêem</a:t>
            </a:r>
            <a:r>
              <a:rPr lang="pt-BR" dirty="0">
                <a:solidFill>
                  <a:srgbClr val="0000CC"/>
                </a:solidFill>
              </a:rPr>
              <a:t>; porque não há diferença</a:t>
            </a:r>
            <a:r>
              <a:rPr lang="pt-BR" dirty="0" smtClean="0">
                <a:solidFill>
                  <a:srgbClr val="0000CC"/>
                </a:solidFill>
              </a:rPr>
              <a:t>.    23  </a:t>
            </a:r>
            <a:r>
              <a:rPr lang="pt-BR" dirty="0">
                <a:solidFill>
                  <a:srgbClr val="0000CC"/>
                </a:solidFill>
              </a:rPr>
              <a:t>Porque todos pecaram e destituídos estão da glória de Deus</a:t>
            </a:r>
            <a:r>
              <a:rPr lang="pt-BR" dirty="0" smtClean="0">
                <a:solidFill>
                  <a:srgbClr val="0000CC"/>
                </a:solidFill>
              </a:rPr>
              <a:t>,    24  </a:t>
            </a:r>
            <a:r>
              <a:rPr lang="pt-BR" dirty="0">
                <a:solidFill>
                  <a:srgbClr val="0000CC"/>
                </a:solidFill>
              </a:rPr>
              <a:t>sendo justificados gratuitamente pela sua graça, pela redenção que há em Cristo Jesus</a:t>
            </a:r>
            <a:r>
              <a:rPr lang="pt-BR" dirty="0" smtClean="0">
                <a:solidFill>
                  <a:srgbClr val="0000CC"/>
                </a:solidFill>
              </a:rPr>
              <a:t>,    25  </a:t>
            </a:r>
            <a:r>
              <a:rPr lang="pt-BR" dirty="0">
                <a:solidFill>
                  <a:srgbClr val="0000CC"/>
                </a:solidFill>
              </a:rPr>
              <a:t>ao qual Deus propôs para propiciação pela fé no seu sangue, para demonstrar a sua justiça pela remissão dos pecados dantes cometidos, sob a paciência de Deus</a:t>
            </a:r>
            <a:r>
              <a:rPr lang="pt-BR" dirty="0" smtClean="0">
                <a:solidFill>
                  <a:srgbClr val="0000CC"/>
                </a:solidFill>
              </a:rPr>
              <a:t>;    26  </a:t>
            </a:r>
            <a:r>
              <a:rPr lang="pt-BR" dirty="0">
                <a:solidFill>
                  <a:srgbClr val="0000CC"/>
                </a:solidFill>
              </a:rPr>
              <a:t>para demonstração da sua justiça neste tempo presente, para que ele seja justo e justificador daquele que tem fé em Jesus.</a:t>
            </a:r>
          </a:p>
          <a:p>
            <a:pPr marL="114300" indent="0">
              <a:buNone/>
            </a:pPr>
            <a:r>
              <a:rPr lang="pt-BR" sz="2400" dirty="0" err="1" smtClean="0">
                <a:solidFill>
                  <a:srgbClr val="7030A0"/>
                </a:solidFill>
              </a:rPr>
              <a:t>Gl</a:t>
            </a:r>
            <a:r>
              <a:rPr lang="pt-BR" sz="2400" dirty="0" smtClean="0">
                <a:solidFill>
                  <a:srgbClr val="7030A0"/>
                </a:solidFill>
              </a:rPr>
              <a:t> 3</a:t>
            </a:r>
            <a:r>
              <a:rPr lang="pt-BR" sz="2400" dirty="0">
                <a:solidFill>
                  <a:srgbClr val="7030A0"/>
                </a:solidFill>
              </a:rPr>
              <a:t>. 13 </a:t>
            </a:r>
            <a:r>
              <a:rPr lang="pt-BR" sz="2400" dirty="0" smtClean="0">
                <a:solidFill>
                  <a:srgbClr val="7030A0"/>
                </a:solidFill>
              </a:rPr>
              <a:t>Cristo </a:t>
            </a:r>
            <a:r>
              <a:rPr lang="pt-BR" sz="2400" dirty="0">
                <a:solidFill>
                  <a:srgbClr val="7030A0"/>
                </a:solidFill>
              </a:rPr>
              <a:t>nos resgatou da maldição da lei, fazendo-se maldição por nós, porque está escrito: Maldito todo aquele que for pendurado no madeiro</a:t>
            </a:r>
            <a:r>
              <a:rPr lang="pt-BR" sz="2400" dirty="0" smtClean="0">
                <a:solidFill>
                  <a:srgbClr val="7030A0"/>
                </a:solidFill>
              </a:rPr>
              <a:t>; 14 para </a:t>
            </a:r>
            <a:r>
              <a:rPr lang="pt-BR" sz="2400" dirty="0">
                <a:solidFill>
                  <a:srgbClr val="7030A0"/>
                </a:solidFill>
              </a:rPr>
              <a:t>que a bênção de Abraão chegasse aos gentios por Jesus Cristo e para que, pela fé, nós recebamos a promessa do Espírito</a:t>
            </a:r>
            <a:r>
              <a:rPr lang="pt-BR" sz="2400" dirty="0" smtClean="0">
                <a:solidFill>
                  <a:srgbClr val="7030A0"/>
                </a:solidFill>
              </a:rPr>
              <a:t>.</a:t>
            </a:r>
            <a:endParaRPr lang="pt-BR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06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 err="1" smtClean="0">
                <a:solidFill>
                  <a:srgbClr val="0000CC"/>
                </a:solidFill>
              </a:rPr>
              <a:t>Rm</a:t>
            </a:r>
            <a:r>
              <a:rPr lang="pt-BR" sz="2400" dirty="0" smtClean="0">
                <a:solidFill>
                  <a:srgbClr val="0000CC"/>
                </a:solidFill>
              </a:rPr>
              <a:t> 6</a:t>
            </a:r>
            <a:r>
              <a:rPr lang="pt-BR" sz="2400" dirty="0">
                <a:solidFill>
                  <a:srgbClr val="0000CC"/>
                </a:solidFill>
              </a:rPr>
              <a:t>. 5  Porque, se fomos plantados juntamente com ele na semelhança da sua morte, também o seremos na da sua ressurreição</a:t>
            </a:r>
            <a:r>
              <a:rPr lang="pt-BR" sz="2400" dirty="0" smtClean="0">
                <a:solidFill>
                  <a:srgbClr val="0000CC"/>
                </a:solidFill>
              </a:rPr>
              <a:t>;    6  </a:t>
            </a:r>
            <a:r>
              <a:rPr lang="pt-BR" sz="2400" dirty="0">
                <a:solidFill>
                  <a:srgbClr val="0000CC"/>
                </a:solidFill>
              </a:rPr>
              <a:t>sabendo isto: que o nosso velho homem foi com ele crucificado, para que o corpo do pecado seja desfeito, a fim de que não sirvamos mais ao pecado</a:t>
            </a:r>
            <a:r>
              <a:rPr lang="pt-BR" sz="2400" dirty="0" smtClean="0">
                <a:solidFill>
                  <a:srgbClr val="0000CC"/>
                </a:solidFill>
              </a:rPr>
              <a:t>.    7  </a:t>
            </a:r>
            <a:r>
              <a:rPr lang="pt-BR" sz="2400" dirty="0">
                <a:solidFill>
                  <a:srgbClr val="0000CC"/>
                </a:solidFill>
              </a:rPr>
              <a:t>Porque aquele que está morto está justificado do pecado</a:t>
            </a:r>
            <a:r>
              <a:rPr lang="pt-BR" sz="2400" dirty="0" smtClean="0">
                <a:solidFill>
                  <a:srgbClr val="0000CC"/>
                </a:solidFill>
              </a:rPr>
              <a:t>.    8  </a:t>
            </a:r>
            <a:r>
              <a:rPr lang="pt-BR" sz="2400" dirty="0">
                <a:solidFill>
                  <a:srgbClr val="0000CC"/>
                </a:solidFill>
              </a:rPr>
              <a:t>Ora, se já morremos com Cristo, cremos que também com ele viveremos</a:t>
            </a:r>
            <a:r>
              <a:rPr lang="pt-BR" sz="2400" dirty="0" smtClean="0">
                <a:solidFill>
                  <a:srgbClr val="0000CC"/>
                </a:solidFill>
              </a:rPr>
              <a:t>;    9  </a:t>
            </a:r>
            <a:r>
              <a:rPr lang="pt-BR" sz="2400" dirty="0">
                <a:solidFill>
                  <a:srgbClr val="0000CC"/>
                </a:solidFill>
              </a:rPr>
              <a:t>sabendo que, havendo Cristo ressuscitado dos mortos, já não morre; a morte não mais terá domínio sobre ele</a:t>
            </a:r>
            <a:r>
              <a:rPr lang="pt-BR" sz="2400" dirty="0" smtClean="0">
                <a:solidFill>
                  <a:srgbClr val="0000CC"/>
                </a:solidFill>
              </a:rPr>
              <a:t>.    10  </a:t>
            </a:r>
            <a:r>
              <a:rPr lang="pt-BR" sz="2400" dirty="0">
                <a:solidFill>
                  <a:srgbClr val="0000CC"/>
                </a:solidFill>
              </a:rPr>
              <a:t>Pois, quanto a ter morrido, de uma vez morreu para o pecado; mas, quanto a viver, vive para Deus</a:t>
            </a:r>
            <a:r>
              <a:rPr lang="pt-BR" sz="2400" dirty="0" smtClean="0">
                <a:solidFill>
                  <a:srgbClr val="0000CC"/>
                </a:solidFill>
              </a:rPr>
              <a:t>.    11  </a:t>
            </a:r>
            <a:r>
              <a:rPr lang="pt-BR" sz="2400" dirty="0">
                <a:solidFill>
                  <a:srgbClr val="0000CC"/>
                </a:solidFill>
              </a:rPr>
              <a:t>Assim também vós considerai-vos como mortos para o pecado, mas vivos para Deus, em Cristo Jesus, nosso Senhor</a:t>
            </a:r>
            <a:r>
              <a:rPr lang="pt-BR" sz="2400" dirty="0" smtClean="0">
                <a:solidFill>
                  <a:srgbClr val="0000CC"/>
                </a:solidFill>
              </a:rPr>
              <a:t>.</a:t>
            </a:r>
            <a:endParaRPr lang="pt-BR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13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7620000" cy="606814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dirty="0" smtClean="0">
                <a:solidFill>
                  <a:srgbClr val="0000CC"/>
                </a:solidFill>
              </a:rPr>
              <a:t>2Co 5</a:t>
            </a:r>
            <a:r>
              <a:rPr lang="pt-BR" dirty="0">
                <a:solidFill>
                  <a:srgbClr val="0000CC"/>
                </a:solidFill>
              </a:rPr>
              <a:t>. 14  Porque o amor de Cristo nos constrange, julgando nós assim: que, se um morreu por todos, logo, todos morreram</a:t>
            </a:r>
            <a:r>
              <a:rPr lang="pt-BR" dirty="0" smtClean="0">
                <a:solidFill>
                  <a:srgbClr val="0000CC"/>
                </a:solidFill>
              </a:rPr>
              <a:t>. 15 </a:t>
            </a:r>
            <a:r>
              <a:rPr lang="pt-BR" dirty="0">
                <a:solidFill>
                  <a:srgbClr val="0000CC"/>
                </a:solidFill>
              </a:rPr>
              <a:t>E ele morreu por todos, para que os que vivem não vivam mais para si, mas para aquele que por eles morreu e ressuscitou</a:t>
            </a:r>
            <a:r>
              <a:rPr lang="pt-BR" dirty="0" smtClean="0">
                <a:solidFill>
                  <a:srgbClr val="0000CC"/>
                </a:solidFill>
              </a:rPr>
              <a:t>.    16 </a:t>
            </a:r>
            <a:r>
              <a:rPr lang="pt-BR" dirty="0" smtClean="0">
                <a:solidFill>
                  <a:srgbClr val="0000CC"/>
                </a:solidFill>
              </a:rPr>
              <a:t>Assim </a:t>
            </a:r>
            <a:r>
              <a:rPr lang="pt-BR" dirty="0">
                <a:solidFill>
                  <a:srgbClr val="0000CC"/>
                </a:solidFill>
              </a:rPr>
              <a:t>que, daqui por diante, a ninguém conhecemos segundo a carne; e, ainda que também tenhamos conhecido Cristo segundo a carne, contudo, agora, já o não conhecemos desse modo</a:t>
            </a:r>
            <a:r>
              <a:rPr lang="pt-BR" dirty="0" smtClean="0">
                <a:solidFill>
                  <a:srgbClr val="0000CC"/>
                </a:solidFill>
              </a:rPr>
              <a:t>.   17 </a:t>
            </a:r>
            <a:r>
              <a:rPr lang="pt-BR" dirty="0">
                <a:solidFill>
                  <a:srgbClr val="0000CC"/>
                </a:solidFill>
              </a:rPr>
              <a:t>Assim que, se alguém está em Cristo, nova criatura é: as coisas velhas já passaram; eis que tudo se fez novo</a:t>
            </a:r>
            <a:r>
              <a:rPr lang="pt-BR" dirty="0" smtClean="0">
                <a:solidFill>
                  <a:srgbClr val="0000CC"/>
                </a:solidFill>
              </a:rPr>
              <a:t>.  18 </a:t>
            </a:r>
            <a:r>
              <a:rPr lang="pt-BR" dirty="0">
                <a:solidFill>
                  <a:srgbClr val="0000CC"/>
                </a:solidFill>
              </a:rPr>
              <a:t>E tudo isso provém de Deus, que nos reconciliou consigo mesmo por Jesus Cristo e nos deu o ministério da reconciliação</a:t>
            </a:r>
            <a:r>
              <a:rPr lang="pt-BR" dirty="0" smtClean="0">
                <a:solidFill>
                  <a:srgbClr val="0000CC"/>
                </a:solidFill>
              </a:rPr>
              <a:t>,   19  </a:t>
            </a:r>
            <a:r>
              <a:rPr lang="pt-BR" dirty="0">
                <a:solidFill>
                  <a:srgbClr val="0000CC"/>
                </a:solidFill>
              </a:rPr>
              <a:t>isto é, Deus estava em Cristo reconciliando consigo o mundo, não lhes imputando os seus pecados, e pôs em nós a palavra da reconciliação.</a:t>
            </a:r>
          </a:p>
          <a:p>
            <a:pPr marL="114300" indent="0">
              <a:buNone/>
            </a:pPr>
            <a:r>
              <a:rPr lang="pt-BR" sz="2800" dirty="0" err="1" smtClean="0">
                <a:solidFill>
                  <a:srgbClr val="7030A0"/>
                </a:solidFill>
              </a:rPr>
              <a:t>Rm</a:t>
            </a:r>
            <a:r>
              <a:rPr lang="pt-BR" sz="2800" dirty="0" smtClean="0">
                <a:solidFill>
                  <a:srgbClr val="7030A0"/>
                </a:solidFill>
              </a:rPr>
              <a:t> </a:t>
            </a:r>
            <a:r>
              <a:rPr lang="pt-BR" sz="2800" dirty="0">
                <a:solidFill>
                  <a:srgbClr val="7030A0"/>
                </a:solidFill>
              </a:rPr>
              <a:t>6. 23  Porque o salário do pecado é a morte, mas o dom gratuito de Deus é a vida eterna, por Cristo Jesus, nosso Senhor.</a:t>
            </a:r>
            <a:endParaRPr lang="pt-BR" sz="2800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51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864096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11: A CRUCIFICAÇÃO DO SALVADOR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24744"/>
            <a:ext cx="7620000" cy="5328592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7030A0"/>
                </a:solidFill>
              </a:rPr>
              <a:t>II – A CRUCIFICAÇÃO DO SALVADOR				</a:t>
            </a:r>
            <a:r>
              <a:rPr lang="pt-BR" sz="1800" dirty="0" smtClean="0">
                <a:solidFill>
                  <a:srgbClr val="7030A0"/>
                </a:solidFill>
              </a:rPr>
              <a:t>3</a:t>
            </a:r>
            <a:endParaRPr lang="pt-BR" sz="1800" dirty="0">
              <a:solidFill>
                <a:srgbClr val="7030A0"/>
              </a:solidFill>
            </a:endParaRPr>
          </a:p>
          <a:p>
            <a:pPr marL="114300" lvl="0" indent="0">
              <a:buClr>
                <a:srgbClr val="A9A57C"/>
              </a:buClr>
              <a:buNone/>
            </a:pPr>
            <a:endParaRPr lang="pt-BR" sz="11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400" dirty="0"/>
              <a:t>Simultaneamente, na cruz de Cristo temos a revelação da severidade e da bondade de Deus. A severidade de Deus é demonstrada pelo alto preço pago por Cristo a fim de nos redimir de todos os nossos pecados. Nosso pecado </a:t>
            </a:r>
            <a:r>
              <a:rPr lang="pt-BR" sz="2400" dirty="0" smtClean="0"/>
              <a:t>foi severamente </a:t>
            </a:r>
            <a:r>
              <a:rPr lang="pt-BR" sz="2400" dirty="0"/>
              <a:t>tratado sobre o corpo de Cristo em função da gravidade com que ele se apresenta ante os santos olhos de Deus. </a:t>
            </a:r>
            <a:r>
              <a:rPr lang="pt-BR" sz="2400" dirty="0" smtClean="0"/>
              <a:t>Agora</a:t>
            </a:r>
            <a:r>
              <a:rPr lang="pt-BR" sz="2400" dirty="0"/>
              <a:t>, a bondade de Deus é demonstrada na cruz de Cristo porque aprouve a Ele nos amar de tal maneira que se dispôs a enviar seu Primogênito a fim de nos salvar dos nossos pecados (</a:t>
            </a:r>
            <a:r>
              <a:rPr lang="pt-BR" sz="2400" dirty="0" err="1">
                <a:solidFill>
                  <a:srgbClr val="0000CC"/>
                </a:solidFill>
              </a:rPr>
              <a:t>Jo</a:t>
            </a:r>
            <a:r>
              <a:rPr lang="pt-BR" sz="2400" dirty="0">
                <a:solidFill>
                  <a:srgbClr val="0000CC"/>
                </a:solidFill>
              </a:rPr>
              <a:t> </a:t>
            </a:r>
            <a:r>
              <a:rPr lang="pt-BR" sz="2400" dirty="0" smtClean="0">
                <a:solidFill>
                  <a:srgbClr val="0000CC"/>
                </a:solidFill>
              </a:rPr>
              <a:t>3.13-18).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142106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7620000" cy="599613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700" dirty="0" err="1">
                <a:solidFill>
                  <a:srgbClr val="0000CC"/>
                </a:solidFill>
              </a:rPr>
              <a:t>Jo</a:t>
            </a:r>
            <a:r>
              <a:rPr lang="pt-BR" sz="2700" dirty="0">
                <a:solidFill>
                  <a:srgbClr val="0000CC"/>
                </a:solidFill>
              </a:rPr>
              <a:t> </a:t>
            </a:r>
            <a:r>
              <a:rPr lang="pt-BR" sz="2700" dirty="0" smtClean="0">
                <a:solidFill>
                  <a:srgbClr val="0000CC"/>
                </a:solidFill>
              </a:rPr>
              <a:t>3</a:t>
            </a:r>
            <a:r>
              <a:rPr lang="pt-BR" sz="2700" dirty="0">
                <a:solidFill>
                  <a:srgbClr val="0000CC"/>
                </a:solidFill>
              </a:rPr>
              <a:t>. 13  Ora, ninguém subiu ao céu, senão o que desceu do céu, o Filho do Homem, que está no céu</a:t>
            </a:r>
            <a:r>
              <a:rPr lang="pt-BR" sz="2700" dirty="0" smtClean="0">
                <a:solidFill>
                  <a:srgbClr val="0000CC"/>
                </a:solidFill>
              </a:rPr>
              <a:t>.    14  </a:t>
            </a:r>
            <a:r>
              <a:rPr lang="pt-BR" sz="2700" dirty="0">
                <a:solidFill>
                  <a:srgbClr val="0000CC"/>
                </a:solidFill>
              </a:rPr>
              <a:t>E, como Moisés levantou a serpente no deserto, assim importa que o Filho do Homem seja levantado</a:t>
            </a:r>
            <a:r>
              <a:rPr lang="pt-BR" sz="2700" dirty="0" smtClean="0">
                <a:solidFill>
                  <a:srgbClr val="0000CC"/>
                </a:solidFill>
              </a:rPr>
              <a:t>,    15  </a:t>
            </a:r>
            <a:r>
              <a:rPr lang="pt-BR" sz="2700" dirty="0">
                <a:solidFill>
                  <a:srgbClr val="0000CC"/>
                </a:solidFill>
              </a:rPr>
              <a:t>para que todo aquele que nele crê não pereça, mas tenha a vida eterna</a:t>
            </a:r>
            <a:r>
              <a:rPr lang="pt-BR" sz="2700" dirty="0" smtClean="0">
                <a:solidFill>
                  <a:srgbClr val="0000CC"/>
                </a:solidFill>
              </a:rPr>
              <a:t>.    16  </a:t>
            </a:r>
            <a:r>
              <a:rPr lang="pt-BR" sz="2700" dirty="0">
                <a:solidFill>
                  <a:srgbClr val="0000CC"/>
                </a:solidFill>
              </a:rPr>
              <a:t>Porque Deus amou o mundo de tal maneira que deu o seu Filho unigênito, para que todo aquele que nele crê não pereça, mas tenha a vida eterna</a:t>
            </a:r>
            <a:r>
              <a:rPr lang="pt-BR" sz="2700" dirty="0" smtClean="0">
                <a:solidFill>
                  <a:srgbClr val="0000CC"/>
                </a:solidFill>
              </a:rPr>
              <a:t>.    17  </a:t>
            </a:r>
            <a:r>
              <a:rPr lang="pt-BR" sz="2700" dirty="0">
                <a:solidFill>
                  <a:srgbClr val="0000CC"/>
                </a:solidFill>
              </a:rPr>
              <a:t>Porque Deus enviou o seu Filho ao mundo não para que condenasse o mundo, mas para que o mundo fosse salvo por ele</a:t>
            </a:r>
            <a:r>
              <a:rPr lang="pt-BR" sz="2700" dirty="0" smtClean="0">
                <a:solidFill>
                  <a:srgbClr val="0000CC"/>
                </a:solidFill>
              </a:rPr>
              <a:t>.    18  </a:t>
            </a:r>
            <a:r>
              <a:rPr lang="pt-BR" sz="2700" dirty="0">
                <a:solidFill>
                  <a:srgbClr val="0000CC"/>
                </a:solidFill>
              </a:rPr>
              <a:t>Quem crê nele não é condenado; mas quem não crê já está condenado, porquanto não crê no nome do unigênito Filho de </a:t>
            </a:r>
            <a:r>
              <a:rPr lang="pt-BR" sz="2700" dirty="0" smtClean="0">
                <a:solidFill>
                  <a:srgbClr val="0000CC"/>
                </a:solidFill>
              </a:rPr>
              <a:t>Deus.</a:t>
            </a:r>
          </a:p>
        </p:txBody>
      </p:sp>
    </p:spTree>
    <p:extLst>
      <p:ext uri="{BB962C8B-B14F-4D97-AF65-F5344CB8AC3E}">
        <p14:creationId xmlns:p14="http://schemas.microsoft.com/office/powerpoint/2010/main" val="405711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11: A CRUCIFICAÇÃO DO SALVADOR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INTRODUÇÃO</a:t>
            </a:r>
          </a:p>
          <a:p>
            <a:r>
              <a:rPr lang="pt-BR" sz="2800" dirty="0">
                <a:solidFill>
                  <a:srgbClr val="7030A0"/>
                </a:solidFill>
              </a:rPr>
              <a:t>I – JESUS A CAMINHO DO </a:t>
            </a:r>
            <a:r>
              <a:rPr lang="pt-BR" sz="2800" dirty="0" smtClean="0">
                <a:solidFill>
                  <a:srgbClr val="7030A0"/>
                </a:solidFill>
              </a:rPr>
              <a:t>GÓLGOTA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7030A0"/>
                </a:solidFill>
              </a:rPr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			(</a:t>
            </a:r>
            <a:r>
              <a:rPr lang="pt-BR" sz="2800" dirty="0" err="1" smtClean="0">
                <a:solidFill>
                  <a:srgbClr val="7030A0"/>
                </a:solidFill>
              </a:rPr>
              <a:t>Lc</a:t>
            </a:r>
            <a:r>
              <a:rPr lang="pt-BR" sz="2800" dirty="0" smtClean="0">
                <a:solidFill>
                  <a:srgbClr val="7030A0"/>
                </a:solidFill>
              </a:rPr>
              <a:t> </a:t>
            </a:r>
            <a:r>
              <a:rPr lang="pt-BR" sz="2800" dirty="0">
                <a:solidFill>
                  <a:srgbClr val="7030A0"/>
                </a:solidFill>
              </a:rPr>
              <a:t>23.26-32</a:t>
            </a:r>
            <a:r>
              <a:rPr lang="pt-BR" sz="28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800" dirty="0">
                <a:solidFill>
                  <a:srgbClr val="7030A0"/>
                </a:solidFill>
              </a:rPr>
              <a:t>II – A CRUCIFICAÇÃO DO </a:t>
            </a:r>
            <a:r>
              <a:rPr lang="pt-BR" sz="2800" dirty="0" smtClean="0">
                <a:solidFill>
                  <a:srgbClr val="7030A0"/>
                </a:solidFill>
              </a:rPr>
              <a:t>SALVADOR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7030A0"/>
                </a:solidFill>
              </a:rPr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			(</a:t>
            </a:r>
            <a:r>
              <a:rPr lang="pt-BR" sz="2800" dirty="0" err="1" smtClean="0">
                <a:solidFill>
                  <a:srgbClr val="7030A0"/>
                </a:solidFill>
              </a:rPr>
              <a:t>Lc</a:t>
            </a:r>
            <a:r>
              <a:rPr lang="pt-BR" sz="2800" dirty="0" smtClean="0">
                <a:solidFill>
                  <a:srgbClr val="7030A0"/>
                </a:solidFill>
              </a:rPr>
              <a:t> </a:t>
            </a:r>
            <a:r>
              <a:rPr lang="pt-BR" sz="2800" dirty="0">
                <a:solidFill>
                  <a:srgbClr val="7030A0"/>
                </a:solidFill>
              </a:rPr>
              <a:t>23.33-48</a:t>
            </a:r>
            <a:r>
              <a:rPr lang="pt-BR" sz="28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800" dirty="0">
                <a:solidFill>
                  <a:srgbClr val="FF0000"/>
                </a:solidFill>
              </a:rPr>
              <a:t>III – A SEPULTURA DE </a:t>
            </a:r>
            <a:r>
              <a:rPr lang="pt-BR" sz="2800" dirty="0" smtClean="0">
                <a:solidFill>
                  <a:srgbClr val="FF0000"/>
                </a:solidFill>
              </a:rPr>
              <a:t>JESUS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FF0000"/>
                </a:solidFill>
              </a:rPr>
              <a:t>	</a:t>
            </a:r>
            <a:r>
              <a:rPr lang="pt-BR" sz="2800" dirty="0" smtClean="0">
                <a:solidFill>
                  <a:srgbClr val="FF0000"/>
                </a:solidFill>
              </a:rPr>
              <a:t>			(</a:t>
            </a:r>
            <a:r>
              <a:rPr lang="pt-BR" sz="2800" dirty="0" err="1" smtClean="0">
                <a:solidFill>
                  <a:srgbClr val="FF0000"/>
                </a:solidFill>
              </a:rPr>
              <a:t>Lc</a:t>
            </a:r>
            <a:r>
              <a:rPr lang="pt-BR" sz="2800" dirty="0" smtClean="0">
                <a:solidFill>
                  <a:srgbClr val="FF0000"/>
                </a:solidFill>
              </a:rPr>
              <a:t> </a:t>
            </a:r>
            <a:r>
              <a:rPr lang="pt-BR" sz="2800" dirty="0" smtClean="0">
                <a:solidFill>
                  <a:srgbClr val="FF0000"/>
                </a:solidFill>
              </a:rPr>
              <a:t>23.49-56</a:t>
            </a:r>
            <a:r>
              <a:rPr lang="pt-BR" sz="2800" dirty="0" smtClean="0">
                <a:solidFill>
                  <a:srgbClr val="FF0000"/>
                </a:solidFill>
              </a:rPr>
              <a:t>)</a:t>
            </a:r>
            <a:endParaRPr lang="pt-BR" sz="2800" dirty="0">
              <a:solidFill>
                <a:srgbClr val="FF0000"/>
              </a:solidFill>
            </a:endParaRPr>
          </a:p>
          <a:p>
            <a:r>
              <a:rPr lang="pt-BR" sz="2400" dirty="0" smtClean="0">
                <a:solidFill>
                  <a:srgbClr val="7030A0"/>
                </a:solidFill>
              </a:rPr>
              <a:t>	</a:t>
            </a:r>
            <a:r>
              <a:rPr lang="pt-BR" sz="3200" dirty="0" smtClean="0">
                <a:solidFill>
                  <a:srgbClr val="7030A0"/>
                </a:solidFill>
              </a:rPr>
              <a:t>CONCLUSÃO</a:t>
            </a:r>
            <a:endParaRPr lang="pt-BR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33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706090"/>
          </a:xfrm>
        </p:spPr>
        <p:txBody>
          <a:bodyPr/>
          <a:lstStyle/>
          <a:p>
            <a:pPr algn="ctr"/>
            <a:r>
              <a:rPr lang="pt-BR" sz="2400" b="1" dirty="0" smtClean="0"/>
              <a:t>EXTENDENDO   A   LEITURA   </a:t>
            </a:r>
            <a:r>
              <a:rPr lang="pt-BR" sz="2400" b="1" dirty="0"/>
              <a:t>BÍBLICA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56408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 err="1">
                <a:solidFill>
                  <a:srgbClr val="0000CC"/>
                </a:solidFill>
              </a:rPr>
              <a:t>Lc</a:t>
            </a:r>
            <a:r>
              <a:rPr lang="pt-BR" sz="2400" dirty="0">
                <a:solidFill>
                  <a:srgbClr val="0000CC"/>
                </a:solidFill>
              </a:rPr>
              <a:t> 23</a:t>
            </a:r>
            <a:r>
              <a:rPr lang="pt-BR" sz="2400">
                <a:solidFill>
                  <a:srgbClr val="0000CC"/>
                </a:solidFill>
              </a:rPr>
              <a:t>. </a:t>
            </a:r>
            <a:r>
              <a:rPr lang="pt-BR" sz="2400" smtClean="0">
                <a:solidFill>
                  <a:srgbClr val="0000CC"/>
                </a:solidFill>
              </a:rPr>
              <a:t>50  </a:t>
            </a:r>
            <a:r>
              <a:rPr lang="pt-BR" sz="2400" dirty="0">
                <a:solidFill>
                  <a:srgbClr val="0000CC"/>
                </a:solidFill>
              </a:rPr>
              <a:t>E eis que um homem por nome José, senador, homem de bem e </a:t>
            </a:r>
            <a:r>
              <a:rPr lang="pt-BR" sz="2400" dirty="0" smtClean="0">
                <a:solidFill>
                  <a:srgbClr val="0000CC"/>
                </a:solidFill>
              </a:rPr>
              <a:t>justo    51  </a:t>
            </a:r>
            <a:r>
              <a:rPr lang="pt-BR" sz="2400" dirty="0">
                <a:solidFill>
                  <a:srgbClr val="0000CC"/>
                </a:solidFill>
              </a:rPr>
              <a:t>(que não tinha consentido no conselho e nos atos dos outros), natural de </a:t>
            </a:r>
            <a:r>
              <a:rPr lang="pt-BR" sz="2400" dirty="0" err="1">
                <a:solidFill>
                  <a:srgbClr val="0000CC"/>
                </a:solidFill>
              </a:rPr>
              <a:t>Arimatéia</a:t>
            </a:r>
            <a:r>
              <a:rPr lang="pt-BR" sz="2400" dirty="0">
                <a:solidFill>
                  <a:srgbClr val="0000CC"/>
                </a:solidFill>
              </a:rPr>
              <a:t>, cidade dos judeus, e que também esperava o Reino de Deus</a:t>
            </a:r>
            <a:r>
              <a:rPr lang="pt-BR" sz="2400" dirty="0" smtClean="0">
                <a:solidFill>
                  <a:srgbClr val="0000CC"/>
                </a:solidFill>
              </a:rPr>
              <a:t>,    52  </a:t>
            </a:r>
            <a:r>
              <a:rPr lang="pt-BR" sz="2400" dirty="0">
                <a:solidFill>
                  <a:srgbClr val="0000CC"/>
                </a:solidFill>
              </a:rPr>
              <a:t>este, chegando a Pilatos, pediu o corpo de Jesus</a:t>
            </a:r>
            <a:r>
              <a:rPr lang="pt-BR" sz="2400" dirty="0" smtClean="0">
                <a:solidFill>
                  <a:srgbClr val="0000CC"/>
                </a:solidFill>
              </a:rPr>
              <a:t>.    53  </a:t>
            </a:r>
            <a:r>
              <a:rPr lang="pt-BR" sz="2400" dirty="0">
                <a:solidFill>
                  <a:srgbClr val="0000CC"/>
                </a:solidFill>
              </a:rPr>
              <a:t>E, havendo-o tirado, envolveu-o num lençol e pô-lo num sepulcro escavado numa penha, onde ninguém ainda havia sido posto</a:t>
            </a:r>
            <a:r>
              <a:rPr lang="pt-BR" sz="2400" dirty="0" smtClean="0">
                <a:solidFill>
                  <a:srgbClr val="0000CC"/>
                </a:solidFill>
              </a:rPr>
              <a:t>.    54  </a:t>
            </a:r>
            <a:r>
              <a:rPr lang="pt-BR" sz="2400" dirty="0">
                <a:solidFill>
                  <a:srgbClr val="0000CC"/>
                </a:solidFill>
              </a:rPr>
              <a:t>E era o Dia da Preparação, e amanhecia o sábado</a:t>
            </a:r>
            <a:r>
              <a:rPr lang="pt-BR" sz="2400" dirty="0" smtClean="0">
                <a:solidFill>
                  <a:srgbClr val="0000CC"/>
                </a:solidFill>
              </a:rPr>
              <a:t>.    55  </a:t>
            </a:r>
            <a:r>
              <a:rPr lang="pt-BR" sz="2400" dirty="0">
                <a:solidFill>
                  <a:srgbClr val="0000CC"/>
                </a:solidFill>
              </a:rPr>
              <a:t>E as mulheres que tinham vindo com ele da </a:t>
            </a:r>
            <a:r>
              <a:rPr lang="pt-BR" sz="2400" dirty="0" err="1">
                <a:solidFill>
                  <a:srgbClr val="0000CC"/>
                </a:solidFill>
              </a:rPr>
              <a:t>Galiléia</a:t>
            </a:r>
            <a:r>
              <a:rPr lang="pt-BR" sz="2400" dirty="0">
                <a:solidFill>
                  <a:srgbClr val="0000CC"/>
                </a:solidFill>
              </a:rPr>
              <a:t> seguiram também e viram o sepulcro e como foi posto o seu corpo</a:t>
            </a:r>
            <a:r>
              <a:rPr lang="pt-BR" sz="2400" dirty="0" smtClean="0">
                <a:solidFill>
                  <a:srgbClr val="0000CC"/>
                </a:solidFill>
              </a:rPr>
              <a:t>.    56  </a:t>
            </a:r>
            <a:r>
              <a:rPr lang="pt-BR" sz="2400" dirty="0">
                <a:solidFill>
                  <a:srgbClr val="0000CC"/>
                </a:solidFill>
              </a:rPr>
              <a:t>E, voltando elas, prepararam especiarias e </a:t>
            </a:r>
            <a:r>
              <a:rPr lang="pt-BR" sz="2400" dirty="0" err="1">
                <a:solidFill>
                  <a:srgbClr val="0000CC"/>
                </a:solidFill>
              </a:rPr>
              <a:t>ungüentos</a:t>
            </a:r>
            <a:r>
              <a:rPr lang="pt-BR" sz="2400" dirty="0">
                <a:solidFill>
                  <a:srgbClr val="0000CC"/>
                </a:solidFill>
              </a:rPr>
              <a:t> e, no sábado, repousaram, conforme o mandamento.</a:t>
            </a:r>
          </a:p>
        </p:txBody>
      </p:sp>
    </p:spTree>
    <p:extLst>
      <p:ext uri="{BB962C8B-B14F-4D97-AF65-F5344CB8AC3E}">
        <p14:creationId xmlns:p14="http://schemas.microsoft.com/office/powerpoint/2010/main" val="64137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864096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11: A CRUCIFICAÇÃO DO SALVADOR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7620000" cy="5184576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7030A0"/>
                </a:solidFill>
              </a:rPr>
              <a:t>III – A SEPULTURA DE </a:t>
            </a:r>
            <a:r>
              <a:rPr lang="pt-BR" sz="2400" dirty="0" smtClean="0">
                <a:solidFill>
                  <a:srgbClr val="7030A0"/>
                </a:solidFill>
              </a:rPr>
              <a:t>JESUS					</a:t>
            </a:r>
            <a:r>
              <a:rPr lang="pt-BR" sz="1800" dirty="0" smtClean="0">
                <a:solidFill>
                  <a:srgbClr val="7030A0"/>
                </a:solidFill>
              </a:rPr>
              <a:t>1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8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Os corpos dos criminosos crucificados geralmente eram deixados pendurados e, depois, lançados em uma sepultura comum, entretanto, no caso, sendo véspera do sábado e grande dia da </a:t>
            </a:r>
            <a:r>
              <a:rPr lang="pt-BR" dirty="0" smtClean="0"/>
              <a:t>Páscoa, </a:t>
            </a:r>
            <a:r>
              <a:rPr lang="pt-BR" dirty="0"/>
              <a:t>os judeus foram e pediram a Pilatos que se abreviasse a morte dos condenados. Assim foram quebradas as pernas dos dois ao lado de Jesus, mas este já estava morto e para se confirmar traspassaram-lhe com uma lança (</a:t>
            </a:r>
            <a:r>
              <a:rPr lang="pt-BR" dirty="0" err="1">
                <a:solidFill>
                  <a:srgbClr val="0000CC"/>
                </a:solidFill>
              </a:rPr>
              <a:t>Jo</a:t>
            </a:r>
            <a:r>
              <a:rPr lang="pt-BR" dirty="0">
                <a:solidFill>
                  <a:srgbClr val="0000CC"/>
                </a:solidFill>
              </a:rPr>
              <a:t> 19.31-37</a:t>
            </a:r>
            <a:r>
              <a:rPr lang="pt-BR" dirty="0"/>
              <a:t>).  José de </a:t>
            </a:r>
            <a:r>
              <a:rPr lang="pt-BR" dirty="0" err="1"/>
              <a:t>Arimatéia</a:t>
            </a:r>
            <a:r>
              <a:rPr lang="pt-BR" dirty="0"/>
              <a:t> e Nicodemos encarregaram-se de assegurar um sepultamento digno para o Salvador. Visto que José era um homem rico e influente, ele foi até Pilatos solicitar o corpo de Jesus para ser sepultado em seu  sepulcro escavado na penha, onde ninguém ainda havia sido sepultado. Nicodemos utilizou quase cem libras de um composto de mirra e aloés para preparar o corpo do Salvador para o seu sepultamento, conforme o costume dos judeus (</a:t>
            </a:r>
            <a:r>
              <a:rPr lang="pt-BR" dirty="0" err="1">
                <a:solidFill>
                  <a:srgbClr val="0000CC"/>
                </a:solidFill>
              </a:rPr>
              <a:t>Jo</a:t>
            </a:r>
            <a:r>
              <a:rPr lang="pt-BR" dirty="0">
                <a:solidFill>
                  <a:srgbClr val="0000CC"/>
                </a:solidFill>
              </a:rPr>
              <a:t> 19.38-42</a:t>
            </a:r>
            <a:r>
              <a:rPr lang="pt-BR" dirty="0"/>
              <a:t>). </a:t>
            </a:r>
            <a:r>
              <a:rPr lang="pt-BR" dirty="0" smtClean="0"/>
              <a:t> </a:t>
            </a:r>
            <a:r>
              <a:rPr lang="pt-BR" dirty="0"/>
              <a:t>Por outro lado </a:t>
            </a:r>
            <a:r>
              <a:rPr lang="pt-BR" dirty="0" smtClean="0"/>
              <a:t>os </a:t>
            </a:r>
            <a:r>
              <a:rPr lang="pt-BR" dirty="0"/>
              <a:t>principais do povo em sua obstinação puseram guardas </a:t>
            </a:r>
            <a:r>
              <a:rPr lang="pt-BR" dirty="0" smtClean="0"/>
              <a:t>no </a:t>
            </a:r>
            <a:r>
              <a:rPr lang="pt-BR" dirty="0"/>
              <a:t>sepulcro e selaram a pedra (</a:t>
            </a:r>
            <a:r>
              <a:rPr lang="pt-BR" dirty="0" err="1">
                <a:solidFill>
                  <a:srgbClr val="0000CC"/>
                </a:solidFill>
              </a:rPr>
              <a:t>Mt</a:t>
            </a:r>
            <a:r>
              <a:rPr lang="pt-BR" dirty="0">
                <a:solidFill>
                  <a:srgbClr val="0000CC"/>
                </a:solidFill>
              </a:rPr>
              <a:t> 27.62-66</a:t>
            </a:r>
            <a:r>
              <a:rPr lang="pt-BR" dirty="0"/>
              <a:t>).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197730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7620000" cy="57606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 err="1">
                <a:solidFill>
                  <a:srgbClr val="0000CC"/>
                </a:solidFill>
              </a:rPr>
              <a:t>Jo</a:t>
            </a:r>
            <a:r>
              <a:rPr lang="pt-BR" sz="2400" dirty="0">
                <a:solidFill>
                  <a:srgbClr val="0000CC"/>
                </a:solidFill>
              </a:rPr>
              <a:t> </a:t>
            </a:r>
            <a:r>
              <a:rPr lang="pt-BR" sz="2400" dirty="0" smtClean="0">
                <a:solidFill>
                  <a:srgbClr val="0000CC"/>
                </a:solidFill>
              </a:rPr>
              <a:t>19</a:t>
            </a:r>
            <a:r>
              <a:rPr lang="pt-BR" sz="2400" dirty="0">
                <a:solidFill>
                  <a:srgbClr val="0000CC"/>
                </a:solidFill>
              </a:rPr>
              <a:t>. </a:t>
            </a:r>
            <a:r>
              <a:rPr lang="pt-BR" sz="2400" dirty="0" smtClean="0">
                <a:solidFill>
                  <a:srgbClr val="0000CC"/>
                </a:solidFill>
              </a:rPr>
              <a:t>31 </a:t>
            </a:r>
            <a:r>
              <a:rPr lang="pt-BR" sz="2400" dirty="0">
                <a:solidFill>
                  <a:srgbClr val="0000CC"/>
                </a:solidFill>
              </a:rPr>
              <a:t>Os judeus, pois, para que no sábado não ficassem os corpos na cruz, visto como era a preparação (pois era grande o dia de sábado), rogaram a Pilatos que se lhes quebrassem as pernas, e fossem tirados</a:t>
            </a:r>
            <a:r>
              <a:rPr lang="pt-BR" sz="2400" dirty="0" smtClean="0">
                <a:solidFill>
                  <a:srgbClr val="0000CC"/>
                </a:solidFill>
              </a:rPr>
              <a:t>.    32  </a:t>
            </a:r>
            <a:r>
              <a:rPr lang="pt-BR" sz="2400" dirty="0">
                <a:solidFill>
                  <a:srgbClr val="0000CC"/>
                </a:solidFill>
              </a:rPr>
              <a:t>Foram, pois, os soldados e, na verdade, quebraram as pernas ao primeiro e ao outro que com ele fora crucificado</a:t>
            </a:r>
            <a:r>
              <a:rPr lang="pt-BR" sz="2400" dirty="0" smtClean="0">
                <a:solidFill>
                  <a:srgbClr val="0000CC"/>
                </a:solidFill>
              </a:rPr>
              <a:t>.    33  </a:t>
            </a:r>
            <a:r>
              <a:rPr lang="pt-BR" sz="2400" dirty="0">
                <a:solidFill>
                  <a:srgbClr val="0000CC"/>
                </a:solidFill>
              </a:rPr>
              <a:t>Mas, vindo a Jesus e vendo-o já morto, não lhe quebraram as pernas</a:t>
            </a:r>
            <a:r>
              <a:rPr lang="pt-BR" sz="2400" dirty="0" smtClean="0">
                <a:solidFill>
                  <a:srgbClr val="0000CC"/>
                </a:solidFill>
              </a:rPr>
              <a:t>.    34  </a:t>
            </a:r>
            <a:r>
              <a:rPr lang="pt-BR" sz="2400" dirty="0">
                <a:solidFill>
                  <a:srgbClr val="0000CC"/>
                </a:solidFill>
              </a:rPr>
              <a:t>Contudo, um dos soldados lhe furou o lado com uma lança, e logo saiu sangue e água</a:t>
            </a:r>
            <a:r>
              <a:rPr lang="pt-BR" sz="2400" dirty="0" smtClean="0">
                <a:solidFill>
                  <a:srgbClr val="0000CC"/>
                </a:solidFill>
              </a:rPr>
              <a:t>.    35  </a:t>
            </a:r>
            <a:r>
              <a:rPr lang="pt-BR" sz="2400" dirty="0">
                <a:solidFill>
                  <a:srgbClr val="0000CC"/>
                </a:solidFill>
              </a:rPr>
              <a:t>E aquele que o viu testificou, e o seu testemunho é verdadeiro, e sabe que é verdade o que diz, para que também vós o creiais</a:t>
            </a:r>
            <a:r>
              <a:rPr lang="pt-BR" sz="2400" dirty="0" smtClean="0">
                <a:solidFill>
                  <a:srgbClr val="0000CC"/>
                </a:solidFill>
              </a:rPr>
              <a:t>.    36  </a:t>
            </a:r>
            <a:r>
              <a:rPr lang="pt-BR" sz="2400" dirty="0">
                <a:solidFill>
                  <a:srgbClr val="0000CC"/>
                </a:solidFill>
              </a:rPr>
              <a:t>Porque isso aconteceu para que se cumprisse a Escritura, que diz: Nenhum dos seus ossos será quebrado</a:t>
            </a:r>
            <a:r>
              <a:rPr lang="pt-BR" sz="2400" dirty="0" smtClean="0">
                <a:solidFill>
                  <a:srgbClr val="0000CC"/>
                </a:solidFill>
              </a:rPr>
              <a:t>.    37  </a:t>
            </a:r>
            <a:r>
              <a:rPr lang="pt-BR" sz="2400" dirty="0">
                <a:solidFill>
                  <a:srgbClr val="0000CC"/>
                </a:solidFill>
              </a:rPr>
              <a:t>E outra vez diz a Escritura: Verão aquele que traspassaram</a:t>
            </a:r>
            <a:r>
              <a:rPr lang="pt-BR" sz="2400" dirty="0" smtClean="0">
                <a:solidFill>
                  <a:srgbClr val="0000CC"/>
                </a:solidFill>
              </a:rPr>
              <a:t>.</a:t>
            </a:r>
            <a:endParaRPr lang="pt-BR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23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7620000" cy="57606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500" dirty="0" err="1" smtClean="0">
                <a:solidFill>
                  <a:srgbClr val="0000CC"/>
                </a:solidFill>
              </a:rPr>
              <a:t>Jo</a:t>
            </a:r>
            <a:r>
              <a:rPr lang="pt-BR" sz="2500" dirty="0" smtClean="0">
                <a:solidFill>
                  <a:srgbClr val="0000CC"/>
                </a:solidFill>
              </a:rPr>
              <a:t> 19</a:t>
            </a:r>
            <a:r>
              <a:rPr lang="pt-BR" sz="2500" dirty="0">
                <a:solidFill>
                  <a:srgbClr val="0000CC"/>
                </a:solidFill>
              </a:rPr>
              <a:t>. 38 </a:t>
            </a:r>
            <a:r>
              <a:rPr lang="pt-BR" sz="2500" dirty="0" smtClean="0">
                <a:solidFill>
                  <a:srgbClr val="0000CC"/>
                </a:solidFill>
              </a:rPr>
              <a:t> </a:t>
            </a:r>
            <a:r>
              <a:rPr lang="pt-BR" sz="2500" dirty="0">
                <a:solidFill>
                  <a:srgbClr val="0000CC"/>
                </a:solidFill>
              </a:rPr>
              <a:t>Depois disso, José de </a:t>
            </a:r>
            <a:r>
              <a:rPr lang="pt-BR" sz="2500" dirty="0" err="1">
                <a:solidFill>
                  <a:srgbClr val="0000CC"/>
                </a:solidFill>
              </a:rPr>
              <a:t>Arimatéia</a:t>
            </a:r>
            <a:r>
              <a:rPr lang="pt-BR" sz="2500" dirty="0">
                <a:solidFill>
                  <a:srgbClr val="0000CC"/>
                </a:solidFill>
              </a:rPr>
              <a:t> (o que era discípulo de Jesus, mas oculto, por medo dos judeus) rogou a Pilatos que lhe permitisse tirar o corpo de Jesus. E Pilatos  </a:t>
            </a:r>
            <a:r>
              <a:rPr lang="pt-BR" sz="2500" dirty="0" err="1">
                <a:solidFill>
                  <a:srgbClr val="0000CC"/>
                </a:solidFill>
              </a:rPr>
              <a:t>lho</a:t>
            </a:r>
            <a:r>
              <a:rPr lang="pt-BR" sz="2500" dirty="0">
                <a:solidFill>
                  <a:srgbClr val="0000CC"/>
                </a:solidFill>
              </a:rPr>
              <a:t> permitiu. Então, foi e tirou o corpo de Jesus</a:t>
            </a:r>
            <a:r>
              <a:rPr lang="pt-BR" sz="2500" dirty="0" smtClean="0">
                <a:solidFill>
                  <a:srgbClr val="0000CC"/>
                </a:solidFill>
              </a:rPr>
              <a:t>.    39  </a:t>
            </a:r>
            <a:r>
              <a:rPr lang="pt-BR" sz="2500" dirty="0">
                <a:solidFill>
                  <a:srgbClr val="0000CC"/>
                </a:solidFill>
              </a:rPr>
              <a:t>E foi também Nicodemos (aquele que, anteriormente, se dirigira de noite a Jesus), levando quase cem libras de um composto de mirra e aloés</a:t>
            </a:r>
            <a:r>
              <a:rPr lang="pt-BR" sz="2500" dirty="0" smtClean="0">
                <a:solidFill>
                  <a:srgbClr val="0000CC"/>
                </a:solidFill>
              </a:rPr>
              <a:t>.    40  </a:t>
            </a:r>
            <a:r>
              <a:rPr lang="pt-BR" sz="2500" dirty="0">
                <a:solidFill>
                  <a:srgbClr val="0000CC"/>
                </a:solidFill>
              </a:rPr>
              <a:t>Tomaram, pois, o corpo de Jesus e o envolveram em lençóis com as especiarias, como os judeus costumam fazer na preparação para o sepulcro</a:t>
            </a:r>
            <a:r>
              <a:rPr lang="pt-BR" sz="2500" dirty="0" smtClean="0">
                <a:solidFill>
                  <a:srgbClr val="0000CC"/>
                </a:solidFill>
              </a:rPr>
              <a:t>.   41  </a:t>
            </a:r>
            <a:r>
              <a:rPr lang="pt-BR" sz="2500" dirty="0">
                <a:solidFill>
                  <a:srgbClr val="0000CC"/>
                </a:solidFill>
              </a:rPr>
              <a:t>E havia um horto naquele lugar onde fora crucificado e, no horto, um sepulcro novo, em que ainda ninguém havia sido posto</a:t>
            </a:r>
            <a:r>
              <a:rPr lang="pt-BR" sz="2500" dirty="0" smtClean="0">
                <a:solidFill>
                  <a:srgbClr val="0000CC"/>
                </a:solidFill>
              </a:rPr>
              <a:t>.    42  </a:t>
            </a:r>
            <a:r>
              <a:rPr lang="pt-BR" sz="2500" dirty="0">
                <a:solidFill>
                  <a:srgbClr val="0000CC"/>
                </a:solidFill>
              </a:rPr>
              <a:t>Ali, pois (por causa da preparação dos judeus e por estar perto aquele sepulcro), puseram a Jesus</a:t>
            </a:r>
            <a:r>
              <a:rPr lang="pt-BR" sz="2500" dirty="0" smtClean="0">
                <a:solidFill>
                  <a:srgbClr val="0000CC"/>
                </a:solidFill>
              </a:rPr>
              <a:t>.</a:t>
            </a:r>
            <a:endParaRPr lang="pt-BR" sz="25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36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11: A CRUCIFICAÇÃO DO SALVADOR JESUS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t-BR" dirty="0"/>
          </a:p>
          <a:p>
            <a:endParaRPr lang="pt-BR" dirty="0" smtClean="0"/>
          </a:p>
          <a:p>
            <a:r>
              <a:rPr lang="pt-BR" sz="2800" b="1" dirty="0" smtClean="0"/>
              <a:t>TEXTO ÁUREO: </a:t>
            </a:r>
          </a:p>
          <a:p>
            <a:r>
              <a:rPr lang="pt-BR" sz="2800" b="1" dirty="0"/>
              <a:t>“</a:t>
            </a:r>
            <a:r>
              <a:rPr lang="pt-BR" sz="3600" dirty="0">
                <a:solidFill>
                  <a:srgbClr val="0000CC"/>
                </a:solidFill>
              </a:rPr>
              <a:t>E, clamando Jesus com grande voz, disse: Pai, nas tuas mãos entrego o meu espírito. E, havendo dito isso, expirou</a:t>
            </a:r>
            <a:r>
              <a:rPr lang="pt-BR" sz="2800" b="1" dirty="0"/>
              <a:t>”. </a:t>
            </a:r>
            <a:endParaRPr lang="pt-BR" sz="2800" b="1" dirty="0" smtClean="0"/>
          </a:p>
          <a:p>
            <a:pPr marL="2103120" lvl="8" indent="0">
              <a:buNone/>
            </a:pPr>
            <a:r>
              <a:rPr lang="pt-BR" sz="2000" b="1" dirty="0" smtClean="0"/>
              <a:t>				</a:t>
            </a:r>
            <a:r>
              <a:rPr lang="pt-BR" sz="2400" dirty="0" smtClean="0"/>
              <a:t>(</a:t>
            </a:r>
            <a:r>
              <a:rPr lang="pt-BR" sz="2400" dirty="0" err="1" smtClean="0">
                <a:solidFill>
                  <a:srgbClr val="0000CC"/>
                </a:solidFill>
              </a:rPr>
              <a:t>Lc</a:t>
            </a:r>
            <a:r>
              <a:rPr lang="pt-BR" sz="2400" dirty="0" smtClean="0">
                <a:solidFill>
                  <a:srgbClr val="0000CC"/>
                </a:solidFill>
              </a:rPr>
              <a:t> 23.46</a:t>
            </a:r>
            <a:r>
              <a:rPr lang="pt-BR" sz="2400" dirty="0" smtClean="0"/>
              <a:t>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915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20688"/>
            <a:ext cx="7620000" cy="576064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700" dirty="0" err="1" smtClean="0">
                <a:solidFill>
                  <a:srgbClr val="0000CC"/>
                </a:solidFill>
              </a:rPr>
              <a:t>Mt</a:t>
            </a:r>
            <a:r>
              <a:rPr lang="pt-BR" sz="2700" dirty="0" smtClean="0">
                <a:solidFill>
                  <a:srgbClr val="0000CC"/>
                </a:solidFill>
              </a:rPr>
              <a:t> </a:t>
            </a:r>
            <a:r>
              <a:rPr lang="pt-BR" sz="2700" dirty="0">
                <a:solidFill>
                  <a:srgbClr val="0000CC"/>
                </a:solidFill>
              </a:rPr>
              <a:t>27. 62  E, no dia seguinte, que é o dia depois da Preparação, reuniram-se os príncipes dos sacerdotes e os fariseus em casa de Pilatos</a:t>
            </a:r>
            <a:r>
              <a:rPr lang="pt-BR" sz="2700" dirty="0" smtClean="0">
                <a:solidFill>
                  <a:srgbClr val="0000CC"/>
                </a:solidFill>
              </a:rPr>
              <a:t>,    63  </a:t>
            </a:r>
            <a:r>
              <a:rPr lang="pt-BR" sz="2700" dirty="0">
                <a:solidFill>
                  <a:srgbClr val="0000CC"/>
                </a:solidFill>
              </a:rPr>
              <a:t>dizendo: Senhor, lembramo-nos de que aquele enganador, vivendo ainda, disse: Depois de três dias, ressuscitarei</a:t>
            </a:r>
            <a:r>
              <a:rPr lang="pt-BR" sz="2700" dirty="0" smtClean="0">
                <a:solidFill>
                  <a:srgbClr val="0000CC"/>
                </a:solidFill>
              </a:rPr>
              <a:t>.    64  </a:t>
            </a:r>
            <a:r>
              <a:rPr lang="pt-BR" sz="2700" dirty="0">
                <a:solidFill>
                  <a:srgbClr val="0000CC"/>
                </a:solidFill>
              </a:rPr>
              <a:t>Manda, pois, que o sepulcro seja guardado com segurança até ao terceiro dia; não se dê o caso que os seus discípulos vão de noite, e o furtem, e digam ao povo: Ressuscitou dos mortos; e assim o último erro será pior do que o primeiro</a:t>
            </a:r>
            <a:r>
              <a:rPr lang="pt-BR" sz="2700" dirty="0" smtClean="0">
                <a:solidFill>
                  <a:srgbClr val="0000CC"/>
                </a:solidFill>
              </a:rPr>
              <a:t>.    65  </a:t>
            </a:r>
            <a:r>
              <a:rPr lang="pt-BR" sz="2700" dirty="0">
                <a:solidFill>
                  <a:srgbClr val="0000CC"/>
                </a:solidFill>
              </a:rPr>
              <a:t>E disse-lhes Pilatos: Tendes a guarda; ide, guardai-o como entenderdes</a:t>
            </a:r>
            <a:r>
              <a:rPr lang="pt-BR" sz="2700" dirty="0" smtClean="0">
                <a:solidFill>
                  <a:srgbClr val="0000CC"/>
                </a:solidFill>
              </a:rPr>
              <a:t>.    66  </a:t>
            </a:r>
            <a:r>
              <a:rPr lang="pt-BR" sz="2700" dirty="0">
                <a:solidFill>
                  <a:srgbClr val="0000CC"/>
                </a:solidFill>
              </a:rPr>
              <a:t>E, indo eles, seguraram o sepulcro com a guarda, selando a pedra.</a:t>
            </a:r>
          </a:p>
        </p:txBody>
      </p:sp>
    </p:spTree>
    <p:extLst>
      <p:ext uri="{BB962C8B-B14F-4D97-AF65-F5344CB8AC3E}">
        <p14:creationId xmlns:p14="http://schemas.microsoft.com/office/powerpoint/2010/main" val="46571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11: A CRUCIFICAÇÃO DO SALVADOR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600" dirty="0" smtClean="0"/>
              <a:t>	</a:t>
            </a:r>
            <a:r>
              <a:rPr lang="pt-BR" sz="2600" dirty="0" smtClean="0">
                <a:solidFill>
                  <a:srgbClr val="7030A0"/>
                </a:solidFill>
              </a:rPr>
              <a:t>INTRODUÇÃO</a:t>
            </a:r>
          </a:p>
          <a:p>
            <a:r>
              <a:rPr lang="pt-BR" sz="2600" dirty="0">
                <a:solidFill>
                  <a:srgbClr val="7030A0"/>
                </a:solidFill>
              </a:rPr>
              <a:t>I – JESUS A CAMINHO DO </a:t>
            </a:r>
            <a:r>
              <a:rPr lang="pt-BR" sz="2600" dirty="0" smtClean="0">
                <a:solidFill>
                  <a:srgbClr val="7030A0"/>
                </a:solidFill>
              </a:rPr>
              <a:t>GÓLGOTA</a:t>
            </a:r>
          </a:p>
          <a:p>
            <a:pPr marL="114300" indent="0">
              <a:buNone/>
            </a:pPr>
            <a:r>
              <a:rPr lang="pt-BR" sz="2600" dirty="0">
                <a:solidFill>
                  <a:srgbClr val="7030A0"/>
                </a:solidFill>
              </a:rPr>
              <a:t>	</a:t>
            </a:r>
            <a:r>
              <a:rPr lang="pt-BR" sz="2600" dirty="0" smtClean="0">
                <a:solidFill>
                  <a:srgbClr val="7030A0"/>
                </a:solidFill>
              </a:rPr>
              <a:t>			(</a:t>
            </a:r>
            <a:r>
              <a:rPr lang="pt-BR" sz="2600" dirty="0" err="1" smtClean="0">
                <a:solidFill>
                  <a:srgbClr val="7030A0"/>
                </a:solidFill>
              </a:rPr>
              <a:t>Lc</a:t>
            </a:r>
            <a:r>
              <a:rPr lang="pt-BR" sz="2600" dirty="0" smtClean="0">
                <a:solidFill>
                  <a:srgbClr val="7030A0"/>
                </a:solidFill>
              </a:rPr>
              <a:t> </a:t>
            </a:r>
            <a:r>
              <a:rPr lang="pt-BR" sz="2600" dirty="0">
                <a:solidFill>
                  <a:srgbClr val="7030A0"/>
                </a:solidFill>
              </a:rPr>
              <a:t>23.26-32</a:t>
            </a:r>
            <a:r>
              <a:rPr lang="pt-BR" sz="26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600" dirty="0">
                <a:solidFill>
                  <a:srgbClr val="7030A0"/>
                </a:solidFill>
              </a:rPr>
              <a:t>II – A CRUCIFICAÇÃO DO </a:t>
            </a:r>
            <a:r>
              <a:rPr lang="pt-BR" sz="2600" dirty="0" smtClean="0">
                <a:solidFill>
                  <a:srgbClr val="7030A0"/>
                </a:solidFill>
              </a:rPr>
              <a:t>SALVADOR</a:t>
            </a:r>
          </a:p>
          <a:p>
            <a:pPr marL="114300" indent="0">
              <a:buNone/>
            </a:pPr>
            <a:r>
              <a:rPr lang="pt-BR" sz="2600" dirty="0">
                <a:solidFill>
                  <a:srgbClr val="7030A0"/>
                </a:solidFill>
              </a:rPr>
              <a:t>	</a:t>
            </a:r>
            <a:r>
              <a:rPr lang="pt-BR" sz="2600" dirty="0" smtClean="0">
                <a:solidFill>
                  <a:srgbClr val="7030A0"/>
                </a:solidFill>
              </a:rPr>
              <a:t>			(</a:t>
            </a:r>
            <a:r>
              <a:rPr lang="pt-BR" sz="2600" dirty="0" err="1" smtClean="0">
                <a:solidFill>
                  <a:srgbClr val="7030A0"/>
                </a:solidFill>
              </a:rPr>
              <a:t>Lc</a:t>
            </a:r>
            <a:r>
              <a:rPr lang="pt-BR" sz="2600" dirty="0" smtClean="0">
                <a:solidFill>
                  <a:srgbClr val="7030A0"/>
                </a:solidFill>
              </a:rPr>
              <a:t> </a:t>
            </a:r>
            <a:r>
              <a:rPr lang="pt-BR" sz="2600" dirty="0">
                <a:solidFill>
                  <a:srgbClr val="7030A0"/>
                </a:solidFill>
              </a:rPr>
              <a:t>23.33-48</a:t>
            </a:r>
            <a:r>
              <a:rPr lang="pt-BR" sz="26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600" dirty="0">
                <a:solidFill>
                  <a:srgbClr val="7030A0"/>
                </a:solidFill>
              </a:rPr>
              <a:t>III – A SEPULTURA DE </a:t>
            </a:r>
            <a:r>
              <a:rPr lang="pt-BR" sz="2600" dirty="0" smtClean="0">
                <a:solidFill>
                  <a:srgbClr val="7030A0"/>
                </a:solidFill>
              </a:rPr>
              <a:t>JESUS</a:t>
            </a:r>
          </a:p>
          <a:p>
            <a:pPr marL="114300" indent="0">
              <a:buNone/>
            </a:pPr>
            <a:r>
              <a:rPr lang="pt-BR" sz="2600" dirty="0">
                <a:solidFill>
                  <a:srgbClr val="7030A0"/>
                </a:solidFill>
              </a:rPr>
              <a:t>	</a:t>
            </a:r>
            <a:r>
              <a:rPr lang="pt-BR" sz="2600" dirty="0" smtClean="0">
                <a:solidFill>
                  <a:srgbClr val="7030A0"/>
                </a:solidFill>
              </a:rPr>
              <a:t>			(</a:t>
            </a:r>
            <a:r>
              <a:rPr lang="pt-BR" sz="2600" dirty="0" err="1" smtClean="0">
                <a:solidFill>
                  <a:srgbClr val="7030A0"/>
                </a:solidFill>
              </a:rPr>
              <a:t>Lc</a:t>
            </a:r>
            <a:r>
              <a:rPr lang="pt-BR" sz="2600" dirty="0" smtClean="0">
                <a:solidFill>
                  <a:srgbClr val="7030A0"/>
                </a:solidFill>
              </a:rPr>
              <a:t> </a:t>
            </a:r>
            <a:r>
              <a:rPr lang="pt-BR" sz="2600" dirty="0">
                <a:solidFill>
                  <a:srgbClr val="7030A0"/>
                </a:solidFill>
              </a:rPr>
              <a:t>23.49-56</a:t>
            </a:r>
            <a:r>
              <a:rPr lang="pt-BR" sz="2600" dirty="0" smtClean="0">
                <a:solidFill>
                  <a:srgbClr val="7030A0"/>
                </a:solidFill>
              </a:rPr>
              <a:t>)</a:t>
            </a:r>
            <a:endParaRPr lang="pt-BR" sz="2600" dirty="0">
              <a:solidFill>
                <a:srgbClr val="7030A0"/>
              </a:solidFill>
            </a:endParaRPr>
          </a:p>
          <a:p>
            <a:r>
              <a:rPr lang="pt-BR" sz="2400" dirty="0" smtClean="0">
                <a:solidFill>
                  <a:srgbClr val="7030A0"/>
                </a:solidFill>
              </a:rPr>
              <a:t>	</a:t>
            </a:r>
            <a:r>
              <a:rPr lang="pt-BR" sz="3200" b="1" dirty="0" smtClean="0">
                <a:solidFill>
                  <a:srgbClr val="FF0000"/>
                </a:solidFill>
              </a:rPr>
              <a:t>CONCLUSÃO</a:t>
            </a:r>
            <a:endParaRPr lang="pt-B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48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080120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11: A CRUCIFICAÇÃO DO SALVADOR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7620000" cy="4800600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 smtClean="0">
                <a:solidFill>
                  <a:srgbClr val="7030A0"/>
                </a:solidFill>
              </a:rPr>
              <a:t>CONCLUSÃO	</a:t>
            </a:r>
          </a:p>
          <a:p>
            <a:pPr marL="114300" lvl="0" indent="0">
              <a:buClr>
                <a:srgbClr val="A9A57C"/>
              </a:buClr>
              <a:buNone/>
            </a:pPr>
            <a:r>
              <a:rPr lang="pt-BR" sz="1000" dirty="0" smtClean="0">
                <a:solidFill>
                  <a:srgbClr val="2F2B20"/>
                </a:solidFill>
              </a:rPr>
              <a:t>			</a:t>
            </a:r>
          </a:p>
          <a:p>
            <a:pPr marL="114300" lvl="0" indent="0" algn="just">
              <a:buClr>
                <a:srgbClr val="A9A57C"/>
              </a:buClr>
              <a:buNone/>
            </a:pPr>
            <a:r>
              <a:rPr lang="pt-BR" dirty="0"/>
              <a:t>	</a:t>
            </a:r>
            <a:r>
              <a:rPr lang="pt-BR" sz="2800" dirty="0"/>
              <a:t>Compreender a crucificação de Cristo nos oferece o entendimento claro da sua identidade como “</a:t>
            </a:r>
            <a:r>
              <a:rPr lang="pt-BR" sz="2800" dirty="0">
                <a:solidFill>
                  <a:srgbClr val="0000CC"/>
                </a:solidFill>
              </a:rPr>
              <a:t>o cordeiro de Deus que tira o pecado do mundo</a:t>
            </a:r>
            <a:r>
              <a:rPr lang="pt-BR" sz="2800" dirty="0"/>
              <a:t>”, bem como o entendimento de toda herança de vida concedida por Ele aos seus escolhidos. A plenitude da vida cristã será vivenciada somente por quem compreender o glorioso mistério da cruz de Cristo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924243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11: A CRUCIFICAÇÃO DO SALVADOR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INTRODUÇÃO</a:t>
            </a:r>
          </a:p>
          <a:p>
            <a:r>
              <a:rPr lang="pt-BR" sz="2800" dirty="0">
                <a:solidFill>
                  <a:srgbClr val="7030A0"/>
                </a:solidFill>
              </a:rPr>
              <a:t>I – JESUS A CAMINHO DO </a:t>
            </a:r>
            <a:r>
              <a:rPr lang="pt-BR" sz="2800" dirty="0" smtClean="0">
                <a:solidFill>
                  <a:srgbClr val="7030A0"/>
                </a:solidFill>
              </a:rPr>
              <a:t>GÓLGOTA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7030A0"/>
                </a:solidFill>
              </a:rPr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			(</a:t>
            </a:r>
            <a:r>
              <a:rPr lang="pt-BR" sz="2800" dirty="0" err="1" smtClean="0">
                <a:solidFill>
                  <a:srgbClr val="7030A0"/>
                </a:solidFill>
              </a:rPr>
              <a:t>Lc</a:t>
            </a:r>
            <a:r>
              <a:rPr lang="pt-BR" sz="2800" dirty="0" smtClean="0">
                <a:solidFill>
                  <a:srgbClr val="7030A0"/>
                </a:solidFill>
              </a:rPr>
              <a:t> </a:t>
            </a:r>
            <a:r>
              <a:rPr lang="pt-BR" sz="2800" dirty="0">
                <a:solidFill>
                  <a:srgbClr val="7030A0"/>
                </a:solidFill>
              </a:rPr>
              <a:t>23.26-32</a:t>
            </a:r>
            <a:r>
              <a:rPr lang="pt-BR" sz="28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800" dirty="0">
                <a:solidFill>
                  <a:srgbClr val="7030A0"/>
                </a:solidFill>
              </a:rPr>
              <a:t>II – A CRUCIFICAÇÃO DO </a:t>
            </a:r>
            <a:r>
              <a:rPr lang="pt-BR" sz="2800" dirty="0" smtClean="0">
                <a:solidFill>
                  <a:srgbClr val="7030A0"/>
                </a:solidFill>
              </a:rPr>
              <a:t>SALVADOR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7030A0"/>
                </a:solidFill>
              </a:rPr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			(</a:t>
            </a:r>
            <a:r>
              <a:rPr lang="pt-BR" sz="2800" dirty="0" err="1" smtClean="0">
                <a:solidFill>
                  <a:srgbClr val="7030A0"/>
                </a:solidFill>
              </a:rPr>
              <a:t>Lc</a:t>
            </a:r>
            <a:r>
              <a:rPr lang="pt-BR" sz="2800" dirty="0" smtClean="0">
                <a:solidFill>
                  <a:srgbClr val="7030A0"/>
                </a:solidFill>
              </a:rPr>
              <a:t> </a:t>
            </a:r>
            <a:r>
              <a:rPr lang="pt-BR" sz="2800" dirty="0">
                <a:solidFill>
                  <a:srgbClr val="7030A0"/>
                </a:solidFill>
              </a:rPr>
              <a:t>23.33-48</a:t>
            </a:r>
            <a:r>
              <a:rPr lang="pt-BR" sz="28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800" dirty="0">
                <a:solidFill>
                  <a:srgbClr val="7030A0"/>
                </a:solidFill>
              </a:rPr>
              <a:t>III – A SEPULTURA DE </a:t>
            </a:r>
            <a:r>
              <a:rPr lang="pt-BR" sz="2800" dirty="0" smtClean="0">
                <a:solidFill>
                  <a:srgbClr val="7030A0"/>
                </a:solidFill>
              </a:rPr>
              <a:t>JESUS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7030A0"/>
                </a:solidFill>
              </a:rPr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			(</a:t>
            </a:r>
            <a:r>
              <a:rPr lang="pt-BR" sz="2800" dirty="0" err="1" smtClean="0">
                <a:solidFill>
                  <a:srgbClr val="7030A0"/>
                </a:solidFill>
              </a:rPr>
              <a:t>Lc</a:t>
            </a:r>
            <a:r>
              <a:rPr lang="pt-BR" sz="2800" dirty="0" smtClean="0">
                <a:solidFill>
                  <a:srgbClr val="7030A0"/>
                </a:solidFill>
              </a:rPr>
              <a:t> </a:t>
            </a:r>
            <a:r>
              <a:rPr lang="pt-BR" sz="2800" dirty="0">
                <a:solidFill>
                  <a:srgbClr val="7030A0"/>
                </a:solidFill>
              </a:rPr>
              <a:t>23.49-56</a:t>
            </a:r>
            <a:r>
              <a:rPr lang="pt-BR" sz="2800" dirty="0" smtClean="0">
                <a:solidFill>
                  <a:srgbClr val="7030A0"/>
                </a:solidFill>
              </a:rPr>
              <a:t>)</a:t>
            </a:r>
            <a:endParaRPr lang="pt-BR" sz="2800" dirty="0">
              <a:solidFill>
                <a:srgbClr val="7030A0"/>
              </a:solidFill>
            </a:endParaRPr>
          </a:p>
          <a:p>
            <a:r>
              <a:rPr lang="pt-BR" sz="2400" dirty="0" smtClean="0">
                <a:solidFill>
                  <a:srgbClr val="7030A0"/>
                </a:solidFill>
              </a:rPr>
              <a:t>	</a:t>
            </a:r>
            <a:r>
              <a:rPr lang="pt-BR" sz="3200" dirty="0" smtClean="0">
                <a:solidFill>
                  <a:srgbClr val="7030A0"/>
                </a:solidFill>
              </a:rPr>
              <a:t>CONCLUSÃO</a:t>
            </a:r>
            <a:endParaRPr lang="pt-BR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48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11: A CRUCIFICAÇÃO DO SALVADOR JESUS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sz="2800" b="1" dirty="0" smtClean="0"/>
              <a:t>TEXTO ÁUREO: </a:t>
            </a:r>
          </a:p>
          <a:p>
            <a:r>
              <a:rPr lang="pt-BR" sz="2800" b="1" dirty="0"/>
              <a:t>“</a:t>
            </a:r>
            <a:r>
              <a:rPr lang="pt-BR" sz="3600" dirty="0">
                <a:solidFill>
                  <a:srgbClr val="0000CC"/>
                </a:solidFill>
              </a:rPr>
              <a:t>E, clamando Jesus com grande voz, disse: Pai, nas tuas mãos entrego o meu espírito. E, havendo dito isso, expirou</a:t>
            </a:r>
            <a:r>
              <a:rPr lang="pt-BR" sz="2800" b="1" dirty="0"/>
              <a:t>”. </a:t>
            </a:r>
            <a:endParaRPr lang="pt-BR" sz="2800" b="1" dirty="0" smtClean="0"/>
          </a:p>
          <a:p>
            <a:pPr marL="2103120" lvl="8" indent="0">
              <a:buNone/>
            </a:pPr>
            <a:r>
              <a:rPr lang="pt-BR" sz="2000" b="1" dirty="0" smtClean="0"/>
              <a:t>				</a:t>
            </a:r>
            <a:r>
              <a:rPr lang="pt-BR" sz="2400" dirty="0" smtClean="0"/>
              <a:t>(</a:t>
            </a:r>
            <a:r>
              <a:rPr lang="pt-BR" sz="2400" dirty="0" err="1" smtClean="0">
                <a:solidFill>
                  <a:srgbClr val="0000CC"/>
                </a:solidFill>
              </a:rPr>
              <a:t>Lc</a:t>
            </a:r>
            <a:r>
              <a:rPr lang="pt-BR" sz="2400" dirty="0" smtClean="0">
                <a:solidFill>
                  <a:srgbClr val="0000CC"/>
                </a:solidFill>
              </a:rPr>
              <a:t> 23.46</a:t>
            </a:r>
            <a:r>
              <a:rPr lang="pt-BR" sz="2400" dirty="0" smtClean="0"/>
              <a:t>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5577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620000" cy="706090"/>
          </a:xfrm>
        </p:spPr>
        <p:txBody>
          <a:bodyPr/>
          <a:lstStyle/>
          <a:p>
            <a:pPr algn="ctr"/>
            <a:r>
              <a:rPr lang="pt-BR" sz="3200" b="1" dirty="0" smtClean="0"/>
              <a:t>LEITURA BÍBLICA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7620000" cy="556408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1400" dirty="0" err="1">
                <a:solidFill>
                  <a:srgbClr val="0000CC"/>
                </a:solidFill>
              </a:rPr>
              <a:t>Lc</a:t>
            </a:r>
            <a:r>
              <a:rPr lang="pt-BR" sz="1400" dirty="0">
                <a:solidFill>
                  <a:srgbClr val="0000CC"/>
                </a:solidFill>
              </a:rPr>
              <a:t> 23</a:t>
            </a:r>
            <a:r>
              <a:rPr lang="pt-BR" sz="1400" dirty="0" smtClean="0">
                <a:solidFill>
                  <a:srgbClr val="0000CC"/>
                </a:solidFill>
              </a:rPr>
              <a:t>. </a:t>
            </a:r>
            <a:r>
              <a:rPr lang="pt-BR" sz="1400" dirty="0">
                <a:solidFill>
                  <a:srgbClr val="0000CC"/>
                </a:solidFill>
              </a:rPr>
              <a:t>26 </a:t>
            </a:r>
            <a:r>
              <a:rPr lang="pt-BR" sz="1400" dirty="0" smtClean="0">
                <a:solidFill>
                  <a:srgbClr val="0000CC"/>
                </a:solidFill>
              </a:rPr>
              <a:t> </a:t>
            </a:r>
            <a:r>
              <a:rPr lang="pt-BR" sz="1400" dirty="0">
                <a:solidFill>
                  <a:srgbClr val="0000CC"/>
                </a:solidFill>
              </a:rPr>
              <a:t>E, quando o iam levando, tomaram um certo Simão, cireneu, que vinha do campo, e </a:t>
            </a:r>
            <a:r>
              <a:rPr lang="pt-BR" sz="1400" dirty="0" err="1">
                <a:solidFill>
                  <a:srgbClr val="0000CC"/>
                </a:solidFill>
              </a:rPr>
              <a:t>puseram-lhe</a:t>
            </a:r>
            <a:r>
              <a:rPr lang="pt-BR" sz="1400" dirty="0">
                <a:solidFill>
                  <a:srgbClr val="0000CC"/>
                </a:solidFill>
              </a:rPr>
              <a:t> a cruz às costas, para que a levasse após Jesus</a:t>
            </a:r>
            <a:r>
              <a:rPr lang="pt-BR" sz="1400" dirty="0" smtClean="0">
                <a:solidFill>
                  <a:srgbClr val="0000CC"/>
                </a:solidFill>
              </a:rPr>
              <a:t>.    27  </a:t>
            </a:r>
            <a:r>
              <a:rPr lang="pt-BR" sz="1400" dirty="0">
                <a:solidFill>
                  <a:srgbClr val="0000CC"/>
                </a:solidFill>
              </a:rPr>
              <a:t>E seguia-o grande multidão de povo e de mulheres, as quais batiam nos peitos e o lamentavam</a:t>
            </a:r>
            <a:r>
              <a:rPr lang="pt-BR" sz="1400" dirty="0" smtClean="0">
                <a:solidFill>
                  <a:srgbClr val="0000CC"/>
                </a:solidFill>
              </a:rPr>
              <a:t>.    28  </a:t>
            </a:r>
            <a:r>
              <a:rPr lang="pt-BR" sz="1400" dirty="0">
                <a:solidFill>
                  <a:srgbClr val="0000CC"/>
                </a:solidFill>
              </a:rPr>
              <a:t>Porém Jesus, voltando-se para elas, disse: Filhas de Jerusalém, não choreis por mim; chorai, antes, por vós mesmas e por vossos filhos</a:t>
            </a:r>
            <a:r>
              <a:rPr lang="pt-BR" sz="1400" dirty="0" smtClean="0">
                <a:solidFill>
                  <a:srgbClr val="0000CC"/>
                </a:solidFill>
              </a:rPr>
              <a:t>.    29  </a:t>
            </a:r>
            <a:r>
              <a:rPr lang="pt-BR" sz="1400" dirty="0">
                <a:solidFill>
                  <a:srgbClr val="0000CC"/>
                </a:solidFill>
              </a:rPr>
              <a:t>Porque eis que hão de vir dias em que dirão: Bem-aventuradas as estéreis, e os ventres que não geraram, e os peitos que não amamentaram</a:t>
            </a:r>
            <a:r>
              <a:rPr lang="pt-BR" sz="1400" dirty="0" smtClean="0">
                <a:solidFill>
                  <a:srgbClr val="0000CC"/>
                </a:solidFill>
              </a:rPr>
              <a:t>!    30  </a:t>
            </a:r>
            <a:r>
              <a:rPr lang="pt-BR" sz="1400" dirty="0">
                <a:solidFill>
                  <a:srgbClr val="0000CC"/>
                </a:solidFill>
              </a:rPr>
              <a:t>Então, começarão a dizer aos montes: Caí sobre nós! E aos outeiros: Cobri-nos</a:t>
            </a:r>
            <a:r>
              <a:rPr lang="pt-BR" sz="1400" dirty="0" smtClean="0">
                <a:solidFill>
                  <a:srgbClr val="0000CC"/>
                </a:solidFill>
              </a:rPr>
              <a:t>!    31  </a:t>
            </a:r>
            <a:r>
              <a:rPr lang="pt-BR" sz="1400" dirty="0">
                <a:solidFill>
                  <a:srgbClr val="0000CC"/>
                </a:solidFill>
              </a:rPr>
              <a:t>Porque, se ao madeiro verde fazem isso, que se fará ao seco</a:t>
            </a:r>
            <a:r>
              <a:rPr lang="pt-BR" sz="1400" dirty="0" smtClean="0">
                <a:solidFill>
                  <a:srgbClr val="0000CC"/>
                </a:solidFill>
              </a:rPr>
              <a:t>?    32  </a:t>
            </a:r>
            <a:r>
              <a:rPr lang="pt-BR" sz="1400" dirty="0">
                <a:solidFill>
                  <a:srgbClr val="0000CC"/>
                </a:solidFill>
              </a:rPr>
              <a:t>E também conduziram outros dois, que eram malfeitores, para com ele serem mortos</a:t>
            </a:r>
            <a:r>
              <a:rPr lang="pt-BR" sz="1400" dirty="0" smtClean="0">
                <a:solidFill>
                  <a:srgbClr val="0000CC"/>
                </a:solidFill>
              </a:rPr>
              <a:t>.    33  </a:t>
            </a:r>
            <a:r>
              <a:rPr lang="pt-BR" sz="1400" dirty="0">
                <a:solidFill>
                  <a:srgbClr val="0000CC"/>
                </a:solidFill>
              </a:rPr>
              <a:t>E, quando chegaram ao lugar chamado a Caveira, ali o crucificaram e aos malfeitores, um, à direita, e outro, à esquerda</a:t>
            </a:r>
            <a:r>
              <a:rPr lang="pt-BR" sz="1400" dirty="0" smtClean="0">
                <a:solidFill>
                  <a:srgbClr val="0000CC"/>
                </a:solidFill>
              </a:rPr>
              <a:t>.    34  </a:t>
            </a:r>
            <a:r>
              <a:rPr lang="pt-BR" sz="1400" dirty="0">
                <a:solidFill>
                  <a:srgbClr val="0000CC"/>
                </a:solidFill>
              </a:rPr>
              <a:t>E dizia Jesus: Pai, perdoa-lhes, porque não sabem o que fazem. E, repartindo as suas vestes, lançaram sortes</a:t>
            </a:r>
            <a:r>
              <a:rPr lang="pt-BR" sz="1400" dirty="0" smtClean="0">
                <a:solidFill>
                  <a:srgbClr val="0000CC"/>
                </a:solidFill>
              </a:rPr>
              <a:t>.    35  </a:t>
            </a:r>
            <a:r>
              <a:rPr lang="pt-BR" sz="1400" dirty="0">
                <a:solidFill>
                  <a:srgbClr val="0000CC"/>
                </a:solidFill>
              </a:rPr>
              <a:t>E o povo estava olhando. E também os príncipes zombavam dele, dizendo: Aos outros salvou; salve-se a si mesmo, se este é o Cristo, o escolhido de Deus</a:t>
            </a:r>
            <a:r>
              <a:rPr lang="pt-BR" sz="1400" dirty="0" smtClean="0">
                <a:solidFill>
                  <a:srgbClr val="0000CC"/>
                </a:solidFill>
              </a:rPr>
              <a:t>.    36  </a:t>
            </a:r>
            <a:r>
              <a:rPr lang="pt-BR" sz="1400" dirty="0">
                <a:solidFill>
                  <a:srgbClr val="0000CC"/>
                </a:solidFill>
              </a:rPr>
              <a:t>E também os soldados escarneciam dele, chegando-se a ele, e apresentando-lhe vinagre</a:t>
            </a:r>
            <a:r>
              <a:rPr lang="pt-BR" sz="1400" dirty="0" smtClean="0">
                <a:solidFill>
                  <a:srgbClr val="0000CC"/>
                </a:solidFill>
              </a:rPr>
              <a:t>,    37  </a:t>
            </a:r>
            <a:r>
              <a:rPr lang="pt-BR" sz="1400" dirty="0">
                <a:solidFill>
                  <a:srgbClr val="0000CC"/>
                </a:solidFill>
              </a:rPr>
              <a:t>e dizendo: Se tu és o Rei dos judeus, salva-te a ti mesmo</a:t>
            </a:r>
            <a:r>
              <a:rPr lang="pt-BR" sz="1400" dirty="0" smtClean="0">
                <a:solidFill>
                  <a:srgbClr val="0000CC"/>
                </a:solidFill>
              </a:rPr>
              <a:t>.    38  </a:t>
            </a:r>
            <a:r>
              <a:rPr lang="pt-BR" sz="1400" dirty="0">
                <a:solidFill>
                  <a:srgbClr val="0000CC"/>
                </a:solidFill>
              </a:rPr>
              <a:t>E também, por cima dele, estava um título, escrito em letras gregas, romanas e hebraicas: ESTE É O REI DOS JUDEUS</a:t>
            </a:r>
            <a:r>
              <a:rPr lang="pt-BR" sz="1400" dirty="0" smtClean="0">
                <a:solidFill>
                  <a:srgbClr val="0000CC"/>
                </a:solidFill>
              </a:rPr>
              <a:t>.    39  </a:t>
            </a:r>
            <a:r>
              <a:rPr lang="pt-BR" sz="1400" dirty="0">
                <a:solidFill>
                  <a:srgbClr val="0000CC"/>
                </a:solidFill>
              </a:rPr>
              <a:t>E um dos malfeitores que estavam pendurados blasfemava dele, dizendo: Se tu és o Cristo, salva-te a ti mesmo e a nós</a:t>
            </a:r>
            <a:r>
              <a:rPr lang="pt-BR" sz="1400" dirty="0" smtClean="0">
                <a:solidFill>
                  <a:srgbClr val="0000CC"/>
                </a:solidFill>
              </a:rPr>
              <a:t>.    40  </a:t>
            </a:r>
            <a:r>
              <a:rPr lang="pt-BR" sz="1400" dirty="0">
                <a:solidFill>
                  <a:srgbClr val="0000CC"/>
                </a:solidFill>
              </a:rPr>
              <a:t>Respondendo, porém, o outro, repreendia-o, dizendo: Tu nem ainda temes a Deus, estando na mesma condenação</a:t>
            </a:r>
            <a:r>
              <a:rPr lang="pt-BR" sz="1400" dirty="0" smtClean="0">
                <a:solidFill>
                  <a:srgbClr val="0000CC"/>
                </a:solidFill>
              </a:rPr>
              <a:t>?    41  </a:t>
            </a:r>
            <a:r>
              <a:rPr lang="pt-BR" sz="1400" dirty="0">
                <a:solidFill>
                  <a:srgbClr val="0000CC"/>
                </a:solidFill>
              </a:rPr>
              <a:t>E nós, na verdade, com justiça, porque recebemos o que os nossos feitos mereciam; mas este nenhum mal fez</a:t>
            </a:r>
            <a:r>
              <a:rPr lang="pt-BR" sz="1400" dirty="0" smtClean="0">
                <a:solidFill>
                  <a:srgbClr val="0000CC"/>
                </a:solidFill>
              </a:rPr>
              <a:t>.    42  </a:t>
            </a:r>
            <a:r>
              <a:rPr lang="pt-BR" sz="1400" dirty="0">
                <a:solidFill>
                  <a:srgbClr val="0000CC"/>
                </a:solidFill>
              </a:rPr>
              <a:t>E disse a Jesus: Senhor, lembra-te de mim, quando entrares no teu Reino</a:t>
            </a:r>
            <a:r>
              <a:rPr lang="pt-BR" sz="1400" dirty="0" smtClean="0">
                <a:solidFill>
                  <a:srgbClr val="0000CC"/>
                </a:solidFill>
              </a:rPr>
              <a:t>.    43  </a:t>
            </a:r>
            <a:r>
              <a:rPr lang="pt-BR" sz="1400" dirty="0">
                <a:solidFill>
                  <a:srgbClr val="0000CC"/>
                </a:solidFill>
              </a:rPr>
              <a:t>E disse-lhe Jesus: Em verdade te digo que hoje estarás comigo no Paraíso</a:t>
            </a:r>
            <a:r>
              <a:rPr lang="pt-BR" sz="1400" dirty="0" smtClean="0">
                <a:solidFill>
                  <a:srgbClr val="0000CC"/>
                </a:solidFill>
              </a:rPr>
              <a:t>.    44  </a:t>
            </a:r>
            <a:r>
              <a:rPr lang="pt-BR" sz="1400" dirty="0">
                <a:solidFill>
                  <a:srgbClr val="0000CC"/>
                </a:solidFill>
              </a:rPr>
              <a:t>E era já quase a hora sexta, e houve trevas em toda a terra até à hora nona</a:t>
            </a:r>
            <a:r>
              <a:rPr lang="pt-BR" sz="1400" dirty="0" smtClean="0">
                <a:solidFill>
                  <a:srgbClr val="0000CC"/>
                </a:solidFill>
              </a:rPr>
              <a:t>,    45  </a:t>
            </a:r>
            <a:r>
              <a:rPr lang="pt-BR" sz="1400" dirty="0">
                <a:solidFill>
                  <a:srgbClr val="0000CC"/>
                </a:solidFill>
              </a:rPr>
              <a:t>escurecendo-se o sol; e rasgou-se ao meio o véu do templo</a:t>
            </a:r>
            <a:r>
              <a:rPr lang="pt-BR" sz="1400" dirty="0" smtClean="0">
                <a:solidFill>
                  <a:srgbClr val="0000CC"/>
                </a:solidFill>
              </a:rPr>
              <a:t>.    46  </a:t>
            </a:r>
            <a:r>
              <a:rPr lang="pt-BR" sz="1400" dirty="0">
                <a:solidFill>
                  <a:srgbClr val="0000CC"/>
                </a:solidFill>
              </a:rPr>
              <a:t>E, clamando Jesus com grande voz, disse: Pai, nas tuas mãos entrego o meu espírito. E, havendo dito isso, expirou</a:t>
            </a:r>
            <a:r>
              <a:rPr lang="pt-BR" sz="1400" dirty="0" smtClean="0">
                <a:solidFill>
                  <a:srgbClr val="0000CC"/>
                </a:solidFill>
              </a:rPr>
              <a:t>.    47  </a:t>
            </a:r>
            <a:r>
              <a:rPr lang="pt-BR" sz="1400" dirty="0">
                <a:solidFill>
                  <a:srgbClr val="0000CC"/>
                </a:solidFill>
              </a:rPr>
              <a:t>E o centurião, vendo o que tinha acontecido, deu glória a Deus, dizendo: Na verdade, este homem era justo</a:t>
            </a:r>
            <a:r>
              <a:rPr lang="pt-BR" sz="1400" dirty="0" smtClean="0">
                <a:solidFill>
                  <a:srgbClr val="0000CC"/>
                </a:solidFill>
              </a:rPr>
              <a:t>.    48  </a:t>
            </a:r>
            <a:r>
              <a:rPr lang="pt-BR" sz="1400" dirty="0">
                <a:solidFill>
                  <a:srgbClr val="0000CC"/>
                </a:solidFill>
              </a:rPr>
              <a:t>E toda a multidão que se ajuntara a este espetáculo, vendo o que havia acontecido, voltava batendo nos peitos.</a:t>
            </a:r>
          </a:p>
        </p:txBody>
      </p:sp>
    </p:spTree>
    <p:extLst>
      <p:ext uri="{BB962C8B-B14F-4D97-AF65-F5344CB8AC3E}">
        <p14:creationId xmlns:p14="http://schemas.microsoft.com/office/powerpoint/2010/main" val="43088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11: A CRUCIFICAÇÃO DO SALVADOR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INTRODUÇÃO</a:t>
            </a:r>
          </a:p>
          <a:p>
            <a:r>
              <a:rPr lang="pt-BR" sz="2800" dirty="0">
                <a:solidFill>
                  <a:srgbClr val="7030A0"/>
                </a:solidFill>
              </a:rPr>
              <a:t>I – JESUS A CAMINHO DO </a:t>
            </a:r>
            <a:r>
              <a:rPr lang="pt-BR" sz="2800" dirty="0" smtClean="0">
                <a:solidFill>
                  <a:srgbClr val="7030A0"/>
                </a:solidFill>
              </a:rPr>
              <a:t>GÓLGOTA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7030A0"/>
                </a:solidFill>
              </a:rPr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			(</a:t>
            </a:r>
            <a:r>
              <a:rPr lang="pt-BR" sz="2800" dirty="0" err="1" smtClean="0">
                <a:solidFill>
                  <a:srgbClr val="7030A0"/>
                </a:solidFill>
              </a:rPr>
              <a:t>Lc</a:t>
            </a:r>
            <a:r>
              <a:rPr lang="pt-BR" sz="2800" dirty="0" smtClean="0">
                <a:solidFill>
                  <a:srgbClr val="7030A0"/>
                </a:solidFill>
              </a:rPr>
              <a:t> </a:t>
            </a:r>
            <a:r>
              <a:rPr lang="pt-BR" sz="2800" dirty="0">
                <a:solidFill>
                  <a:srgbClr val="7030A0"/>
                </a:solidFill>
              </a:rPr>
              <a:t>23.26-32</a:t>
            </a:r>
            <a:r>
              <a:rPr lang="pt-BR" sz="28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800" dirty="0">
                <a:solidFill>
                  <a:srgbClr val="7030A0"/>
                </a:solidFill>
              </a:rPr>
              <a:t>II – A CRUCIFICAÇÃO DO </a:t>
            </a:r>
            <a:r>
              <a:rPr lang="pt-BR" sz="2800" dirty="0" smtClean="0">
                <a:solidFill>
                  <a:srgbClr val="7030A0"/>
                </a:solidFill>
              </a:rPr>
              <a:t>SALVADOR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7030A0"/>
                </a:solidFill>
              </a:rPr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			(</a:t>
            </a:r>
            <a:r>
              <a:rPr lang="pt-BR" sz="2800" dirty="0" err="1" smtClean="0">
                <a:solidFill>
                  <a:srgbClr val="7030A0"/>
                </a:solidFill>
              </a:rPr>
              <a:t>Lc</a:t>
            </a:r>
            <a:r>
              <a:rPr lang="pt-BR" sz="2800" dirty="0" smtClean="0">
                <a:solidFill>
                  <a:srgbClr val="7030A0"/>
                </a:solidFill>
              </a:rPr>
              <a:t> </a:t>
            </a:r>
            <a:r>
              <a:rPr lang="pt-BR" sz="2800" dirty="0">
                <a:solidFill>
                  <a:srgbClr val="7030A0"/>
                </a:solidFill>
              </a:rPr>
              <a:t>23.33-48</a:t>
            </a:r>
            <a:r>
              <a:rPr lang="pt-BR" sz="28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800" dirty="0">
                <a:solidFill>
                  <a:srgbClr val="7030A0"/>
                </a:solidFill>
              </a:rPr>
              <a:t>III – A SEPULTURA DE </a:t>
            </a:r>
            <a:r>
              <a:rPr lang="pt-BR" sz="2800" dirty="0" smtClean="0">
                <a:solidFill>
                  <a:srgbClr val="7030A0"/>
                </a:solidFill>
              </a:rPr>
              <a:t>JESUS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7030A0"/>
                </a:solidFill>
              </a:rPr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			(</a:t>
            </a:r>
            <a:r>
              <a:rPr lang="pt-BR" sz="2800" dirty="0" err="1" smtClean="0">
                <a:solidFill>
                  <a:srgbClr val="7030A0"/>
                </a:solidFill>
              </a:rPr>
              <a:t>Lc</a:t>
            </a:r>
            <a:r>
              <a:rPr lang="pt-BR" sz="2800" dirty="0" smtClean="0">
                <a:solidFill>
                  <a:srgbClr val="7030A0"/>
                </a:solidFill>
              </a:rPr>
              <a:t> </a:t>
            </a:r>
            <a:r>
              <a:rPr lang="pt-BR" sz="2800" dirty="0">
                <a:solidFill>
                  <a:srgbClr val="7030A0"/>
                </a:solidFill>
              </a:rPr>
              <a:t>23.49-56</a:t>
            </a:r>
            <a:r>
              <a:rPr lang="pt-BR" sz="2800" dirty="0" smtClean="0">
                <a:solidFill>
                  <a:srgbClr val="7030A0"/>
                </a:solidFill>
              </a:rPr>
              <a:t>)</a:t>
            </a:r>
            <a:endParaRPr lang="pt-BR" sz="2800" dirty="0">
              <a:solidFill>
                <a:srgbClr val="7030A0"/>
              </a:solidFill>
            </a:endParaRPr>
          </a:p>
          <a:p>
            <a:r>
              <a:rPr lang="pt-BR" sz="2400" dirty="0" smtClean="0">
                <a:solidFill>
                  <a:srgbClr val="7030A0"/>
                </a:solidFill>
              </a:rPr>
              <a:t>	</a:t>
            </a:r>
            <a:r>
              <a:rPr lang="pt-BR" sz="3200" dirty="0" smtClean="0">
                <a:solidFill>
                  <a:srgbClr val="7030A0"/>
                </a:solidFill>
              </a:rPr>
              <a:t>CONCLUSÃO</a:t>
            </a:r>
            <a:endParaRPr lang="pt-BR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7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1008112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11: A CRUCIFICAÇÃO DO SALVADOR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68760"/>
            <a:ext cx="7620000" cy="4944616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t-BR" sz="2400" b="1" dirty="0" smtClean="0"/>
              <a:t>	INTRODUÇÃO</a:t>
            </a:r>
          </a:p>
          <a:p>
            <a:pPr marL="114300" indent="0">
              <a:buNone/>
            </a:pPr>
            <a:endParaRPr lang="pt-BR" sz="1200" dirty="0" smtClean="0"/>
          </a:p>
          <a:p>
            <a:pPr marL="114300" indent="0" algn="just">
              <a:buNone/>
            </a:pPr>
            <a:r>
              <a:rPr lang="pt-BR" dirty="0" smtClean="0"/>
              <a:t>	</a:t>
            </a:r>
            <a:r>
              <a:rPr lang="pt-BR" sz="2800" dirty="0"/>
              <a:t>Na lição anterior estudamos sobre a agonia de Jesus no </a:t>
            </a:r>
            <a:r>
              <a:rPr lang="pt-BR" sz="2800" dirty="0" err="1"/>
              <a:t>Getsêmani</a:t>
            </a:r>
            <a:r>
              <a:rPr lang="pt-BR" sz="2800" dirty="0"/>
              <a:t> e o seu injusto julgamento. Nesta lição, vamos examinar as Escrituras Sagradas para conhecermos os registros sobre a crucificação de Cristo. A crucificação era a pena capital aplicada pelo Império Romano somente para os criminosos mais </a:t>
            </a:r>
            <a:r>
              <a:rPr lang="pt-BR" sz="2800" dirty="0" smtClean="0"/>
              <a:t>cruéis; </a:t>
            </a:r>
            <a:r>
              <a:rPr lang="pt-BR" sz="2800" dirty="0"/>
              <a:t>e na Lei era “</a:t>
            </a:r>
            <a:r>
              <a:rPr lang="pt-BR" sz="2800" dirty="0">
                <a:solidFill>
                  <a:srgbClr val="0000CC"/>
                </a:solidFill>
              </a:rPr>
              <a:t>maldito todo aquele que for pendurado no madeiro</a:t>
            </a:r>
            <a:r>
              <a:rPr lang="pt-BR" sz="2800" dirty="0"/>
              <a:t>”, no entanto, o inocente Cordeiro de Deus foi submetido a esta horrenda pena. </a:t>
            </a:r>
          </a:p>
        </p:txBody>
      </p:sp>
    </p:spTree>
    <p:extLst>
      <p:ext uri="{BB962C8B-B14F-4D97-AF65-F5344CB8AC3E}">
        <p14:creationId xmlns:p14="http://schemas.microsoft.com/office/powerpoint/2010/main" val="300069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22114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11: A CRUCIFICAÇÃO DO SALVADOR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/>
          <a:lstStyle/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400" dirty="0" smtClean="0"/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INTRODUÇÃO</a:t>
            </a:r>
          </a:p>
          <a:p>
            <a:r>
              <a:rPr lang="pt-BR" sz="2800" dirty="0">
                <a:solidFill>
                  <a:srgbClr val="FF0000"/>
                </a:solidFill>
              </a:rPr>
              <a:t>I – JESUS A CAMINHO DO </a:t>
            </a:r>
            <a:r>
              <a:rPr lang="pt-BR" sz="2800" dirty="0" smtClean="0">
                <a:solidFill>
                  <a:srgbClr val="FF0000"/>
                </a:solidFill>
              </a:rPr>
              <a:t>GÓLGOTA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FF0000"/>
                </a:solidFill>
              </a:rPr>
              <a:t>	</a:t>
            </a:r>
            <a:r>
              <a:rPr lang="pt-BR" sz="2800" dirty="0" smtClean="0">
                <a:solidFill>
                  <a:srgbClr val="FF0000"/>
                </a:solidFill>
              </a:rPr>
              <a:t>			(</a:t>
            </a:r>
            <a:r>
              <a:rPr lang="pt-BR" sz="2800" dirty="0" err="1" smtClean="0">
                <a:solidFill>
                  <a:srgbClr val="FF0000"/>
                </a:solidFill>
              </a:rPr>
              <a:t>Lc</a:t>
            </a:r>
            <a:r>
              <a:rPr lang="pt-BR" sz="2800" dirty="0" smtClean="0">
                <a:solidFill>
                  <a:srgbClr val="FF0000"/>
                </a:solidFill>
              </a:rPr>
              <a:t> </a:t>
            </a:r>
            <a:r>
              <a:rPr lang="pt-BR" sz="2800" dirty="0">
                <a:solidFill>
                  <a:srgbClr val="FF0000"/>
                </a:solidFill>
              </a:rPr>
              <a:t>23.26-32</a:t>
            </a:r>
            <a:r>
              <a:rPr lang="pt-BR" sz="28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pt-BR" sz="2800" dirty="0">
                <a:solidFill>
                  <a:srgbClr val="7030A0"/>
                </a:solidFill>
              </a:rPr>
              <a:t>II – A CRUCIFICAÇÃO DO </a:t>
            </a:r>
            <a:r>
              <a:rPr lang="pt-BR" sz="2800" dirty="0" smtClean="0">
                <a:solidFill>
                  <a:srgbClr val="7030A0"/>
                </a:solidFill>
              </a:rPr>
              <a:t>SALVADOR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7030A0"/>
                </a:solidFill>
              </a:rPr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			(</a:t>
            </a:r>
            <a:r>
              <a:rPr lang="pt-BR" sz="2800" dirty="0" err="1" smtClean="0">
                <a:solidFill>
                  <a:srgbClr val="7030A0"/>
                </a:solidFill>
              </a:rPr>
              <a:t>Lc</a:t>
            </a:r>
            <a:r>
              <a:rPr lang="pt-BR" sz="2800" dirty="0" smtClean="0">
                <a:solidFill>
                  <a:srgbClr val="7030A0"/>
                </a:solidFill>
              </a:rPr>
              <a:t> </a:t>
            </a:r>
            <a:r>
              <a:rPr lang="pt-BR" sz="2800" dirty="0">
                <a:solidFill>
                  <a:srgbClr val="7030A0"/>
                </a:solidFill>
              </a:rPr>
              <a:t>23.33-48</a:t>
            </a:r>
            <a:r>
              <a:rPr lang="pt-BR" sz="2800" dirty="0" smtClean="0">
                <a:solidFill>
                  <a:srgbClr val="7030A0"/>
                </a:solidFill>
              </a:rPr>
              <a:t>)</a:t>
            </a:r>
          </a:p>
          <a:p>
            <a:r>
              <a:rPr lang="pt-BR" sz="2800" dirty="0">
                <a:solidFill>
                  <a:srgbClr val="7030A0"/>
                </a:solidFill>
              </a:rPr>
              <a:t>III – A SEPULTURA DE </a:t>
            </a:r>
            <a:r>
              <a:rPr lang="pt-BR" sz="2800" dirty="0" smtClean="0">
                <a:solidFill>
                  <a:srgbClr val="7030A0"/>
                </a:solidFill>
              </a:rPr>
              <a:t>JESUS</a:t>
            </a:r>
          </a:p>
          <a:p>
            <a:pPr marL="114300" indent="0">
              <a:buNone/>
            </a:pPr>
            <a:r>
              <a:rPr lang="pt-BR" sz="2800" dirty="0">
                <a:solidFill>
                  <a:srgbClr val="7030A0"/>
                </a:solidFill>
              </a:rPr>
              <a:t>	</a:t>
            </a:r>
            <a:r>
              <a:rPr lang="pt-BR" sz="2800" dirty="0" smtClean="0">
                <a:solidFill>
                  <a:srgbClr val="7030A0"/>
                </a:solidFill>
              </a:rPr>
              <a:t>			(</a:t>
            </a:r>
            <a:r>
              <a:rPr lang="pt-BR" sz="2800" dirty="0" err="1" smtClean="0">
                <a:solidFill>
                  <a:srgbClr val="7030A0"/>
                </a:solidFill>
              </a:rPr>
              <a:t>Lc</a:t>
            </a:r>
            <a:r>
              <a:rPr lang="pt-BR" sz="2800" dirty="0" smtClean="0">
                <a:solidFill>
                  <a:srgbClr val="7030A0"/>
                </a:solidFill>
              </a:rPr>
              <a:t> </a:t>
            </a:r>
            <a:r>
              <a:rPr lang="pt-BR" sz="2800" dirty="0">
                <a:solidFill>
                  <a:srgbClr val="7030A0"/>
                </a:solidFill>
              </a:rPr>
              <a:t>23.49-56</a:t>
            </a:r>
            <a:r>
              <a:rPr lang="pt-BR" sz="2800" dirty="0" smtClean="0">
                <a:solidFill>
                  <a:srgbClr val="7030A0"/>
                </a:solidFill>
              </a:rPr>
              <a:t>)</a:t>
            </a:r>
            <a:endParaRPr lang="pt-BR" sz="2800" dirty="0">
              <a:solidFill>
                <a:srgbClr val="7030A0"/>
              </a:solidFill>
            </a:endParaRPr>
          </a:p>
          <a:p>
            <a:r>
              <a:rPr lang="pt-BR" sz="2400" dirty="0" smtClean="0">
                <a:solidFill>
                  <a:srgbClr val="7030A0"/>
                </a:solidFill>
              </a:rPr>
              <a:t>	</a:t>
            </a:r>
            <a:r>
              <a:rPr lang="pt-BR" sz="3200" dirty="0" smtClean="0">
                <a:solidFill>
                  <a:srgbClr val="7030A0"/>
                </a:solidFill>
              </a:rPr>
              <a:t>CONCLUSÃO</a:t>
            </a:r>
            <a:endParaRPr lang="pt-BR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06090"/>
          </a:xfrm>
        </p:spPr>
        <p:txBody>
          <a:bodyPr/>
          <a:lstStyle/>
          <a:p>
            <a:pPr algn="ctr"/>
            <a:r>
              <a:rPr lang="pt-BR" sz="2400" b="1" dirty="0" smtClean="0"/>
              <a:t>LEITURA BÍBLICA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7620000" cy="534806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pt-BR" sz="2400" dirty="0" err="1" smtClean="0">
                <a:solidFill>
                  <a:srgbClr val="0000CC"/>
                </a:solidFill>
              </a:rPr>
              <a:t>Lc</a:t>
            </a:r>
            <a:r>
              <a:rPr lang="pt-BR" sz="2400" dirty="0" smtClean="0">
                <a:solidFill>
                  <a:srgbClr val="0000CC"/>
                </a:solidFill>
              </a:rPr>
              <a:t> </a:t>
            </a:r>
            <a:r>
              <a:rPr lang="pt-BR" sz="2400" dirty="0">
                <a:solidFill>
                  <a:srgbClr val="0000CC"/>
                </a:solidFill>
              </a:rPr>
              <a:t>23. 26  E, quando o iam levando, tomaram um certo Simão, cireneu, que vinha do campo, e </a:t>
            </a:r>
            <a:r>
              <a:rPr lang="pt-BR" sz="2400" dirty="0" err="1">
                <a:solidFill>
                  <a:srgbClr val="0000CC"/>
                </a:solidFill>
              </a:rPr>
              <a:t>puseram-lhe</a:t>
            </a:r>
            <a:r>
              <a:rPr lang="pt-BR" sz="2400" dirty="0">
                <a:solidFill>
                  <a:srgbClr val="0000CC"/>
                </a:solidFill>
              </a:rPr>
              <a:t> a cruz às costas, para que a levasse após Jesus.    27  E seguia-o grande multidão de povo e de mulheres, as quais batiam nos peitos e o lamentavam.    28  Porém Jesus, voltando-se para elas, disse: Filhas de Jerusalém, não choreis por mim; chorai, antes, por vós mesmas e por vossos filhos.    29  Porque eis que hão de vir dias em que dirão: Bem-aventuradas as estéreis, e os ventres que não geraram, e os peitos que não amamentaram!    30  Então, começarão a dizer aos montes: Caí sobre nós! E aos outeiros: Cobri-nos!    31  Porque, se ao madeiro verde fazem isso, que se fará ao seco?    32  E também conduziram outros dois, que eram malfeitores, para com ele serem mortos</a:t>
            </a:r>
            <a:r>
              <a:rPr lang="pt-BR" sz="2400" dirty="0" smtClean="0">
                <a:solidFill>
                  <a:srgbClr val="0000CC"/>
                </a:solidFill>
              </a:rPr>
              <a:t>.</a:t>
            </a:r>
            <a:endParaRPr lang="pt-BR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25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7620000" cy="864096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675E47"/>
                </a:solidFill>
              </a:rPr>
              <a:t>LIÇÃO 11: A CRUCIFICAÇÃO DO SALVADOR JESUS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7620000" cy="5160640"/>
          </a:xfrm>
          <a:ln>
            <a:solidFill>
              <a:schemeClr val="tx1">
                <a:lumMod val="90000"/>
                <a:lumOff val="10000"/>
              </a:schemeClr>
            </a:solidFill>
          </a:ln>
        </p:spPr>
        <p:txBody>
          <a:bodyPr>
            <a:normAutofit lnSpcReduction="10000"/>
          </a:bodyPr>
          <a:lstStyle/>
          <a:p>
            <a:pPr marL="114300" lvl="0" indent="0">
              <a:buClr>
                <a:srgbClr val="A9A57C"/>
              </a:buClr>
              <a:buNone/>
            </a:pPr>
            <a:r>
              <a:rPr lang="pt-BR" sz="2400" dirty="0">
                <a:solidFill>
                  <a:srgbClr val="7030A0"/>
                </a:solidFill>
              </a:rPr>
              <a:t>I – JESUS A CAMINHO DO </a:t>
            </a:r>
            <a:r>
              <a:rPr lang="pt-BR" sz="2400" dirty="0" smtClean="0">
                <a:solidFill>
                  <a:srgbClr val="7030A0"/>
                </a:solidFill>
              </a:rPr>
              <a:t>GÓLGOTA				</a:t>
            </a:r>
            <a:r>
              <a:rPr lang="pt-BR" sz="1800" dirty="0" smtClean="0">
                <a:solidFill>
                  <a:srgbClr val="7030A0"/>
                </a:solidFill>
              </a:rPr>
              <a:t>1</a:t>
            </a:r>
          </a:p>
          <a:p>
            <a:pPr marL="114300" lvl="0" indent="0">
              <a:buClr>
                <a:srgbClr val="A9A57C"/>
              </a:buClr>
              <a:buNone/>
            </a:pPr>
            <a:endParaRPr lang="pt-BR" sz="1000" dirty="0">
              <a:solidFill>
                <a:srgbClr val="2F2B20"/>
              </a:solidFill>
            </a:endParaRPr>
          </a:p>
          <a:p>
            <a:pPr marL="114300" indent="0" algn="just">
              <a:buNone/>
            </a:pPr>
            <a:r>
              <a:rPr lang="pt-BR" dirty="0"/>
              <a:t>	</a:t>
            </a:r>
            <a:r>
              <a:rPr lang="pt-BR" sz="2400" dirty="0"/>
              <a:t>Saindo Jesus levando a cruz para o calvário, três </a:t>
            </a:r>
            <a:r>
              <a:rPr lang="pt-BR" sz="2400" dirty="0" smtClean="0"/>
              <a:t>dos </a:t>
            </a:r>
            <a:r>
              <a:rPr lang="pt-BR" sz="2400" dirty="0"/>
              <a:t>evangelistas narram que,  constrangeram um certo Simão, cireneu, a carregar a cruz. O translado de Jesus até o lugar da execução foi acompanhado de uma multidão e havia um número de mulheres que lamentavam dramaticamente a condenação d’Ele. Jesus as aconselhou a não se lamentarem por Ele, mas sim por elas mesmas e por seus descendentes, prenunciando Ele os dias difíceis que viriam e em que elas iriam dizer: “</a:t>
            </a:r>
            <a:r>
              <a:rPr lang="pt-BR" sz="2400" dirty="0">
                <a:solidFill>
                  <a:srgbClr val="0000CC"/>
                </a:solidFill>
              </a:rPr>
              <a:t>Bem-aventuradas as estéreis, e os ventres que não geraram, e os peitos que não amamentaram!</a:t>
            </a:r>
            <a:r>
              <a:rPr lang="pt-BR" sz="2400" dirty="0"/>
              <a:t>”. A rejeição ao Messias por grande parte dos judeus acarretaria o severo juízo de Deus sobre esse povo rebelde e incrédulo </a:t>
            </a:r>
            <a:r>
              <a:rPr lang="pt-BR" sz="2400" dirty="0" smtClean="0"/>
              <a:t>(</a:t>
            </a:r>
            <a:r>
              <a:rPr lang="pt-BR" sz="2400" dirty="0" err="1" smtClean="0">
                <a:solidFill>
                  <a:srgbClr val="0000CC"/>
                </a:solidFill>
              </a:rPr>
              <a:t>Lc</a:t>
            </a:r>
            <a:r>
              <a:rPr lang="pt-BR" sz="2400" dirty="0" smtClean="0">
                <a:solidFill>
                  <a:srgbClr val="0000CC"/>
                </a:solidFill>
              </a:rPr>
              <a:t> </a:t>
            </a:r>
            <a:r>
              <a:rPr lang="pt-BR" sz="2400" dirty="0">
                <a:solidFill>
                  <a:srgbClr val="0000CC"/>
                </a:solidFill>
              </a:rPr>
              <a:t>21.20-24</a:t>
            </a:r>
            <a:r>
              <a:rPr lang="pt-BR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70931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651</TotalTime>
  <Words>3675</Words>
  <Application>Microsoft Office PowerPoint</Application>
  <PresentationFormat>Apresentação na tela (4:3)</PresentationFormat>
  <Paragraphs>150</Paragraphs>
  <Slides>34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Adjacência</vt:lpstr>
      <vt:lpstr>A VIDA E OBRA DE JESUS CRISTO</vt:lpstr>
      <vt:lpstr>LIÇÃO 11:   A  CRUCIFICAÇÃO  DO SALVADOR  JESUS</vt:lpstr>
      <vt:lpstr>LIÇÃO 11: A CRUCIFICAÇÃO DO SALVADOR JESUS</vt:lpstr>
      <vt:lpstr>LEITURA BÍBLICA</vt:lpstr>
      <vt:lpstr>LIÇÃO 11: A CRUCIFICAÇÃO DO SALVADOR JESUS</vt:lpstr>
      <vt:lpstr>LIÇÃO 11: A CRUCIFICAÇÃO DO SALVADOR JESUS</vt:lpstr>
      <vt:lpstr>LIÇÃO 11: A CRUCIFICAÇÃO DO SALVADOR JESUS</vt:lpstr>
      <vt:lpstr>LEITURA BÍBLICA</vt:lpstr>
      <vt:lpstr>LIÇÃO 11: A CRUCIFICAÇÃO DO SALVADOR JESUS</vt:lpstr>
      <vt:lpstr>LEITURA BÍBLICA</vt:lpstr>
      <vt:lpstr>LIÇÃO 11: A CRUCIFICAÇÃO DO SALVADOR JESUS</vt:lpstr>
      <vt:lpstr>LEITURA BÍBLICA</vt:lpstr>
      <vt:lpstr>LIÇÃO 11: A CRUCIFICAÇÃO DO SALVADOR JESUS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LIÇÃO 11: A CRUCIFICAÇÃO DO SALVADOR JESUS</vt:lpstr>
      <vt:lpstr>Apresentação do PowerPoint</vt:lpstr>
      <vt:lpstr>Apresentação do PowerPoint</vt:lpstr>
      <vt:lpstr>Apresentação do PowerPoint</vt:lpstr>
      <vt:lpstr>LIÇÃO 11: A CRUCIFICAÇÃO DO SALVADOR JESUS</vt:lpstr>
      <vt:lpstr>Apresentação do PowerPoint</vt:lpstr>
      <vt:lpstr>LIÇÃO 11: A CRUCIFICAÇÃO DO SALVADOR JESUS</vt:lpstr>
      <vt:lpstr>EXTENDENDO   A   LEITURA   BÍBLICA</vt:lpstr>
      <vt:lpstr>LIÇÃO 11: A CRUCIFICAÇÃO DO SALVADOR JESUS</vt:lpstr>
      <vt:lpstr>Apresentação do PowerPoint</vt:lpstr>
      <vt:lpstr>Apresentação do PowerPoint</vt:lpstr>
      <vt:lpstr>Apresentação do PowerPoint</vt:lpstr>
      <vt:lpstr>LIÇÃO 11: A CRUCIFICAÇÃO DO SALVADOR JESUS</vt:lpstr>
      <vt:lpstr>LIÇÃO 11: A CRUCIFICAÇÃO DO SALVADOR JESUS</vt:lpstr>
      <vt:lpstr>LIÇÃO 11: A CRUCIFICAÇÃO DO SALVADOR JESUS</vt:lpstr>
      <vt:lpstr>LIÇÃO 11: A CRUCIFICAÇÃO DO SALVADOR JESUS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VIDA E OBRA DE JESUS CRISTO</dc:title>
  <dc:creator>Cledson _</dc:creator>
  <cp:lastModifiedBy>I.G.V</cp:lastModifiedBy>
  <cp:revision>53</cp:revision>
  <dcterms:created xsi:type="dcterms:W3CDTF">2017-09-26T11:32:47Z</dcterms:created>
  <dcterms:modified xsi:type="dcterms:W3CDTF">2017-12-06T00:29:57Z</dcterms:modified>
</cp:coreProperties>
</file>