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2"/>
  </p:notesMasterIdLst>
  <p:sldIdLst>
    <p:sldId id="256" r:id="rId2"/>
    <p:sldId id="257" r:id="rId3"/>
    <p:sldId id="258" r:id="rId4"/>
    <p:sldId id="259" r:id="rId5"/>
    <p:sldId id="263" r:id="rId6"/>
    <p:sldId id="261" r:id="rId7"/>
    <p:sldId id="300" r:id="rId8"/>
    <p:sldId id="271" r:id="rId9"/>
    <p:sldId id="272" r:id="rId10"/>
    <p:sldId id="273" r:id="rId11"/>
    <p:sldId id="317" r:id="rId12"/>
    <p:sldId id="305" r:id="rId13"/>
    <p:sldId id="274" r:id="rId14"/>
    <p:sldId id="295" r:id="rId15"/>
    <p:sldId id="301" r:id="rId16"/>
    <p:sldId id="279" r:id="rId17"/>
    <p:sldId id="313" r:id="rId18"/>
    <p:sldId id="310" r:id="rId19"/>
    <p:sldId id="296" r:id="rId20"/>
    <p:sldId id="314" r:id="rId21"/>
    <p:sldId id="281" r:id="rId22"/>
    <p:sldId id="294" r:id="rId23"/>
    <p:sldId id="308" r:id="rId24"/>
    <p:sldId id="319" r:id="rId25"/>
    <p:sldId id="309" r:id="rId26"/>
    <p:sldId id="315" r:id="rId27"/>
    <p:sldId id="302" r:id="rId28"/>
    <p:sldId id="307" r:id="rId29"/>
    <p:sldId id="286" r:id="rId30"/>
    <p:sldId id="312" r:id="rId31"/>
    <p:sldId id="311" r:id="rId32"/>
    <p:sldId id="318" r:id="rId33"/>
    <p:sldId id="288" r:id="rId34"/>
    <p:sldId id="316" r:id="rId35"/>
    <p:sldId id="298" r:id="rId36"/>
    <p:sldId id="320" r:id="rId37"/>
    <p:sldId id="303" r:id="rId38"/>
    <p:sldId id="291" r:id="rId39"/>
    <p:sldId id="304" r:id="rId40"/>
    <p:sldId id="299" r:id="rId4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CFECC2-8F8F-47EA-83AC-CCFACACA2B89}" type="datetimeFigureOut">
              <a:rPr lang="pt-BR" smtClean="0"/>
              <a:t>12/12/2017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96F8A-C949-4BC5-89D8-51B3A5CA3A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3991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	</a:t>
            </a:r>
            <a:r>
              <a:rPr lang="pt-BR" b="1" dirty="0" smtClean="0"/>
              <a:t>	</a:t>
            </a:r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96F8A-C949-4BC5-89D8-51B3A5CA3A29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36300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			VOLTA  À</a:t>
            </a:r>
            <a:r>
              <a:rPr lang="pt-BR" baseline="0" dirty="0" smtClean="0"/>
              <a:t>  LEITURA  BÍBLICA  EXTENDIDA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96F8A-C949-4BC5-89D8-51B3A5CA3A29}" type="slidenum">
              <a:rPr lang="pt-BR" smtClean="0"/>
              <a:t>35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07255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			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96F8A-C949-4BC5-89D8-51B3A5CA3A29}" type="slidenum">
              <a:rPr lang="pt-BR" smtClean="0"/>
              <a:t>36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07255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b="1" dirty="0" smtClean="0"/>
              <a:t>		</a:t>
            </a:r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96F8A-C949-4BC5-89D8-51B3A5CA3A29}" type="slidenum">
              <a:rPr lang="pt-BR" smtClean="0"/>
              <a:t>38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6866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96F8A-C949-4BC5-89D8-51B3A5CA3A29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7229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96F8A-C949-4BC5-89D8-51B3A5CA3A29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7229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				</a:t>
            </a:r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96F8A-C949-4BC5-89D8-51B3A5CA3A29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95295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			</a:t>
            </a:r>
            <a:endParaRPr lang="pt-BR" b="1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96F8A-C949-4BC5-89D8-51B3A5CA3A29}" type="slidenum">
              <a:rPr lang="pt-BR" smtClean="0"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60671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		naquela</a:t>
            </a:r>
            <a:r>
              <a:rPr lang="pt-BR" baseline="0" dirty="0" smtClean="0"/>
              <a:t> tarde    e    oito dias após    e . . . . Agora no mar da </a:t>
            </a:r>
            <a:r>
              <a:rPr lang="pt-BR" baseline="0" dirty="0" err="1" smtClean="0"/>
              <a:t>Galiléia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96F8A-C949-4BC5-89D8-51B3A5CA3A29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82026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			</a:t>
            </a:r>
            <a:endParaRPr lang="pt-BR" b="1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96F8A-C949-4BC5-89D8-51B3A5CA3A29}" type="slidenum">
              <a:rPr lang="pt-BR" smtClean="0"/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60671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			</a:t>
            </a:r>
            <a:endParaRPr lang="pt-BR" b="1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96F8A-C949-4BC5-89D8-51B3A5CA3A29}" type="slidenum">
              <a:rPr lang="pt-BR" smtClean="0"/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60671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			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96F8A-C949-4BC5-89D8-51B3A5CA3A29}" type="slidenum">
              <a:rPr lang="pt-BR" smtClean="0"/>
              <a:t>33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5463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12/12/2017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12/12/2017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12/12/2017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12/12/2017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12/12/2017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12/12/2017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12/12/2017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12/12/2017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12/12/2017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12/12/2017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12/12/2017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159F964-4EF1-4747-994B-3B54052C7970}" type="datetimeFigureOut">
              <a:rPr lang="pt-BR" smtClean="0"/>
              <a:t>12/12/2017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A VIDA E OBRA DE JESUS CRISTO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7198568" cy="1066800"/>
          </a:xfrm>
        </p:spPr>
        <p:txBody>
          <a:bodyPr>
            <a:normAutofit/>
          </a:bodyPr>
          <a:lstStyle/>
          <a:p>
            <a:pPr algn="ctr"/>
            <a:r>
              <a:rPr lang="pt-BR" sz="4400" b="1" dirty="0" smtClean="0"/>
              <a:t>EBD - 4° TRIMESTRE DE 2017</a:t>
            </a:r>
            <a:endParaRPr lang="pt-BR" sz="4400" b="1" dirty="0"/>
          </a:p>
        </p:txBody>
      </p:sp>
    </p:spTree>
    <p:extLst>
      <p:ext uri="{BB962C8B-B14F-4D97-AF65-F5344CB8AC3E}">
        <p14:creationId xmlns:p14="http://schemas.microsoft.com/office/powerpoint/2010/main" val="291185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980728"/>
            <a:ext cx="7920880" cy="5544616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800" dirty="0" err="1">
                <a:solidFill>
                  <a:srgbClr val="7030A0"/>
                </a:solidFill>
              </a:rPr>
              <a:t>Lc</a:t>
            </a:r>
            <a:r>
              <a:rPr lang="pt-BR" sz="2800" dirty="0">
                <a:solidFill>
                  <a:srgbClr val="7030A0"/>
                </a:solidFill>
              </a:rPr>
              <a:t> </a:t>
            </a:r>
            <a:r>
              <a:rPr lang="pt-BR" sz="2800" dirty="0" smtClean="0">
                <a:solidFill>
                  <a:srgbClr val="7030A0"/>
                </a:solidFill>
              </a:rPr>
              <a:t>24.  9  </a:t>
            </a:r>
            <a:r>
              <a:rPr lang="pt-BR" sz="2800" dirty="0">
                <a:solidFill>
                  <a:srgbClr val="7030A0"/>
                </a:solidFill>
              </a:rPr>
              <a:t>E, voltando do sepulcro, anunciaram todas essas coisas aos onze e a todos os demais</a:t>
            </a:r>
            <a:r>
              <a:rPr lang="pt-BR" sz="2800" dirty="0" smtClean="0">
                <a:solidFill>
                  <a:srgbClr val="7030A0"/>
                </a:solidFill>
              </a:rPr>
              <a:t>.    10  </a:t>
            </a:r>
            <a:r>
              <a:rPr lang="pt-BR" sz="2800" dirty="0">
                <a:solidFill>
                  <a:srgbClr val="7030A0"/>
                </a:solidFill>
              </a:rPr>
              <a:t>E eram Maria Madalena, e Joana, e Maria, mãe de Tiago, e as outras que com elas estavam as que diziam estas coisas aos apóstolos</a:t>
            </a:r>
            <a:r>
              <a:rPr lang="pt-BR" sz="2800" dirty="0" smtClean="0">
                <a:solidFill>
                  <a:srgbClr val="7030A0"/>
                </a:solidFill>
              </a:rPr>
              <a:t>.    11  </a:t>
            </a:r>
            <a:r>
              <a:rPr lang="pt-BR" sz="2800" dirty="0">
                <a:solidFill>
                  <a:srgbClr val="7030A0"/>
                </a:solidFill>
              </a:rPr>
              <a:t>E as suas palavras lhes pareciam como desvario, e não as creram</a:t>
            </a:r>
            <a:r>
              <a:rPr lang="pt-BR" sz="2800" dirty="0" smtClean="0">
                <a:solidFill>
                  <a:srgbClr val="7030A0"/>
                </a:solidFill>
              </a:rPr>
              <a:t>.   12 Pedro</a:t>
            </a:r>
            <a:r>
              <a:rPr lang="pt-BR" sz="2800" dirty="0">
                <a:solidFill>
                  <a:srgbClr val="7030A0"/>
                </a:solidFill>
              </a:rPr>
              <a:t>, porém, levantando-se, correu ao sepulcro e, abaixando-se, viu só os lenços ali postos; e retirou-se, admirando consigo aquele caso</a:t>
            </a:r>
            <a:r>
              <a:rPr lang="pt-BR" sz="2800" dirty="0" smtClean="0">
                <a:solidFill>
                  <a:srgbClr val="7030A0"/>
                </a:solidFill>
              </a:rPr>
              <a:t>.</a:t>
            </a:r>
            <a:endParaRPr lang="pt-BR" sz="28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57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476672"/>
            <a:ext cx="7920880" cy="6048672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800" dirty="0" err="1" smtClean="0">
                <a:solidFill>
                  <a:srgbClr val="7030A0"/>
                </a:solidFill>
              </a:rPr>
              <a:t>Rm</a:t>
            </a:r>
            <a:r>
              <a:rPr lang="pt-BR" sz="2800" dirty="0" smtClean="0">
                <a:solidFill>
                  <a:srgbClr val="7030A0"/>
                </a:solidFill>
              </a:rPr>
              <a:t> </a:t>
            </a:r>
            <a:r>
              <a:rPr lang="pt-BR" sz="2800" dirty="0">
                <a:solidFill>
                  <a:srgbClr val="7030A0"/>
                </a:solidFill>
              </a:rPr>
              <a:t>1. 1 </a:t>
            </a:r>
            <a:r>
              <a:rPr lang="pt-BR" sz="2800" dirty="0" smtClean="0">
                <a:solidFill>
                  <a:srgbClr val="7030A0"/>
                </a:solidFill>
              </a:rPr>
              <a:t> </a:t>
            </a:r>
            <a:r>
              <a:rPr lang="pt-BR" sz="2800" dirty="0">
                <a:solidFill>
                  <a:srgbClr val="7030A0"/>
                </a:solidFill>
              </a:rPr>
              <a:t>Paulo, servo de Jesus Cristo, chamado para apóstolo, separado para o evangelho de Deus</a:t>
            </a:r>
            <a:r>
              <a:rPr lang="pt-BR" sz="2800" dirty="0" smtClean="0">
                <a:solidFill>
                  <a:srgbClr val="7030A0"/>
                </a:solidFill>
              </a:rPr>
              <a:t>,    2  </a:t>
            </a:r>
            <a:r>
              <a:rPr lang="pt-BR" sz="2800" dirty="0">
                <a:solidFill>
                  <a:srgbClr val="7030A0"/>
                </a:solidFill>
              </a:rPr>
              <a:t>o qual antes havia prometido pelos seus profetas nas Santas Escrituras</a:t>
            </a:r>
            <a:r>
              <a:rPr lang="pt-BR" sz="2800" dirty="0" smtClean="0">
                <a:solidFill>
                  <a:srgbClr val="7030A0"/>
                </a:solidFill>
              </a:rPr>
              <a:t>,   3  acerca </a:t>
            </a:r>
            <a:r>
              <a:rPr lang="pt-BR" sz="2800" dirty="0">
                <a:solidFill>
                  <a:srgbClr val="7030A0"/>
                </a:solidFill>
              </a:rPr>
              <a:t>de seu Filho, que nasceu da descendência de Davi segundo a carne</a:t>
            </a:r>
            <a:r>
              <a:rPr lang="pt-BR" sz="2800" dirty="0" smtClean="0">
                <a:solidFill>
                  <a:srgbClr val="7030A0"/>
                </a:solidFill>
              </a:rPr>
              <a:t>,   4 declarado </a:t>
            </a:r>
            <a:r>
              <a:rPr lang="pt-BR" sz="2800" dirty="0">
                <a:solidFill>
                  <a:srgbClr val="7030A0"/>
                </a:solidFill>
              </a:rPr>
              <a:t>Filho de Deus em poder, segundo o Espírito de santificação, pela ressurreição dos mortos, —Jesus Cristo, nosso Senhor</a:t>
            </a:r>
            <a:r>
              <a:rPr lang="pt-BR" sz="2800" dirty="0" smtClean="0">
                <a:solidFill>
                  <a:srgbClr val="7030A0"/>
                </a:solidFill>
              </a:rPr>
              <a:t>,</a:t>
            </a:r>
            <a:endParaRPr lang="pt-BR" sz="2800" dirty="0">
              <a:solidFill>
                <a:srgbClr val="0000CC"/>
              </a:solidFill>
            </a:endParaRPr>
          </a:p>
          <a:p>
            <a:pPr marL="114300" indent="0">
              <a:buNone/>
            </a:pPr>
            <a:r>
              <a:rPr lang="pt-BR" sz="2500" dirty="0" smtClean="0">
                <a:solidFill>
                  <a:srgbClr val="0000CC"/>
                </a:solidFill>
              </a:rPr>
              <a:t>At 17. </a:t>
            </a:r>
            <a:r>
              <a:rPr lang="pt-BR" sz="2500" dirty="0">
                <a:solidFill>
                  <a:srgbClr val="0000CC"/>
                </a:solidFill>
              </a:rPr>
              <a:t>30  Mas Deus, não tendo em conta os tempos da ignorância, anuncia agora a todos os homens, em todo lugar, que se arrependam, 31 porquanto tem determinado um dia em que com justiça há de julgar o mundo, por meio do varão que destinou; e disso deu certeza a todos, ressuscitando-o dos mortos.</a:t>
            </a:r>
          </a:p>
          <a:p>
            <a:pPr marL="114300" indent="0">
              <a:buNone/>
            </a:pPr>
            <a:endParaRPr lang="pt-BR" sz="2500" dirty="0">
              <a:solidFill>
                <a:srgbClr val="0000CC"/>
              </a:solidFill>
            </a:endParaRPr>
          </a:p>
          <a:p>
            <a:pPr marL="114300" indent="0">
              <a:buNone/>
            </a:pPr>
            <a:endParaRPr lang="pt-BR" sz="25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72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06090"/>
          </a:xfrm>
        </p:spPr>
        <p:txBody>
          <a:bodyPr/>
          <a:lstStyle/>
          <a:p>
            <a:pPr algn="ctr"/>
            <a:r>
              <a:rPr lang="pt-BR" sz="3200" b="1" dirty="0" smtClean="0"/>
              <a:t>LEITURA BÍBLICA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52736"/>
            <a:ext cx="7620000" cy="534806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700" dirty="0" err="1">
                <a:solidFill>
                  <a:srgbClr val="0000CC"/>
                </a:solidFill>
              </a:rPr>
              <a:t>Mt</a:t>
            </a:r>
            <a:r>
              <a:rPr lang="pt-BR" sz="2700" dirty="0">
                <a:solidFill>
                  <a:srgbClr val="0000CC"/>
                </a:solidFill>
              </a:rPr>
              <a:t> </a:t>
            </a:r>
            <a:r>
              <a:rPr lang="pt-BR" sz="2700" dirty="0" smtClean="0">
                <a:solidFill>
                  <a:srgbClr val="0000CC"/>
                </a:solidFill>
              </a:rPr>
              <a:t>28.   11  </a:t>
            </a:r>
            <a:r>
              <a:rPr lang="pt-BR" sz="2700" dirty="0">
                <a:solidFill>
                  <a:srgbClr val="0000CC"/>
                </a:solidFill>
              </a:rPr>
              <a:t>E, quando iam, eis que alguns da guarda, chegando à cidade, anunciaram aos príncipes dos sacerdotes todas as coisas que haviam acontecido</a:t>
            </a:r>
            <a:r>
              <a:rPr lang="pt-BR" sz="2700" dirty="0" smtClean="0">
                <a:solidFill>
                  <a:srgbClr val="0000CC"/>
                </a:solidFill>
              </a:rPr>
              <a:t>.    12  </a:t>
            </a:r>
            <a:r>
              <a:rPr lang="pt-BR" sz="2700" dirty="0">
                <a:solidFill>
                  <a:srgbClr val="0000CC"/>
                </a:solidFill>
              </a:rPr>
              <a:t>E, congregados eles com os anciãos e tomando conselho entre si, deram muito dinheiro aos soldados, ordenando</a:t>
            </a:r>
            <a:r>
              <a:rPr lang="pt-BR" sz="2700" dirty="0" smtClean="0">
                <a:solidFill>
                  <a:srgbClr val="0000CC"/>
                </a:solidFill>
              </a:rPr>
              <a:t>:    13  </a:t>
            </a:r>
            <a:r>
              <a:rPr lang="pt-BR" sz="2700" dirty="0">
                <a:solidFill>
                  <a:srgbClr val="0000CC"/>
                </a:solidFill>
              </a:rPr>
              <a:t>Dizei: Vieram de noite os seus discípulos e, dormindo nós, o furtaram</a:t>
            </a:r>
            <a:r>
              <a:rPr lang="pt-BR" sz="2700" dirty="0" smtClean="0">
                <a:solidFill>
                  <a:srgbClr val="0000CC"/>
                </a:solidFill>
              </a:rPr>
              <a:t>.    14  </a:t>
            </a:r>
            <a:r>
              <a:rPr lang="pt-BR" sz="2700" dirty="0">
                <a:solidFill>
                  <a:srgbClr val="0000CC"/>
                </a:solidFill>
              </a:rPr>
              <a:t>E, se isso chegar a ser ouvido pelo governador, nós o persuadiremos e vos poremos em segurança</a:t>
            </a:r>
            <a:r>
              <a:rPr lang="pt-BR" sz="2700" dirty="0" smtClean="0">
                <a:solidFill>
                  <a:srgbClr val="0000CC"/>
                </a:solidFill>
              </a:rPr>
              <a:t>.    15  </a:t>
            </a:r>
            <a:r>
              <a:rPr lang="pt-BR" sz="2700" dirty="0">
                <a:solidFill>
                  <a:srgbClr val="0000CC"/>
                </a:solidFill>
              </a:rPr>
              <a:t>E eles, recebendo o dinheiro, fizeram como estavam instruídos. E foi divulgado esse dito entre os judeus, até ao dia de hoje.</a:t>
            </a:r>
          </a:p>
        </p:txBody>
      </p:sp>
    </p:spTree>
    <p:extLst>
      <p:ext uri="{BB962C8B-B14F-4D97-AF65-F5344CB8AC3E}">
        <p14:creationId xmlns:p14="http://schemas.microsoft.com/office/powerpoint/2010/main" val="136892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20000" cy="936104"/>
          </a:xfrm>
        </p:spPr>
        <p:txBody>
          <a:bodyPr/>
          <a:lstStyle/>
          <a:p>
            <a:pPr algn="ctr"/>
            <a:r>
              <a:rPr lang="pt-BR" sz="2800" b="1" dirty="0">
                <a:solidFill>
                  <a:srgbClr val="675E47"/>
                </a:solidFill>
              </a:rPr>
              <a:t>LIÇÃO 12:  A RESSURREIÇÃO DE JESUS CRISTO</a:t>
            </a:r>
            <a:endParaRPr lang="pt-BR" sz="2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052736"/>
            <a:ext cx="7620000" cy="5256584"/>
          </a:xfrm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>
            <a:normAutofit fontScale="92500"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t-BR" sz="2400" dirty="0">
                <a:solidFill>
                  <a:srgbClr val="7030A0"/>
                </a:solidFill>
              </a:rPr>
              <a:t>I – A RESSURREIÇÃO DE JESUS CRISTO			</a:t>
            </a:r>
            <a:r>
              <a:rPr lang="pt-BR" sz="1800" dirty="0" smtClean="0">
                <a:solidFill>
                  <a:srgbClr val="7030A0"/>
                </a:solidFill>
              </a:rPr>
              <a:t>2</a:t>
            </a:r>
            <a:endParaRPr lang="pt-BR" sz="1800" dirty="0">
              <a:solidFill>
                <a:srgbClr val="7030A0"/>
              </a:solidFill>
            </a:endParaRPr>
          </a:p>
          <a:p>
            <a:pPr marL="114300" lvl="0" indent="0">
              <a:buClr>
                <a:srgbClr val="A9A57C"/>
              </a:buClr>
              <a:buNone/>
            </a:pPr>
            <a:endParaRPr lang="pt-BR" sz="900" dirty="0">
              <a:solidFill>
                <a:srgbClr val="2F2B20"/>
              </a:solidFill>
            </a:endParaRPr>
          </a:p>
          <a:p>
            <a:pPr marL="114300" indent="0" algn="just">
              <a:buNone/>
            </a:pPr>
            <a:r>
              <a:rPr lang="pt-BR" dirty="0"/>
              <a:t>	</a:t>
            </a:r>
            <a:r>
              <a:rPr lang="pt-BR" sz="2800" dirty="0" smtClean="0"/>
              <a:t>Atentemos que</a:t>
            </a:r>
            <a:r>
              <a:rPr lang="pt-BR" sz="2800" dirty="0" smtClean="0"/>
              <a:t> </a:t>
            </a:r>
            <a:r>
              <a:rPr lang="pt-BR" sz="2800" dirty="0"/>
              <a:t>os guardas que presenciaram estes fatos foram </a:t>
            </a:r>
            <a:r>
              <a:rPr lang="pt-BR" sz="2800" dirty="0" smtClean="0"/>
              <a:t>e </a:t>
            </a:r>
            <a:r>
              <a:rPr lang="pt-BR" sz="2800" dirty="0"/>
              <a:t>anunciaram tudo </a:t>
            </a:r>
            <a:r>
              <a:rPr lang="pt-BR" sz="2800" dirty="0" smtClean="0"/>
              <a:t>aos príncipes </a:t>
            </a:r>
            <a:r>
              <a:rPr lang="pt-BR" sz="2800" dirty="0"/>
              <a:t>dos sacerdotes. </a:t>
            </a:r>
            <a:r>
              <a:rPr lang="pt-BR" sz="2800" dirty="0" smtClean="0"/>
              <a:t>Estes </a:t>
            </a:r>
            <a:r>
              <a:rPr lang="pt-BR" sz="2800" dirty="0"/>
              <a:t>decidiram subornar os soldados para ocultarem a verdade </a:t>
            </a:r>
            <a:r>
              <a:rPr lang="pt-BR" sz="2800" dirty="0" smtClean="0"/>
              <a:t>da ressurreição </a:t>
            </a:r>
            <a:r>
              <a:rPr lang="pt-BR" sz="2800" dirty="0"/>
              <a:t>de </a:t>
            </a:r>
            <a:r>
              <a:rPr lang="pt-BR" sz="2800" dirty="0" smtClean="0"/>
              <a:t>Jesus </a:t>
            </a:r>
            <a:r>
              <a:rPr lang="pt-BR" sz="2800" dirty="0"/>
              <a:t>e propagarem a mentira de que o corpo de Cristo havia sido roubado por </a:t>
            </a:r>
            <a:r>
              <a:rPr lang="pt-BR" sz="2800" dirty="0" smtClean="0"/>
              <a:t>Seus discípulos. </a:t>
            </a:r>
            <a:r>
              <a:rPr lang="pt-BR" sz="2800" dirty="0"/>
              <a:t>Esta mentira </a:t>
            </a:r>
            <a:r>
              <a:rPr lang="pt-BR" sz="2800" dirty="0" smtClean="0"/>
              <a:t>perdura até </a:t>
            </a:r>
            <a:r>
              <a:rPr lang="pt-BR" sz="2800" dirty="0"/>
              <a:t>hoje </a:t>
            </a:r>
            <a:r>
              <a:rPr lang="pt-BR" sz="2800" dirty="0" smtClean="0"/>
              <a:t>entre os </a:t>
            </a:r>
            <a:r>
              <a:rPr lang="pt-BR" sz="2800" dirty="0"/>
              <a:t>judeus. Com isso, vemos o nível de cegueira espiritual presente nos sacerdotes, pois, mesmo com </a:t>
            </a:r>
            <a:r>
              <a:rPr lang="pt-BR" sz="2800" dirty="0" smtClean="0"/>
              <a:t>o testemunho </a:t>
            </a:r>
            <a:r>
              <a:rPr lang="pt-BR" sz="2800" dirty="0"/>
              <a:t>dos guardas sobre a ressurreição de Cristo, preferiram negar o fato (</a:t>
            </a:r>
            <a:r>
              <a:rPr lang="pt-BR" sz="2800" dirty="0" err="1">
                <a:solidFill>
                  <a:srgbClr val="0000CC"/>
                </a:solidFill>
              </a:rPr>
              <a:t>Jo</a:t>
            </a:r>
            <a:r>
              <a:rPr lang="pt-BR" sz="2800" dirty="0">
                <a:solidFill>
                  <a:srgbClr val="0000CC"/>
                </a:solidFill>
              </a:rPr>
              <a:t> 12</a:t>
            </a:r>
            <a:r>
              <a:rPr lang="pt-BR" sz="2800" dirty="0" smtClean="0">
                <a:solidFill>
                  <a:srgbClr val="0000CC"/>
                </a:solidFill>
              </a:rPr>
              <a:t>. 37-43</a:t>
            </a:r>
            <a:r>
              <a:rPr lang="pt-BR" sz="2800" dirty="0"/>
              <a:t>). </a:t>
            </a:r>
          </a:p>
          <a:p>
            <a:pPr marL="114300" indent="0" algn="just">
              <a:buNone/>
            </a:pP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21533756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612068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800" dirty="0" err="1">
                <a:solidFill>
                  <a:srgbClr val="0000CC"/>
                </a:solidFill>
              </a:rPr>
              <a:t>Jo</a:t>
            </a:r>
            <a:r>
              <a:rPr lang="pt-BR" sz="2800" dirty="0">
                <a:solidFill>
                  <a:srgbClr val="0000CC"/>
                </a:solidFill>
              </a:rPr>
              <a:t> 12. 37 </a:t>
            </a:r>
            <a:r>
              <a:rPr lang="pt-BR" sz="2800" dirty="0" smtClean="0">
                <a:solidFill>
                  <a:srgbClr val="0000CC"/>
                </a:solidFill>
              </a:rPr>
              <a:t> </a:t>
            </a:r>
            <a:r>
              <a:rPr lang="pt-BR" sz="2800" dirty="0">
                <a:solidFill>
                  <a:srgbClr val="0000CC"/>
                </a:solidFill>
              </a:rPr>
              <a:t>E, ainda que tivesse feito tantos sinais diante deles, não criam nele</a:t>
            </a:r>
            <a:r>
              <a:rPr lang="pt-BR" sz="2800" dirty="0" smtClean="0">
                <a:solidFill>
                  <a:srgbClr val="0000CC"/>
                </a:solidFill>
              </a:rPr>
              <a:t>,    38  </a:t>
            </a:r>
            <a:r>
              <a:rPr lang="pt-BR" sz="2800" dirty="0">
                <a:solidFill>
                  <a:srgbClr val="0000CC"/>
                </a:solidFill>
              </a:rPr>
              <a:t>para que se cumprisse a palavra do profeta Isaías, que diz: Senhor, quem creu na nossa pregação? E a quem foi revelado o braço do </a:t>
            </a:r>
            <a:r>
              <a:rPr lang="pt-BR" sz="2800" dirty="0" smtClean="0">
                <a:solidFill>
                  <a:srgbClr val="0000CC"/>
                </a:solidFill>
              </a:rPr>
              <a:t>Senhor?</a:t>
            </a:r>
          </a:p>
          <a:p>
            <a:pPr marL="114300" indent="0">
              <a:buNone/>
            </a:pPr>
            <a:r>
              <a:rPr lang="pt-BR" sz="2800" dirty="0" smtClean="0">
                <a:solidFill>
                  <a:srgbClr val="0000CC"/>
                </a:solidFill>
              </a:rPr>
              <a:t>42  </a:t>
            </a:r>
            <a:r>
              <a:rPr lang="pt-BR" sz="2800" dirty="0">
                <a:solidFill>
                  <a:srgbClr val="0000CC"/>
                </a:solidFill>
              </a:rPr>
              <a:t>Apesar de tudo, até muitos dos principais creram nele; mas não o confessavam por causa dos fariseus, para não serem expulsos da sinagoga</a:t>
            </a:r>
            <a:r>
              <a:rPr lang="pt-BR" sz="2800" dirty="0" smtClean="0">
                <a:solidFill>
                  <a:srgbClr val="0000CC"/>
                </a:solidFill>
              </a:rPr>
              <a:t>.    43  </a:t>
            </a:r>
            <a:r>
              <a:rPr lang="pt-BR" sz="2800" dirty="0">
                <a:solidFill>
                  <a:srgbClr val="0000CC"/>
                </a:solidFill>
              </a:rPr>
              <a:t>Porque amavam mais a glória dos homens do que a glória de Deus.</a:t>
            </a:r>
            <a:endParaRPr lang="pt-BR" sz="2800" dirty="0" smtClean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97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800" b="1" dirty="0">
                <a:solidFill>
                  <a:srgbClr val="675E47"/>
                </a:solidFill>
              </a:rPr>
              <a:t>LIÇÃO 12:  A RESSURREIÇÃO DE JESUS CRISTO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t-BR" dirty="0"/>
          </a:p>
          <a:p>
            <a:pPr marL="114300" indent="0">
              <a:buNone/>
            </a:pPr>
            <a:r>
              <a:rPr lang="pt-BR" sz="2400" dirty="0" smtClean="0"/>
              <a:t>	</a:t>
            </a:r>
            <a:r>
              <a:rPr lang="pt-BR" sz="2400" dirty="0" smtClean="0">
                <a:solidFill>
                  <a:srgbClr val="7030A0"/>
                </a:solidFill>
              </a:rPr>
              <a:t>INTRODUÇÃO</a:t>
            </a:r>
          </a:p>
          <a:p>
            <a:r>
              <a:rPr lang="pt-BR" sz="2400" dirty="0">
                <a:solidFill>
                  <a:srgbClr val="7030A0"/>
                </a:solidFill>
              </a:rPr>
              <a:t>I – A RESSURREIÇÃO DE JESUS CRISTO </a:t>
            </a:r>
            <a:endParaRPr lang="pt-BR" sz="2400" dirty="0" smtClean="0">
              <a:solidFill>
                <a:srgbClr val="7030A0"/>
              </a:solidFill>
            </a:endParaRPr>
          </a:p>
          <a:p>
            <a:pPr marL="114300" indent="0">
              <a:buNone/>
            </a:pPr>
            <a:r>
              <a:rPr lang="pt-BR" sz="2400" dirty="0">
                <a:solidFill>
                  <a:srgbClr val="7030A0"/>
                </a:solidFill>
              </a:rPr>
              <a:t>	</a:t>
            </a:r>
            <a:r>
              <a:rPr lang="pt-BR" sz="2400" dirty="0" smtClean="0">
                <a:solidFill>
                  <a:srgbClr val="7030A0"/>
                </a:solidFill>
              </a:rPr>
              <a:t>			(</a:t>
            </a:r>
            <a:r>
              <a:rPr lang="pt-BR" sz="2400" dirty="0" err="1">
                <a:solidFill>
                  <a:srgbClr val="0000CC"/>
                </a:solidFill>
              </a:rPr>
              <a:t>Mt</a:t>
            </a:r>
            <a:r>
              <a:rPr lang="pt-BR" sz="2400" dirty="0">
                <a:solidFill>
                  <a:srgbClr val="0000CC"/>
                </a:solidFill>
              </a:rPr>
              <a:t> </a:t>
            </a:r>
            <a:r>
              <a:rPr lang="pt-BR" sz="2400" dirty="0" smtClean="0">
                <a:solidFill>
                  <a:srgbClr val="0000CC"/>
                </a:solidFill>
              </a:rPr>
              <a:t>28.1-15</a:t>
            </a:r>
            <a:r>
              <a:rPr lang="pt-BR" sz="2400" dirty="0" smtClean="0">
                <a:solidFill>
                  <a:srgbClr val="7030A0"/>
                </a:solidFill>
              </a:rPr>
              <a:t>)</a:t>
            </a:r>
          </a:p>
          <a:p>
            <a:r>
              <a:rPr lang="pt-BR" sz="2800" dirty="0">
                <a:solidFill>
                  <a:srgbClr val="FF0000"/>
                </a:solidFill>
              </a:rPr>
              <a:t>II – JESUS APARECE AOS SEUS </a:t>
            </a:r>
            <a:r>
              <a:rPr lang="pt-BR" sz="2800" dirty="0" smtClean="0">
                <a:solidFill>
                  <a:srgbClr val="FF0000"/>
                </a:solidFill>
              </a:rPr>
              <a:t>DISCÍPULOS</a:t>
            </a:r>
          </a:p>
          <a:p>
            <a:pPr marL="114300" indent="0">
              <a:buNone/>
            </a:pPr>
            <a:r>
              <a:rPr lang="pt-BR" sz="2400" dirty="0">
                <a:solidFill>
                  <a:srgbClr val="FF0000"/>
                </a:solidFill>
              </a:rPr>
              <a:t>	</a:t>
            </a:r>
            <a:r>
              <a:rPr lang="pt-BR" sz="2400" dirty="0" smtClean="0">
                <a:solidFill>
                  <a:srgbClr val="FF0000"/>
                </a:solidFill>
              </a:rPr>
              <a:t>			(</a:t>
            </a:r>
            <a:r>
              <a:rPr lang="pt-BR" sz="2400" dirty="0" err="1" smtClean="0">
                <a:solidFill>
                  <a:srgbClr val="FF0000"/>
                </a:solidFill>
              </a:rPr>
              <a:t>Jo</a:t>
            </a:r>
            <a:r>
              <a:rPr lang="pt-BR" sz="2400" dirty="0" smtClean="0">
                <a:solidFill>
                  <a:srgbClr val="FF0000"/>
                </a:solidFill>
              </a:rPr>
              <a:t> </a:t>
            </a:r>
            <a:r>
              <a:rPr lang="pt-BR" sz="2400" dirty="0">
                <a:solidFill>
                  <a:srgbClr val="FF0000"/>
                </a:solidFill>
              </a:rPr>
              <a:t>21.1-12</a:t>
            </a:r>
            <a:r>
              <a:rPr lang="pt-BR" sz="24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pt-BR" sz="2400" dirty="0">
                <a:solidFill>
                  <a:srgbClr val="7030A0"/>
                </a:solidFill>
              </a:rPr>
              <a:t>III – A RESSURREIÇÃO DE JESUS CRISTO E A NOSSA ESPERANÇA </a:t>
            </a:r>
            <a:endParaRPr lang="pt-BR" sz="2400" dirty="0" smtClean="0">
              <a:solidFill>
                <a:srgbClr val="7030A0"/>
              </a:solidFill>
            </a:endParaRPr>
          </a:p>
          <a:p>
            <a:pPr marL="114300" indent="0">
              <a:buNone/>
            </a:pPr>
            <a:r>
              <a:rPr lang="pt-BR" sz="2400" dirty="0">
                <a:solidFill>
                  <a:srgbClr val="7030A0"/>
                </a:solidFill>
              </a:rPr>
              <a:t>	</a:t>
            </a:r>
            <a:r>
              <a:rPr lang="pt-BR" sz="2400" dirty="0" smtClean="0">
                <a:solidFill>
                  <a:srgbClr val="7030A0"/>
                </a:solidFill>
              </a:rPr>
              <a:t>			(</a:t>
            </a:r>
            <a:r>
              <a:rPr lang="pt-BR" sz="2400" dirty="0">
                <a:solidFill>
                  <a:srgbClr val="0000CC"/>
                </a:solidFill>
              </a:rPr>
              <a:t>1Co 15.12-26</a:t>
            </a:r>
            <a:r>
              <a:rPr lang="pt-BR" sz="2400" dirty="0">
                <a:solidFill>
                  <a:srgbClr val="7030A0"/>
                </a:solidFill>
              </a:rPr>
              <a:t>)</a:t>
            </a:r>
            <a:r>
              <a:rPr lang="pt-BR" sz="2400" dirty="0" smtClean="0">
                <a:solidFill>
                  <a:srgbClr val="7030A0"/>
                </a:solidFill>
              </a:rPr>
              <a:t>	</a:t>
            </a:r>
          </a:p>
          <a:p>
            <a:pPr marL="114300" indent="0">
              <a:buNone/>
            </a:pPr>
            <a:r>
              <a:rPr lang="pt-BR" sz="2400" dirty="0">
                <a:solidFill>
                  <a:srgbClr val="7030A0"/>
                </a:solidFill>
              </a:rPr>
              <a:t>	</a:t>
            </a:r>
            <a:r>
              <a:rPr lang="pt-BR" sz="2800" dirty="0" smtClean="0">
                <a:solidFill>
                  <a:srgbClr val="7030A0"/>
                </a:solidFill>
              </a:rPr>
              <a:t>CONCLUSÃO</a:t>
            </a:r>
            <a:endParaRPr lang="pt-BR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73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20000" cy="720080"/>
          </a:xfrm>
        </p:spPr>
        <p:txBody>
          <a:bodyPr/>
          <a:lstStyle/>
          <a:p>
            <a:pPr algn="ctr"/>
            <a:r>
              <a:rPr lang="pt-BR" sz="2800" b="1" dirty="0">
                <a:solidFill>
                  <a:srgbClr val="675E47"/>
                </a:solidFill>
              </a:rPr>
              <a:t>LIÇÃO 12:  A RESSURREIÇÃO DE JESUS CRISTO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836712"/>
            <a:ext cx="7620000" cy="5544616"/>
          </a:xfrm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>
            <a:normAutofit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t-BR" sz="2400" dirty="0">
                <a:solidFill>
                  <a:srgbClr val="7030A0"/>
                </a:solidFill>
              </a:rPr>
              <a:t>II – JESUS APARECE AOS SEUS </a:t>
            </a:r>
            <a:r>
              <a:rPr lang="pt-BR" sz="2400" dirty="0" smtClean="0">
                <a:solidFill>
                  <a:srgbClr val="7030A0"/>
                </a:solidFill>
              </a:rPr>
              <a:t>DISCÍPULOS			</a:t>
            </a:r>
            <a:r>
              <a:rPr lang="pt-BR" sz="1800" dirty="0" smtClean="0">
                <a:solidFill>
                  <a:srgbClr val="7030A0"/>
                </a:solidFill>
              </a:rPr>
              <a:t>1</a:t>
            </a:r>
            <a:endParaRPr lang="pt-BR" sz="1100" dirty="0">
              <a:solidFill>
                <a:srgbClr val="7030A0"/>
              </a:solidFill>
            </a:endParaRPr>
          </a:p>
          <a:p>
            <a:pPr marL="114300" indent="0" algn="just">
              <a:buNone/>
            </a:pPr>
            <a:endParaRPr lang="pt-BR" sz="1100" dirty="0" smtClean="0"/>
          </a:p>
          <a:p>
            <a:pPr marL="114300" indent="0" algn="just">
              <a:buNone/>
            </a:pPr>
            <a:r>
              <a:rPr lang="pt-BR" dirty="0"/>
              <a:t>	</a:t>
            </a:r>
            <a:r>
              <a:rPr lang="pt-BR" sz="2800" dirty="0"/>
              <a:t>Chegada </a:t>
            </a:r>
            <a:r>
              <a:rPr lang="pt-BR" sz="2800" u="sng" dirty="0"/>
              <a:t>a tarde do dia da </a:t>
            </a:r>
            <a:r>
              <a:rPr lang="pt-BR" sz="2800" u="sng" dirty="0" smtClean="0"/>
              <a:t>ressurreição</a:t>
            </a:r>
            <a:r>
              <a:rPr lang="pt-BR" sz="2800" dirty="0" smtClean="0"/>
              <a:t> </a:t>
            </a:r>
            <a:r>
              <a:rPr lang="pt-BR" sz="2800" dirty="0"/>
              <a:t>e cerradas as portas onde os </a:t>
            </a:r>
            <a:r>
              <a:rPr lang="pt-BR" sz="2800" dirty="0" smtClean="0"/>
              <a:t>discípulos </a:t>
            </a:r>
            <a:r>
              <a:rPr lang="pt-BR" sz="2800" dirty="0"/>
              <a:t>se tinham escondido, chegou Jesus, e pôs-se no meio, e disse-lhes: “</a:t>
            </a:r>
            <a:r>
              <a:rPr lang="pt-BR" sz="2800" dirty="0">
                <a:solidFill>
                  <a:srgbClr val="0000CC"/>
                </a:solidFill>
              </a:rPr>
              <a:t>Paz </a:t>
            </a:r>
            <a:r>
              <a:rPr lang="pt-BR" sz="2800" dirty="0" smtClean="0">
                <a:solidFill>
                  <a:srgbClr val="0000CC"/>
                </a:solidFill>
              </a:rPr>
              <a:t>seja convosco</a:t>
            </a:r>
            <a:r>
              <a:rPr lang="pt-BR" sz="2800" dirty="0"/>
              <a:t>!” Para confirmar Sua identidade, Jesus lhes mostrou as marcas em Suas mãos e em </a:t>
            </a:r>
            <a:r>
              <a:rPr lang="pt-BR" sz="2800" dirty="0" smtClean="0"/>
              <a:t>Seu lado </a:t>
            </a:r>
            <a:r>
              <a:rPr lang="pt-BR" sz="2800" dirty="0"/>
              <a:t>direito, o que, vendo os discípulos, se alegraram muito (</a:t>
            </a:r>
            <a:r>
              <a:rPr lang="pt-BR" sz="2800" dirty="0" err="1">
                <a:solidFill>
                  <a:srgbClr val="0000CC"/>
                </a:solidFill>
              </a:rPr>
              <a:t>Jo</a:t>
            </a:r>
            <a:r>
              <a:rPr lang="pt-BR" sz="2800" dirty="0">
                <a:solidFill>
                  <a:srgbClr val="0000CC"/>
                </a:solidFill>
              </a:rPr>
              <a:t> 20.11-18; </a:t>
            </a:r>
            <a:r>
              <a:rPr lang="pt-BR" sz="2800" dirty="0" err="1" smtClean="0">
                <a:solidFill>
                  <a:srgbClr val="0000CC"/>
                </a:solidFill>
              </a:rPr>
              <a:t>Jo</a:t>
            </a:r>
            <a:r>
              <a:rPr lang="pt-BR" sz="2800" dirty="0" smtClean="0">
                <a:solidFill>
                  <a:srgbClr val="0000CC"/>
                </a:solidFill>
              </a:rPr>
              <a:t> 20.19-29; </a:t>
            </a:r>
            <a:r>
              <a:rPr lang="pt-BR" sz="2800" dirty="0" err="1">
                <a:solidFill>
                  <a:srgbClr val="0000CC"/>
                </a:solidFill>
              </a:rPr>
              <a:t>Lc</a:t>
            </a:r>
            <a:r>
              <a:rPr lang="pt-BR" sz="2800" dirty="0">
                <a:solidFill>
                  <a:srgbClr val="0000CC"/>
                </a:solidFill>
              </a:rPr>
              <a:t> </a:t>
            </a:r>
            <a:r>
              <a:rPr lang="pt-BR" sz="2800" dirty="0" smtClean="0">
                <a:solidFill>
                  <a:srgbClr val="0000CC"/>
                </a:solidFill>
              </a:rPr>
              <a:t>24.13-35</a:t>
            </a:r>
            <a:r>
              <a:rPr lang="pt-BR" sz="2800" dirty="0" smtClean="0"/>
              <a:t>). Contudo</a:t>
            </a:r>
            <a:r>
              <a:rPr lang="pt-BR" sz="2800" dirty="0"/>
              <a:t>, </a:t>
            </a:r>
            <a:r>
              <a:rPr lang="pt-BR" sz="2800" dirty="0" smtClean="0"/>
              <a:t>Tomé </a:t>
            </a:r>
            <a:r>
              <a:rPr lang="pt-BR" sz="2800" dirty="0"/>
              <a:t>não estava </a:t>
            </a:r>
            <a:r>
              <a:rPr lang="pt-BR" sz="2800" dirty="0" smtClean="0"/>
              <a:t>presente e ao </a:t>
            </a:r>
            <a:r>
              <a:rPr lang="pt-BR" sz="2800" dirty="0"/>
              <a:t>tomar conhecimento da manifestação de </a:t>
            </a:r>
            <a:r>
              <a:rPr lang="pt-BR" sz="2800" dirty="0" smtClean="0"/>
              <a:t>Jesus, </a:t>
            </a:r>
            <a:r>
              <a:rPr lang="pt-BR" sz="2800" dirty="0"/>
              <a:t>ele </a:t>
            </a:r>
            <a:r>
              <a:rPr lang="pt-BR" sz="2800" dirty="0" smtClean="0"/>
              <a:t>duvidou.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2323547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404664"/>
            <a:ext cx="7620000" cy="6048672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fi-FI" sz="2300" dirty="0">
                <a:solidFill>
                  <a:srgbClr val="0000CC"/>
                </a:solidFill>
              </a:rPr>
              <a:t>Jo </a:t>
            </a:r>
            <a:r>
              <a:rPr lang="fi-FI" sz="2300" dirty="0" smtClean="0">
                <a:solidFill>
                  <a:srgbClr val="0000CC"/>
                </a:solidFill>
              </a:rPr>
              <a:t>20. </a:t>
            </a:r>
            <a:r>
              <a:rPr lang="pt-BR" sz="2300" dirty="0">
                <a:solidFill>
                  <a:srgbClr val="0000CC"/>
                </a:solidFill>
              </a:rPr>
              <a:t>11 </a:t>
            </a:r>
            <a:r>
              <a:rPr lang="pt-BR" sz="2300" dirty="0" smtClean="0">
                <a:solidFill>
                  <a:srgbClr val="0000CC"/>
                </a:solidFill>
              </a:rPr>
              <a:t> </a:t>
            </a:r>
            <a:r>
              <a:rPr lang="pt-BR" sz="2300" dirty="0">
                <a:solidFill>
                  <a:srgbClr val="0000CC"/>
                </a:solidFill>
              </a:rPr>
              <a:t>E Maria estava chorando fora, junto ao sepulcro. Estando ela, pois, chorando, abaixou-se para o sepulcro</a:t>
            </a:r>
          </a:p>
          <a:p>
            <a:pPr marL="114300" indent="0">
              <a:buNone/>
            </a:pPr>
            <a:r>
              <a:rPr lang="pt-BR" sz="2300" dirty="0">
                <a:solidFill>
                  <a:srgbClr val="0000CC"/>
                </a:solidFill>
              </a:rPr>
              <a:t>12  e viu dois anjos vestidos de branco, assentados onde jazera o corpo de Jesus, um à cabeceira e outro aos pés</a:t>
            </a:r>
            <a:r>
              <a:rPr lang="pt-BR" sz="2300" dirty="0" smtClean="0">
                <a:solidFill>
                  <a:srgbClr val="0000CC"/>
                </a:solidFill>
              </a:rPr>
              <a:t>.  13 </a:t>
            </a:r>
            <a:r>
              <a:rPr lang="pt-BR" sz="2300" dirty="0">
                <a:solidFill>
                  <a:srgbClr val="0000CC"/>
                </a:solidFill>
              </a:rPr>
              <a:t>E disseram-lhe eles: Mulher, por que choras? Ela lhes disse: Porque levaram o meu Senhor, e não sei onde o puseram</a:t>
            </a:r>
            <a:r>
              <a:rPr lang="pt-BR" sz="2300" dirty="0" smtClean="0">
                <a:solidFill>
                  <a:srgbClr val="0000CC"/>
                </a:solidFill>
              </a:rPr>
              <a:t>.    14  </a:t>
            </a:r>
            <a:r>
              <a:rPr lang="pt-BR" sz="2300" dirty="0">
                <a:solidFill>
                  <a:srgbClr val="0000CC"/>
                </a:solidFill>
              </a:rPr>
              <a:t>E, tendo dito isso, voltou-se para trás e viu Jesus em pé, mas não sabia que era Jesus</a:t>
            </a:r>
            <a:r>
              <a:rPr lang="pt-BR" sz="2300" dirty="0" smtClean="0">
                <a:solidFill>
                  <a:srgbClr val="0000CC"/>
                </a:solidFill>
              </a:rPr>
              <a:t>.    15  </a:t>
            </a:r>
            <a:r>
              <a:rPr lang="pt-BR" sz="2300" dirty="0">
                <a:solidFill>
                  <a:srgbClr val="0000CC"/>
                </a:solidFill>
              </a:rPr>
              <a:t>Disse-lhe Jesus: Mulher, por que choras? Quem buscas? Ela, cuidando que era o hortelão, disse-lhe: Senhor, se tu o levaste, dize-me onde o puseste, e eu o levarei</a:t>
            </a:r>
            <a:r>
              <a:rPr lang="pt-BR" sz="2300" dirty="0" smtClean="0">
                <a:solidFill>
                  <a:srgbClr val="0000CC"/>
                </a:solidFill>
              </a:rPr>
              <a:t>.    16  </a:t>
            </a:r>
            <a:r>
              <a:rPr lang="pt-BR" sz="2300" dirty="0">
                <a:solidFill>
                  <a:srgbClr val="0000CC"/>
                </a:solidFill>
              </a:rPr>
              <a:t>Disse-lhe Jesus: Maria! Ela, voltando-se, disse-lhe: </a:t>
            </a:r>
            <a:r>
              <a:rPr lang="pt-BR" sz="2300" dirty="0" err="1">
                <a:solidFill>
                  <a:srgbClr val="0000CC"/>
                </a:solidFill>
              </a:rPr>
              <a:t>Raboni</a:t>
            </a:r>
            <a:r>
              <a:rPr lang="pt-BR" sz="2300" dirty="0">
                <a:solidFill>
                  <a:srgbClr val="0000CC"/>
                </a:solidFill>
              </a:rPr>
              <a:t> (que quer dizer Mestre</a:t>
            </a:r>
            <a:r>
              <a:rPr lang="pt-BR" sz="2300" dirty="0" smtClean="0">
                <a:solidFill>
                  <a:srgbClr val="0000CC"/>
                </a:solidFill>
              </a:rPr>
              <a:t>)!    17  </a:t>
            </a:r>
            <a:r>
              <a:rPr lang="pt-BR" sz="2300" dirty="0">
                <a:solidFill>
                  <a:srgbClr val="0000CC"/>
                </a:solidFill>
              </a:rPr>
              <a:t>Disse-lhe Jesus: Não me detenhas, porque ainda não subi para meu Pai, mas vai para meus irmãos e dize-lhes que eu subo para meu Pai e vosso Pai, meu Deus e vosso Deus</a:t>
            </a:r>
            <a:r>
              <a:rPr lang="pt-BR" sz="2300" dirty="0" smtClean="0">
                <a:solidFill>
                  <a:srgbClr val="0000CC"/>
                </a:solidFill>
              </a:rPr>
              <a:t>.    18  </a:t>
            </a:r>
            <a:r>
              <a:rPr lang="pt-BR" sz="2300" dirty="0">
                <a:solidFill>
                  <a:srgbClr val="0000CC"/>
                </a:solidFill>
              </a:rPr>
              <a:t>Maria Madalena foi e anunciou aos discípulos que vira o Senhor e que ele lhe dissera isso</a:t>
            </a:r>
            <a:r>
              <a:rPr lang="pt-BR" sz="2300" dirty="0" smtClean="0">
                <a:solidFill>
                  <a:srgbClr val="0000CC"/>
                </a:solidFill>
              </a:rPr>
              <a:t>.</a:t>
            </a:r>
            <a:endParaRPr lang="pt-BR" sz="23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74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548680"/>
            <a:ext cx="7704856" cy="5904656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fi-FI" sz="2100" dirty="0" smtClean="0">
                <a:solidFill>
                  <a:srgbClr val="0000CC"/>
                </a:solidFill>
              </a:rPr>
              <a:t>Jo </a:t>
            </a:r>
            <a:r>
              <a:rPr lang="fi-FI" sz="2100" dirty="0">
                <a:solidFill>
                  <a:srgbClr val="0000CC"/>
                </a:solidFill>
              </a:rPr>
              <a:t>20</a:t>
            </a:r>
            <a:r>
              <a:rPr lang="fi-FI" sz="2100" dirty="0" smtClean="0">
                <a:solidFill>
                  <a:srgbClr val="0000CC"/>
                </a:solidFill>
              </a:rPr>
              <a:t>. </a:t>
            </a:r>
            <a:r>
              <a:rPr lang="pt-BR" sz="2100" dirty="0" smtClean="0">
                <a:solidFill>
                  <a:srgbClr val="0000CC"/>
                </a:solidFill>
              </a:rPr>
              <a:t>19  </a:t>
            </a:r>
            <a:r>
              <a:rPr lang="pt-BR" sz="2100" dirty="0">
                <a:solidFill>
                  <a:srgbClr val="0000CC"/>
                </a:solidFill>
              </a:rPr>
              <a:t>Chegada, pois, a tarde daquele dia, o primeiro da semana, e cerradas as portas onde os discípulos, com medo dos judeus, se tinham ajuntado, chegou Jesus, e pôs-se no meio, e disse-lhes: Paz seja convosco</a:t>
            </a:r>
            <a:r>
              <a:rPr lang="pt-BR" sz="2100" dirty="0" smtClean="0">
                <a:solidFill>
                  <a:srgbClr val="0000CC"/>
                </a:solidFill>
              </a:rPr>
              <a:t>!    20 E</a:t>
            </a:r>
            <a:r>
              <a:rPr lang="pt-BR" sz="2100" dirty="0">
                <a:solidFill>
                  <a:srgbClr val="0000CC"/>
                </a:solidFill>
              </a:rPr>
              <a:t>, dizendo isso, mostrou-lhes as mãos e o lado. De sorte que os discípulos se alegraram, vendo o </a:t>
            </a:r>
            <a:r>
              <a:rPr lang="pt-BR" sz="2100" dirty="0" smtClean="0">
                <a:solidFill>
                  <a:srgbClr val="0000CC"/>
                </a:solidFill>
              </a:rPr>
              <a:t>Senhor.</a:t>
            </a:r>
          </a:p>
          <a:p>
            <a:pPr marL="114300" indent="0">
              <a:buNone/>
            </a:pPr>
            <a:r>
              <a:rPr lang="pt-BR" sz="2100" dirty="0" smtClean="0">
                <a:solidFill>
                  <a:srgbClr val="0000CC"/>
                </a:solidFill>
              </a:rPr>
              <a:t>24 Ora</a:t>
            </a:r>
            <a:r>
              <a:rPr lang="pt-BR" sz="2100" dirty="0">
                <a:solidFill>
                  <a:srgbClr val="0000CC"/>
                </a:solidFill>
              </a:rPr>
              <a:t>, Tomé, um dos doze, chamado Dídimo, não estava com eles quando veio Jesus</a:t>
            </a:r>
            <a:r>
              <a:rPr lang="pt-BR" sz="2100" dirty="0" smtClean="0">
                <a:solidFill>
                  <a:srgbClr val="0000CC"/>
                </a:solidFill>
              </a:rPr>
              <a:t>. 25 Disseram-lhe</a:t>
            </a:r>
            <a:r>
              <a:rPr lang="pt-BR" sz="2100" dirty="0">
                <a:solidFill>
                  <a:srgbClr val="0000CC"/>
                </a:solidFill>
              </a:rPr>
              <a:t>, pois, os outros discípulos: Vimos o Senhor. Mas ele disse-lhes: Se eu não vir o sinal dos cravos em suas mãos, e não puser o dedo no lugar dos cravos, e não puser a minha mão no seu lado, de maneira nenhuma o crerei</a:t>
            </a:r>
            <a:r>
              <a:rPr lang="pt-BR" sz="2100" dirty="0" smtClean="0">
                <a:solidFill>
                  <a:srgbClr val="0000CC"/>
                </a:solidFill>
              </a:rPr>
              <a:t>.    26 E</a:t>
            </a:r>
            <a:r>
              <a:rPr lang="pt-BR" sz="2100" dirty="0">
                <a:solidFill>
                  <a:srgbClr val="0000CC"/>
                </a:solidFill>
              </a:rPr>
              <a:t>, oito dias depois, estavam outra vez os seus discípulos dentro, e, com eles, Tomé. Chegou Jesus, estando as portas fechadas, e apresentou-se no meio, e disse: Paz seja convosco</a:t>
            </a:r>
            <a:r>
              <a:rPr lang="pt-BR" sz="2100" dirty="0" smtClean="0">
                <a:solidFill>
                  <a:srgbClr val="0000CC"/>
                </a:solidFill>
              </a:rPr>
              <a:t>!   27 </a:t>
            </a:r>
            <a:r>
              <a:rPr lang="pt-BR" sz="2100" dirty="0">
                <a:solidFill>
                  <a:srgbClr val="0000CC"/>
                </a:solidFill>
              </a:rPr>
              <a:t>Depois, disse a Tomé: Põe aqui o teu dedo e vê as minhas mãos; chega a tua mão e põe-na no meu lado; não sejas incrédulo, mas crente</a:t>
            </a:r>
            <a:r>
              <a:rPr lang="pt-BR" sz="2100" dirty="0" smtClean="0">
                <a:solidFill>
                  <a:srgbClr val="0000CC"/>
                </a:solidFill>
              </a:rPr>
              <a:t>.    28 </a:t>
            </a:r>
            <a:r>
              <a:rPr lang="pt-BR" sz="2100" dirty="0">
                <a:solidFill>
                  <a:srgbClr val="0000CC"/>
                </a:solidFill>
              </a:rPr>
              <a:t>Tomé respondeu e disse-lhe: Senhor meu, e Deus meu</a:t>
            </a:r>
            <a:r>
              <a:rPr lang="pt-BR" sz="2100" dirty="0" smtClean="0">
                <a:solidFill>
                  <a:srgbClr val="0000CC"/>
                </a:solidFill>
              </a:rPr>
              <a:t>! 29 Disse-lhe </a:t>
            </a:r>
            <a:r>
              <a:rPr lang="pt-BR" sz="2100" dirty="0">
                <a:solidFill>
                  <a:srgbClr val="0000CC"/>
                </a:solidFill>
              </a:rPr>
              <a:t>Jesus: Porque me viste, Tomé, creste; bem-aventurados os que não viram e creram!</a:t>
            </a:r>
            <a:endParaRPr lang="pt-BR" sz="21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69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404664"/>
            <a:ext cx="7620000" cy="612068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fi-FI" sz="2000" dirty="0" smtClean="0">
                <a:solidFill>
                  <a:srgbClr val="0000CC"/>
                </a:solidFill>
              </a:rPr>
              <a:t>Lc 24. </a:t>
            </a:r>
            <a:r>
              <a:rPr lang="pt-BR" sz="2000" dirty="0">
                <a:solidFill>
                  <a:srgbClr val="0000CC"/>
                </a:solidFill>
              </a:rPr>
              <a:t>13 </a:t>
            </a:r>
            <a:r>
              <a:rPr lang="pt-BR" sz="2000" dirty="0" smtClean="0">
                <a:solidFill>
                  <a:srgbClr val="0000CC"/>
                </a:solidFill>
              </a:rPr>
              <a:t> </a:t>
            </a:r>
            <a:r>
              <a:rPr lang="pt-BR" sz="2000" dirty="0">
                <a:solidFill>
                  <a:srgbClr val="0000CC"/>
                </a:solidFill>
              </a:rPr>
              <a:t>E eis que, </a:t>
            </a:r>
            <a:r>
              <a:rPr lang="pt-BR" sz="2000" u="sng" dirty="0">
                <a:solidFill>
                  <a:srgbClr val="0000CC"/>
                </a:solidFill>
              </a:rPr>
              <a:t>no mesmo dia</a:t>
            </a:r>
            <a:r>
              <a:rPr lang="pt-BR" sz="2000" dirty="0">
                <a:solidFill>
                  <a:srgbClr val="0000CC"/>
                </a:solidFill>
              </a:rPr>
              <a:t>, iam dois deles para uma aldeia que distava de Jerusalém sessenta estádios, cujo nome era </a:t>
            </a:r>
            <a:r>
              <a:rPr lang="pt-BR" sz="2000" dirty="0" err="1" smtClean="0">
                <a:solidFill>
                  <a:srgbClr val="0000CC"/>
                </a:solidFill>
              </a:rPr>
              <a:t>Emaús</a:t>
            </a:r>
            <a:r>
              <a:rPr lang="pt-BR" sz="2000" dirty="0" smtClean="0">
                <a:solidFill>
                  <a:srgbClr val="0000CC"/>
                </a:solidFill>
              </a:rPr>
              <a:t>.</a:t>
            </a:r>
          </a:p>
          <a:p>
            <a:pPr marL="114300" indent="0">
              <a:buNone/>
            </a:pPr>
            <a:r>
              <a:rPr lang="pt-BR" sz="2000" dirty="0" smtClean="0">
                <a:solidFill>
                  <a:srgbClr val="0000CC"/>
                </a:solidFill>
              </a:rPr>
              <a:t>15 E </a:t>
            </a:r>
            <a:r>
              <a:rPr lang="pt-BR" sz="2000" dirty="0">
                <a:solidFill>
                  <a:srgbClr val="0000CC"/>
                </a:solidFill>
              </a:rPr>
              <a:t>aconteceu que, indo eles falando entre si e fazendo perguntas um ao outro, o mesmo Jesus se aproximou e ia com </a:t>
            </a:r>
            <a:r>
              <a:rPr lang="pt-BR" sz="2000" dirty="0" smtClean="0">
                <a:solidFill>
                  <a:srgbClr val="0000CC"/>
                </a:solidFill>
              </a:rPr>
              <a:t>eles.</a:t>
            </a:r>
          </a:p>
          <a:p>
            <a:pPr marL="114300" indent="0">
              <a:buNone/>
            </a:pPr>
            <a:r>
              <a:rPr lang="pt-BR" sz="2000" dirty="0" smtClean="0">
                <a:solidFill>
                  <a:srgbClr val="0000CC"/>
                </a:solidFill>
              </a:rPr>
              <a:t>17 </a:t>
            </a:r>
            <a:r>
              <a:rPr lang="pt-BR" sz="2000" dirty="0">
                <a:solidFill>
                  <a:srgbClr val="0000CC"/>
                </a:solidFill>
              </a:rPr>
              <a:t>E ele lhes disse: Que palavras são essas que, caminhando, trocais entre vós e por que estais tristes</a:t>
            </a:r>
            <a:r>
              <a:rPr lang="pt-BR" sz="2000" dirty="0" smtClean="0">
                <a:solidFill>
                  <a:srgbClr val="0000CC"/>
                </a:solidFill>
              </a:rPr>
              <a:t>?    18  </a:t>
            </a:r>
            <a:r>
              <a:rPr lang="pt-BR" sz="2000" dirty="0">
                <a:solidFill>
                  <a:srgbClr val="0000CC"/>
                </a:solidFill>
              </a:rPr>
              <a:t>E, respondendo um, cujo nome era </a:t>
            </a:r>
            <a:r>
              <a:rPr lang="pt-BR" sz="2000" dirty="0" err="1">
                <a:solidFill>
                  <a:srgbClr val="0000CC"/>
                </a:solidFill>
              </a:rPr>
              <a:t>Cleopas</a:t>
            </a:r>
            <a:r>
              <a:rPr lang="pt-BR" sz="2000" dirty="0">
                <a:solidFill>
                  <a:srgbClr val="0000CC"/>
                </a:solidFill>
              </a:rPr>
              <a:t>, disse-lhe: És tu só peregrino em Jerusalém e não sabes as coisas que nela têm sucedido nestes dias</a:t>
            </a:r>
            <a:r>
              <a:rPr lang="pt-BR" sz="2000" dirty="0" smtClean="0">
                <a:solidFill>
                  <a:srgbClr val="0000CC"/>
                </a:solidFill>
              </a:rPr>
              <a:t>?    19  </a:t>
            </a:r>
            <a:r>
              <a:rPr lang="pt-BR" sz="2000" dirty="0">
                <a:solidFill>
                  <a:srgbClr val="0000CC"/>
                </a:solidFill>
              </a:rPr>
              <a:t>E ele lhes perguntou: Quais? E eles lhe disseram: As que dizem respeito a Jesus, o Nazareno, que foi um profeta poderoso em obras e palavras diante de Deus e de todo o povo</a:t>
            </a:r>
            <a:r>
              <a:rPr lang="pt-BR" sz="2000" dirty="0" smtClean="0">
                <a:solidFill>
                  <a:srgbClr val="0000CC"/>
                </a:solidFill>
              </a:rPr>
              <a:t>;    20  </a:t>
            </a:r>
            <a:r>
              <a:rPr lang="pt-BR" sz="2000" dirty="0">
                <a:solidFill>
                  <a:srgbClr val="0000CC"/>
                </a:solidFill>
              </a:rPr>
              <a:t>e como os principais dos sacerdotes e os nossos príncipes o entregaram à condenação de morte e o crucificaram</a:t>
            </a:r>
            <a:r>
              <a:rPr lang="pt-BR" sz="2000" dirty="0" smtClean="0">
                <a:solidFill>
                  <a:srgbClr val="0000CC"/>
                </a:solidFill>
              </a:rPr>
              <a:t>.    21 </a:t>
            </a:r>
            <a:r>
              <a:rPr lang="pt-BR" sz="2000" dirty="0">
                <a:solidFill>
                  <a:srgbClr val="0000CC"/>
                </a:solidFill>
              </a:rPr>
              <a:t>E nós esperávamos que fosse ele o que remisse Israel; mas, agora, com tudo isso, é já hoje o terceiro dia desde que essas coisas aconteceram</a:t>
            </a:r>
            <a:r>
              <a:rPr lang="pt-BR" sz="2000" dirty="0" smtClean="0">
                <a:solidFill>
                  <a:srgbClr val="0000CC"/>
                </a:solidFill>
              </a:rPr>
              <a:t>.    22  </a:t>
            </a:r>
            <a:r>
              <a:rPr lang="pt-BR" sz="2000" dirty="0">
                <a:solidFill>
                  <a:srgbClr val="0000CC"/>
                </a:solidFill>
              </a:rPr>
              <a:t>É verdade que também algumas mulheres dentre nós nos maravilharam, as quais de madrugada foram ao sepulcro</a:t>
            </a:r>
            <a:r>
              <a:rPr lang="pt-BR" sz="2000" dirty="0" smtClean="0">
                <a:solidFill>
                  <a:srgbClr val="0000CC"/>
                </a:solidFill>
              </a:rPr>
              <a:t>;    23  </a:t>
            </a:r>
            <a:r>
              <a:rPr lang="pt-BR" sz="2000" dirty="0">
                <a:solidFill>
                  <a:srgbClr val="0000CC"/>
                </a:solidFill>
              </a:rPr>
              <a:t>e, não achando o seu corpo, voltaram, dizendo que também tinham visto uma visão de anjos, que dizem que ele vive</a:t>
            </a:r>
            <a:r>
              <a:rPr lang="pt-BR" sz="2000" dirty="0" smtClean="0">
                <a:solidFill>
                  <a:srgbClr val="0000CC"/>
                </a:solidFill>
              </a:rPr>
              <a:t>.</a:t>
            </a:r>
            <a:endParaRPr lang="fi-FI" sz="2000" dirty="0" smtClean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31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BR" sz="4800" b="1" dirty="0"/>
              <a:t>LIÇÃO 12: </a:t>
            </a:r>
            <a:r>
              <a:rPr lang="pt-BR" sz="4800" b="1" dirty="0" smtClean="0"/>
              <a:t/>
            </a:r>
            <a:br>
              <a:rPr lang="pt-BR" sz="4800" b="1" dirty="0" smtClean="0"/>
            </a:br>
            <a:r>
              <a:rPr lang="pt-BR" sz="4800" b="1" dirty="0" smtClean="0"/>
              <a:t>A </a:t>
            </a:r>
            <a:r>
              <a:rPr lang="pt-BR" sz="4800" b="1" dirty="0"/>
              <a:t>RESSURREIÇÃO DE JESUS CRISTO</a:t>
            </a:r>
          </a:p>
        </p:txBody>
      </p:sp>
    </p:spTree>
    <p:extLst>
      <p:ext uri="{BB962C8B-B14F-4D97-AF65-F5344CB8AC3E}">
        <p14:creationId xmlns:p14="http://schemas.microsoft.com/office/powerpoint/2010/main" val="15969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404664"/>
            <a:ext cx="7848872" cy="6048672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fi-FI" sz="2300" dirty="0" smtClean="0">
                <a:solidFill>
                  <a:srgbClr val="0000CC"/>
                </a:solidFill>
              </a:rPr>
              <a:t>Lc 24. </a:t>
            </a:r>
            <a:r>
              <a:rPr lang="pt-BR" sz="2300" dirty="0" smtClean="0">
                <a:solidFill>
                  <a:srgbClr val="0000CC"/>
                </a:solidFill>
              </a:rPr>
              <a:t>24  </a:t>
            </a:r>
            <a:r>
              <a:rPr lang="pt-BR" sz="2300" dirty="0">
                <a:solidFill>
                  <a:srgbClr val="0000CC"/>
                </a:solidFill>
              </a:rPr>
              <a:t>E alguns dos que estavam conosco foram ao sepulcro e acharam ser assim como as mulheres haviam dito, porém, não o viram</a:t>
            </a:r>
            <a:r>
              <a:rPr lang="pt-BR" sz="2300" dirty="0" smtClean="0">
                <a:solidFill>
                  <a:srgbClr val="0000CC"/>
                </a:solidFill>
              </a:rPr>
              <a:t>.    25  </a:t>
            </a:r>
            <a:r>
              <a:rPr lang="pt-BR" sz="2300" dirty="0">
                <a:solidFill>
                  <a:srgbClr val="0000CC"/>
                </a:solidFill>
              </a:rPr>
              <a:t>E ele lhes disse: Ó néscios e tardos de coração para crer tudo o que os profetas disseram</a:t>
            </a:r>
            <a:r>
              <a:rPr lang="pt-BR" sz="2300" dirty="0" smtClean="0">
                <a:solidFill>
                  <a:srgbClr val="0000CC"/>
                </a:solidFill>
              </a:rPr>
              <a:t>!    26  </a:t>
            </a:r>
            <a:r>
              <a:rPr lang="pt-BR" sz="2300" dirty="0">
                <a:solidFill>
                  <a:srgbClr val="0000CC"/>
                </a:solidFill>
              </a:rPr>
              <a:t>Porventura, não convinha que o Cristo padecesse essas coisas e entrasse na sua glória</a:t>
            </a:r>
            <a:r>
              <a:rPr lang="pt-BR" sz="2300" dirty="0" smtClean="0">
                <a:solidFill>
                  <a:srgbClr val="0000CC"/>
                </a:solidFill>
              </a:rPr>
              <a:t>?    27  </a:t>
            </a:r>
            <a:r>
              <a:rPr lang="pt-BR" sz="2300" dirty="0">
                <a:solidFill>
                  <a:srgbClr val="0000CC"/>
                </a:solidFill>
              </a:rPr>
              <a:t>E, começando por Moisés e por todos os profetas, explicava-lhes o que dele se achava em todas as Escrituras</a:t>
            </a:r>
            <a:r>
              <a:rPr lang="pt-BR" sz="2300" dirty="0" smtClean="0">
                <a:solidFill>
                  <a:srgbClr val="0000CC"/>
                </a:solidFill>
              </a:rPr>
              <a:t>. </a:t>
            </a:r>
          </a:p>
          <a:p>
            <a:pPr marL="114300" indent="0">
              <a:buNone/>
            </a:pPr>
            <a:r>
              <a:rPr lang="pt-BR" sz="2300" dirty="0" smtClean="0">
                <a:solidFill>
                  <a:srgbClr val="0000CC"/>
                </a:solidFill>
              </a:rPr>
              <a:t>30  </a:t>
            </a:r>
            <a:r>
              <a:rPr lang="pt-BR" sz="2300" dirty="0">
                <a:solidFill>
                  <a:srgbClr val="0000CC"/>
                </a:solidFill>
              </a:rPr>
              <a:t>E aconteceu que, estando com eles à mesa, tomando o pão, o abençoou e partiu-o e </a:t>
            </a:r>
            <a:r>
              <a:rPr lang="pt-BR" sz="2300" dirty="0" err="1">
                <a:solidFill>
                  <a:srgbClr val="0000CC"/>
                </a:solidFill>
              </a:rPr>
              <a:t>lho</a:t>
            </a:r>
            <a:r>
              <a:rPr lang="pt-BR" sz="2300" dirty="0">
                <a:solidFill>
                  <a:srgbClr val="0000CC"/>
                </a:solidFill>
              </a:rPr>
              <a:t> deu</a:t>
            </a:r>
            <a:r>
              <a:rPr lang="pt-BR" sz="2300" dirty="0" smtClean="0">
                <a:solidFill>
                  <a:srgbClr val="0000CC"/>
                </a:solidFill>
              </a:rPr>
              <a:t>.  31  </a:t>
            </a:r>
            <a:r>
              <a:rPr lang="pt-BR" sz="2300" dirty="0" err="1">
                <a:solidFill>
                  <a:srgbClr val="0000CC"/>
                </a:solidFill>
              </a:rPr>
              <a:t>Abriram-se-lhes</a:t>
            </a:r>
            <a:r>
              <a:rPr lang="pt-BR" sz="2300" dirty="0">
                <a:solidFill>
                  <a:srgbClr val="0000CC"/>
                </a:solidFill>
              </a:rPr>
              <a:t>, então, os olhos, e o conheceram, e ele </a:t>
            </a:r>
            <a:r>
              <a:rPr lang="pt-BR" sz="2300" dirty="0" err="1">
                <a:solidFill>
                  <a:srgbClr val="0000CC"/>
                </a:solidFill>
              </a:rPr>
              <a:t>desapareceu-lhes</a:t>
            </a:r>
            <a:r>
              <a:rPr lang="pt-BR" sz="2300" dirty="0" smtClean="0">
                <a:solidFill>
                  <a:srgbClr val="0000CC"/>
                </a:solidFill>
              </a:rPr>
              <a:t>.   32  </a:t>
            </a:r>
            <a:r>
              <a:rPr lang="pt-BR" sz="2300" dirty="0">
                <a:solidFill>
                  <a:srgbClr val="0000CC"/>
                </a:solidFill>
              </a:rPr>
              <a:t>E disseram um para o outro: Porventura, não ardia em nós o nosso coração quando, pelo caminho, nos falava e quando nos abria as Escrituras</a:t>
            </a:r>
            <a:r>
              <a:rPr lang="pt-BR" sz="2300" dirty="0" smtClean="0">
                <a:solidFill>
                  <a:srgbClr val="0000CC"/>
                </a:solidFill>
              </a:rPr>
              <a:t>?   33  </a:t>
            </a:r>
            <a:r>
              <a:rPr lang="pt-BR" sz="2300" dirty="0">
                <a:solidFill>
                  <a:srgbClr val="0000CC"/>
                </a:solidFill>
              </a:rPr>
              <a:t>E, na mesma hora, levantando-se, voltaram para Jerusalém e acharam congregados os onze e os que estavam com eles</a:t>
            </a:r>
            <a:r>
              <a:rPr lang="pt-BR" sz="2300" dirty="0" smtClean="0">
                <a:solidFill>
                  <a:srgbClr val="0000CC"/>
                </a:solidFill>
              </a:rPr>
              <a:t>,   34  </a:t>
            </a:r>
            <a:r>
              <a:rPr lang="pt-BR" sz="2300" dirty="0">
                <a:solidFill>
                  <a:srgbClr val="0000CC"/>
                </a:solidFill>
              </a:rPr>
              <a:t>os quais diziam: Ressuscitou, verdadeiramente, o Senhor e já apareceu a </a:t>
            </a:r>
            <a:r>
              <a:rPr lang="pt-BR" sz="2300" dirty="0" smtClean="0">
                <a:solidFill>
                  <a:srgbClr val="0000CC"/>
                </a:solidFill>
              </a:rPr>
              <a:t>Simão.</a:t>
            </a:r>
            <a:endParaRPr lang="fi-FI" sz="2300" dirty="0" smtClean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39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20000" cy="864096"/>
          </a:xfrm>
        </p:spPr>
        <p:txBody>
          <a:bodyPr/>
          <a:lstStyle/>
          <a:p>
            <a:pPr algn="ctr"/>
            <a:r>
              <a:rPr lang="pt-BR" sz="2800" b="1" dirty="0">
                <a:solidFill>
                  <a:srgbClr val="675E47"/>
                </a:solidFill>
              </a:rPr>
              <a:t>LIÇÃO 12:  A RESSURREIÇÃO DE JESUS CRISTO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124744"/>
            <a:ext cx="7620000" cy="5328592"/>
          </a:xfrm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>
            <a:normAutofit lnSpcReduction="10000"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t-BR" sz="2400" dirty="0">
                <a:solidFill>
                  <a:srgbClr val="7030A0"/>
                </a:solidFill>
              </a:rPr>
              <a:t>II – JESUS APARECE AOS SEUS DISCÍPULOS			</a:t>
            </a:r>
            <a:r>
              <a:rPr lang="pt-BR" sz="1800" dirty="0" smtClean="0">
                <a:solidFill>
                  <a:srgbClr val="7030A0"/>
                </a:solidFill>
              </a:rPr>
              <a:t>2</a:t>
            </a:r>
            <a:endParaRPr lang="pt-BR" sz="1800" dirty="0">
              <a:solidFill>
                <a:srgbClr val="7030A0"/>
              </a:solidFill>
            </a:endParaRPr>
          </a:p>
          <a:p>
            <a:pPr marL="114300" lvl="0" indent="0">
              <a:buClr>
                <a:srgbClr val="A9A57C"/>
              </a:buClr>
              <a:buNone/>
            </a:pPr>
            <a:endParaRPr lang="pt-BR" sz="1100" dirty="0">
              <a:solidFill>
                <a:srgbClr val="2F2B20"/>
              </a:solidFill>
            </a:endParaRPr>
          </a:p>
          <a:p>
            <a:pPr marL="114300" indent="0" algn="just">
              <a:buNone/>
            </a:pPr>
            <a:r>
              <a:rPr lang="pt-BR" dirty="0"/>
              <a:t>	</a:t>
            </a:r>
            <a:r>
              <a:rPr lang="pt-BR" sz="2600" dirty="0"/>
              <a:t>Jesus, nosso bom Mestre, aproveita o ensejo para nos deixar uma importantíssima lição: </a:t>
            </a:r>
            <a:r>
              <a:rPr lang="pt-BR" sz="2600" dirty="0" smtClean="0"/>
              <a:t>são bem-aventurados </a:t>
            </a:r>
            <a:r>
              <a:rPr lang="pt-BR" sz="2600" dirty="0"/>
              <a:t>aqueles que creem sem ver. Enquanto Tomé precisou de provas materiais para </a:t>
            </a:r>
            <a:r>
              <a:rPr lang="pt-BR" sz="2600" dirty="0" smtClean="0"/>
              <a:t>crer na </a:t>
            </a:r>
            <a:r>
              <a:rPr lang="pt-BR" sz="2600" dirty="0"/>
              <a:t>ressurreição de Cristo, todas as gerações subsequentes creram apenas por meio do </a:t>
            </a:r>
            <a:r>
              <a:rPr lang="pt-BR" sz="2600" dirty="0" smtClean="0"/>
              <a:t>testemunho sobrenatural </a:t>
            </a:r>
            <a:r>
              <a:rPr lang="pt-BR" sz="2600" dirty="0"/>
              <a:t>do Espírito Santo (</a:t>
            </a:r>
            <a:r>
              <a:rPr lang="pt-BR" sz="2600" dirty="0">
                <a:solidFill>
                  <a:srgbClr val="0000CC"/>
                </a:solidFill>
              </a:rPr>
              <a:t>1 </a:t>
            </a:r>
            <a:r>
              <a:rPr lang="pt-BR" sz="2600" dirty="0" err="1">
                <a:solidFill>
                  <a:srgbClr val="0000CC"/>
                </a:solidFill>
              </a:rPr>
              <a:t>Pe</a:t>
            </a:r>
            <a:r>
              <a:rPr lang="pt-BR" sz="2600" dirty="0">
                <a:solidFill>
                  <a:srgbClr val="0000CC"/>
                </a:solidFill>
              </a:rPr>
              <a:t> 1.3-9</a:t>
            </a:r>
            <a:r>
              <a:rPr lang="pt-BR" sz="2600" dirty="0"/>
              <a:t>). Jesus operou diante dos Seus discípulos muitos </a:t>
            </a:r>
            <a:r>
              <a:rPr lang="pt-BR" sz="2600" dirty="0" smtClean="0"/>
              <a:t>outros sinais</a:t>
            </a:r>
            <a:r>
              <a:rPr lang="pt-BR" sz="2600" dirty="0"/>
              <a:t>, os quais não foram </a:t>
            </a:r>
            <a:r>
              <a:rPr lang="pt-BR" sz="2600" dirty="0" smtClean="0"/>
              <a:t>registrados. </a:t>
            </a:r>
            <a:r>
              <a:rPr lang="pt-BR" sz="2600" dirty="0"/>
              <a:t>No entanto, todos os sinais </a:t>
            </a:r>
            <a:r>
              <a:rPr lang="pt-BR" sz="2600" dirty="0" smtClean="0"/>
              <a:t>registrados </a:t>
            </a:r>
            <a:r>
              <a:rPr lang="pt-BR" sz="2600" dirty="0"/>
              <a:t>são mais do que suficientes para crermos que Ele é verdadeiramente o Filho do </a:t>
            </a:r>
            <a:r>
              <a:rPr lang="pt-BR" sz="2600" dirty="0" smtClean="0"/>
              <a:t>Deus Vivo</a:t>
            </a:r>
            <a:r>
              <a:rPr lang="pt-BR" sz="2600" dirty="0"/>
              <a:t>, o Salvador do mundo. </a:t>
            </a:r>
          </a:p>
          <a:p>
            <a:pPr marL="114300" indent="0" algn="just">
              <a:buNone/>
            </a:pP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32518144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592412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300" dirty="0">
                <a:solidFill>
                  <a:srgbClr val="0000CC"/>
                </a:solidFill>
              </a:rPr>
              <a:t>1 </a:t>
            </a:r>
            <a:r>
              <a:rPr lang="pt-BR" sz="2300" dirty="0" err="1">
                <a:solidFill>
                  <a:srgbClr val="0000CC"/>
                </a:solidFill>
              </a:rPr>
              <a:t>Pe</a:t>
            </a:r>
            <a:r>
              <a:rPr lang="pt-BR" sz="2300" dirty="0">
                <a:solidFill>
                  <a:srgbClr val="0000CC"/>
                </a:solidFill>
              </a:rPr>
              <a:t> 1. 3 </a:t>
            </a:r>
            <a:r>
              <a:rPr lang="pt-BR" sz="2300" dirty="0" smtClean="0">
                <a:solidFill>
                  <a:srgbClr val="0000CC"/>
                </a:solidFill>
              </a:rPr>
              <a:t> </a:t>
            </a:r>
            <a:r>
              <a:rPr lang="pt-BR" sz="2300" dirty="0">
                <a:solidFill>
                  <a:srgbClr val="0000CC"/>
                </a:solidFill>
              </a:rPr>
              <a:t>Bendito seja o Deus e Pai de nosso Senhor Jesus Cristo, que, segundo a sua grande misericórdia, nos gerou de novo para uma viva esperança, pela ressurreição de Jesus Cristo dentre os mortos</a:t>
            </a:r>
            <a:r>
              <a:rPr lang="pt-BR" sz="2300" dirty="0" smtClean="0">
                <a:solidFill>
                  <a:srgbClr val="0000CC"/>
                </a:solidFill>
              </a:rPr>
              <a:t>,    4  </a:t>
            </a:r>
            <a:r>
              <a:rPr lang="pt-BR" sz="2300" dirty="0">
                <a:solidFill>
                  <a:srgbClr val="0000CC"/>
                </a:solidFill>
              </a:rPr>
              <a:t>para uma herança incorruptível, incontaminável e que se não pode murchar, guardada nos céus para </a:t>
            </a:r>
            <a:r>
              <a:rPr lang="pt-BR" sz="2300" dirty="0" smtClean="0">
                <a:solidFill>
                  <a:srgbClr val="0000CC"/>
                </a:solidFill>
              </a:rPr>
              <a:t>vós    5  </a:t>
            </a:r>
            <a:r>
              <a:rPr lang="pt-BR" sz="2300" dirty="0">
                <a:solidFill>
                  <a:srgbClr val="0000CC"/>
                </a:solidFill>
              </a:rPr>
              <a:t>que, mediante a fé, estais guardados na virtude de Deus, para a salvação já prestes para se revelar no último tempo</a:t>
            </a:r>
            <a:r>
              <a:rPr lang="pt-BR" sz="2300" dirty="0" smtClean="0">
                <a:solidFill>
                  <a:srgbClr val="0000CC"/>
                </a:solidFill>
              </a:rPr>
              <a:t>,   6 </a:t>
            </a:r>
            <a:r>
              <a:rPr lang="pt-BR" sz="2300" dirty="0">
                <a:solidFill>
                  <a:srgbClr val="0000CC"/>
                </a:solidFill>
              </a:rPr>
              <a:t>em que vós grandemente vos alegrais, ainda que agora importa, sendo necessário, que estejais por um pouco contristados com várias tentações</a:t>
            </a:r>
            <a:r>
              <a:rPr lang="pt-BR" sz="2300" dirty="0" smtClean="0">
                <a:solidFill>
                  <a:srgbClr val="0000CC"/>
                </a:solidFill>
              </a:rPr>
              <a:t>,    7  </a:t>
            </a:r>
            <a:r>
              <a:rPr lang="pt-BR" sz="2300" dirty="0">
                <a:solidFill>
                  <a:srgbClr val="0000CC"/>
                </a:solidFill>
              </a:rPr>
              <a:t>para que a prova da vossa fé, muito mais preciosa do que o ouro que perece e é provado pelo fogo, se ache em louvor, e honra, e glória na revelação de Jesus Cristo</a:t>
            </a:r>
            <a:r>
              <a:rPr lang="pt-BR" sz="2300" dirty="0" smtClean="0">
                <a:solidFill>
                  <a:srgbClr val="0000CC"/>
                </a:solidFill>
              </a:rPr>
              <a:t>;    8  </a:t>
            </a:r>
            <a:r>
              <a:rPr lang="pt-BR" sz="2300" dirty="0">
                <a:solidFill>
                  <a:srgbClr val="0000CC"/>
                </a:solidFill>
              </a:rPr>
              <a:t>ao qual, não o havendo visto, amais; no qual, não o vendo agora, mas crendo, vos alegrais com gozo inefável e glorioso</a:t>
            </a:r>
            <a:r>
              <a:rPr lang="pt-BR" sz="2300" dirty="0" smtClean="0">
                <a:solidFill>
                  <a:srgbClr val="0000CC"/>
                </a:solidFill>
              </a:rPr>
              <a:t>, </a:t>
            </a:r>
          </a:p>
          <a:p>
            <a:pPr marL="114300" indent="0">
              <a:buNone/>
            </a:pPr>
            <a:r>
              <a:rPr lang="pt-BR" sz="2300" dirty="0" smtClean="0">
                <a:solidFill>
                  <a:srgbClr val="0000CC"/>
                </a:solidFill>
              </a:rPr>
              <a:t>9 alcançando </a:t>
            </a:r>
            <a:r>
              <a:rPr lang="pt-BR" sz="2300" dirty="0">
                <a:solidFill>
                  <a:srgbClr val="0000CC"/>
                </a:solidFill>
              </a:rPr>
              <a:t>o fim da vossa fé, a salvação da alma.</a:t>
            </a:r>
            <a:endParaRPr lang="pt-BR" sz="2300" dirty="0" smtClean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06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20000" cy="648072"/>
          </a:xfrm>
        </p:spPr>
        <p:txBody>
          <a:bodyPr/>
          <a:lstStyle/>
          <a:p>
            <a:pPr algn="ctr"/>
            <a:r>
              <a:rPr lang="pt-BR" sz="2800" b="1" dirty="0">
                <a:solidFill>
                  <a:srgbClr val="675E47"/>
                </a:solidFill>
              </a:rPr>
              <a:t>LIÇÃO 12:  A RESSURREIÇÃO DE JESUS CRISTO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836712"/>
            <a:ext cx="7620000" cy="5616624"/>
          </a:xfrm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>
            <a:normAutofit lnSpcReduction="10000"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t-BR" sz="2400" dirty="0">
                <a:solidFill>
                  <a:srgbClr val="7030A0"/>
                </a:solidFill>
              </a:rPr>
              <a:t>II – JESUS APARECE AOS SEUS DISCÍPULOS			</a:t>
            </a:r>
            <a:r>
              <a:rPr lang="pt-BR" sz="1800" dirty="0" smtClean="0">
                <a:solidFill>
                  <a:srgbClr val="7030A0"/>
                </a:solidFill>
              </a:rPr>
              <a:t>3</a:t>
            </a:r>
            <a:endParaRPr lang="pt-BR" sz="1000" dirty="0">
              <a:solidFill>
                <a:srgbClr val="7030A0"/>
              </a:solidFill>
            </a:endParaRPr>
          </a:p>
          <a:p>
            <a:pPr marL="114300" lvl="0" indent="0">
              <a:buClr>
                <a:srgbClr val="A9A57C"/>
              </a:buClr>
              <a:buNone/>
            </a:pPr>
            <a:endParaRPr lang="pt-BR" sz="1000" dirty="0">
              <a:solidFill>
                <a:srgbClr val="2F2B20"/>
              </a:solidFill>
            </a:endParaRPr>
          </a:p>
          <a:p>
            <a:pPr marL="114300" indent="0" algn="just">
              <a:buNone/>
            </a:pPr>
            <a:r>
              <a:rPr lang="pt-BR" dirty="0"/>
              <a:t>	</a:t>
            </a:r>
            <a:r>
              <a:rPr lang="pt-BR" sz="2800" dirty="0"/>
              <a:t>Depois disso, manifestou-se Jesus outra vez aos discípulos, junto ao mar de Tiberíades, </a:t>
            </a:r>
            <a:r>
              <a:rPr lang="pt-BR" sz="2800" dirty="0" smtClean="0"/>
              <a:t>onde Ele </a:t>
            </a:r>
            <a:r>
              <a:rPr lang="pt-BR" sz="2800" dirty="0"/>
              <a:t>operou novamente uma pesca maravilhosa e comeu peixe junto dos Seus discípulos para </a:t>
            </a:r>
            <a:r>
              <a:rPr lang="pt-BR" sz="2800" dirty="0" smtClean="0"/>
              <a:t>provar mais </a:t>
            </a:r>
            <a:r>
              <a:rPr lang="pt-BR" sz="2800" dirty="0"/>
              <a:t>uma vez a Sua ressurreição. E, </a:t>
            </a:r>
            <a:r>
              <a:rPr lang="pt-BR" sz="2800" dirty="0" smtClean="0"/>
              <a:t>depois, </a:t>
            </a:r>
            <a:r>
              <a:rPr lang="pt-BR" sz="2800" dirty="0"/>
              <a:t>Jesus aproveitou para </a:t>
            </a:r>
            <a:r>
              <a:rPr lang="pt-BR" sz="2800" dirty="0" smtClean="0"/>
              <a:t>restaurar completamente </a:t>
            </a:r>
            <a:r>
              <a:rPr lang="pt-BR" sz="2800" dirty="0"/>
              <a:t>a Sua comunhão com Pedro, o qual </a:t>
            </a:r>
            <a:r>
              <a:rPr lang="pt-BR" sz="2800" dirty="0" smtClean="0"/>
              <a:t>O havia negado </a:t>
            </a:r>
            <a:r>
              <a:rPr lang="pt-BR" sz="2800" dirty="0"/>
              <a:t>três vezes quando Ele </a:t>
            </a:r>
            <a:r>
              <a:rPr lang="pt-BR" sz="2800" dirty="0" smtClean="0"/>
              <a:t>foi preso </a:t>
            </a:r>
            <a:r>
              <a:rPr lang="pt-BR" sz="2800" dirty="0"/>
              <a:t>pelos judeus. Desta forma, Jesus estende sua misericórdia sobre Pedro e o reanima </a:t>
            </a:r>
            <a:r>
              <a:rPr lang="pt-BR" sz="2800" dirty="0" smtClean="0"/>
              <a:t>a prosseguir </a:t>
            </a:r>
            <a:r>
              <a:rPr lang="pt-BR" sz="2800" dirty="0"/>
              <a:t>em frente, tendo cuidado das ovelhas do Bom Pastor </a:t>
            </a:r>
            <a:r>
              <a:rPr lang="pt-BR" sz="2800" dirty="0" smtClean="0"/>
              <a:t>(</a:t>
            </a:r>
            <a:r>
              <a:rPr lang="pt-BR" sz="2800" dirty="0" err="1">
                <a:solidFill>
                  <a:srgbClr val="0000CC"/>
                </a:solidFill>
              </a:rPr>
              <a:t>Jo</a:t>
            </a:r>
            <a:r>
              <a:rPr lang="pt-BR" sz="2800" dirty="0">
                <a:solidFill>
                  <a:srgbClr val="0000CC"/>
                </a:solidFill>
              </a:rPr>
              <a:t> </a:t>
            </a:r>
            <a:r>
              <a:rPr lang="pt-BR" sz="2800" dirty="0" smtClean="0">
                <a:solidFill>
                  <a:srgbClr val="0000CC"/>
                </a:solidFill>
              </a:rPr>
              <a:t>21.2-12; </a:t>
            </a:r>
            <a:r>
              <a:rPr lang="pt-BR" sz="2800" dirty="0" err="1" smtClean="0">
                <a:solidFill>
                  <a:srgbClr val="0000CC"/>
                </a:solidFill>
              </a:rPr>
              <a:t>Jo</a:t>
            </a:r>
            <a:r>
              <a:rPr lang="pt-BR" sz="2800" dirty="0" smtClean="0">
                <a:solidFill>
                  <a:srgbClr val="0000CC"/>
                </a:solidFill>
              </a:rPr>
              <a:t> 21.15-17; </a:t>
            </a:r>
            <a:r>
              <a:rPr lang="pt-BR" sz="2800" dirty="0">
                <a:solidFill>
                  <a:srgbClr val="0000CC"/>
                </a:solidFill>
              </a:rPr>
              <a:t>1 </a:t>
            </a:r>
            <a:r>
              <a:rPr lang="pt-BR" sz="2800" dirty="0" err="1">
                <a:solidFill>
                  <a:srgbClr val="0000CC"/>
                </a:solidFill>
              </a:rPr>
              <a:t>Co</a:t>
            </a:r>
            <a:r>
              <a:rPr lang="pt-BR" sz="2800" dirty="0">
                <a:solidFill>
                  <a:srgbClr val="0000CC"/>
                </a:solidFill>
              </a:rPr>
              <a:t> 15.1-8</a:t>
            </a:r>
            <a:r>
              <a:rPr lang="pt-BR" sz="2800" dirty="0" smtClean="0"/>
              <a:t>).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4659589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592412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1900" dirty="0" err="1">
                <a:solidFill>
                  <a:srgbClr val="0000CC"/>
                </a:solidFill>
              </a:rPr>
              <a:t>Jo</a:t>
            </a:r>
            <a:r>
              <a:rPr lang="pt-BR" sz="1900" dirty="0">
                <a:solidFill>
                  <a:srgbClr val="0000CC"/>
                </a:solidFill>
              </a:rPr>
              <a:t> 21</a:t>
            </a:r>
            <a:r>
              <a:rPr lang="pt-BR" sz="1900" dirty="0" smtClean="0">
                <a:solidFill>
                  <a:srgbClr val="0000CC"/>
                </a:solidFill>
              </a:rPr>
              <a:t>. </a:t>
            </a:r>
            <a:r>
              <a:rPr lang="pt-BR" sz="1900" dirty="0" smtClean="0">
                <a:solidFill>
                  <a:srgbClr val="0000CC"/>
                </a:solidFill>
              </a:rPr>
              <a:t>  2  </a:t>
            </a:r>
            <a:r>
              <a:rPr lang="pt-BR" sz="1900" dirty="0">
                <a:solidFill>
                  <a:srgbClr val="0000CC"/>
                </a:solidFill>
              </a:rPr>
              <a:t>estavam juntos Simão Pedro, e Tomé, chamado Dídimo, e Natanael, que era de </a:t>
            </a:r>
            <a:r>
              <a:rPr lang="pt-BR" sz="1900" dirty="0" err="1">
                <a:solidFill>
                  <a:srgbClr val="0000CC"/>
                </a:solidFill>
              </a:rPr>
              <a:t>Caná</a:t>
            </a:r>
            <a:r>
              <a:rPr lang="pt-BR" sz="1900" dirty="0">
                <a:solidFill>
                  <a:srgbClr val="0000CC"/>
                </a:solidFill>
              </a:rPr>
              <a:t> da </a:t>
            </a:r>
            <a:r>
              <a:rPr lang="pt-BR" sz="1900" dirty="0" err="1">
                <a:solidFill>
                  <a:srgbClr val="0000CC"/>
                </a:solidFill>
              </a:rPr>
              <a:t>Galiléia</a:t>
            </a:r>
            <a:r>
              <a:rPr lang="pt-BR" sz="1900" dirty="0">
                <a:solidFill>
                  <a:srgbClr val="0000CC"/>
                </a:solidFill>
              </a:rPr>
              <a:t>, e os filhos de </a:t>
            </a:r>
            <a:r>
              <a:rPr lang="pt-BR" sz="1900" dirty="0" err="1">
                <a:solidFill>
                  <a:srgbClr val="0000CC"/>
                </a:solidFill>
              </a:rPr>
              <a:t>Zebedeu</a:t>
            </a:r>
            <a:r>
              <a:rPr lang="pt-BR" sz="1900" dirty="0">
                <a:solidFill>
                  <a:srgbClr val="0000CC"/>
                </a:solidFill>
              </a:rPr>
              <a:t>, e outros dois dos seus discípulos</a:t>
            </a:r>
            <a:r>
              <a:rPr lang="pt-BR" sz="1900" dirty="0" smtClean="0">
                <a:solidFill>
                  <a:srgbClr val="0000CC"/>
                </a:solidFill>
              </a:rPr>
              <a:t>.    3  </a:t>
            </a:r>
            <a:r>
              <a:rPr lang="pt-BR" sz="1900" dirty="0">
                <a:solidFill>
                  <a:srgbClr val="0000CC"/>
                </a:solidFill>
              </a:rPr>
              <a:t>Disse-lhes Simão Pedro: Vou pescar. Disseram-lhe eles: Também nós vamos contigo. Foram, e subiram logo para o barco, e naquela noite nada apanharam</a:t>
            </a:r>
            <a:r>
              <a:rPr lang="pt-BR" sz="1900" dirty="0" smtClean="0">
                <a:solidFill>
                  <a:srgbClr val="0000CC"/>
                </a:solidFill>
              </a:rPr>
              <a:t>.    4  </a:t>
            </a:r>
            <a:r>
              <a:rPr lang="pt-BR" sz="1900" dirty="0">
                <a:solidFill>
                  <a:srgbClr val="0000CC"/>
                </a:solidFill>
              </a:rPr>
              <a:t>E, sendo já manhã, Jesus se apresentou na praia, mas os discípulos não conheceram que era Jesus</a:t>
            </a:r>
            <a:r>
              <a:rPr lang="pt-BR" sz="1900" dirty="0" smtClean="0">
                <a:solidFill>
                  <a:srgbClr val="0000CC"/>
                </a:solidFill>
              </a:rPr>
              <a:t>.    5  </a:t>
            </a:r>
            <a:r>
              <a:rPr lang="pt-BR" sz="1900" dirty="0">
                <a:solidFill>
                  <a:srgbClr val="0000CC"/>
                </a:solidFill>
              </a:rPr>
              <a:t>Disse-lhes, pois, Jesus: Filhos, tendes alguma coisa de comer? Responderam-lhe: Não</a:t>
            </a:r>
            <a:r>
              <a:rPr lang="pt-BR" sz="1900" dirty="0" smtClean="0">
                <a:solidFill>
                  <a:srgbClr val="0000CC"/>
                </a:solidFill>
              </a:rPr>
              <a:t>.    6  </a:t>
            </a:r>
            <a:r>
              <a:rPr lang="pt-BR" sz="1900" dirty="0">
                <a:solidFill>
                  <a:srgbClr val="0000CC"/>
                </a:solidFill>
              </a:rPr>
              <a:t>E ele lhes disse: Lançai a rede à direita do barco e achareis. Lançaram-na, pois, e já não a podiam tirar, pela multidão dos peixes</a:t>
            </a:r>
            <a:r>
              <a:rPr lang="pt-BR" sz="1900" dirty="0" smtClean="0">
                <a:solidFill>
                  <a:srgbClr val="0000CC"/>
                </a:solidFill>
              </a:rPr>
              <a:t>.    7  </a:t>
            </a:r>
            <a:r>
              <a:rPr lang="pt-BR" sz="1900" dirty="0">
                <a:solidFill>
                  <a:srgbClr val="0000CC"/>
                </a:solidFill>
              </a:rPr>
              <a:t>Então, aquele discípulo a quem Jesus amava disse a Pedro: É o Senhor. E, quando Simão Pedro ouviu que era o Senhor, cingiu-se com a túnica (porque estava nu) e lançou-se ao mar</a:t>
            </a:r>
            <a:r>
              <a:rPr lang="pt-BR" sz="1900" dirty="0" smtClean="0">
                <a:solidFill>
                  <a:srgbClr val="0000CC"/>
                </a:solidFill>
              </a:rPr>
              <a:t>.    8  </a:t>
            </a:r>
            <a:r>
              <a:rPr lang="pt-BR" sz="1900" dirty="0">
                <a:solidFill>
                  <a:srgbClr val="0000CC"/>
                </a:solidFill>
              </a:rPr>
              <a:t>E os outros discípulos foram com o barco (porque não estavam distantes da terra senão quase duzentos côvados), levando a rede cheia de peixes</a:t>
            </a:r>
            <a:r>
              <a:rPr lang="pt-BR" sz="1900" dirty="0" smtClean="0">
                <a:solidFill>
                  <a:srgbClr val="0000CC"/>
                </a:solidFill>
              </a:rPr>
              <a:t>.    9  </a:t>
            </a:r>
            <a:r>
              <a:rPr lang="pt-BR" sz="1900" dirty="0">
                <a:solidFill>
                  <a:srgbClr val="0000CC"/>
                </a:solidFill>
              </a:rPr>
              <a:t>Logo que saltaram em terra, viram ali brasas, e um peixe posto em cima, e pão</a:t>
            </a:r>
            <a:r>
              <a:rPr lang="pt-BR" sz="1900" dirty="0" smtClean="0">
                <a:solidFill>
                  <a:srgbClr val="0000CC"/>
                </a:solidFill>
              </a:rPr>
              <a:t>.    10  </a:t>
            </a:r>
            <a:r>
              <a:rPr lang="pt-BR" sz="1900" dirty="0">
                <a:solidFill>
                  <a:srgbClr val="0000CC"/>
                </a:solidFill>
              </a:rPr>
              <a:t>Disse-lhes Jesus: Trazei dos peixes que agora apanhastes</a:t>
            </a:r>
            <a:r>
              <a:rPr lang="pt-BR" sz="1900" dirty="0" smtClean="0">
                <a:solidFill>
                  <a:srgbClr val="0000CC"/>
                </a:solidFill>
              </a:rPr>
              <a:t>.    11  </a:t>
            </a:r>
            <a:r>
              <a:rPr lang="pt-BR" sz="1900" dirty="0">
                <a:solidFill>
                  <a:srgbClr val="0000CC"/>
                </a:solidFill>
              </a:rPr>
              <a:t>Simão Pedro subiu e puxou a rede para terra, cheia de cento e </a:t>
            </a:r>
            <a:r>
              <a:rPr lang="pt-BR" sz="1900" dirty="0" err="1">
                <a:solidFill>
                  <a:srgbClr val="0000CC"/>
                </a:solidFill>
              </a:rPr>
              <a:t>cinqüenta</a:t>
            </a:r>
            <a:r>
              <a:rPr lang="pt-BR" sz="1900" dirty="0">
                <a:solidFill>
                  <a:srgbClr val="0000CC"/>
                </a:solidFill>
              </a:rPr>
              <a:t> e três grandes peixes; e, sendo tantos, não se rompeu a rede</a:t>
            </a:r>
            <a:r>
              <a:rPr lang="pt-BR" sz="1900" dirty="0" smtClean="0">
                <a:solidFill>
                  <a:srgbClr val="0000CC"/>
                </a:solidFill>
              </a:rPr>
              <a:t>.    12  </a:t>
            </a:r>
            <a:r>
              <a:rPr lang="pt-BR" sz="1900" dirty="0">
                <a:solidFill>
                  <a:srgbClr val="0000CC"/>
                </a:solidFill>
              </a:rPr>
              <a:t>Disse-lhes Jesus: Vinde, jantai. E nenhum dos discípulos ousava perguntar-lhe: Quem és tu? Porque sabiam que era o Senhor.</a:t>
            </a:r>
            <a:endParaRPr lang="pt-BR" sz="19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23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592412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l-PL" sz="2800" dirty="0">
                <a:solidFill>
                  <a:srgbClr val="0000CC"/>
                </a:solidFill>
              </a:rPr>
              <a:t>Jo </a:t>
            </a:r>
            <a:r>
              <a:rPr lang="pl-PL" sz="2800" dirty="0" smtClean="0">
                <a:solidFill>
                  <a:srgbClr val="0000CC"/>
                </a:solidFill>
              </a:rPr>
              <a:t>21.</a:t>
            </a:r>
            <a:r>
              <a:rPr lang="pt-BR" sz="2800" dirty="0">
                <a:solidFill>
                  <a:srgbClr val="0000CC"/>
                </a:solidFill>
              </a:rPr>
              <a:t> 15 </a:t>
            </a:r>
            <a:r>
              <a:rPr lang="pt-BR" sz="2800" dirty="0" smtClean="0">
                <a:solidFill>
                  <a:srgbClr val="0000CC"/>
                </a:solidFill>
              </a:rPr>
              <a:t> </a:t>
            </a:r>
            <a:r>
              <a:rPr lang="pt-BR" sz="2800" dirty="0">
                <a:solidFill>
                  <a:srgbClr val="0000CC"/>
                </a:solidFill>
              </a:rPr>
              <a:t>E, depois de terem jantado, disse Jesus a Simão Pedro: Simão, filho de Jonas, amas-me mais do que estes? E ele respondeu: Sim, Senhor; tu sabes que te amo. Disse-lhe: Apascenta os meus cordeiros</a:t>
            </a:r>
            <a:r>
              <a:rPr lang="pt-BR" sz="2800" dirty="0" smtClean="0">
                <a:solidFill>
                  <a:srgbClr val="0000CC"/>
                </a:solidFill>
              </a:rPr>
              <a:t>.    16  </a:t>
            </a:r>
            <a:r>
              <a:rPr lang="pt-BR" sz="2800" dirty="0">
                <a:solidFill>
                  <a:srgbClr val="0000CC"/>
                </a:solidFill>
              </a:rPr>
              <a:t>Tornou a dizer-lhe segunda vez: Simão, filho de Jonas, amas-me? Disse-lhe: Sim, Senhor; tu sabes que te amo. Disse-lhe: Apascenta as minhas ovelhas</a:t>
            </a:r>
            <a:r>
              <a:rPr lang="pt-BR" sz="2800" dirty="0" smtClean="0">
                <a:solidFill>
                  <a:srgbClr val="0000CC"/>
                </a:solidFill>
              </a:rPr>
              <a:t>.    17  </a:t>
            </a:r>
            <a:r>
              <a:rPr lang="pt-BR" sz="2800" dirty="0">
                <a:solidFill>
                  <a:srgbClr val="0000CC"/>
                </a:solidFill>
              </a:rPr>
              <a:t>Disse-lhe terceira vez: Simão, filho de Jonas, amas-me? Simão entristeceu-se por lhe ter dito terceira vez: Amas-me? E disse-lhe: Senhor, tu sabes tudo; tu sabes que eu te amo. Jesus disse-lhe: Apascenta as minhas </a:t>
            </a:r>
            <a:r>
              <a:rPr lang="pt-BR" sz="2800" dirty="0" smtClean="0">
                <a:solidFill>
                  <a:srgbClr val="0000CC"/>
                </a:solidFill>
              </a:rPr>
              <a:t>ovelhas.</a:t>
            </a:r>
            <a:endParaRPr lang="pt-BR" sz="2800" dirty="0" smtClean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4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7715200" cy="597666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l-PL" sz="2600" dirty="0" smtClean="0">
                <a:solidFill>
                  <a:srgbClr val="0000CC"/>
                </a:solidFill>
              </a:rPr>
              <a:t>1</a:t>
            </a:r>
            <a:r>
              <a:rPr lang="pt-BR" sz="2600" dirty="0" smtClean="0">
                <a:solidFill>
                  <a:srgbClr val="0000CC"/>
                </a:solidFill>
              </a:rPr>
              <a:t> </a:t>
            </a:r>
            <a:r>
              <a:rPr lang="pl-PL" sz="2600" dirty="0" smtClean="0">
                <a:solidFill>
                  <a:srgbClr val="0000CC"/>
                </a:solidFill>
              </a:rPr>
              <a:t>Co </a:t>
            </a:r>
            <a:r>
              <a:rPr lang="pl-PL" sz="2600" dirty="0">
                <a:solidFill>
                  <a:srgbClr val="0000CC"/>
                </a:solidFill>
              </a:rPr>
              <a:t>15</a:t>
            </a:r>
            <a:r>
              <a:rPr lang="pl-PL" sz="2600" dirty="0" smtClean="0">
                <a:solidFill>
                  <a:srgbClr val="0000CC"/>
                </a:solidFill>
              </a:rPr>
              <a:t>.</a:t>
            </a:r>
            <a:r>
              <a:rPr lang="pt-BR" sz="2600" dirty="0">
                <a:solidFill>
                  <a:srgbClr val="0000CC"/>
                </a:solidFill>
              </a:rPr>
              <a:t> 1 </a:t>
            </a:r>
            <a:r>
              <a:rPr lang="pt-BR" sz="2600" dirty="0" smtClean="0">
                <a:solidFill>
                  <a:srgbClr val="0000CC"/>
                </a:solidFill>
              </a:rPr>
              <a:t>Também </a:t>
            </a:r>
            <a:r>
              <a:rPr lang="pt-BR" sz="2600" dirty="0">
                <a:solidFill>
                  <a:srgbClr val="0000CC"/>
                </a:solidFill>
              </a:rPr>
              <a:t>vos notifico, irmãos, o evangelho que já vos tenho anunciado, o qual também recebestes e no qual também permaneceis</a:t>
            </a:r>
            <a:r>
              <a:rPr lang="pt-BR" sz="2600" dirty="0" smtClean="0">
                <a:solidFill>
                  <a:srgbClr val="0000CC"/>
                </a:solidFill>
              </a:rPr>
              <a:t>;    2 pelo </a:t>
            </a:r>
            <a:r>
              <a:rPr lang="pt-BR" sz="2600" dirty="0">
                <a:solidFill>
                  <a:srgbClr val="0000CC"/>
                </a:solidFill>
              </a:rPr>
              <a:t>qual também sois salvos, se o retiverdes tal como </a:t>
            </a:r>
            <a:r>
              <a:rPr lang="pt-BR" sz="2600" dirty="0" err="1">
                <a:solidFill>
                  <a:srgbClr val="0000CC"/>
                </a:solidFill>
              </a:rPr>
              <a:t>vo-lo</a:t>
            </a:r>
            <a:r>
              <a:rPr lang="pt-BR" sz="2600" dirty="0">
                <a:solidFill>
                  <a:srgbClr val="0000CC"/>
                </a:solidFill>
              </a:rPr>
              <a:t> tenho anunciado, se não é que crestes em vão</a:t>
            </a:r>
            <a:r>
              <a:rPr lang="pt-BR" sz="2600" dirty="0" smtClean="0">
                <a:solidFill>
                  <a:srgbClr val="0000CC"/>
                </a:solidFill>
              </a:rPr>
              <a:t>.    3  </a:t>
            </a:r>
            <a:r>
              <a:rPr lang="pt-BR" sz="2600" dirty="0">
                <a:solidFill>
                  <a:srgbClr val="0000CC"/>
                </a:solidFill>
              </a:rPr>
              <a:t>Porque primeiramente vos entreguei o que também recebi: que Cristo morreu por nossos pecados, segundo as Escrituras</a:t>
            </a:r>
            <a:r>
              <a:rPr lang="pt-BR" sz="2600" dirty="0" smtClean="0">
                <a:solidFill>
                  <a:srgbClr val="0000CC"/>
                </a:solidFill>
              </a:rPr>
              <a:t>,    4  </a:t>
            </a:r>
            <a:r>
              <a:rPr lang="pt-BR" sz="2600" dirty="0">
                <a:solidFill>
                  <a:srgbClr val="0000CC"/>
                </a:solidFill>
              </a:rPr>
              <a:t>e que foi sepultado, e que ressuscitou ao terceiro dia, segundo as Escrituras</a:t>
            </a:r>
            <a:r>
              <a:rPr lang="pt-BR" sz="2600" dirty="0" smtClean="0">
                <a:solidFill>
                  <a:srgbClr val="0000CC"/>
                </a:solidFill>
              </a:rPr>
              <a:t>,   5 </a:t>
            </a:r>
            <a:r>
              <a:rPr lang="pt-BR" sz="2600" dirty="0">
                <a:solidFill>
                  <a:srgbClr val="0000CC"/>
                </a:solidFill>
              </a:rPr>
              <a:t>e que foi visto por </a:t>
            </a:r>
            <a:r>
              <a:rPr lang="pt-BR" sz="2600" dirty="0" err="1">
                <a:solidFill>
                  <a:srgbClr val="0000CC"/>
                </a:solidFill>
              </a:rPr>
              <a:t>Cefas</a:t>
            </a:r>
            <a:r>
              <a:rPr lang="pt-BR" sz="2600" dirty="0">
                <a:solidFill>
                  <a:srgbClr val="0000CC"/>
                </a:solidFill>
              </a:rPr>
              <a:t> e depois pelos doze</a:t>
            </a:r>
            <a:r>
              <a:rPr lang="pt-BR" sz="2600" dirty="0" smtClean="0">
                <a:solidFill>
                  <a:srgbClr val="0000CC"/>
                </a:solidFill>
              </a:rPr>
              <a:t>.    6 </a:t>
            </a:r>
            <a:r>
              <a:rPr lang="pt-BR" sz="2600" dirty="0">
                <a:solidFill>
                  <a:srgbClr val="0000CC"/>
                </a:solidFill>
              </a:rPr>
              <a:t>Depois, foi visto, uma vez, por mais de quinhentos irmãos, dos quais vive ainda a maior parte, mas alguns já dormem também</a:t>
            </a:r>
            <a:r>
              <a:rPr lang="pt-BR" sz="2600" dirty="0" smtClean="0">
                <a:solidFill>
                  <a:srgbClr val="0000CC"/>
                </a:solidFill>
              </a:rPr>
              <a:t>.    7  </a:t>
            </a:r>
            <a:r>
              <a:rPr lang="pt-BR" sz="2600" dirty="0">
                <a:solidFill>
                  <a:srgbClr val="0000CC"/>
                </a:solidFill>
              </a:rPr>
              <a:t>Depois, </a:t>
            </a:r>
            <a:r>
              <a:rPr lang="pt-BR" sz="2600" u="sng" dirty="0">
                <a:solidFill>
                  <a:srgbClr val="0000CC"/>
                </a:solidFill>
              </a:rPr>
              <a:t>foi visto por Tiago</a:t>
            </a:r>
            <a:r>
              <a:rPr lang="pt-BR" sz="2600" dirty="0">
                <a:solidFill>
                  <a:srgbClr val="0000CC"/>
                </a:solidFill>
              </a:rPr>
              <a:t>, depois, por todos os </a:t>
            </a:r>
            <a:r>
              <a:rPr lang="pt-BR" sz="2600" dirty="0" smtClean="0">
                <a:solidFill>
                  <a:srgbClr val="0000CC"/>
                </a:solidFill>
              </a:rPr>
              <a:t>apóstolos    8  </a:t>
            </a:r>
            <a:r>
              <a:rPr lang="pt-BR" sz="2600" dirty="0">
                <a:solidFill>
                  <a:srgbClr val="0000CC"/>
                </a:solidFill>
              </a:rPr>
              <a:t>e, por derradeiro de todos, me apareceu também a mim, como a um abortivo.</a:t>
            </a:r>
            <a:endParaRPr lang="pt-BR" sz="2600" dirty="0" smtClean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4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800" b="1" dirty="0">
                <a:solidFill>
                  <a:srgbClr val="675E47"/>
                </a:solidFill>
              </a:rPr>
              <a:t>LIÇÃO 12:  A RESSURREIÇÃO DE JESUS CRISTO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t-BR" dirty="0"/>
          </a:p>
          <a:p>
            <a:pPr marL="114300" indent="0">
              <a:buNone/>
            </a:pPr>
            <a:r>
              <a:rPr lang="pt-BR" sz="2400" dirty="0" smtClean="0"/>
              <a:t>	</a:t>
            </a:r>
            <a:r>
              <a:rPr lang="pt-BR" sz="2400" dirty="0" smtClean="0">
                <a:solidFill>
                  <a:srgbClr val="7030A0"/>
                </a:solidFill>
              </a:rPr>
              <a:t>INTRODUÇÃO</a:t>
            </a:r>
          </a:p>
          <a:p>
            <a:r>
              <a:rPr lang="pt-BR" sz="2400" dirty="0">
                <a:solidFill>
                  <a:srgbClr val="7030A0"/>
                </a:solidFill>
              </a:rPr>
              <a:t>I – A RESSURREIÇÃO DE JESUS CRISTO </a:t>
            </a:r>
            <a:endParaRPr lang="pt-BR" sz="2400" dirty="0" smtClean="0">
              <a:solidFill>
                <a:srgbClr val="7030A0"/>
              </a:solidFill>
            </a:endParaRPr>
          </a:p>
          <a:p>
            <a:pPr marL="114300" indent="0">
              <a:buNone/>
            </a:pPr>
            <a:r>
              <a:rPr lang="pt-BR" sz="2400" dirty="0">
                <a:solidFill>
                  <a:srgbClr val="7030A0"/>
                </a:solidFill>
              </a:rPr>
              <a:t>	</a:t>
            </a:r>
            <a:r>
              <a:rPr lang="pt-BR" sz="2400" dirty="0" smtClean="0">
                <a:solidFill>
                  <a:srgbClr val="7030A0"/>
                </a:solidFill>
              </a:rPr>
              <a:t>			(</a:t>
            </a:r>
            <a:r>
              <a:rPr lang="pt-BR" sz="2400" dirty="0" err="1">
                <a:solidFill>
                  <a:srgbClr val="0000CC"/>
                </a:solidFill>
              </a:rPr>
              <a:t>Mt</a:t>
            </a:r>
            <a:r>
              <a:rPr lang="pt-BR" sz="2400" dirty="0">
                <a:solidFill>
                  <a:srgbClr val="0000CC"/>
                </a:solidFill>
              </a:rPr>
              <a:t> </a:t>
            </a:r>
            <a:r>
              <a:rPr lang="pt-BR" sz="2400" dirty="0" smtClean="0">
                <a:solidFill>
                  <a:srgbClr val="0000CC"/>
                </a:solidFill>
              </a:rPr>
              <a:t>28.1-15</a:t>
            </a:r>
            <a:r>
              <a:rPr lang="pt-BR" sz="2400" dirty="0" smtClean="0">
                <a:solidFill>
                  <a:srgbClr val="7030A0"/>
                </a:solidFill>
              </a:rPr>
              <a:t>)</a:t>
            </a:r>
          </a:p>
          <a:p>
            <a:r>
              <a:rPr lang="pt-BR" sz="2400" dirty="0">
                <a:solidFill>
                  <a:srgbClr val="7030A0"/>
                </a:solidFill>
              </a:rPr>
              <a:t>II – JESUS APARECE AOS SEUS </a:t>
            </a:r>
            <a:r>
              <a:rPr lang="pt-BR" sz="2400" dirty="0" smtClean="0">
                <a:solidFill>
                  <a:srgbClr val="7030A0"/>
                </a:solidFill>
              </a:rPr>
              <a:t>DISCÍPULOS</a:t>
            </a:r>
          </a:p>
          <a:p>
            <a:pPr marL="114300" indent="0">
              <a:buNone/>
            </a:pPr>
            <a:r>
              <a:rPr lang="pt-BR" sz="2400" dirty="0">
                <a:solidFill>
                  <a:srgbClr val="7030A0"/>
                </a:solidFill>
              </a:rPr>
              <a:t>	</a:t>
            </a:r>
            <a:r>
              <a:rPr lang="pt-BR" sz="2400" dirty="0" smtClean="0">
                <a:solidFill>
                  <a:srgbClr val="7030A0"/>
                </a:solidFill>
              </a:rPr>
              <a:t>			(</a:t>
            </a:r>
            <a:r>
              <a:rPr lang="pt-BR" sz="2400" dirty="0" err="1" smtClean="0">
                <a:solidFill>
                  <a:srgbClr val="0000CC"/>
                </a:solidFill>
              </a:rPr>
              <a:t>Jo</a:t>
            </a:r>
            <a:r>
              <a:rPr lang="pt-BR" sz="2400" dirty="0" smtClean="0">
                <a:solidFill>
                  <a:srgbClr val="0000CC"/>
                </a:solidFill>
              </a:rPr>
              <a:t> </a:t>
            </a:r>
            <a:r>
              <a:rPr lang="pt-BR" sz="2400" dirty="0">
                <a:solidFill>
                  <a:srgbClr val="0000CC"/>
                </a:solidFill>
              </a:rPr>
              <a:t>21.1-12</a:t>
            </a:r>
            <a:r>
              <a:rPr lang="pt-BR" sz="2400" dirty="0" smtClean="0">
                <a:solidFill>
                  <a:srgbClr val="7030A0"/>
                </a:solidFill>
              </a:rPr>
              <a:t>)</a:t>
            </a:r>
          </a:p>
          <a:p>
            <a:r>
              <a:rPr lang="pt-BR" sz="2600" dirty="0">
                <a:solidFill>
                  <a:srgbClr val="FF0000"/>
                </a:solidFill>
              </a:rPr>
              <a:t>III – A RESSURREIÇÃO DE JESUS CRISTO E A NOSSA ESPERANÇA </a:t>
            </a:r>
            <a:endParaRPr lang="pt-BR" sz="2600" dirty="0" smtClean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pt-BR" sz="2400" dirty="0">
                <a:solidFill>
                  <a:srgbClr val="FF0000"/>
                </a:solidFill>
              </a:rPr>
              <a:t>	</a:t>
            </a:r>
            <a:r>
              <a:rPr lang="pt-BR" sz="2400" dirty="0" smtClean="0">
                <a:solidFill>
                  <a:srgbClr val="FF0000"/>
                </a:solidFill>
              </a:rPr>
              <a:t>			(</a:t>
            </a:r>
            <a:r>
              <a:rPr lang="pt-BR" sz="2400" dirty="0">
                <a:solidFill>
                  <a:srgbClr val="FF0000"/>
                </a:solidFill>
              </a:rPr>
              <a:t>1Co 15.12-26)</a:t>
            </a:r>
            <a:r>
              <a:rPr lang="pt-BR" sz="2400" dirty="0" smtClean="0">
                <a:solidFill>
                  <a:srgbClr val="FF0000"/>
                </a:solidFill>
              </a:rPr>
              <a:t>	</a:t>
            </a:r>
          </a:p>
          <a:p>
            <a:pPr marL="114300" indent="0">
              <a:buNone/>
            </a:pPr>
            <a:r>
              <a:rPr lang="pt-BR" sz="2400" dirty="0">
                <a:solidFill>
                  <a:srgbClr val="7030A0"/>
                </a:solidFill>
              </a:rPr>
              <a:t>	</a:t>
            </a:r>
            <a:r>
              <a:rPr lang="pt-BR" sz="2800" dirty="0" smtClean="0">
                <a:solidFill>
                  <a:srgbClr val="7030A0"/>
                </a:solidFill>
              </a:rPr>
              <a:t>CONCLUSÃO</a:t>
            </a:r>
            <a:endParaRPr lang="pt-BR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73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706090"/>
          </a:xfrm>
        </p:spPr>
        <p:txBody>
          <a:bodyPr/>
          <a:lstStyle/>
          <a:p>
            <a:pPr algn="ctr"/>
            <a:r>
              <a:rPr lang="pt-BR" sz="3200" b="1" dirty="0"/>
              <a:t>EXTENDENDO   A   LEITURA   BÍBLICA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08720"/>
            <a:ext cx="7620000" cy="549208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1800" dirty="0">
                <a:solidFill>
                  <a:srgbClr val="0000CC"/>
                </a:solidFill>
              </a:rPr>
              <a:t>1Co 15</a:t>
            </a:r>
            <a:r>
              <a:rPr lang="pt-BR" sz="1800" dirty="0" smtClean="0">
                <a:solidFill>
                  <a:srgbClr val="0000CC"/>
                </a:solidFill>
              </a:rPr>
              <a:t>. </a:t>
            </a:r>
            <a:r>
              <a:rPr lang="pt-BR" sz="1800" dirty="0">
                <a:solidFill>
                  <a:srgbClr val="0000CC"/>
                </a:solidFill>
              </a:rPr>
              <a:t>12 </a:t>
            </a:r>
            <a:r>
              <a:rPr lang="pt-BR" sz="1800" dirty="0" smtClean="0">
                <a:solidFill>
                  <a:srgbClr val="0000CC"/>
                </a:solidFill>
              </a:rPr>
              <a:t> </a:t>
            </a:r>
            <a:r>
              <a:rPr lang="pt-BR" sz="1800" dirty="0">
                <a:solidFill>
                  <a:srgbClr val="0000CC"/>
                </a:solidFill>
              </a:rPr>
              <a:t>Ora, se se prega que Cristo ressuscitou dos mortos, como dizem alguns dentre vós que não há ressurreição de mortos</a:t>
            </a:r>
            <a:r>
              <a:rPr lang="pt-BR" sz="1800" dirty="0" smtClean="0">
                <a:solidFill>
                  <a:srgbClr val="0000CC"/>
                </a:solidFill>
              </a:rPr>
              <a:t>?   13  </a:t>
            </a:r>
            <a:r>
              <a:rPr lang="pt-BR" sz="1800" dirty="0">
                <a:solidFill>
                  <a:srgbClr val="0000CC"/>
                </a:solidFill>
              </a:rPr>
              <a:t>E, se não há ressurreição de mortos, também Cristo não ressuscitou</a:t>
            </a:r>
            <a:r>
              <a:rPr lang="pt-BR" sz="1800" dirty="0" smtClean="0">
                <a:solidFill>
                  <a:srgbClr val="0000CC"/>
                </a:solidFill>
              </a:rPr>
              <a:t>.   14  </a:t>
            </a:r>
            <a:r>
              <a:rPr lang="pt-BR" sz="1800" dirty="0">
                <a:solidFill>
                  <a:srgbClr val="0000CC"/>
                </a:solidFill>
              </a:rPr>
              <a:t>E, se Cristo não ressuscitou, logo é vã a nossa pregação, e também é vã a vossa fé</a:t>
            </a:r>
            <a:r>
              <a:rPr lang="pt-BR" sz="1800" dirty="0" smtClean="0">
                <a:solidFill>
                  <a:srgbClr val="0000CC"/>
                </a:solidFill>
              </a:rPr>
              <a:t>.    15  </a:t>
            </a:r>
            <a:r>
              <a:rPr lang="pt-BR" sz="1800" dirty="0">
                <a:solidFill>
                  <a:srgbClr val="0000CC"/>
                </a:solidFill>
              </a:rPr>
              <a:t>E assim somos também considerados como falsas testemunhas de Deus, pois testificamos de Deus, que ressuscitou a Cristo, ao qual, porém, não ressuscitou, se, na verdade, os mortos não ressuscitam</a:t>
            </a:r>
            <a:r>
              <a:rPr lang="pt-BR" sz="1800" dirty="0" smtClean="0">
                <a:solidFill>
                  <a:srgbClr val="0000CC"/>
                </a:solidFill>
              </a:rPr>
              <a:t>. 16  </a:t>
            </a:r>
            <a:r>
              <a:rPr lang="pt-BR" sz="1800" dirty="0">
                <a:solidFill>
                  <a:srgbClr val="0000CC"/>
                </a:solidFill>
              </a:rPr>
              <a:t>Porque, se os mortos não ressuscitam, também Cristo não ressuscitou</a:t>
            </a:r>
            <a:r>
              <a:rPr lang="pt-BR" sz="1800" dirty="0" smtClean="0">
                <a:solidFill>
                  <a:srgbClr val="0000CC"/>
                </a:solidFill>
              </a:rPr>
              <a:t>.    17  </a:t>
            </a:r>
            <a:r>
              <a:rPr lang="pt-BR" sz="1800" dirty="0">
                <a:solidFill>
                  <a:srgbClr val="0000CC"/>
                </a:solidFill>
              </a:rPr>
              <a:t>E, se Cristo não ressuscitou, é vã a vossa fé, e ainda permaneceis nos vossos pecados</a:t>
            </a:r>
            <a:r>
              <a:rPr lang="pt-BR" sz="1800" dirty="0" smtClean="0">
                <a:solidFill>
                  <a:srgbClr val="0000CC"/>
                </a:solidFill>
              </a:rPr>
              <a:t>.   18  </a:t>
            </a:r>
            <a:r>
              <a:rPr lang="pt-BR" sz="1800" dirty="0">
                <a:solidFill>
                  <a:srgbClr val="0000CC"/>
                </a:solidFill>
              </a:rPr>
              <a:t>E também os que dormiram em Cristo estão perdidos</a:t>
            </a:r>
            <a:r>
              <a:rPr lang="pt-BR" sz="1800" dirty="0" smtClean="0">
                <a:solidFill>
                  <a:srgbClr val="0000CC"/>
                </a:solidFill>
              </a:rPr>
              <a:t>.   19  </a:t>
            </a:r>
            <a:r>
              <a:rPr lang="pt-BR" sz="1800" dirty="0">
                <a:solidFill>
                  <a:srgbClr val="0000CC"/>
                </a:solidFill>
              </a:rPr>
              <a:t>Se esperamos em Cristo só nesta vida, somos os mais miseráveis de todos os homens</a:t>
            </a:r>
            <a:r>
              <a:rPr lang="pt-BR" sz="1800" dirty="0" smtClean="0">
                <a:solidFill>
                  <a:srgbClr val="0000CC"/>
                </a:solidFill>
              </a:rPr>
              <a:t>. 20  </a:t>
            </a:r>
            <a:r>
              <a:rPr lang="pt-BR" sz="1800" dirty="0">
                <a:solidFill>
                  <a:srgbClr val="0000CC"/>
                </a:solidFill>
              </a:rPr>
              <a:t>Mas, agora, Cristo ressuscitou dos mortos e foi feito as primícias dos que dormem</a:t>
            </a:r>
            <a:r>
              <a:rPr lang="pt-BR" sz="1800" dirty="0" smtClean="0">
                <a:solidFill>
                  <a:srgbClr val="0000CC"/>
                </a:solidFill>
              </a:rPr>
              <a:t>.  21  </a:t>
            </a:r>
            <a:r>
              <a:rPr lang="pt-BR" sz="1800" dirty="0">
                <a:solidFill>
                  <a:srgbClr val="0000CC"/>
                </a:solidFill>
              </a:rPr>
              <a:t>Porque, assim como a morte veio por um homem, também a ressurreição dos mortos veio por um homem</a:t>
            </a:r>
            <a:r>
              <a:rPr lang="pt-BR" sz="1800" dirty="0" smtClean="0">
                <a:solidFill>
                  <a:srgbClr val="0000CC"/>
                </a:solidFill>
              </a:rPr>
              <a:t>.   22  </a:t>
            </a:r>
            <a:r>
              <a:rPr lang="pt-BR" sz="1800" dirty="0">
                <a:solidFill>
                  <a:srgbClr val="0000CC"/>
                </a:solidFill>
              </a:rPr>
              <a:t>Porque, assim como todos morrem em Adão, assim também todos serão vivificados em Cristo</a:t>
            </a:r>
            <a:r>
              <a:rPr lang="pt-BR" sz="1800" dirty="0" smtClean="0">
                <a:solidFill>
                  <a:srgbClr val="0000CC"/>
                </a:solidFill>
              </a:rPr>
              <a:t>.    23  </a:t>
            </a:r>
            <a:r>
              <a:rPr lang="pt-BR" sz="1800" dirty="0">
                <a:solidFill>
                  <a:srgbClr val="0000CC"/>
                </a:solidFill>
              </a:rPr>
              <a:t>Mas cada um por sua ordem: Cristo, as primícias; depois, os que são de Cristo, na sua vinda</a:t>
            </a:r>
            <a:r>
              <a:rPr lang="pt-BR" sz="1800" dirty="0" smtClean="0">
                <a:solidFill>
                  <a:srgbClr val="0000CC"/>
                </a:solidFill>
              </a:rPr>
              <a:t>.   24  </a:t>
            </a:r>
            <a:r>
              <a:rPr lang="pt-BR" sz="1800" dirty="0">
                <a:solidFill>
                  <a:srgbClr val="0000CC"/>
                </a:solidFill>
              </a:rPr>
              <a:t>Depois, virá o fim, quando tiver entregado o Reino a Deus, ao Pai, e quando houver aniquilado todo império e toda potestade e força</a:t>
            </a:r>
            <a:r>
              <a:rPr lang="pt-BR" sz="1800" dirty="0" smtClean="0">
                <a:solidFill>
                  <a:srgbClr val="0000CC"/>
                </a:solidFill>
              </a:rPr>
              <a:t>.   25  </a:t>
            </a:r>
            <a:r>
              <a:rPr lang="pt-BR" sz="1800" dirty="0">
                <a:solidFill>
                  <a:srgbClr val="0000CC"/>
                </a:solidFill>
              </a:rPr>
              <a:t>Porque convém que reine até que haja posto a todos os inimigos debaixo de seus pés</a:t>
            </a:r>
            <a:r>
              <a:rPr lang="pt-BR" sz="1800" dirty="0" smtClean="0">
                <a:solidFill>
                  <a:srgbClr val="0000CC"/>
                </a:solidFill>
              </a:rPr>
              <a:t>.   26  </a:t>
            </a:r>
            <a:r>
              <a:rPr lang="pt-BR" sz="1800" dirty="0">
                <a:solidFill>
                  <a:srgbClr val="0000CC"/>
                </a:solidFill>
              </a:rPr>
              <a:t>Ora, o último inimigo que há de ser aniquilado é a morte.</a:t>
            </a:r>
            <a:endParaRPr lang="pt-BR" sz="18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87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20000" cy="648072"/>
          </a:xfrm>
        </p:spPr>
        <p:txBody>
          <a:bodyPr/>
          <a:lstStyle/>
          <a:p>
            <a:pPr algn="ctr"/>
            <a:r>
              <a:rPr lang="pt-BR" sz="2800" b="1" dirty="0">
                <a:solidFill>
                  <a:srgbClr val="675E47"/>
                </a:solidFill>
              </a:rPr>
              <a:t>LIÇÃO 12:  A RESSURREIÇÃO DE JESUS CRISTO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836712"/>
            <a:ext cx="7620000" cy="5544616"/>
          </a:xfrm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>
            <a:normAutofit fontScale="85000" lnSpcReduction="20000"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t-BR" sz="2400" dirty="0">
                <a:solidFill>
                  <a:srgbClr val="7030A0"/>
                </a:solidFill>
              </a:rPr>
              <a:t>III – A RESSURREIÇÃO DE JESUS CRISTO E A NOSSA </a:t>
            </a:r>
            <a:r>
              <a:rPr lang="pt-BR" sz="2400" dirty="0" smtClean="0">
                <a:solidFill>
                  <a:srgbClr val="7030A0"/>
                </a:solidFill>
              </a:rPr>
              <a:t>ESPERANÇA            </a:t>
            </a:r>
            <a:r>
              <a:rPr lang="pt-BR" sz="1800" dirty="0" smtClean="0">
                <a:solidFill>
                  <a:srgbClr val="7030A0"/>
                </a:solidFill>
              </a:rPr>
              <a:t>1</a:t>
            </a:r>
            <a:endParaRPr lang="pt-BR" sz="1100" dirty="0" smtClean="0">
              <a:solidFill>
                <a:srgbClr val="7030A0"/>
              </a:solidFill>
            </a:endParaRPr>
          </a:p>
          <a:p>
            <a:pPr marL="114300" lvl="0" indent="0">
              <a:buClr>
                <a:srgbClr val="A9A57C"/>
              </a:buClr>
              <a:buNone/>
            </a:pPr>
            <a:endParaRPr lang="pt-BR" sz="1100" dirty="0">
              <a:solidFill>
                <a:srgbClr val="2F2B20"/>
              </a:solidFill>
            </a:endParaRPr>
          </a:p>
          <a:p>
            <a:pPr marL="114300" indent="0" algn="just">
              <a:buNone/>
            </a:pPr>
            <a:r>
              <a:rPr lang="pt-BR" dirty="0"/>
              <a:t>	</a:t>
            </a:r>
            <a:r>
              <a:rPr lang="pt-BR" sz="3100" dirty="0" smtClean="0"/>
              <a:t>Em praticamente todas as diferentes culturas, tanto ocidentais como orientais, o tema da morte é abordado pela religião ou pela ciência com diferentes perspectivas. Contudo, Jesus é a única pessoa com legítima autoridade para fornecer o esclarecimento sobre a realidade da morte e o que virá após ela, porquanto Ele experimentou a morte e a ressurreição como ninguém experimentou: “</a:t>
            </a:r>
            <a:r>
              <a:rPr lang="pt-BR" sz="3100" dirty="0" smtClean="0">
                <a:solidFill>
                  <a:srgbClr val="0000CC"/>
                </a:solidFill>
              </a:rPr>
              <a:t>Cristo ressuscitou dos mortos e foi feito as primícias dos que dormem”</a:t>
            </a:r>
            <a:r>
              <a:rPr lang="pt-BR" sz="3100" dirty="0" smtClean="0"/>
              <a:t>. Ele é o Senhor da vida e recebeu do Pai poder para ressuscitar todos aqueles que n’Ele creem (</a:t>
            </a:r>
            <a:r>
              <a:rPr lang="pt-BR" sz="3100" dirty="0" err="1" smtClean="0">
                <a:solidFill>
                  <a:srgbClr val="0000CC"/>
                </a:solidFill>
              </a:rPr>
              <a:t>Jo</a:t>
            </a:r>
            <a:r>
              <a:rPr lang="pt-BR" sz="3100" dirty="0" smtClean="0">
                <a:solidFill>
                  <a:srgbClr val="0000CC"/>
                </a:solidFill>
              </a:rPr>
              <a:t> 6.37-40; 1 </a:t>
            </a:r>
            <a:r>
              <a:rPr lang="pt-BR" sz="3100" dirty="0" err="1" smtClean="0">
                <a:solidFill>
                  <a:srgbClr val="0000CC"/>
                </a:solidFill>
              </a:rPr>
              <a:t>Co</a:t>
            </a:r>
            <a:r>
              <a:rPr lang="pt-BR" sz="3100" dirty="0" smtClean="0">
                <a:solidFill>
                  <a:srgbClr val="0000CC"/>
                </a:solidFill>
              </a:rPr>
              <a:t> 15.45</a:t>
            </a:r>
            <a:r>
              <a:rPr lang="pt-BR" sz="3100" dirty="0" smtClean="0"/>
              <a:t>). Temos na ressurreição de Jesus Cristo o fundamento para nossa esperança acerca da nossa própria ressurreição no último dia (</a:t>
            </a:r>
            <a:r>
              <a:rPr lang="pt-BR" sz="3100" dirty="0" err="1" smtClean="0">
                <a:solidFill>
                  <a:srgbClr val="0000CC"/>
                </a:solidFill>
              </a:rPr>
              <a:t>Ef</a:t>
            </a:r>
            <a:r>
              <a:rPr lang="pt-BR" sz="3100" dirty="0" smtClean="0">
                <a:solidFill>
                  <a:srgbClr val="0000CC"/>
                </a:solidFill>
              </a:rPr>
              <a:t> 1.16-21; </a:t>
            </a:r>
            <a:r>
              <a:rPr lang="pt-BR" sz="3100" dirty="0" err="1" smtClean="0">
                <a:solidFill>
                  <a:srgbClr val="0000CC"/>
                </a:solidFill>
              </a:rPr>
              <a:t>Rm</a:t>
            </a:r>
            <a:r>
              <a:rPr lang="pt-BR" sz="3100" dirty="0" smtClean="0">
                <a:solidFill>
                  <a:srgbClr val="0000CC"/>
                </a:solidFill>
              </a:rPr>
              <a:t> 8.10,11</a:t>
            </a:r>
            <a:r>
              <a:rPr lang="pt-BR" sz="3100" dirty="0" smtClean="0"/>
              <a:t>). </a:t>
            </a:r>
            <a:endParaRPr lang="pt-BR" sz="3100" dirty="0"/>
          </a:p>
          <a:p>
            <a:pPr marL="114300" indent="0" algn="just">
              <a:buNone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719773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800" b="1" dirty="0">
                <a:solidFill>
                  <a:srgbClr val="675E47"/>
                </a:solidFill>
              </a:rPr>
              <a:t>LIÇÃO 12: </a:t>
            </a:r>
            <a:r>
              <a:rPr lang="pt-BR" sz="2800" b="1" dirty="0" smtClean="0">
                <a:solidFill>
                  <a:srgbClr val="675E47"/>
                </a:solidFill>
              </a:rPr>
              <a:t> A </a:t>
            </a:r>
            <a:r>
              <a:rPr lang="pt-BR" sz="2800" b="1" dirty="0">
                <a:solidFill>
                  <a:srgbClr val="675E47"/>
                </a:solidFill>
              </a:rPr>
              <a:t>RESSURREIÇÃO DE JESUS CRISTO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pPr marL="114300" indent="0">
              <a:buNone/>
            </a:pPr>
            <a:endParaRPr lang="pt-BR" dirty="0" smtClean="0"/>
          </a:p>
          <a:p>
            <a:r>
              <a:rPr lang="pt-BR" sz="2800" b="1" dirty="0" smtClean="0"/>
              <a:t>TEXTO ÁUREO: </a:t>
            </a:r>
          </a:p>
          <a:p>
            <a:r>
              <a:rPr lang="pt-BR" sz="2800" b="1" dirty="0"/>
              <a:t>“</a:t>
            </a:r>
            <a:r>
              <a:rPr lang="pt-BR" sz="4000" dirty="0">
                <a:solidFill>
                  <a:srgbClr val="0000CC"/>
                </a:solidFill>
              </a:rPr>
              <a:t>Ressuscitou, verdadeiramente, o Senhor e já apareceu a Simão</a:t>
            </a:r>
            <a:r>
              <a:rPr lang="pt-BR" sz="2800" b="1" dirty="0"/>
              <a:t>”. </a:t>
            </a:r>
            <a:endParaRPr lang="pt-BR" sz="2800" b="1" dirty="0" smtClean="0"/>
          </a:p>
          <a:p>
            <a:pPr marL="114300" indent="0">
              <a:buNone/>
            </a:pPr>
            <a:r>
              <a:rPr lang="pt-BR" sz="2800" b="1" dirty="0" smtClean="0"/>
              <a:t>						(</a:t>
            </a:r>
            <a:r>
              <a:rPr lang="pt-BR" sz="3200" dirty="0" err="1" smtClean="0">
                <a:solidFill>
                  <a:srgbClr val="0000CC"/>
                </a:solidFill>
              </a:rPr>
              <a:t>Lc</a:t>
            </a:r>
            <a:r>
              <a:rPr lang="pt-BR" sz="3200" dirty="0" smtClean="0">
                <a:solidFill>
                  <a:srgbClr val="0000CC"/>
                </a:solidFill>
              </a:rPr>
              <a:t> 24.34</a:t>
            </a:r>
            <a:r>
              <a:rPr lang="pt-BR" sz="2800" b="1" dirty="0" smtClean="0"/>
              <a:t>)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89155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620688"/>
            <a:ext cx="7620000" cy="576064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l-PL" sz="2400" dirty="0" smtClean="0">
                <a:solidFill>
                  <a:srgbClr val="7030A0"/>
                </a:solidFill>
              </a:rPr>
              <a:t>Jo 6.</a:t>
            </a:r>
            <a:r>
              <a:rPr lang="pt-BR" sz="2400" dirty="0">
                <a:solidFill>
                  <a:srgbClr val="7030A0"/>
                </a:solidFill>
              </a:rPr>
              <a:t> 37  Tudo o que o Pai me dá virá a mim; e o que vem a mim de maneira nenhuma o lançarei fora</a:t>
            </a:r>
            <a:r>
              <a:rPr lang="pt-BR" sz="2400" dirty="0" smtClean="0">
                <a:solidFill>
                  <a:srgbClr val="7030A0"/>
                </a:solidFill>
              </a:rPr>
              <a:t>.    38  </a:t>
            </a:r>
            <a:r>
              <a:rPr lang="pt-BR" sz="2400" dirty="0">
                <a:solidFill>
                  <a:srgbClr val="7030A0"/>
                </a:solidFill>
              </a:rPr>
              <a:t>Porque eu desci do céu não para fazer a minha vontade, mas a vontade daquele que me enviou</a:t>
            </a:r>
            <a:r>
              <a:rPr lang="pt-BR" sz="2400" dirty="0" smtClean="0">
                <a:solidFill>
                  <a:srgbClr val="7030A0"/>
                </a:solidFill>
              </a:rPr>
              <a:t>.    39  </a:t>
            </a:r>
            <a:r>
              <a:rPr lang="pt-BR" sz="2400" dirty="0">
                <a:solidFill>
                  <a:srgbClr val="7030A0"/>
                </a:solidFill>
              </a:rPr>
              <a:t>E a vontade do Pai, que me enviou, é esta: que nenhum de todos aqueles que me deu se perca, mas que o ressuscite no último Dia.</a:t>
            </a:r>
          </a:p>
          <a:p>
            <a:pPr marL="114300" indent="0">
              <a:buNone/>
            </a:pPr>
            <a:r>
              <a:rPr lang="pt-BR" sz="2400" dirty="0">
                <a:solidFill>
                  <a:srgbClr val="7030A0"/>
                </a:solidFill>
              </a:rPr>
              <a:t>40  Porquanto a vontade daquele que me enviou é esta: que todo aquele que vê o Filho e crê nele tenha a vida eterna; e eu o ressuscitarei no último Dia</a:t>
            </a:r>
            <a:r>
              <a:rPr lang="pt-BR" sz="2400" dirty="0" smtClean="0">
                <a:solidFill>
                  <a:srgbClr val="7030A0"/>
                </a:solidFill>
              </a:rPr>
              <a:t>.</a:t>
            </a:r>
            <a:endParaRPr lang="pt-BR" sz="2400" dirty="0" smtClean="0">
              <a:solidFill>
                <a:srgbClr val="0000CC"/>
              </a:solidFill>
            </a:endParaRPr>
          </a:p>
          <a:p>
            <a:pPr marL="114300" indent="0">
              <a:buNone/>
            </a:pPr>
            <a:r>
              <a:rPr lang="pl-PL" sz="2800" dirty="0" smtClean="0">
                <a:solidFill>
                  <a:srgbClr val="0000CC"/>
                </a:solidFill>
              </a:rPr>
              <a:t>1 </a:t>
            </a:r>
            <a:r>
              <a:rPr lang="pl-PL" sz="2800" dirty="0">
                <a:solidFill>
                  <a:srgbClr val="0000CC"/>
                </a:solidFill>
              </a:rPr>
              <a:t>Co 15</a:t>
            </a:r>
            <a:r>
              <a:rPr lang="pl-PL" sz="2800" dirty="0" smtClean="0">
                <a:solidFill>
                  <a:srgbClr val="0000CC"/>
                </a:solidFill>
              </a:rPr>
              <a:t>.</a:t>
            </a:r>
            <a:r>
              <a:rPr lang="pt-BR" sz="2800" dirty="0">
                <a:solidFill>
                  <a:srgbClr val="0000CC"/>
                </a:solidFill>
              </a:rPr>
              <a:t> 45  Assim está também escrito: O primeiro homem, Adão, foi feito em alma vivente; o último Adão, em espírito vivificante.</a:t>
            </a:r>
            <a:endParaRPr lang="pt-BR" sz="28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08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620688"/>
            <a:ext cx="7620000" cy="576064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400" dirty="0" err="1">
                <a:solidFill>
                  <a:srgbClr val="0000CC"/>
                </a:solidFill>
              </a:rPr>
              <a:t>Ef</a:t>
            </a:r>
            <a:r>
              <a:rPr lang="pt-BR" sz="2400" dirty="0">
                <a:solidFill>
                  <a:srgbClr val="0000CC"/>
                </a:solidFill>
              </a:rPr>
              <a:t> </a:t>
            </a:r>
            <a:r>
              <a:rPr lang="pt-BR" sz="2400" dirty="0" smtClean="0">
                <a:solidFill>
                  <a:srgbClr val="0000CC"/>
                </a:solidFill>
              </a:rPr>
              <a:t>1</a:t>
            </a:r>
            <a:r>
              <a:rPr lang="pt-BR" sz="2400" dirty="0">
                <a:solidFill>
                  <a:srgbClr val="0000CC"/>
                </a:solidFill>
              </a:rPr>
              <a:t>. </a:t>
            </a:r>
            <a:r>
              <a:rPr lang="pt-BR" sz="2400" dirty="0" smtClean="0">
                <a:solidFill>
                  <a:srgbClr val="0000CC"/>
                </a:solidFill>
              </a:rPr>
              <a:t>16  </a:t>
            </a:r>
            <a:r>
              <a:rPr lang="pt-BR" sz="2400" dirty="0">
                <a:solidFill>
                  <a:srgbClr val="0000CC"/>
                </a:solidFill>
              </a:rPr>
              <a:t>não cesso de dar graças a Deus por vós, lembrando-me de vós nas minhas orações</a:t>
            </a:r>
            <a:r>
              <a:rPr lang="pt-BR" sz="2400" dirty="0" smtClean="0">
                <a:solidFill>
                  <a:srgbClr val="0000CC"/>
                </a:solidFill>
              </a:rPr>
              <a:t>,    17  </a:t>
            </a:r>
            <a:r>
              <a:rPr lang="pt-BR" sz="2400" dirty="0">
                <a:solidFill>
                  <a:srgbClr val="0000CC"/>
                </a:solidFill>
              </a:rPr>
              <a:t>para que o Deus de nosso Senhor Jesus Cristo, o Pai da glória, vos dê em seu conhecimento o espírito de sabedoria e de revelação</a:t>
            </a:r>
            <a:r>
              <a:rPr lang="pt-BR" sz="2400" dirty="0" smtClean="0">
                <a:solidFill>
                  <a:srgbClr val="0000CC"/>
                </a:solidFill>
              </a:rPr>
              <a:t>,    18  </a:t>
            </a:r>
            <a:r>
              <a:rPr lang="pt-BR" sz="2400" dirty="0">
                <a:solidFill>
                  <a:srgbClr val="0000CC"/>
                </a:solidFill>
              </a:rPr>
              <a:t>tendo iluminados os olhos do vosso entendimento, para que saibais qual seja a esperança da sua vocação e quais as riquezas da glória da sua herança nos </a:t>
            </a:r>
            <a:r>
              <a:rPr lang="pt-BR" sz="2400" dirty="0" smtClean="0">
                <a:solidFill>
                  <a:srgbClr val="0000CC"/>
                </a:solidFill>
              </a:rPr>
              <a:t>santos    19  </a:t>
            </a:r>
            <a:r>
              <a:rPr lang="pt-BR" sz="2400" dirty="0">
                <a:solidFill>
                  <a:srgbClr val="0000CC"/>
                </a:solidFill>
              </a:rPr>
              <a:t>e qual a </a:t>
            </a:r>
            <a:r>
              <a:rPr lang="pt-BR" sz="2400" dirty="0" smtClean="0">
                <a:solidFill>
                  <a:srgbClr val="0000CC"/>
                </a:solidFill>
              </a:rPr>
              <a:t>sobre-excelente </a:t>
            </a:r>
            <a:r>
              <a:rPr lang="pt-BR" sz="2400" dirty="0">
                <a:solidFill>
                  <a:srgbClr val="0000CC"/>
                </a:solidFill>
              </a:rPr>
              <a:t>grandeza do seu poder sobre nós, os que cremos, segundo a operação da força do seu poder</a:t>
            </a:r>
            <a:r>
              <a:rPr lang="pt-BR" sz="2400" dirty="0" smtClean="0">
                <a:solidFill>
                  <a:srgbClr val="0000CC"/>
                </a:solidFill>
              </a:rPr>
              <a:t>,    20  </a:t>
            </a:r>
            <a:r>
              <a:rPr lang="pt-BR" sz="2400" dirty="0">
                <a:solidFill>
                  <a:srgbClr val="0000CC"/>
                </a:solidFill>
              </a:rPr>
              <a:t>que manifestou em Cristo, ressuscitando-o dos mortos e pondo-o à sua direita nos céus</a:t>
            </a:r>
            <a:r>
              <a:rPr lang="pt-BR" sz="2400" dirty="0" smtClean="0">
                <a:solidFill>
                  <a:srgbClr val="0000CC"/>
                </a:solidFill>
              </a:rPr>
              <a:t>,    21 acima </a:t>
            </a:r>
            <a:r>
              <a:rPr lang="pt-BR" sz="2400" dirty="0">
                <a:solidFill>
                  <a:srgbClr val="0000CC"/>
                </a:solidFill>
              </a:rPr>
              <a:t>de todo principado, e poder, e potestade, e domínio, e de todo nome que se nomeia, não só neste século, mas também no vindouro</a:t>
            </a:r>
            <a:r>
              <a:rPr lang="pt-BR" sz="2400" dirty="0" smtClean="0">
                <a:solidFill>
                  <a:srgbClr val="0000CC"/>
                </a:solidFill>
              </a:rPr>
              <a:t>. </a:t>
            </a:r>
            <a:endParaRPr lang="pt-BR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08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052736"/>
            <a:ext cx="7620000" cy="5328592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800" dirty="0" err="1" smtClean="0">
                <a:solidFill>
                  <a:srgbClr val="0000CC"/>
                </a:solidFill>
              </a:rPr>
              <a:t>Rm</a:t>
            </a:r>
            <a:r>
              <a:rPr lang="pt-BR" sz="2800" dirty="0" smtClean="0">
                <a:solidFill>
                  <a:srgbClr val="0000CC"/>
                </a:solidFill>
              </a:rPr>
              <a:t> </a:t>
            </a:r>
            <a:r>
              <a:rPr lang="pt-BR" sz="2800" dirty="0">
                <a:solidFill>
                  <a:srgbClr val="0000CC"/>
                </a:solidFill>
              </a:rPr>
              <a:t>8. 10 </a:t>
            </a:r>
            <a:r>
              <a:rPr lang="pt-BR" sz="2800" dirty="0" smtClean="0">
                <a:solidFill>
                  <a:srgbClr val="0000CC"/>
                </a:solidFill>
              </a:rPr>
              <a:t> </a:t>
            </a:r>
            <a:r>
              <a:rPr lang="pt-BR" sz="2800" dirty="0">
                <a:solidFill>
                  <a:srgbClr val="0000CC"/>
                </a:solidFill>
              </a:rPr>
              <a:t>E, se Cristo está em vós, o corpo, na verdade, está morto por causa do pecado, mas o espírito vive por causa da justiça</a:t>
            </a:r>
            <a:r>
              <a:rPr lang="pt-BR" sz="2800" dirty="0" smtClean="0">
                <a:solidFill>
                  <a:srgbClr val="0000CC"/>
                </a:solidFill>
              </a:rPr>
              <a:t>.    </a:t>
            </a:r>
          </a:p>
          <a:p>
            <a:pPr marL="114300" indent="0">
              <a:buNone/>
            </a:pPr>
            <a:r>
              <a:rPr lang="pt-BR" sz="2800" dirty="0" smtClean="0">
                <a:solidFill>
                  <a:srgbClr val="0000CC"/>
                </a:solidFill>
              </a:rPr>
              <a:t>11  </a:t>
            </a:r>
            <a:r>
              <a:rPr lang="pt-BR" sz="2800" dirty="0">
                <a:solidFill>
                  <a:srgbClr val="0000CC"/>
                </a:solidFill>
              </a:rPr>
              <a:t>E, se o Espírito daquele que dos mortos ressuscitou a Jesus habita em vós, aquele que dos mortos ressuscitou a Cristo também vivificará o vosso corpo mortal, pelo seu Espírito que em vós habita.</a:t>
            </a:r>
            <a:endParaRPr lang="pt-BR" sz="28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25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-11562"/>
            <a:ext cx="7620000" cy="848274"/>
          </a:xfrm>
        </p:spPr>
        <p:txBody>
          <a:bodyPr/>
          <a:lstStyle/>
          <a:p>
            <a:pPr algn="ctr"/>
            <a:r>
              <a:rPr lang="pt-BR" sz="2800" b="1" dirty="0">
                <a:solidFill>
                  <a:srgbClr val="675E47"/>
                </a:solidFill>
              </a:rPr>
              <a:t>LIÇÃO 12:  A RESSURREIÇÃO DE JESUS CRISTO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980728"/>
            <a:ext cx="7620000" cy="5472608"/>
          </a:xfrm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>
            <a:normAutofit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t-BR" sz="2400" dirty="0">
                <a:solidFill>
                  <a:srgbClr val="7030A0"/>
                </a:solidFill>
              </a:rPr>
              <a:t>III – A RESSURREIÇÃO DE JESUS CRISTO E A NOSSA ESPERANÇA 							</a:t>
            </a:r>
            <a:r>
              <a:rPr lang="pt-BR" sz="1800" dirty="0" smtClean="0">
                <a:solidFill>
                  <a:srgbClr val="7030A0"/>
                </a:solidFill>
              </a:rPr>
              <a:t>2</a:t>
            </a:r>
            <a:endParaRPr lang="pt-BR" sz="1000" dirty="0">
              <a:solidFill>
                <a:srgbClr val="7030A0"/>
              </a:solidFill>
            </a:endParaRPr>
          </a:p>
          <a:p>
            <a:pPr marL="114300" lvl="0" indent="0">
              <a:buClr>
                <a:srgbClr val="A9A57C"/>
              </a:buClr>
              <a:buNone/>
            </a:pPr>
            <a:endParaRPr lang="pt-BR" sz="1000" dirty="0">
              <a:solidFill>
                <a:srgbClr val="2F2B20"/>
              </a:solidFill>
            </a:endParaRPr>
          </a:p>
          <a:p>
            <a:pPr marL="114300" indent="0" algn="just">
              <a:buNone/>
            </a:pPr>
            <a:r>
              <a:rPr lang="pt-BR" dirty="0"/>
              <a:t>	</a:t>
            </a:r>
            <a:r>
              <a:rPr lang="pt-BR" sz="2800" dirty="0"/>
              <a:t>O apóstolo Paulo dedicou muitos dos seus escritos a este importante </a:t>
            </a:r>
            <a:r>
              <a:rPr lang="pt-BR" sz="2800" dirty="0" smtClean="0"/>
              <a:t>tema. Duvidar </a:t>
            </a:r>
            <a:r>
              <a:rPr lang="pt-BR" sz="2800" dirty="0"/>
              <a:t>da ressurreição de Cristo neutraliza </a:t>
            </a:r>
            <a:r>
              <a:rPr lang="pt-BR" sz="2800" dirty="0" smtClean="0"/>
              <a:t>toda a </a:t>
            </a:r>
            <a:r>
              <a:rPr lang="pt-BR" sz="2800" dirty="0"/>
              <a:t>relevância do Evangelho como meio de graça divina para redenção da humanidade. A encarnação, </a:t>
            </a:r>
            <a:r>
              <a:rPr lang="pt-BR" sz="2800" dirty="0" smtClean="0"/>
              <a:t>o ministério</a:t>
            </a:r>
            <a:r>
              <a:rPr lang="pt-BR" sz="2800" dirty="0"/>
              <a:t>, a morte, ressurreição e ascensão de Jesus estão todos interligados para cumprir o </a:t>
            </a:r>
            <a:r>
              <a:rPr lang="pt-BR" sz="2800" dirty="0" smtClean="0"/>
              <a:t>mesmo propósito</a:t>
            </a:r>
            <a:r>
              <a:rPr lang="pt-BR" sz="2800" dirty="0"/>
              <a:t>: a redenção dos Seus eleitos (</a:t>
            </a:r>
            <a:r>
              <a:rPr lang="pt-BR" sz="2800" dirty="0">
                <a:solidFill>
                  <a:srgbClr val="0000CC"/>
                </a:solidFill>
              </a:rPr>
              <a:t>1 </a:t>
            </a:r>
            <a:r>
              <a:rPr lang="pt-BR" sz="2800" dirty="0" err="1">
                <a:solidFill>
                  <a:srgbClr val="0000CC"/>
                </a:solidFill>
              </a:rPr>
              <a:t>Ts</a:t>
            </a:r>
            <a:r>
              <a:rPr lang="pt-BR" sz="2800" dirty="0">
                <a:solidFill>
                  <a:srgbClr val="0000CC"/>
                </a:solidFill>
              </a:rPr>
              <a:t> 4.13-18; 1 </a:t>
            </a:r>
            <a:r>
              <a:rPr lang="pt-BR" sz="2800" dirty="0" err="1">
                <a:solidFill>
                  <a:srgbClr val="0000CC"/>
                </a:solidFill>
              </a:rPr>
              <a:t>Co</a:t>
            </a:r>
            <a:r>
              <a:rPr lang="pt-BR" sz="2800" dirty="0">
                <a:solidFill>
                  <a:srgbClr val="0000CC"/>
                </a:solidFill>
              </a:rPr>
              <a:t> </a:t>
            </a:r>
            <a:r>
              <a:rPr lang="pt-BR" sz="2800" dirty="0" smtClean="0">
                <a:solidFill>
                  <a:srgbClr val="0000CC"/>
                </a:solidFill>
              </a:rPr>
              <a:t>15.19-23; </a:t>
            </a:r>
            <a:r>
              <a:rPr lang="en-US" sz="2800" dirty="0">
                <a:solidFill>
                  <a:srgbClr val="0000CC"/>
                </a:solidFill>
              </a:rPr>
              <a:t>1 Co 15. </a:t>
            </a:r>
            <a:r>
              <a:rPr lang="pt-BR" sz="2800" dirty="0" smtClean="0">
                <a:solidFill>
                  <a:srgbClr val="0000CC"/>
                </a:solidFill>
              </a:rPr>
              <a:t>51-57</a:t>
            </a:r>
            <a:r>
              <a:rPr lang="pt-BR" sz="2800" dirty="0" smtClean="0"/>
              <a:t>).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9009011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620688"/>
            <a:ext cx="7620000" cy="576064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en-US" sz="2400" dirty="0">
                <a:solidFill>
                  <a:srgbClr val="0000CC"/>
                </a:solidFill>
              </a:rPr>
              <a:t>1 </a:t>
            </a:r>
            <a:r>
              <a:rPr lang="en-US" sz="2400" dirty="0" err="1">
                <a:solidFill>
                  <a:srgbClr val="0000CC"/>
                </a:solidFill>
              </a:rPr>
              <a:t>Ts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smtClean="0">
                <a:solidFill>
                  <a:srgbClr val="0000CC"/>
                </a:solidFill>
              </a:rPr>
              <a:t>4. </a:t>
            </a:r>
            <a:r>
              <a:rPr lang="pt-BR" sz="2400" dirty="0">
                <a:solidFill>
                  <a:srgbClr val="0000CC"/>
                </a:solidFill>
              </a:rPr>
              <a:t>13 </a:t>
            </a:r>
            <a:r>
              <a:rPr lang="pt-BR" sz="2400" dirty="0" smtClean="0">
                <a:solidFill>
                  <a:srgbClr val="0000CC"/>
                </a:solidFill>
              </a:rPr>
              <a:t> </a:t>
            </a:r>
            <a:r>
              <a:rPr lang="pt-BR" sz="2400" dirty="0">
                <a:solidFill>
                  <a:srgbClr val="0000CC"/>
                </a:solidFill>
              </a:rPr>
              <a:t>Não quero, porém, irmãos, que sejais ignorantes acerca dos que já dormem, para que não vos entristeçais, como os demais, que não têm esperança</a:t>
            </a:r>
            <a:r>
              <a:rPr lang="pt-BR" sz="2400" dirty="0" smtClean="0">
                <a:solidFill>
                  <a:srgbClr val="0000CC"/>
                </a:solidFill>
              </a:rPr>
              <a:t>.    14  </a:t>
            </a:r>
            <a:r>
              <a:rPr lang="pt-BR" sz="2400" dirty="0">
                <a:solidFill>
                  <a:srgbClr val="0000CC"/>
                </a:solidFill>
              </a:rPr>
              <a:t>Porque, se cremos que Jesus morreu e ressuscitou, assim também aos que em Jesus dormem Deus os tornará a trazer com ele.</a:t>
            </a:r>
          </a:p>
          <a:p>
            <a:pPr marL="114300" indent="0">
              <a:buNone/>
            </a:pPr>
            <a:r>
              <a:rPr lang="pt-BR" sz="2400" dirty="0">
                <a:solidFill>
                  <a:srgbClr val="0000CC"/>
                </a:solidFill>
              </a:rPr>
              <a:t>15  </a:t>
            </a:r>
            <a:r>
              <a:rPr lang="pt-BR" sz="2400" dirty="0" err="1">
                <a:solidFill>
                  <a:srgbClr val="0000CC"/>
                </a:solidFill>
              </a:rPr>
              <a:t>Dizemo-vos</a:t>
            </a:r>
            <a:r>
              <a:rPr lang="pt-BR" sz="2400" dirty="0">
                <a:solidFill>
                  <a:srgbClr val="0000CC"/>
                </a:solidFill>
              </a:rPr>
              <a:t>, pois, isto pela palavra do Senhor: que nós, os que ficarmos vivos para a vinda do Senhor, não precederemos os que dormem</a:t>
            </a:r>
            <a:r>
              <a:rPr lang="pt-BR" sz="2400" dirty="0" smtClean="0">
                <a:solidFill>
                  <a:srgbClr val="0000CC"/>
                </a:solidFill>
              </a:rPr>
              <a:t>.    16  </a:t>
            </a:r>
            <a:r>
              <a:rPr lang="pt-BR" sz="2400" dirty="0">
                <a:solidFill>
                  <a:srgbClr val="0000CC"/>
                </a:solidFill>
              </a:rPr>
              <a:t>Porque o mesmo Senhor descerá do céu com alarido, e com voz de arcanjo, e com a trombeta de Deus; e os que morreram em Cristo ressuscitarão primeiro</a:t>
            </a:r>
            <a:r>
              <a:rPr lang="pt-BR" sz="2400" dirty="0" smtClean="0">
                <a:solidFill>
                  <a:srgbClr val="0000CC"/>
                </a:solidFill>
              </a:rPr>
              <a:t>;    17  </a:t>
            </a:r>
            <a:r>
              <a:rPr lang="pt-BR" sz="2400" dirty="0">
                <a:solidFill>
                  <a:srgbClr val="0000CC"/>
                </a:solidFill>
              </a:rPr>
              <a:t>depois, nós, os que ficarmos vivos, seremos arrebatados juntamente com eles nas nuvens, a encontrar o Senhor nos ares, e assim estaremos sempre com o Senhor</a:t>
            </a:r>
            <a:r>
              <a:rPr lang="pt-BR" sz="2400" dirty="0" smtClean="0">
                <a:solidFill>
                  <a:srgbClr val="0000CC"/>
                </a:solidFill>
              </a:rPr>
              <a:t>.    18  </a:t>
            </a:r>
            <a:r>
              <a:rPr lang="pt-BR" sz="2400" dirty="0">
                <a:solidFill>
                  <a:srgbClr val="0000CC"/>
                </a:solidFill>
              </a:rPr>
              <a:t>Portanto, consolai-vos uns aos outros com estas palavras.</a:t>
            </a:r>
            <a:endParaRPr lang="en-US" sz="2400" dirty="0" smtClean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48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620688"/>
            <a:ext cx="7620000" cy="576064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en-US" sz="2800" dirty="0" smtClean="0">
                <a:solidFill>
                  <a:srgbClr val="0000CC"/>
                </a:solidFill>
              </a:rPr>
              <a:t>1 </a:t>
            </a:r>
            <a:r>
              <a:rPr lang="en-US" sz="2800" dirty="0">
                <a:solidFill>
                  <a:srgbClr val="0000CC"/>
                </a:solidFill>
              </a:rPr>
              <a:t>Co 15</a:t>
            </a:r>
            <a:r>
              <a:rPr lang="en-US" sz="2800" dirty="0" smtClean="0">
                <a:solidFill>
                  <a:srgbClr val="0000CC"/>
                </a:solidFill>
              </a:rPr>
              <a:t>. </a:t>
            </a:r>
            <a:r>
              <a:rPr lang="pt-BR" sz="2800" dirty="0">
                <a:solidFill>
                  <a:srgbClr val="0000CC"/>
                </a:solidFill>
              </a:rPr>
              <a:t>19  Se esperamos em Cristo só nesta vida, somos os mais miseráveis de todos os homens</a:t>
            </a:r>
            <a:r>
              <a:rPr lang="pt-BR" sz="2800" dirty="0" smtClean="0">
                <a:solidFill>
                  <a:srgbClr val="0000CC"/>
                </a:solidFill>
              </a:rPr>
              <a:t>.    20  </a:t>
            </a:r>
            <a:r>
              <a:rPr lang="pt-BR" sz="2800" dirty="0">
                <a:solidFill>
                  <a:srgbClr val="0000CC"/>
                </a:solidFill>
              </a:rPr>
              <a:t>Mas, agora, Cristo ressuscitou dos mortos e foi feito as primícias dos que </a:t>
            </a:r>
            <a:r>
              <a:rPr lang="pt-BR" sz="2800" dirty="0" smtClean="0">
                <a:solidFill>
                  <a:srgbClr val="0000CC"/>
                </a:solidFill>
              </a:rPr>
              <a:t>dormem.</a:t>
            </a:r>
          </a:p>
          <a:p>
            <a:pPr marL="114300" indent="0">
              <a:buNone/>
            </a:pPr>
            <a:r>
              <a:rPr lang="pt-BR" sz="2800" dirty="0" smtClean="0">
                <a:solidFill>
                  <a:srgbClr val="0000CC"/>
                </a:solidFill>
              </a:rPr>
              <a:t>21  Porque</a:t>
            </a:r>
            <a:r>
              <a:rPr lang="pt-BR" sz="2800" dirty="0">
                <a:solidFill>
                  <a:srgbClr val="0000CC"/>
                </a:solidFill>
              </a:rPr>
              <a:t>, assim como a morte veio por um homem, também a ressurreição dos mortos veio por um </a:t>
            </a:r>
            <a:r>
              <a:rPr lang="pt-BR" sz="2800" dirty="0" smtClean="0">
                <a:solidFill>
                  <a:srgbClr val="0000CC"/>
                </a:solidFill>
              </a:rPr>
              <a:t>homem.</a:t>
            </a:r>
          </a:p>
          <a:p>
            <a:pPr marL="114300" indent="0">
              <a:buNone/>
            </a:pPr>
            <a:r>
              <a:rPr lang="pt-BR" sz="2800" dirty="0" smtClean="0">
                <a:solidFill>
                  <a:srgbClr val="0000CC"/>
                </a:solidFill>
              </a:rPr>
              <a:t>22  </a:t>
            </a:r>
            <a:r>
              <a:rPr lang="pt-BR" sz="2800" dirty="0">
                <a:solidFill>
                  <a:srgbClr val="0000CC"/>
                </a:solidFill>
              </a:rPr>
              <a:t>Porque, assim como todos morrem em Adão, assim também todos serão vivificados em Cristo</a:t>
            </a:r>
            <a:r>
              <a:rPr lang="pt-BR" sz="2800" dirty="0" smtClean="0">
                <a:solidFill>
                  <a:srgbClr val="0000CC"/>
                </a:solidFill>
              </a:rPr>
              <a:t>.    23  </a:t>
            </a:r>
            <a:r>
              <a:rPr lang="pt-BR" sz="2800" dirty="0">
                <a:solidFill>
                  <a:srgbClr val="0000CC"/>
                </a:solidFill>
              </a:rPr>
              <a:t>Mas cada um por sua ordem: Cristo, as primícias; depois, os que são de Cristo, na sua </a:t>
            </a:r>
            <a:r>
              <a:rPr lang="pt-BR" sz="2800" dirty="0" smtClean="0">
                <a:solidFill>
                  <a:srgbClr val="0000CC"/>
                </a:solidFill>
              </a:rPr>
              <a:t>vinda.</a:t>
            </a:r>
            <a:endParaRPr lang="pt-BR" sz="2800" u="sng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36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620688"/>
            <a:ext cx="7620000" cy="576064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en-US" sz="2400" dirty="0" smtClean="0">
                <a:solidFill>
                  <a:srgbClr val="0000CC"/>
                </a:solidFill>
              </a:rPr>
              <a:t>1 </a:t>
            </a:r>
            <a:r>
              <a:rPr lang="en-US" sz="2400" dirty="0">
                <a:solidFill>
                  <a:srgbClr val="0000CC"/>
                </a:solidFill>
              </a:rPr>
              <a:t>Co 15</a:t>
            </a:r>
            <a:r>
              <a:rPr lang="en-US" sz="2400" dirty="0" smtClean="0">
                <a:solidFill>
                  <a:srgbClr val="0000CC"/>
                </a:solidFill>
              </a:rPr>
              <a:t>. </a:t>
            </a:r>
            <a:r>
              <a:rPr lang="pt-BR" sz="2400" dirty="0">
                <a:solidFill>
                  <a:srgbClr val="0000CC"/>
                </a:solidFill>
              </a:rPr>
              <a:t>51 </a:t>
            </a:r>
            <a:r>
              <a:rPr lang="pt-BR" sz="2400" dirty="0" smtClean="0">
                <a:solidFill>
                  <a:srgbClr val="0000CC"/>
                </a:solidFill>
              </a:rPr>
              <a:t> </a:t>
            </a:r>
            <a:r>
              <a:rPr lang="pt-BR" sz="2400" dirty="0">
                <a:solidFill>
                  <a:srgbClr val="0000CC"/>
                </a:solidFill>
              </a:rPr>
              <a:t>Eis aqui vos digo um mistério: Na verdade, nem todos dormiremos, mas todos seremos transformados</a:t>
            </a:r>
            <a:r>
              <a:rPr lang="pt-BR" sz="2400" dirty="0" smtClean="0">
                <a:solidFill>
                  <a:srgbClr val="0000CC"/>
                </a:solidFill>
              </a:rPr>
              <a:t>,    52  </a:t>
            </a:r>
            <a:r>
              <a:rPr lang="pt-BR" sz="2400" dirty="0">
                <a:solidFill>
                  <a:srgbClr val="0000CC"/>
                </a:solidFill>
              </a:rPr>
              <a:t>num momento, num abrir e fechar de olhos, ante a última trombeta; porque a trombeta soará, e os mortos ressuscitarão incorruptíveis, e nós seremos transformados</a:t>
            </a:r>
            <a:r>
              <a:rPr lang="pt-BR" sz="2400" dirty="0" smtClean="0">
                <a:solidFill>
                  <a:srgbClr val="0000CC"/>
                </a:solidFill>
              </a:rPr>
              <a:t>.    53  </a:t>
            </a:r>
            <a:r>
              <a:rPr lang="pt-BR" sz="2400" dirty="0">
                <a:solidFill>
                  <a:srgbClr val="0000CC"/>
                </a:solidFill>
              </a:rPr>
              <a:t>Porque convém que isto que é corruptível se revista da incorruptibilidade e que isto que é mortal se revista da imortalidade</a:t>
            </a:r>
            <a:r>
              <a:rPr lang="pt-BR" sz="2400" dirty="0" smtClean="0">
                <a:solidFill>
                  <a:srgbClr val="0000CC"/>
                </a:solidFill>
              </a:rPr>
              <a:t>.    54  </a:t>
            </a:r>
            <a:r>
              <a:rPr lang="pt-BR" sz="2400" dirty="0">
                <a:solidFill>
                  <a:srgbClr val="0000CC"/>
                </a:solidFill>
              </a:rPr>
              <a:t>E, quando isto que é corruptível se revestir da incorruptibilidade, e isto que é mortal se revestir da imortalidade, então, cumprir-se-á a palavra que está escrita: Tragada foi a morte na vitória.</a:t>
            </a:r>
          </a:p>
          <a:p>
            <a:pPr marL="114300" indent="0">
              <a:buNone/>
            </a:pPr>
            <a:r>
              <a:rPr lang="pt-BR" sz="2400" dirty="0">
                <a:solidFill>
                  <a:srgbClr val="0000CC"/>
                </a:solidFill>
              </a:rPr>
              <a:t>55  Onde está, ó morte, o teu aguilhão? Onde está, ó inferno, a tua vitória</a:t>
            </a:r>
            <a:r>
              <a:rPr lang="pt-BR" sz="2400" dirty="0" smtClean="0">
                <a:solidFill>
                  <a:srgbClr val="0000CC"/>
                </a:solidFill>
              </a:rPr>
              <a:t>?    56  </a:t>
            </a:r>
            <a:r>
              <a:rPr lang="pt-BR" sz="2400" dirty="0">
                <a:solidFill>
                  <a:srgbClr val="0000CC"/>
                </a:solidFill>
              </a:rPr>
              <a:t>Ora, o aguilhão da morte é o pecado, e a força do pecado é a lei</a:t>
            </a:r>
            <a:r>
              <a:rPr lang="pt-BR" sz="2400" dirty="0" smtClean="0">
                <a:solidFill>
                  <a:srgbClr val="0000CC"/>
                </a:solidFill>
              </a:rPr>
              <a:t>.    57  </a:t>
            </a:r>
            <a:r>
              <a:rPr lang="pt-BR" sz="2400" dirty="0">
                <a:solidFill>
                  <a:srgbClr val="0000CC"/>
                </a:solidFill>
              </a:rPr>
              <a:t>Mas graças a Deus, que nos dá a vitória por nosso Senhor Jesus Cristo</a:t>
            </a:r>
            <a:r>
              <a:rPr lang="pt-BR" sz="2400" dirty="0" smtClean="0">
                <a:solidFill>
                  <a:srgbClr val="0000CC"/>
                </a:solidFill>
              </a:rPr>
              <a:t>.</a:t>
            </a:r>
            <a:endParaRPr lang="pt-BR" sz="2400" u="sng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30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800" b="1" dirty="0">
                <a:solidFill>
                  <a:srgbClr val="675E47"/>
                </a:solidFill>
              </a:rPr>
              <a:t>LIÇÃO 12:  A RESSURREIÇÃO DE JESUS CRISTO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340768"/>
            <a:ext cx="7620000" cy="4800600"/>
          </a:xfrm>
        </p:spPr>
        <p:txBody>
          <a:bodyPr/>
          <a:lstStyle/>
          <a:p>
            <a:pPr marL="114300" indent="0">
              <a:buNone/>
            </a:pPr>
            <a:endParaRPr lang="pt-BR" dirty="0"/>
          </a:p>
          <a:p>
            <a:pPr marL="114300" indent="0">
              <a:buNone/>
            </a:pPr>
            <a:r>
              <a:rPr lang="pt-BR" sz="2400" dirty="0" smtClean="0"/>
              <a:t>	</a:t>
            </a:r>
            <a:r>
              <a:rPr lang="pt-BR" sz="2400" dirty="0" smtClean="0">
                <a:solidFill>
                  <a:srgbClr val="7030A0"/>
                </a:solidFill>
              </a:rPr>
              <a:t>INTRODUÇÃO</a:t>
            </a:r>
          </a:p>
          <a:p>
            <a:r>
              <a:rPr lang="pt-BR" sz="2400" dirty="0">
                <a:solidFill>
                  <a:srgbClr val="7030A0"/>
                </a:solidFill>
              </a:rPr>
              <a:t>I – A RESSURREIÇÃO DE JESUS CRISTO </a:t>
            </a:r>
            <a:endParaRPr lang="pt-BR" sz="2400" dirty="0" smtClean="0">
              <a:solidFill>
                <a:srgbClr val="7030A0"/>
              </a:solidFill>
            </a:endParaRPr>
          </a:p>
          <a:p>
            <a:pPr marL="114300" indent="0">
              <a:buNone/>
            </a:pPr>
            <a:r>
              <a:rPr lang="pt-BR" sz="2400" dirty="0">
                <a:solidFill>
                  <a:srgbClr val="7030A0"/>
                </a:solidFill>
              </a:rPr>
              <a:t>	</a:t>
            </a:r>
            <a:r>
              <a:rPr lang="pt-BR" sz="2400" dirty="0" smtClean="0">
                <a:solidFill>
                  <a:srgbClr val="7030A0"/>
                </a:solidFill>
              </a:rPr>
              <a:t>			(</a:t>
            </a:r>
            <a:r>
              <a:rPr lang="pt-BR" sz="2400" dirty="0" err="1">
                <a:solidFill>
                  <a:srgbClr val="0000CC"/>
                </a:solidFill>
              </a:rPr>
              <a:t>Mt</a:t>
            </a:r>
            <a:r>
              <a:rPr lang="pt-BR" sz="2400" dirty="0">
                <a:solidFill>
                  <a:srgbClr val="0000CC"/>
                </a:solidFill>
              </a:rPr>
              <a:t> </a:t>
            </a:r>
            <a:r>
              <a:rPr lang="pt-BR" sz="2400" dirty="0" smtClean="0">
                <a:solidFill>
                  <a:srgbClr val="0000CC"/>
                </a:solidFill>
              </a:rPr>
              <a:t>28.1-15</a:t>
            </a:r>
            <a:r>
              <a:rPr lang="pt-BR" sz="2400" dirty="0" smtClean="0">
                <a:solidFill>
                  <a:srgbClr val="7030A0"/>
                </a:solidFill>
              </a:rPr>
              <a:t>)</a:t>
            </a:r>
          </a:p>
          <a:p>
            <a:r>
              <a:rPr lang="pt-BR" sz="2400" dirty="0">
                <a:solidFill>
                  <a:srgbClr val="7030A0"/>
                </a:solidFill>
              </a:rPr>
              <a:t>II – JESUS APARECE AOS SEUS </a:t>
            </a:r>
            <a:r>
              <a:rPr lang="pt-BR" sz="2400" dirty="0" smtClean="0">
                <a:solidFill>
                  <a:srgbClr val="7030A0"/>
                </a:solidFill>
              </a:rPr>
              <a:t>DISCÍPULOS</a:t>
            </a:r>
          </a:p>
          <a:p>
            <a:pPr marL="114300" indent="0">
              <a:buNone/>
            </a:pPr>
            <a:r>
              <a:rPr lang="pt-BR" sz="2400" dirty="0">
                <a:solidFill>
                  <a:srgbClr val="7030A0"/>
                </a:solidFill>
              </a:rPr>
              <a:t>	</a:t>
            </a:r>
            <a:r>
              <a:rPr lang="pt-BR" sz="2400" dirty="0" smtClean="0">
                <a:solidFill>
                  <a:srgbClr val="7030A0"/>
                </a:solidFill>
              </a:rPr>
              <a:t>			(</a:t>
            </a:r>
            <a:r>
              <a:rPr lang="pt-BR" sz="2400" dirty="0" err="1" smtClean="0">
                <a:solidFill>
                  <a:srgbClr val="0000CC"/>
                </a:solidFill>
              </a:rPr>
              <a:t>Jo</a:t>
            </a:r>
            <a:r>
              <a:rPr lang="pt-BR" sz="2400" dirty="0" smtClean="0">
                <a:solidFill>
                  <a:srgbClr val="0000CC"/>
                </a:solidFill>
              </a:rPr>
              <a:t> </a:t>
            </a:r>
            <a:r>
              <a:rPr lang="pt-BR" sz="2400" dirty="0">
                <a:solidFill>
                  <a:srgbClr val="0000CC"/>
                </a:solidFill>
              </a:rPr>
              <a:t>21.1-12</a:t>
            </a:r>
            <a:r>
              <a:rPr lang="pt-BR" sz="2400" dirty="0" smtClean="0">
                <a:solidFill>
                  <a:srgbClr val="7030A0"/>
                </a:solidFill>
              </a:rPr>
              <a:t>)</a:t>
            </a:r>
          </a:p>
          <a:p>
            <a:r>
              <a:rPr lang="pt-BR" sz="2400" dirty="0">
                <a:solidFill>
                  <a:srgbClr val="7030A0"/>
                </a:solidFill>
              </a:rPr>
              <a:t>III – A RESSURREIÇÃO DE JESUS CRISTO E A NOSSA ESPERANÇA </a:t>
            </a:r>
            <a:endParaRPr lang="pt-BR" sz="2400" dirty="0" smtClean="0">
              <a:solidFill>
                <a:srgbClr val="7030A0"/>
              </a:solidFill>
            </a:endParaRPr>
          </a:p>
          <a:p>
            <a:pPr marL="114300" indent="0">
              <a:buNone/>
            </a:pPr>
            <a:r>
              <a:rPr lang="pt-BR" sz="2400" dirty="0">
                <a:solidFill>
                  <a:srgbClr val="7030A0"/>
                </a:solidFill>
              </a:rPr>
              <a:t>	</a:t>
            </a:r>
            <a:r>
              <a:rPr lang="pt-BR" sz="2400" dirty="0" smtClean="0">
                <a:solidFill>
                  <a:srgbClr val="7030A0"/>
                </a:solidFill>
              </a:rPr>
              <a:t>			(</a:t>
            </a:r>
            <a:r>
              <a:rPr lang="pt-BR" sz="2400" dirty="0">
                <a:solidFill>
                  <a:srgbClr val="0000CC"/>
                </a:solidFill>
              </a:rPr>
              <a:t>1Co 15.12-26</a:t>
            </a:r>
            <a:r>
              <a:rPr lang="pt-BR" sz="2400" dirty="0">
                <a:solidFill>
                  <a:srgbClr val="7030A0"/>
                </a:solidFill>
              </a:rPr>
              <a:t>)</a:t>
            </a:r>
            <a:r>
              <a:rPr lang="pt-BR" sz="2400" dirty="0" smtClean="0">
                <a:solidFill>
                  <a:srgbClr val="7030A0"/>
                </a:solidFill>
              </a:rPr>
              <a:t>	</a:t>
            </a:r>
          </a:p>
          <a:p>
            <a:pPr marL="114300" indent="0">
              <a:buNone/>
            </a:pPr>
            <a:r>
              <a:rPr lang="pt-BR" sz="2400" dirty="0">
                <a:solidFill>
                  <a:srgbClr val="7030A0"/>
                </a:solidFill>
              </a:rPr>
              <a:t>	</a:t>
            </a:r>
            <a:r>
              <a:rPr lang="pt-BR" sz="3600" b="1" dirty="0" smtClean="0">
                <a:solidFill>
                  <a:srgbClr val="FF0000"/>
                </a:solidFill>
              </a:rPr>
              <a:t>CONCLUSÃO</a:t>
            </a:r>
            <a:endParaRPr lang="pt-BR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73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20000" cy="1080120"/>
          </a:xfrm>
        </p:spPr>
        <p:txBody>
          <a:bodyPr/>
          <a:lstStyle/>
          <a:p>
            <a:pPr algn="ctr"/>
            <a:r>
              <a:rPr lang="pt-BR" sz="2800" b="1" dirty="0">
                <a:solidFill>
                  <a:srgbClr val="675E47"/>
                </a:solidFill>
              </a:rPr>
              <a:t>LIÇÃO 12:  A RESSURREIÇÃO DE JESUS CRISTO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412776"/>
            <a:ext cx="7620000" cy="4800600"/>
          </a:xfrm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>
            <a:normAutofit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t-BR" sz="2800" dirty="0" smtClean="0">
                <a:solidFill>
                  <a:srgbClr val="7030A0"/>
                </a:solidFill>
              </a:rPr>
              <a:t>CONCLUSÃO	</a:t>
            </a:r>
          </a:p>
          <a:p>
            <a:pPr marL="114300" lvl="0" indent="0">
              <a:buClr>
                <a:srgbClr val="A9A57C"/>
              </a:buClr>
              <a:buNone/>
            </a:pPr>
            <a:r>
              <a:rPr lang="pt-BR" sz="1000" dirty="0" smtClean="0">
                <a:solidFill>
                  <a:srgbClr val="2F2B20"/>
                </a:solidFill>
              </a:rPr>
              <a:t>			</a:t>
            </a:r>
          </a:p>
          <a:p>
            <a:pPr marL="114300" lvl="0" indent="0" algn="just">
              <a:buClr>
                <a:srgbClr val="A9A57C"/>
              </a:buClr>
              <a:buNone/>
            </a:pPr>
            <a:r>
              <a:rPr lang="pt-BR" dirty="0"/>
              <a:t>	</a:t>
            </a:r>
            <a:r>
              <a:rPr lang="pt-BR" sz="2800" dirty="0"/>
              <a:t>Toda a vida e obra de Jesus Cristo foi marcada notoriamente pelo sobrenatural; logo, a </a:t>
            </a:r>
            <a:r>
              <a:rPr lang="pt-BR" sz="2800" dirty="0" smtClean="0"/>
              <a:t>Sua ressurreição </a:t>
            </a:r>
            <a:r>
              <a:rPr lang="pt-BR" sz="2800" dirty="0"/>
              <a:t>não poderia ser diferente. A certeza da ressurreição de Cristo garante a ressurreição </a:t>
            </a:r>
            <a:r>
              <a:rPr lang="pt-BR" sz="2800" dirty="0" smtClean="0"/>
              <a:t>dos Seus </a:t>
            </a:r>
            <a:r>
              <a:rPr lang="pt-BR" sz="2800" dirty="0"/>
              <a:t>discípulos no último Dia. Portanto, a nossa esperança no Senhor jamais será vã; antes, por </a:t>
            </a:r>
            <a:r>
              <a:rPr lang="pt-BR" sz="2800" dirty="0" smtClean="0"/>
              <a:t>certo terá </a:t>
            </a:r>
            <a:r>
              <a:rPr lang="pt-BR" sz="2800" dirty="0"/>
              <a:t>a sua eterna recompensa.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0924243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800" b="1" dirty="0">
                <a:solidFill>
                  <a:srgbClr val="675E47"/>
                </a:solidFill>
              </a:rPr>
              <a:t>LIÇÃO 12:  A RESSURREIÇÃO DE JESUS CRISTO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t-BR" dirty="0"/>
          </a:p>
          <a:p>
            <a:pPr marL="114300" indent="0">
              <a:buNone/>
            </a:pPr>
            <a:r>
              <a:rPr lang="pt-BR" sz="2400" dirty="0" smtClean="0"/>
              <a:t>	</a:t>
            </a:r>
            <a:r>
              <a:rPr lang="pt-BR" sz="2400" dirty="0" smtClean="0">
                <a:solidFill>
                  <a:srgbClr val="7030A0"/>
                </a:solidFill>
              </a:rPr>
              <a:t>INTRODUÇÃO</a:t>
            </a:r>
          </a:p>
          <a:p>
            <a:r>
              <a:rPr lang="pt-BR" sz="2400" dirty="0">
                <a:solidFill>
                  <a:srgbClr val="7030A0"/>
                </a:solidFill>
              </a:rPr>
              <a:t>I – A RESSURREIÇÃO DE JESUS CRISTO </a:t>
            </a:r>
            <a:endParaRPr lang="pt-BR" sz="2400" dirty="0" smtClean="0">
              <a:solidFill>
                <a:srgbClr val="7030A0"/>
              </a:solidFill>
            </a:endParaRPr>
          </a:p>
          <a:p>
            <a:pPr marL="114300" indent="0">
              <a:buNone/>
            </a:pPr>
            <a:r>
              <a:rPr lang="pt-BR" sz="2400" dirty="0">
                <a:solidFill>
                  <a:srgbClr val="7030A0"/>
                </a:solidFill>
              </a:rPr>
              <a:t>	</a:t>
            </a:r>
            <a:r>
              <a:rPr lang="pt-BR" sz="2400" dirty="0" smtClean="0">
                <a:solidFill>
                  <a:srgbClr val="7030A0"/>
                </a:solidFill>
              </a:rPr>
              <a:t>			(</a:t>
            </a:r>
            <a:r>
              <a:rPr lang="pt-BR" sz="2400" dirty="0" err="1">
                <a:solidFill>
                  <a:srgbClr val="0000CC"/>
                </a:solidFill>
              </a:rPr>
              <a:t>Mt</a:t>
            </a:r>
            <a:r>
              <a:rPr lang="pt-BR" sz="2400" dirty="0">
                <a:solidFill>
                  <a:srgbClr val="0000CC"/>
                </a:solidFill>
              </a:rPr>
              <a:t> </a:t>
            </a:r>
            <a:r>
              <a:rPr lang="pt-BR" sz="2400" dirty="0" smtClean="0">
                <a:solidFill>
                  <a:srgbClr val="0000CC"/>
                </a:solidFill>
              </a:rPr>
              <a:t>28.1-15</a:t>
            </a:r>
            <a:r>
              <a:rPr lang="pt-BR" sz="2400" dirty="0" smtClean="0">
                <a:solidFill>
                  <a:srgbClr val="7030A0"/>
                </a:solidFill>
              </a:rPr>
              <a:t>)</a:t>
            </a:r>
          </a:p>
          <a:p>
            <a:r>
              <a:rPr lang="pt-BR" sz="2400" dirty="0">
                <a:solidFill>
                  <a:srgbClr val="7030A0"/>
                </a:solidFill>
              </a:rPr>
              <a:t>II – JESUS APARECE AOS SEUS </a:t>
            </a:r>
            <a:r>
              <a:rPr lang="pt-BR" sz="2400" dirty="0" smtClean="0">
                <a:solidFill>
                  <a:srgbClr val="7030A0"/>
                </a:solidFill>
              </a:rPr>
              <a:t>DISCÍPULOS</a:t>
            </a:r>
          </a:p>
          <a:p>
            <a:pPr marL="114300" indent="0">
              <a:buNone/>
            </a:pPr>
            <a:r>
              <a:rPr lang="pt-BR" sz="2400" dirty="0">
                <a:solidFill>
                  <a:srgbClr val="7030A0"/>
                </a:solidFill>
              </a:rPr>
              <a:t>	</a:t>
            </a:r>
            <a:r>
              <a:rPr lang="pt-BR" sz="2400" dirty="0" smtClean="0">
                <a:solidFill>
                  <a:srgbClr val="7030A0"/>
                </a:solidFill>
              </a:rPr>
              <a:t>			(</a:t>
            </a:r>
            <a:r>
              <a:rPr lang="pt-BR" sz="2400" dirty="0" err="1" smtClean="0">
                <a:solidFill>
                  <a:srgbClr val="0000CC"/>
                </a:solidFill>
              </a:rPr>
              <a:t>Jo</a:t>
            </a:r>
            <a:r>
              <a:rPr lang="pt-BR" sz="2400" dirty="0" smtClean="0">
                <a:solidFill>
                  <a:srgbClr val="0000CC"/>
                </a:solidFill>
              </a:rPr>
              <a:t> </a:t>
            </a:r>
            <a:r>
              <a:rPr lang="pt-BR" sz="2400" dirty="0">
                <a:solidFill>
                  <a:srgbClr val="0000CC"/>
                </a:solidFill>
              </a:rPr>
              <a:t>21.1-12</a:t>
            </a:r>
            <a:r>
              <a:rPr lang="pt-BR" sz="2400" dirty="0" smtClean="0">
                <a:solidFill>
                  <a:srgbClr val="7030A0"/>
                </a:solidFill>
              </a:rPr>
              <a:t>)</a:t>
            </a:r>
          </a:p>
          <a:p>
            <a:r>
              <a:rPr lang="pt-BR" sz="2400" dirty="0">
                <a:solidFill>
                  <a:srgbClr val="7030A0"/>
                </a:solidFill>
              </a:rPr>
              <a:t>III – A RESSURREIÇÃO DE JESUS CRISTO E A NOSSA ESPERANÇA </a:t>
            </a:r>
            <a:endParaRPr lang="pt-BR" sz="2400" dirty="0" smtClean="0">
              <a:solidFill>
                <a:srgbClr val="7030A0"/>
              </a:solidFill>
            </a:endParaRPr>
          </a:p>
          <a:p>
            <a:pPr marL="114300" indent="0">
              <a:buNone/>
            </a:pPr>
            <a:r>
              <a:rPr lang="pt-BR" sz="2400" dirty="0">
                <a:solidFill>
                  <a:srgbClr val="7030A0"/>
                </a:solidFill>
              </a:rPr>
              <a:t>	</a:t>
            </a:r>
            <a:r>
              <a:rPr lang="pt-BR" sz="2400" dirty="0" smtClean="0">
                <a:solidFill>
                  <a:srgbClr val="7030A0"/>
                </a:solidFill>
              </a:rPr>
              <a:t>			(</a:t>
            </a:r>
            <a:r>
              <a:rPr lang="pt-BR" sz="2400" dirty="0">
                <a:solidFill>
                  <a:srgbClr val="0000CC"/>
                </a:solidFill>
              </a:rPr>
              <a:t>1Co 15.12-26</a:t>
            </a:r>
            <a:r>
              <a:rPr lang="pt-BR" sz="2400" dirty="0">
                <a:solidFill>
                  <a:srgbClr val="7030A0"/>
                </a:solidFill>
              </a:rPr>
              <a:t>)</a:t>
            </a:r>
            <a:r>
              <a:rPr lang="pt-BR" sz="2400" dirty="0" smtClean="0">
                <a:solidFill>
                  <a:srgbClr val="7030A0"/>
                </a:solidFill>
              </a:rPr>
              <a:t>	</a:t>
            </a:r>
          </a:p>
          <a:p>
            <a:pPr marL="114300" indent="0">
              <a:buNone/>
            </a:pPr>
            <a:r>
              <a:rPr lang="pt-BR" sz="2400" dirty="0">
                <a:solidFill>
                  <a:srgbClr val="7030A0"/>
                </a:solidFill>
              </a:rPr>
              <a:t>	</a:t>
            </a:r>
            <a:r>
              <a:rPr lang="pt-BR" sz="2800" dirty="0" smtClean="0">
                <a:solidFill>
                  <a:srgbClr val="7030A0"/>
                </a:solidFill>
              </a:rPr>
              <a:t>CONCLUSÃO</a:t>
            </a:r>
            <a:endParaRPr lang="pt-BR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73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576064"/>
          </a:xfrm>
        </p:spPr>
        <p:txBody>
          <a:bodyPr/>
          <a:lstStyle/>
          <a:p>
            <a:pPr algn="ctr"/>
            <a:r>
              <a:rPr lang="pt-BR" sz="3200" b="1" dirty="0" smtClean="0"/>
              <a:t>LEITURA BÍBLICA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92696"/>
            <a:ext cx="7620000" cy="570810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1700" dirty="0" err="1">
                <a:solidFill>
                  <a:srgbClr val="0000CC"/>
                </a:solidFill>
              </a:rPr>
              <a:t>Mt</a:t>
            </a:r>
            <a:r>
              <a:rPr lang="pt-BR" sz="1700" dirty="0">
                <a:solidFill>
                  <a:srgbClr val="0000CC"/>
                </a:solidFill>
              </a:rPr>
              <a:t> </a:t>
            </a:r>
            <a:r>
              <a:rPr lang="pt-BR" sz="1700" dirty="0" smtClean="0">
                <a:solidFill>
                  <a:srgbClr val="0000CC"/>
                </a:solidFill>
              </a:rPr>
              <a:t>28</a:t>
            </a:r>
            <a:r>
              <a:rPr lang="pt-BR" sz="1700" dirty="0">
                <a:solidFill>
                  <a:srgbClr val="0000CC"/>
                </a:solidFill>
              </a:rPr>
              <a:t>. 1 </a:t>
            </a:r>
            <a:r>
              <a:rPr lang="pt-BR" sz="1700" dirty="0" smtClean="0">
                <a:solidFill>
                  <a:srgbClr val="0000CC"/>
                </a:solidFill>
              </a:rPr>
              <a:t> </a:t>
            </a:r>
            <a:r>
              <a:rPr lang="pt-BR" sz="1700" dirty="0">
                <a:solidFill>
                  <a:srgbClr val="0000CC"/>
                </a:solidFill>
              </a:rPr>
              <a:t>E, no fim do sábado, quando já despontava o primeiro dia da semana, Maria Madalena e a outra Maria foram ver o sepulcro</a:t>
            </a:r>
            <a:r>
              <a:rPr lang="pt-BR" sz="1700" dirty="0" smtClean="0">
                <a:solidFill>
                  <a:srgbClr val="0000CC"/>
                </a:solidFill>
              </a:rPr>
              <a:t>.    2  </a:t>
            </a:r>
            <a:r>
              <a:rPr lang="pt-BR" sz="1700" dirty="0">
                <a:solidFill>
                  <a:srgbClr val="0000CC"/>
                </a:solidFill>
              </a:rPr>
              <a:t>E eis que houvera um grande terremoto, porque um anjo do Senhor, descendo do céu, chegou, removendo a pedra, e sentou-se sobre ela</a:t>
            </a:r>
            <a:r>
              <a:rPr lang="pt-BR" sz="1700" dirty="0" smtClean="0">
                <a:solidFill>
                  <a:srgbClr val="0000CC"/>
                </a:solidFill>
              </a:rPr>
              <a:t>.    3  </a:t>
            </a:r>
            <a:r>
              <a:rPr lang="pt-BR" sz="1700" dirty="0">
                <a:solidFill>
                  <a:srgbClr val="0000CC"/>
                </a:solidFill>
              </a:rPr>
              <a:t>E o seu aspecto era como um relâmpago, e a sua veste branca como a neve</a:t>
            </a:r>
            <a:r>
              <a:rPr lang="pt-BR" sz="1700" dirty="0" smtClean="0">
                <a:solidFill>
                  <a:srgbClr val="0000CC"/>
                </a:solidFill>
              </a:rPr>
              <a:t>.    4  </a:t>
            </a:r>
            <a:r>
              <a:rPr lang="pt-BR" sz="1700" dirty="0">
                <a:solidFill>
                  <a:srgbClr val="0000CC"/>
                </a:solidFill>
              </a:rPr>
              <a:t>E os guardas, com medo dele, ficaram muito assombrados e como mortos</a:t>
            </a:r>
            <a:r>
              <a:rPr lang="pt-BR" sz="1700" dirty="0" smtClean="0">
                <a:solidFill>
                  <a:srgbClr val="0000CC"/>
                </a:solidFill>
              </a:rPr>
              <a:t>.    5  </a:t>
            </a:r>
            <a:r>
              <a:rPr lang="pt-BR" sz="1700" dirty="0">
                <a:solidFill>
                  <a:srgbClr val="0000CC"/>
                </a:solidFill>
              </a:rPr>
              <a:t>Mas o anjo, respondendo, disse às mulheres: Não tenhais medo; pois eu sei que buscai a Jesus, que foi crucificado</a:t>
            </a:r>
            <a:r>
              <a:rPr lang="pt-BR" sz="1700" dirty="0" smtClean="0">
                <a:solidFill>
                  <a:srgbClr val="0000CC"/>
                </a:solidFill>
              </a:rPr>
              <a:t>.    6  </a:t>
            </a:r>
            <a:r>
              <a:rPr lang="pt-BR" sz="1700" dirty="0">
                <a:solidFill>
                  <a:srgbClr val="0000CC"/>
                </a:solidFill>
              </a:rPr>
              <a:t>Ele não está aqui, porque já ressuscitou, como tinha dito. Vinde e vede o lugar onde o Senhor jazia</a:t>
            </a:r>
            <a:r>
              <a:rPr lang="pt-BR" sz="1700" dirty="0" smtClean="0">
                <a:solidFill>
                  <a:srgbClr val="0000CC"/>
                </a:solidFill>
              </a:rPr>
              <a:t>.    7  </a:t>
            </a:r>
            <a:r>
              <a:rPr lang="pt-BR" sz="1700" dirty="0">
                <a:solidFill>
                  <a:srgbClr val="0000CC"/>
                </a:solidFill>
              </a:rPr>
              <a:t>Ide, pois, imediatamente, e dizei aos seus discípulos que já ressuscitou dos mortos. E eis que ele vai adiante de vós para a </a:t>
            </a:r>
            <a:r>
              <a:rPr lang="pt-BR" sz="1700" dirty="0" err="1">
                <a:solidFill>
                  <a:srgbClr val="0000CC"/>
                </a:solidFill>
              </a:rPr>
              <a:t>Galiléia</a:t>
            </a:r>
            <a:r>
              <a:rPr lang="pt-BR" sz="1700" dirty="0">
                <a:solidFill>
                  <a:srgbClr val="0000CC"/>
                </a:solidFill>
              </a:rPr>
              <a:t>; ali o vereis. Eis que eu </a:t>
            </a:r>
            <a:r>
              <a:rPr lang="pt-BR" sz="1700" dirty="0" err="1">
                <a:solidFill>
                  <a:srgbClr val="0000CC"/>
                </a:solidFill>
              </a:rPr>
              <a:t>vo-lo</a:t>
            </a:r>
            <a:r>
              <a:rPr lang="pt-BR" sz="1700" dirty="0">
                <a:solidFill>
                  <a:srgbClr val="0000CC"/>
                </a:solidFill>
              </a:rPr>
              <a:t> tenho dito</a:t>
            </a:r>
            <a:r>
              <a:rPr lang="pt-BR" sz="1700" dirty="0" smtClean="0">
                <a:solidFill>
                  <a:srgbClr val="0000CC"/>
                </a:solidFill>
              </a:rPr>
              <a:t>.    8  </a:t>
            </a:r>
            <a:r>
              <a:rPr lang="pt-BR" sz="1700" dirty="0">
                <a:solidFill>
                  <a:srgbClr val="0000CC"/>
                </a:solidFill>
              </a:rPr>
              <a:t>E, saindo elas pressurosamente do sepulcro, com temor e grande alegria, correram a anunciá-lo aos seus discípulos</a:t>
            </a:r>
            <a:r>
              <a:rPr lang="pt-BR" sz="1700" dirty="0" smtClean="0">
                <a:solidFill>
                  <a:srgbClr val="0000CC"/>
                </a:solidFill>
              </a:rPr>
              <a:t>.    9  </a:t>
            </a:r>
            <a:r>
              <a:rPr lang="pt-BR" sz="1700" dirty="0">
                <a:solidFill>
                  <a:srgbClr val="0000CC"/>
                </a:solidFill>
              </a:rPr>
              <a:t>E, indo elas, eis que Jesus lhes sai ao encontro, dizendo: Eu vos saúdo. E elas, chegando, abraçaram os seus pés e o adoraram</a:t>
            </a:r>
            <a:r>
              <a:rPr lang="pt-BR" sz="1700" dirty="0" smtClean="0">
                <a:solidFill>
                  <a:srgbClr val="0000CC"/>
                </a:solidFill>
              </a:rPr>
              <a:t>.    10  </a:t>
            </a:r>
            <a:r>
              <a:rPr lang="pt-BR" sz="1700" dirty="0">
                <a:solidFill>
                  <a:srgbClr val="0000CC"/>
                </a:solidFill>
              </a:rPr>
              <a:t>Então, Jesus disse-lhes: Não temais; ide dizer a meus irmãos que vão a </a:t>
            </a:r>
            <a:r>
              <a:rPr lang="pt-BR" sz="1700" dirty="0" err="1">
                <a:solidFill>
                  <a:srgbClr val="0000CC"/>
                </a:solidFill>
              </a:rPr>
              <a:t>Galiléia</a:t>
            </a:r>
            <a:r>
              <a:rPr lang="pt-BR" sz="1700" dirty="0">
                <a:solidFill>
                  <a:srgbClr val="0000CC"/>
                </a:solidFill>
              </a:rPr>
              <a:t> e lá me verão</a:t>
            </a:r>
            <a:r>
              <a:rPr lang="pt-BR" sz="1700" dirty="0" smtClean="0">
                <a:solidFill>
                  <a:srgbClr val="0000CC"/>
                </a:solidFill>
              </a:rPr>
              <a:t>.    11  </a:t>
            </a:r>
            <a:r>
              <a:rPr lang="pt-BR" sz="1700" dirty="0">
                <a:solidFill>
                  <a:srgbClr val="0000CC"/>
                </a:solidFill>
              </a:rPr>
              <a:t>E, quando iam, eis que alguns da guarda, chegando à cidade, anunciaram aos príncipes dos sacerdotes todas as coisas que haviam acontecido</a:t>
            </a:r>
            <a:r>
              <a:rPr lang="pt-BR" sz="1700" dirty="0" smtClean="0">
                <a:solidFill>
                  <a:srgbClr val="0000CC"/>
                </a:solidFill>
              </a:rPr>
              <a:t>.    12  </a:t>
            </a:r>
            <a:r>
              <a:rPr lang="pt-BR" sz="1700" dirty="0">
                <a:solidFill>
                  <a:srgbClr val="0000CC"/>
                </a:solidFill>
              </a:rPr>
              <a:t>E, congregados eles com os anciãos e tomando conselho entre si, deram muito dinheiro aos soldados, ordenando</a:t>
            </a:r>
            <a:r>
              <a:rPr lang="pt-BR" sz="1700" dirty="0" smtClean="0">
                <a:solidFill>
                  <a:srgbClr val="0000CC"/>
                </a:solidFill>
              </a:rPr>
              <a:t>:    13  </a:t>
            </a:r>
            <a:r>
              <a:rPr lang="pt-BR" sz="1700" dirty="0">
                <a:solidFill>
                  <a:srgbClr val="0000CC"/>
                </a:solidFill>
              </a:rPr>
              <a:t>Dizei: Vieram de noite os seus discípulos e, dormindo nós, o furtaram</a:t>
            </a:r>
            <a:r>
              <a:rPr lang="pt-BR" sz="1700" dirty="0" smtClean="0">
                <a:solidFill>
                  <a:srgbClr val="0000CC"/>
                </a:solidFill>
              </a:rPr>
              <a:t>.    14  </a:t>
            </a:r>
            <a:r>
              <a:rPr lang="pt-BR" sz="1700" dirty="0">
                <a:solidFill>
                  <a:srgbClr val="0000CC"/>
                </a:solidFill>
              </a:rPr>
              <a:t>E, se isso chegar a ser ouvido pelo governador, nós o persuadiremos e vos poremos em segurança</a:t>
            </a:r>
            <a:r>
              <a:rPr lang="pt-BR" sz="1700" dirty="0" smtClean="0">
                <a:solidFill>
                  <a:srgbClr val="0000CC"/>
                </a:solidFill>
              </a:rPr>
              <a:t>.    15  </a:t>
            </a:r>
            <a:r>
              <a:rPr lang="pt-BR" sz="1700" dirty="0">
                <a:solidFill>
                  <a:srgbClr val="0000CC"/>
                </a:solidFill>
              </a:rPr>
              <a:t>E eles, recebendo o dinheiro, fizeram como estavam instruídos. E foi divulgado esse dito entre os judeus, até ao dia de hoje.</a:t>
            </a:r>
          </a:p>
        </p:txBody>
      </p:sp>
    </p:spTree>
    <p:extLst>
      <p:ext uri="{BB962C8B-B14F-4D97-AF65-F5344CB8AC3E}">
        <p14:creationId xmlns:p14="http://schemas.microsoft.com/office/powerpoint/2010/main" val="43088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800" b="1" dirty="0">
                <a:solidFill>
                  <a:srgbClr val="675E47"/>
                </a:solidFill>
              </a:rPr>
              <a:t>LIÇÃO 12: </a:t>
            </a:r>
            <a:r>
              <a:rPr lang="pt-BR" sz="2800" b="1" dirty="0" smtClean="0">
                <a:solidFill>
                  <a:srgbClr val="675E47"/>
                </a:solidFill>
              </a:rPr>
              <a:t> A </a:t>
            </a:r>
            <a:r>
              <a:rPr lang="pt-BR" sz="2800" b="1" dirty="0">
                <a:solidFill>
                  <a:srgbClr val="675E47"/>
                </a:solidFill>
              </a:rPr>
              <a:t>RESSURREIÇÃO DE JESUS CRISTO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pPr marL="114300" indent="0">
              <a:buNone/>
            </a:pPr>
            <a:endParaRPr lang="pt-BR" dirty="0" smtClean="0"/>
          </a:p>
          <a:p>
            <a:r>
              <a:rPr lang="pt-BR" sz="2800" b="1" dirty="0" smtClean="0"/>
              <a:t>TEXTO ÁUREO: </a:t>
            </a:r>
          </a:p>
          <a:p>
            <a:r>
              <a:rPr lang="pt-BR" sz="2800" b="1" dirty="0"/>
              <a:t>“</a:t>
            </a:r>
            <a:r>
              <a:rPr lang="pt-BR" sz="4000" dirty="0">
                <a:solidFill>
                  <a:srgbClr val="0000CC"/>
                </a:solidFill>
              </a:rPr>
              <a:t>Ressuscitou, verdadeiramente, o Senhor e já apareceu a Simão</a:t>
            </a:r>
            <a:r>
              <a:rPr lang="pt-BR" sz="2800" b="1" dirty="0"/>
              <a:t>”. </a:t>
            </a:r>
            <a:endParaRPr lang="pt-BR" sz="2800" b="1" dirty="0" smtClean="0"/>
          </a:p>
          <a:p>
            <a:pPr marL="114300" indent="0">
              <a:buNone/>
            </a:pPr>
            <a:r>
              <a:rPr lang="pt-BR" sz="2800" b="1" dirty="0" smtClean="0"/>
              <a:t>						(</a:t>
            </a:r>
            <a:r>
              <a:rPr lang="pt-BR" sz="3200" dirty="0" err="1" smtClean="0">
                <a:solidFill>
                  <a:srgbClr val="0000CC"/>
                </a:solidFill>
              </a:rPr>
              <a:t>Lc</a:t>
            </a:r>
            <a:r>
              <a:rPr lang="pt-BR" sz="3200" dirty="0" smtClean="0">
                <a:solidFill>
                  <a:srgbClr val="0000CC"/>
                </a:solidFill>
              </a:rPr>
              <a:t> 24.34</a:t>
            </a:r>
            <a:r>
              <a:rPr lang="pt-BR" sz="2800" b="1" dirty="0" smtClean="0"/>
              <a:t>)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94757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800" b="1" dirty="0">
                <a:solidFill>
                  <a:srgbClr val="675E47"/>
                </a:solidFill>
              </a:rPr>
              <a:t>LIÇÃO 12:  A RESSURREIÇÃO DE JESUS CRISTO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t-BR" dirty="0"/>
          </a:p>
          <a:p>
            <a:pPr marL="114300" indent="0">
              <a:buNone/>
            </a:pPr>
            <a:r>
              <a:rPr lang="pt-BR" sz="2400" dirty="0" smtClean="0"/>
              <a:t>	</a:t>
            </a:r>
            <a:r>
              <a:rPr lang="pt-BR" sz="2400" dirty="0" smtClean="0">
                <a:solidFill>
                  <a:srgbClr val="7030A0"/>
                </a:solidFill>
              </a:rPr>
              <a:t>INTRODUÇÃO</a:t>
            </a:r>
          </a:p>
          <a:p>
            <a:r>
              <a:rPr lang="pt-BR" sz="2400" dirty="0">
                <a:solidFill>
                  <a:srgbClr val="7030A0"/>
                </a:solidFill>
              </a:rPr>
              <a:t>I – A RESSURREIÇÃO DE JESUS CRISTO </a:t>
            </a:r>
            <a:endParaRPr lang="pt-BR" sz="2400" dirty="0" smtClean="0">
              <a:solidFill>
                <a:srgbClr val="7030A0"/>
              </a:solidFill>
            </a:endParaRPr>
          </a:p>
          <a:p>
            <a:pPr marL="114300" indent="0">
              <a:buNone/>
            </a:pPr>
            <a:r>
              <a:rPr lang="pt-BR" sz="2400" dirty="0">
                <a:solidFill>
                  <a:srgbClr val="7030A0"/>
                </a:solidFill>
              </a:rPr>
              <a:t>	</a:t>
            </a:r>
            <a:r>
              <a:rPr lang="pt-BR" sz="2400" dirty="0" smtClean="0">
                <a:solidFill>
                  <a:srgbClr val="7030A0"/>
                </a:solidFill>
              </a:rPr>
              <a:t>			(</a:t>
            </a:r>
            <a:r>
              <a:rPr lang="pt-BR" sz="2400" dirty="0" err="1">
                <a:solidFill>
                  <a:srgbClr val="0000CC"/>
                </a:solidFill>
              </a:rPr>
              <a:t>Mt</a:t>
            </a:r>
            <a:r>
              <a:rPr lang="pt-BR" sz="2400" dirty="0">
                <a:solidFill>
                  <a:srgbClr val="0000CC"/>
                </a:solidFill>
              </a:rPr>
              <a:t> </a:t>
            </a:r>
            <a:r>
              <a:rPr lang="pt-BR" sz="2400" dirty="0" smtClean="0">
                <a:solidFill>
                  <a:srgbClr val="0000CC"/>
                </a:solidFill>
              </a:rPr>
              <a:t>28.1-15</a:t>
            </a:r>
            <a:r>
              <a:rPr lang="pt-BR" sz="2400" dirty="0" smtClean="0">
                <a:solidFill>
                  <a:srgbClr val="7030A0"/>
                </a:solidFill>
              </a:rPr>
              <a:t>)</a:t>
            </a:r>
          </a:p>
          <a:p>
            <a:r>
              <a:rPr lang="pt-BR" sz="2400" dirty="0">
                <a:solidFill>
                  <a:srgbClr val="7030A0"/>
                </a:solidFill>
              </a:rPr>
              <a:t>II – JESUS APARECE AOS SEUS </a:t>
            </a:r>
            <a:r>
              <a:rPr lang="pt-BR" sz="2400" dirty="0" smtClean="0">
                <a:solidFill>
                  <a:srgbClr val="7030A0"/>
                </a:solidFill>
              </a:rPr>
              <a:t>DISCÍPULOS</a:t>
            </a:r>
          </a:p>
          <a:p>
            <a:pPr marL="114300" indent="0">
              <a:buNone/>
            </a:pPr>
            <a:r>
              <a:rPr lang="pt-BR" sz="2400" dirty="0">
                <a:solidFill>
                  <a:srgbClr val="7030A0"/>
                </a:solidFill>
              </a:rPr>
              <a:t>	</a:t>
            </a:r>
            <a:r>
              <a:rPr lang="pt-BR" sz="2400" dirty="0" smtClean="0">
                <a:solidFill>
                  <a:srgbClr val="7030A0"/>
                </a:solidFill>
              </a:rPr>
              <a:t>			(</a:t>
            </a:r>
            <a:r>
              <a:rPr lang="pt-BR" sz="2400" dirty="0" err="1" smtClean="0">
                <a:solidFill>
                  <a:srgbClr val="0000CC"/>
                </a:solidFill>
              </a:rPr>
              <a:t>Jo</a:t>
            </a:r>
            <a:r>
              <a:rPr lang="pt-BR" sz="2400" dirty="0" smtClean="0">
                <a:solidFill>
                  <a:srgbClr val="0000CC"/>
                </a:solidFill>
              </a:rPr>
              <a:t> </a:t>
            </a:r>
            <a:r>
              <a:rPr lang="pt-BR" sz="2400" dirty="0">
                <a:solidFill>
                  <a:srgbClr val="0000CC"/>
                </a:solidFill>
              </a:rPr>
              <a:t>21.1-12</a:t>
            </a:r>
            <a:r>
              <a:rPr lang="pt-BR" sz="2400" dirty="0" smtClean="0">
                <a:solidFill>
                  <a:srgbClr val="7030A0"/>
                </a:solidFill>
              </a:rPr>
              <a:t>)</a:t>
            </a:r>
          </a:p>
          <a:p>
            <a:r>
              <a:rPr lang="pt-BR" sz="2400" dirty="0">
                <a:solidFill>
                  <a:srgbClr val="7030A0"/>
                </a:solidFill>
              </a:rPr>
              <a:t>III – A RESSURREIÇÃO DE JESUS CRISTO E A NOSSA ESPERANÇA </a:t>
            </a:r>
            <a:endParaRPr lang="pt-BR" sz="2400" dirty="0" smtClean="0">
              <a:solidFill>
                <a:srgbClr val="7030A0"/>
              </a:solidFill>
            </a:endParaRPr>
          </a:p>
          <a:p>
            <a:pPr marL="114300" indent="0">
              <a:buNone/>
            </a:pPr>
            <a:r>
              <a:rPr lang="pt-BR" sz="2400" dirty="0">
                <a:solidFill>
                  <a:srgbClr val="7030A0"/>
                </a:solidFill>
              </a:rPr>
              <a:t>	</a:t>
            </a:r>
            <a:r>
              <a:rPr lang="pt-BR" sz="2400" dirty="0" smtClean="0">
                <a:solidFill>
                  <a:srgbClr val="7030A0"/>
                </a:solidFill>
              </a:rPr>
              <a:t>			(</a:t>
            </a:r>
            <a:r>
              <a:rPr lang="pt-BR" sz="2400" dirty="0">
                <a:solidFill>
                  <a:srgbClr val="0000CC"/>
                </a:solidFill>
              </a:rPr>
              <a:t>1Co 15.12-26</a:t>
            </a:r>
            <a:r>
              <a:rPr lang="pt-BR" sz="2400" dirty="0">
                <a:solidFill>
                  <a:srgbClr val="7030A0"/>
                </a:solidFill>
              </a:rPr>
              <a:t>)</a:t>
            </a:r>
            <a:r>
              <a:rPr lang="pt-BR" sz="2400" dirty="0" smtClean="0">
                <a:solidFill>
                  <a:srgbClr val="7030A0"/>
                </a:solidFill>
              </a:rPr>
              <a:t>	</a:t>
            </a:r>
          </a:p>
          <a:p>
            <a:pPr marL="114300" indent="0">
              <a:buNone/>
            </a:pPr>
            <a:r>
              <a:rPr lang="pt-BR" sz="2400" dirty="0">
                <a:solidFill>
                  <a:srgbClr val="7030A0"/>
                </a:solidFill>
              </a:rPr>
              <a:t>	</a:t>
            </a:r>
            <a:r>
              <a:rPr lang="pt-BR" sz="2800" dirty="0" smtClean="0">
                <a:solidFill>
                  <a:srgbClr val="7030A0"/>
                </a:solidFill>
              </a:rPr>
              <a:t>CONCLUSÃO</a:t>
            </a:r>
            <a:endParaRPr lang="pt-BR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75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20000" cy="1008112"/>
          </a:xfrm>
        </p:spPr>
        <p:txBody>
          <a:bodyPr/>
          <a:lstStyle/>
          <a:p>
            <a:pPr algn="ctr"/>
            <a:r>
              <a:rPr lang="pt-BR" sz="2800" b="1" dirty="0">
                <a:solidFill>
                  <a:srgbClr val="675E47"/>
                </a:solidFill>
              </a:rPr>
              <a:t>LIÇÃO 12:  A RESSURREIÇÃO DE JESUS CRISTO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268760"/>
            <a:ext cx="7620000" cy="4944616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t-BR" sz="2400" b="1" dirty="0" smtClean="0"/>
              <a:t>	</a:t>
            </a:r>
            <a:r>
              <a:rPr lang="pt-BR" sz="2800" dirty="0" smtClean="0">
                <a:solidFill>
                  <a:srgbClr val="7030A0"/>
                </a:solidFill>
              </a:rPr>
              <a:t>INTRODUÇÃO</a:t>
            </a:r>
          </a:p>
          <a:p>
            <a:pPr marL="114300" indent="0">
              <a:buNone/>
            </a:pPr>
            <a:endParaRPr lang="pt-BR" sz="1200" dirty="0" smtClean="0"/>
          </a:p>
          <a:p>
            <a:pPr marL="114300" indent="0" algn="just">
              <a:buNone/>
            </a:pPr>
            <a:r>
              <a:rPr lang="pt-BR" dirty="0" smtClean="0"/>
              <a:t>	</a:t>
            </a:r>
            <a:r>
              <a:rPr lang="pt-BR" sz="2800" dirty="0"/>
              <a:t>Na lição anterior, estudamos o sacrifício de Cristo na cruz do Calvário como o meio </a:t>
            </a:r>
            <a:r>
              <a:rPr lang="pt-BR" sz="2800" dirty="0" smtClean="0"/>
              <a:t>proposto por </a:t>
            </a:r>
            <a:r>
              <a:rPr lang="pt-BR" sz="2800" dirty="0"/>
              <a:t>Deus para a salvação do mundo. Hoje vamos aprender sobre a ressurreição de Cristo dentre </a:t>
            </a:r>
            <a:r>
              <a:rPr lang="pt-BR" sz="2800" dirty="0" smtClean="0"/>
              <a:t>os mortos </a:t>
            </a:r>
            <a:r>
              <a:rPr lang="pt-BR" sz="2800" dirty="0"/>
              <a:t>e suas </a:t>
            </a:r>
            <a:r>
              <a:rPr lang="pt-BR" sz="2800" dirty="0" smtClean="0"/>
              <a:t>implicações doutrinárias </a:t>
            </a:r>
            <a:r>
              <a:rPr lang="pt-BR" sz="2800" dirty="0"/>
              <a:t>e </a:t>
            </a:r>
            <a:r>
              <a:rPr lang="pt-BR" sz="2800" dirty="0" smtClean="0"/>
              <a:t>práticas </a:t>
            </a:r>
            <a:r>
              <a:rPr lang="pt-BR" sz="2800" dirty="0"/>
              <a:t>para a vida cristã. A ressurreição de </a:t>
            </a:r>
            <a:r>
              <a:rPr lang="pt-BR" sz="2800" dirty="0" smtClean="0"/>
              <a:t>Jesus </a:t>
            </a:r>
            <a:r>
              <a:rPr lang="pt-BR" sz="2800" dirty="0"/>
              <a:t>é </a:t>
            </a:r>
            <a:r>
              <a:rPr lang="pt-BR" sz="2800" dirty="0" smtClean="0"/>
              <a:t>o grande </a:t>
            </a:r>
            <a:r>
              <a:rPr lang="pt-BR" sz="2800" dirty="0"/>
              <a:t>testemunho de aprovação e aceitação do Seu sacrifício na cruz. Portanto, crer na </a:t>
            </a:r>
            <a:r>
              <a:rPr lang="pt-BR" sz="2800" dirty="0" smtClean="0"/>
              <a:t>ressurreição de </a:t>
            </a:r>
            <a:r>
              <a:rPr lang="pt-BR" sz="2800" dirty="0"/>
              <a:t>Cristo é assunto fundamental para a verdadeira fé cristã</a:t>
            </a:r>
            <a:r>
              <a:rPr lang="pt-BR" sz="2800" dirty="0" smtClean="0"/>
              <a:t>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00069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800" b="1" dirty="0">
                <a:solidFill>
                  <a:srgbClr val="675E47"/>
                </a:solidFill>
              </a:rPr>
              <a:t>LIÇÃO 12:  A RESSURREIÇÃO DE JESUS CRISTO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t-BR" dirty="0"/>
          </a:p>
          <a:p>
            <a:pPr marL="114300" indent="0">
              <a:buNone/>
            </a:pPr>
            <a:r>
              <a:rPr lang="pt-BR" sz="2400" dirty="0" smtClean="0"/>
              <a:t>	</a:t>
            </a:r>
            <a:r>
              <a:rPr lang="pt-BR" sz="2400" dirty="0" smtClean="0">
                <a:solidFill>
                  <a:srgbClr val="7030A0"/>
                </a:solidFill>
              </a:rPr>
              <a:t>INTRODUÇÃO</a:t>
            </a:r>
          </a:p>
          <a:p>
            <a:r>
              <a:rPr lang="pt-BR" sz="2800" dirty="0">
                <a:solidFill>
                  <a:srgbClr val="FF0000"/>
                </a:solidFill>
              </a:rPr>
              <a:t>I – A RESSURREIÇÃO DE JESUS CRISTO </a:t>
            </a:r>
            <a:endParaRPr lang="pt-BR" sz="2800" dirty="0" smtClean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pt-BR" sz="2400" dirty="0">
                <a:solidFill>
                  <a:srgbClr val="FF0000"/>
                </a:solidFill>
              </a:rPr>
              <a:t>	</a:t>
            </a:r>
            <a:r>
              <a:rPr lang="pt-BR" sz="2400" dirty="0" smtClean="0">
                <a:solidFill>
                  <a:srgbClr val="FF0000"/>
                </a:solidFill>
              </a:rPr>
              <a:t>			(</a:t>
            </a:r>
            <a:r>
              <a:rPr lang="pt-BR" sz="2400" dirty="0" err="1">
                <a:solidFill>
                  <a:srgbClr val="FF0000"/>
                </a:solidFill>
              </a:rPr>
              <a:t>Mt</a:t>
            </a:r>
            <a:r>
              <a:rPr lang="pt-BR" sz="2400" dirty="0">
                <a:solidFill>
                  <a:srgbClr val="FF0000"/>
                </a:solidFill>
              </a:rPr>
              <a:t> </a:t>
            </a:r>
            <a:r>
              <a:rPr lang="pt-BR" sz="2400" dirty="0" smtClean="0">
                <a:solidFill>
                  <a:srgbClr val="FF0000"/>
                </a:solidFill>
              </a:rPr>
              <a:t>28.1-15)</a:t>
            </a:r>
          </a:p>
          <a:p>
            <a:r>
              <a:rPr lang="pt-BR" sz="2400" dirty="0">
                <a:solidFill>
                  <a:srgbClr val="7030A0"/>
                </a:solidFill>
              </a:rPr>
              <a:t>II – JESUS APARECE AOS SEUS </a:t>
            </a:r>
            <a:r>
              <a:rPr lang="pt-BR" sz="2400" dirty="0" smtClean="0">
                <a:solidFill>
                  <a:srgbClr val="7030A0"/>
                </a:solidFill>
              </a:rPr>
              <a:t>DISCÍPULOS</a:t>
            </a:r>
          </a:p>
          <a:p>
            <a:pPr marL="114300" indent="0">
              <a:buNone/>
            </a:pPr>
            <a:r>
              <a:rPr lang="pt-BR" sz="2400" dirty="0">
                <a:solidFill>
                  <a:srgbClr val="7030A0"/>
                </a:solidFill>
              </a:rPr>
              <a:t>	</a:t>
            </a:r>
            <a:r>
              <a:rPr lang="pt-BR" sz="2400" dirty="0" smtClean="0">
                <a:solidFill>
                  <a:srgbClr val="7030A0"/>
                </a:solidFill>
              </a:rPr>
              <a:t>			(</a:t>
            </a:r>
            <a:r>
              <a:rPr lang="pt-BR" sz="2400" dirty="0" err="1" smtClean="0">
                <a:solidFill>
                  <a:srgbClr val="0000CC"/>
                </a:solidFill>
              </a:rPr>
              <a:t>Jo</a:t>
            </a:r>
            <a:r>
              <a:rPr lang="pt-BR" sz="2400" dirty="0" smtClean="0">
                <a:solidFill>
                  <a:srgbClr val="0000CC"/>
                </a:solidFill>
              </a:rPr>
              <a:t> </a:t>
            </a:r>
            <a:r>
              <a:rPr lang="pt-BR" sz="2400" dirty="0">
                <a:solidFill>
                  <a:srgbClr val="0000CC"/>
                </a:solidFill>
              </a:rPr>
              <a:t>21.1-12</a:t>
            </a:r>
            <a:r>
              <a:rPr lang="pt-BR" sz="2400" dirty="0" smtClean="0">
                <a:solidFill>
                  <a:srgbClr val="7030A0"/>
                </a:solidFill>
              </a:rPr>
              <a:t>)</a:t>
            </a:r>
          </a:p>
          <a:p>
            <a:r>
              <a:rPr lang="pt-BR" sz="2400" dirty="0">
                <a:solidFill>
                  <a:srgbClr val="7030A0"/>
                </a:solidFill>
              </a:rPr>
              <a:t>III – A RESSURREIÇÃO DE JESUS CRISTO E A NOSSA ESPERANÇA </a:t>
            </a:r>
            <a:endParaRPr lang="pt-BR" sz="2400" dirty="0" smtClean="0">
              <a:solidFill>
                <a:srgbClr val="7030A0"/>
              </a:solidFill>
            </a:endParaRPr>
          </a:p>
          <a:p>
            <a:pPr marL="114300" indent="0">
              <a:buNone/>
            </a:pPr>
            <a:r>
              <a:rPr lang="pt-BR" sz="2400" dirty="0">
                <a:solidFill>
                  <a:srgbClr val="7030A0"/>
                </a:solidFill>
              </a:rPr>
              <a:t>	</a:t>
            </a:r>
            <a:r>
              <a:rPr lang="pt-BR" sz="2400" dirty="0" smtClean="0">
                <a:solidFill>
                  <a:srgbClr val="7030A0"/>
                </a:solidFill>
              </a:rPr>
              <a:t>			(</a:t>
            </a:r>
            <a:r>
              <a:rPr lang="pt-BR" sz="2400" dirty="0">
                <a:solidFill>
                  <a:srgbClr val="0000CC"/>
                </a:solidFill>
              </a:rPr>
              <a:t>1Co 15.12-26</a:t>
            </a:r>
            <a:r>
              <a:rPr lang="pt-BR" sz="2400" dirty="0">
                <a:solidFill>
                  <a:srgbClr val="7030A0"/>
                </a:solidFill>
              </a:rPr>
              <a:t>)</a:t>
            </a:r>
            <a:r>
              <a:rPr lang="pt-BR" sz="2400" dirty="0" smtClean="0">
                <a:solidFill>
                  <a:srgbClr val="7030A0"/>
                </a:solidFill>
              </a:rPr>
              <a:t>	</a:t>
            </a:r>
          </a:p>
          <a:p>
            <a:pPr marL="114300" indent="0">
              <a:buNone/>
            </a:pPr>
            <a:r>
              <a:rPr lang="pt-BR" sz="2400" dirty="0">
                <a:solidFill>
                  <a:srgbClr val="7030A0"/>
                </a:solidFill>
              </a:rPr>
              <a:t>	</a:t>
            </a:r>
            <a:r>
              <a:rPr lang="pt-BR" sz="2800" dirty="0" smtClean="0">
                <a:solidFill>
                  <a:srgbClr val="7030A0"/>
                </a:solidFill>
              </a:rPr>
              <a:t>CONCLUSÃO</a:t>
            </a:r>
            <a:endParaRPr lang="pt-BR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73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06090"/>
          </a:xfrm>
        </p:spPr>
        <p:txBody>
          <a:bodyPr/>
          <a:lstStyle/>
          <a:p>
            <a:pPr algn="ctr"/>
            <a:r>
              <a:rPr lang="pt-BR" sz="2400" b="1" dirty="0" smtClean="0"/>
              <a:t>LEITURA BÍBLICA</a:t>
            </a:r>
            <a:endParaRPr lang="pt-BR" sz="2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52736"/>
            <a:ext cx="7620000" cy="5348064"/>
          </a:xfrm>
        </p:spPr>
        <p:txBody>
          <a:bodyPr>
            <a:noAutofit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t-BR" sz="2000" dirty="0" err="1">
                <a:solidFill>
                  <a:srgbClr val="0000CC"/>
                </a:solidFill>
              </a:rPr>
              <a:t>Mt</a:t>
            </a:r>
            <a:r>
              <a:rPr lang="pt-BR" sz="2000" dirty="0">
                <a:solidFill>
                  <a:srgbClr val="0000CC"/>
                </a:solidFill>
              </a:rPr>
              <a:t> 28. 1  E, no fim do sábado, quando já despontava o primeiro dia da semana, Maria Madalena e a outra Maria foram ver o sepulcro.    2  E eis que houvera um grande terremoto, porque um anjo do Senhor, descendo do céu, chegou, removendo a pedra, e sentou-se sobre ela.    3  E o seu aspecto era como um relâmpago, e a sua veste branca como a neve.    4  E os guardas, com medo dele, ficaram muito assombrados e como mortos.    5  Mas o anjo, respondendo, disse às mulheres: Não tenhais medo; pois eu sei que buscai a Jesus, que foi crucificado.    6  Ele não está aqui, porque já ressuscitou, como tinha dito. Vinde e vede o lugar onde o Senhor jazia.    7  Ide, pois, imediatamente, e dizei aos seus discípulos que já ressuscitou dos mortos. E eis que ele vai adiante de vós para a </a:t>
            </a:r>
            <a:r>
              <a:rPr lang="pt-BR" sz="2000" dirty="0" err="1">
                <a:solidFill>
                  <a:srgbClr val="0000CC"/>
                </a:solidFill>
              </a:rPr>
              <a:t>Galiléia</a:t>
            </a:r>
            <a:r>
              <a:rPr lang="pt-BR" sz="2000" dirty="0">
                <a:solidFill>
                  <a:srgbClr val="0000CC"/>
                </a:solidFill>
              </a:rPr>
              <a:t>; ali o vereis. Eis que eu </a:t>
            </a:r>
            <a:r>
              <a:rPr lang="pt-BR" sz="2000" dirty="0" err="1">
                <a:solidFill>
                  <a:srgbClr val="0000CC"/>
                </a:solidFill>
              </a:rPr>
              <a:t>vo-lo</a:t>
            </a:r>
            <a:r>
              <a:rPr lang="pt-BR" sz="2000" dirty="0">
                <a:solidFill>
                  <a:srgbClr val="0000CC"/>
                </a:solidFill>
              </a:rPr>
              <a:t> tenho dito.    8  E, saindo elas pressurosamente do sepulcro, com temor e grande alegria, correram a anunciá-lo aos seus discípulos.    9  E, indo elas, eis que Jesus lhes sai ao encontro, dizendo: Eu vos saúdo. E elas, chegando, abraçaram os seus pés e o adoraram.    10  Então, Jesus disse-lhes: Não temais; ide dizer a meus irmãos que vão a </a:t>
            </a:r>
            <a:r>
              <a:rPr lang="pt-BR" sz="2000" dirty="0" err="1">
                <a:solidFill>
                  <a:srgbClr val="0000CC"/>
                </a:solidFill>
              </a:rPr>
              <a:t>Galiléia</a:t>
            </a:r>
            <a:r>
              <a:rPr lang="pt-BR" sz="2000" dirty="0">
                <a:solidFill>
                  <a:srgbClr val="0000CC"/>
                </a:solidFill>
              </a:rPr>
              <a:t> e lá me verão</a:t>
            </a:r>
            <a:r>
              <a:rPr lang="pt-BR" sz="2000" dirty="0" smtClean="0">
                <a:solidFill>
                  <a:srgbClr val="0000CC"/>
                </a:solidFill>
              </a:rPr>
              <a:t>.</a:t>
            </a:r>
            <a:endParaRPr lang="pt-BR" sz="20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25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20000" cy="936104"/>
          </a:xfrm>
        </p:spPr>
        <p:txBody>
          <a:bodyPr/>
          <a:lstStyle/>
          <a:p>
            <a:pPr algn="ctr"/>
            <a:r>
              <a:rPr lang="pt-BR" sz="2800" b="1" dirty="0">
                <a:solidFill>
                  <a:srgbClr val="675E47"/>
                </a:solidFill>
              </a:rPr>
              <a:t>LIÇÃO 12:  A RESSURREIÇÃO DE JESUS CRISTO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124744"/>
            <a:ext cx="7620000" cy="5256584"/>
          </a:xfrm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>
            <a:normAutofit fontScale="92500"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t-BR" sz="2400" dirty="0">
                <a:solidFill>
                  <a:srgbClr val="7030A0"/>
                </a:solidFill>
              </a:rPr>
              <a:t>I – A RESSURREIÇÃO DE JESUS </a:t>
            </a:r>
            <a:r>
              <a:rPr lang="pt-BR" sz="2400" dirty="0" smtClean="0">
                <a:solidFill>
                  <a:srgbClr val="7030A0"/>
                </a:solidFill>
              </a:rPr>
              <a:t>CRISTO			</a:t>
            </a:r>
            <a:r>
              <a:rPr lang="pt-BR" sz="1800" dirty="0" smtClean="0">
                <a:solidFill>
                  <a:srgbClr val="7030A0"/>
                </a:solidFill>
              </a:rPr>
              <a:t>1</a:t>
            </a:r>
          </a:p>
          <a:p>
            <a:pPr marL="114300" lvl="0" indent="0">
              <a:buClr>
                <a:srgbClr val="A9A57C"/>
              </a:buClr>
              <a:buNone/>
            </a:pPr>
            <a:endParaRPr lang="pt-BR" sz="1000" dirty="0">
              <a:solidFill>
                <a:srgbClr val="2F2B20"/>
              </a:solidFill>
            </a:endParaRPr>
          </a:p>
          <a:p>
            <a:pPr marL="114300" indent="0" algn="just">
              <a:buNone/>
            </a:pPr>
            <a:r>
              <a:rPr lang="pt-BR" dirty="0"/>
              <a:t>	</a:t>
            </a:r>
            <a:r>
              <a:rPr lang="pt-BR" sz="2800" dirty="0" smtClean="0"/>
              <a:t>No texto temos o registro de que no </a:t>
            </a:r>
            <a:r>
              <a:rPr lang="pt-BR" sz="2800" dirty="0"/>
              <a:t>primeiro dia da </a:t>
            </a:r>
            <a:r>
              <a:rPr lang="pt-BR" sz="2800" dirty="0" smtClean="0"/>
              <a:t>semana Jesus ressuscitou com sinais e evidências: terremoto, manifestação de anjos que dirigiram-se </a:t>
            </a:r>
            <a:r>
              <a:rPr lang="pt-BR" sz="2800" dirty="0"/>
              <a:t>às mulheres, Maria Madalena, Joana, e Maria, mãe de Tiago, </a:t>
            </a:r>
            <a:r>
              <a:rPr lang="pt-BR" sz="2800" dirty="0" smtClean="0"/>
              <a:t>com palavras de consolação:</a:t>
            </a:r>
            <a:r>
              <a:rPr lang="pt-BR" sz="2800" dirty="0">
                <a:solidFill>
                  <a:srgbClr val="0000CC"/>
                </a:solidFill>
              </a:rPr>
              <a:t> “Não tenhais medo; pois eu sei que buscai a Jesus, que foi crucificado. </a:t>
            </a:r>
            <a:r>
              <a:rPr lang="pt-BR" sz="2800" dirty="0" smtClean="0">
                <a:solidFill>
                  <a:srgbClr val="0000CC"/>
                </a:solidFill>
              </a:rPr>
              <a:t>Ele </a:t>
            </a:r>
            <a:r>
              <a:rPr lang="pt-BR" sz="2800" dirty="0">
                <a:solidFill>
                  <a:srgbClr val="0000CC"/>
                </a:solidFill>
              </a:rPr>
              <a:t>não está aqui, porque já ressuscitou, como tinha dito. Vinde e vede o lugar onde o Senhor jazia.  </a:t>
            </a:r>
            <a:r>
              <a:rPr lang="pt-BR" sz="2800" dirty="0" smtClean="0">
                <a:solidFill>
                  <a:srgbClr val="0000CC"/>
                </a:solidFill>
              </a:rPr>
              <a:t>Ide</a:t>
            </a:r>
            <a:r>
              <a:rPr lang="pt-BR" sz="2800" dirty="0">
                <a:solidFill>
                  <a:srgbClr val="0000CC"/>
                </a:solidFill>
              </a:rPr>
              <a:t>, pois, imediatamente, e dizei aos seus discípulos que já ressuscitou dos </a:t>
            </a:r>
            <a:r>
              <a:rPr lang="pt-BR" sz="2800" dirty="0" smtClean="0">
                <a:solidFill>
                  <a:srgbClr val="0000CC"/>
                </a:solidFill>
              </a:rPr>
              <a:t>mortos” </a:t>
            </a:r>
            <a:r>
              <a:rPr lang="pt-BR" sz="2800" dirty="0" smtClean="0"/>
              <a:t>(</a:t>
            </a:r>
            <a:r>
              <a:rPr lang="pt-BR" sz="2800" dirty="0" err="1">
                <a:solidFill>
                  <a:srgbClr val="0000CC"/>
                </a:solidFill>
              </a:rPr>
              <a:t>Lc</a:t>
            </a:r>
            <a:r>
              <a:rPr lang="pt-BR" sz="2800" dirty="0">
                <a:solidFill>
                  <a:srgbClr val="0000CC"/>
                </a:solidFill>
              </a:rPr>
              <a:t> 24.9-12; </a:t>
            </a:r>
            <a:r>
              <a:rPr lang="pt-BR" sz="2800" dirty="0" err="1">
                <a:solidFill>
                  <a:srgbClr val="0000CC"/>
                </a:solidFill>
              </a:rPr>
              <a:t>Rm</a:t>
            </a:r>
            <a:r>
              <a:rPr lang="pt-BR" sz="2800" dirty="0">
                <a:solidFill>
                  <a:srgbClr val="0000CC"/>
                </a:solidFill>
              </a:rPr>
              <a:t> </a:t>
            </a:r>
            <a:r>
              <a:rPr lang="pt-BR" sz="2800" dirty="0" smtClean="0">
                <a:solidFill>
                  <a:srgbClr val="0000CC"/>
                </a:solidFill>
              </a:rPr>
              <a:t>1.1-4; At 17.30, 31</a:t>
            </a:r>
            <a:r>
              <a:rPr lang="pt-BR" sz="2800" dirty="0" smtClean="0"/>
              <a:t>).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5709317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782</TotalTime>
  <Words>4232</Words>
  <Application>Microsoft Office PowerPoint</Application>
  <PresentationFormat>Apresentação na tela (4:3)</PresentationFormat>
  <Paragraphs>173</Paragraphs>
  <Slides>40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40</vt:i4>
      </vt:variant>
    </vt:vector>
  </HeadingPairs>
  <TitlesOfParts>
    <vt:vector size="41" baseType="lpstr">
      <vt:lpstr>Adjacência</vt:lpstr>
      <vt:lpstr>A VIDA E OBRA DE JESUS CRISTO</vt:lpstr>
      <vt:lpstr>LIÇÃO 12:  A RESSURREIÇÃO DE JESUS CRISTO</vt:lpstr>
      <vt:lpstr>LIÇÃO 12:  A RESSURREIÇÃO DE JESUS CRISTO</vt:lpstr>
      <vt:lpstr>LEITURA BÍBLICA</vt:lpstr>
      <vt:lpstr>LIÇÃO 12:  A RESSURREIÇÃO DE JESUS CRISTO</vt:lpstr>
      <vt:lpstr>LIÇÃO 12:  A RESSURREIÇÃO DE JESUS CRISTO</vt:lpstr>
      <vt:lpstr>LIÇÃO 12:  A RESSURREIÇÃO DE JESUS CRISTO</vt:lpstr>
      <vt:lpstr>LEITURA BÍBLICA</vt:lpstr>
      <vt:lpstr>LIÇÃO 12:  A RESSURREIÇÃO DE JESUS CRISTO</vt:lpstr>
      <vt:lpstr>Apresentação do PowerPoint</vt:lpstr>
      <vt:lpstr>Apresentação do PowerPoint</vt:lpstr>
      <vt:lpstr>LEITURA BÍBLICA</vt:lpstr>
      <vt:lpstr>LIÇÃO 12:  A RESSURREIÇÃO DE JESUS CRISTO</vt:lpstr>
      <vt:lpstr>Apresentação do PowerPoint</vt:lpstr>
      <vt:lpstr>LIÇÃO 12:  A RESSURREIÇÃO DE JESUS CRISTO</vt:lpstr>
      <vt:lpstr>LIÇÃO 12:  A RESSURREIÇÃO DE JESUS CRISTO</vt:lpstr>
      <vt:lpstr>Apresentação do PowerPoint</vt:lpstr>
      <vt:lpstr>Apresentação do PowerPoint</vt:lpstr>
      <vt:lpstr>Apresentação do PowerPoint</vt:lpstr>
      <vt:lpstr>Apresentação do PowerPoint</vt:lpstr>
      <vt:lpstr>LIÇÃO 12:  A RESSURREIÇÃO DE JESUS CRISTO</vt:lpstr>
      <vt:lpstr>Apresentação do PowerPoint</vt:lpstr>
      <vt:lpstr>LIÇÃO 12:  A RESSURREIÇÃO DE JESUS CRISTO</vt:lpstr>
      <vt:lpstr>Apresentação do PowerPoint</vt:lpstr>
      <vt:lpstr>Apresentação do PowerPoint</vt:lpstr>
      <vt:lpstr>Apresentação do PowerPoint</vt:lpstr>
      <vt:lpstr>LIÇÃO 12:  A RESSURREIÇÃO DE JESUS CRISTO</vt:lpstr>
      <vt:lpstr>EXTENDENDO   A   LEITURA   BÍBLICA</vt:lpstr>
      <vt:lpstr>LIÇÃO 12:  A RESSURREIÇÃO DE JESUS CRISTO</vt:lpstr>
      <vt:lpstr>Apresentação do PowerPoint</vt:lpstr>
      <vt:lpstr>Apresentação do PowerPoint</vt:lpstr>
      <vt:lpstr>Apresentação do PowerPoint</vt:lpstr>
      <vt:lpstr>LIÇÃO 12:  A RESSURREIÇÃO DE JESUS CRISTO</vt:lpstr>
      <vt:lpstr>Apresentação do PowerPoint</vt:lpstr>
      <vt:lpstr>Apresentação do PowerPoint</vt:lpstr>
      <vt:lpstr>Apresentação do PowerPoint</vt:lpstr>
      <vt:lpstr>LIÇÃO 12:  A RESSURREIÇÃO DE JESUS CRISTO</vt:lpstr>
      <vt:lpstr>LIÇÃO 12:  A RESSURREIÇÃO DE JESUS CRISTO</vt:lpstr>
      <vt:lpstr>LIÇÃO 12:  A RESSURREIÇÃO DE JESUS CRISTO</vt:lpstr>
      <vt:lpstr>LIÇÃO 12:  A RESSURREIÇÃO DE JESUS CRISTO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VIDA E OBRA DE JESUS CRISTO</dc:title>
  <dc:creator>Cledson _</dc:creator>
  <cp:lastModifiedBy>I.G.V</cp:lastModifiedBy>
  <cp:revision>61</cp:revision>
  <dcterms:created xsi:type="dcterms:W3CDTF">2017-09-26T11:32:47Z</dcterms:created>
  <dcterms:modified xsi:type="dcterms:W3CDTF">2017-12-12T18:33:10Z</dcterms:modified>
</cp:coreProperties>
</file>