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301" r:id="rId6"/>
    <p:sldId id="261" r:id="rId7"/>
    <p:sldId id="302" r:id="rId8"/>
    <p:sldId id="271" r:id="rId9"/>
    <p:sldId id="272" r:id="rId10"/>
    <p:sldId id="306" r:id="rId11"/>
    <p:sldId id="274" r:id="rId12"/>
    <p:sldId id="295" r:id="rId13"/>
    <p:sldId id="303" r:id="rId14"/>
    <p:sldId id="275" r:id="rId15"/>
    <p:sldId id="279" r:id="rId16"/>
    <p:sldId id="296" r:id="rId17"/>
    <p:sldId id="281" r:id="rId18"/>
    <p:sldId id="294" r:id="rId19"/>
    <p:sldId id="308" r:id="rId20"/>
    <p:sldId id="304" r:id="rId21"/>
    <p:sldId id="316" r:id="rId22"/>
    <p:sldId id="286" r:id="rId23"/>
    <p:sldId id="297" r:id="rId24"/>
    <p:sldId id="309" r:id="rId25"/>
    <p:sldId id="310" r:id="rId26"/>
    <p:sldId id="311" r:id="rId27"/>
    <p:sldId id="288" r:id="rId28"/>
    <p:sldId id="298" r:id="rId29"/>
    <p:sldId id="314" r:id="rId30"/>
    <p:sldId id="307" r:id="rId31"/>
    <p:sldId id="312" r:id="rId32"/>
    <p:sldId id="313" r:id="rId33"/>
    <p:sldId id="315" r:id="rId34"/>
    <p:sldId id="305" r:id="rId35"/>
    <p:sldId id="291" r:id="rId36"/>
    <p:sldId id="300" r:id="rId37"/>
    <p:sldId id="299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FECC2-8F8F-47EA-83AC-CCFACACA2B89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96F8A-C949-4BC5-89D8-51B3A5CA3A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99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/>
              <a:t>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63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529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01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VÁRIAS</a:t>
            </a:r>
            <a:r>
              <a:rPr lang="pt-BR" baseline="0" dirty="0" smtClean="0"/>
              <a:t>  REFERÊNCIAS  BÍBLICAS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3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86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59F964-4EF1-4747-994B-3B54052C7970}" type="datetimeFigureOut">
              <a:rPr lang="pt-BR" smtClean="0"/>
              <a:t>28/11/2017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 VIDA E OBRA DE JESUS CRISTO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98568" cy="106680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EBD - 4° TRIMESTRE DE 2017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9118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300" dirty="0" err="1" smtClean="0">
                <a:solidFill>
                  <a:srgbClr val="7030A0"/>
                </a:solidFill>
              </a:rPr>
              <a:t>Is</a:t>
            </a:r>
            <a:r>
              <a:rPr lang="pt-BR" sz="2300" dirty="0" smtClean="0">
                <a:solidFill>
                  <a:srgbClr val="7030A0"/>
                </a:solidFill>
              </a:rPr>
              <a:t> 53</a:t>
            </a:r>
            <a:r>
              <a:rPr lang="pt-BR" sz="2300" dirty="0">
                <a:solidFill>
                  <a:srgbClr val="7030A0"/>
                </a:solidFill>
              </a:rPr>
              <a:t>. 4 </a:t>
            </a:r>
            <a:r>
              <a:rPr lang="pt-BR" sz="2300" dirty="0" smtClean="0">
                <a:solidFill>
                  <a:srgbClr val="7030A0"/>
                </a:solidFill>
              </a:rPr>
              <a:t> </a:t>
            </a:r>
            <a:r>
              <a:rPr lang="pt-BR" sz="2300" dirty="0">
                <a:solidFill>
                  <a:srgbClr val="7030A0"/>
                </a:solidFill>
              </a:rPr>
              <a:t>Verdadeiramente, ele tomou sobre si as nossas enfermidades e as nossas dores levou sobre si; e nós o reputamos por aflito, ferido de Deus e oprimido</a:t>
            </a:r>
            <a:r>
              <a:rPr lang="pt-BR" sz="2300" dirty="0" smtClean="0">
                <a:solidFill>
                  <a:srgbClr val="7030A0"/>
                </a:solidFill>
              </a:rPr>
              <a:t>.    5  </a:t>
            </a:r>
            <a:r>
              <a:rPr lang="pt-BR" sz="2300" dirty="0">
                <a:solidFill>
                  <a:srgbClr val="7030A0"/>
                </a:solidFill>
              </a:rPr>
              <a:t>Mas ele foi ferido pelas nossas transgressões e moído pelas nossas </a:t>
            </a:r>
            <a:r>
              <a:rPr lang="pt-BR" sz="2300" dirty="0" err="1">
                <a:solidFill>
                  <a:srgbClr val="7030A0"/>
                </a:solidFill>
              </a:rPr>
              <a:t>iniqüidades</a:t>
            </a:r>
            <a:r>
              <a:rPr lang="pt-BR" sz="2300" dirty="0">
                <a:solidFill>
                  <a:srgbClr val="7030A0"/>
                </a:solidFill>
              </a:rPr>
              <a:t>; o castigo que nos traz a paz estava sobre ele, e, pelas suas pisaduras, fomos sarados</a:t>
            </a:r>
            <a:r>
              <a:rPr lang="pt-BR" sz="2300" dirty="0" smtClean="0">
                <a:solidFill>
                  <a:srgbClr val="7030A0"/>
                </a:solidFill>
              </a:rPr>
              <a:t>.    6  </a:t>
            </a:r>
            <a:r>
              <a:rPr lang="pt-BR" sz="2300" dirty="0">
                <a:solidFill>
                  <a:srgbClr val="7030A0"/>
                </a:solidFill>
              </a:rPr>
              <a:t>Todos nós andamos desgarrados como ovelhas; cada um se desviava pelo seu caminho, mas o SENHOR fez cair sobre ele a </a:t>
            </a:r>
            <a:r>
              <a:rPr lang="pt-BR" sz="2300" dirty="0" err="1">
                <a:solidFill>
                  <a:srgbClr val="7030A0"/>
                </a:solidFill>
              </a:rPr>
              <a:t>iniqüidade</a:t>
            </a:r>
            <a:r>
              <a:rPr lang="pt-BR" sz="2300" dirty="0">
                <a:solidFill>
                  <a:srgbClr val="7030A0"/>
                </a:solidFill>
              </a:rPr>
              <a:t> de nós todos</a:t>
            </a:r>
            <a:r>
              <a:rPr lang="pt-BR" sz="2300" dirty="0" smtClean="0">
                <a:solidFill>
                  <a:srgbClr val="7030A0"/>
                </a:solidFill>
              </a:rPr>
              <a:t>. </a:t>
            </a:r>
          </a:p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Rm</a:t>
            </a:r>
            <a:r>
              <a:rPr lang="pt-BR" sz="2400" dirty="0" smtClean="0">
                <a:solidFill>
                  <a:srgbClr val="0000CC"/>
                </a:solidFill>
              </a:rPr>
              <a:t> 8</a:t>
            </a:r>
            <a:r>
              <a:rPr lang="pt-BR" sz="2400" dirty="0">
                <a:solidFill>
                  <a:srgbClr val="0000CC"/>
                </a:solidFill>
              </a:rPr>
              <a:t>. 3  Porquanto, o que era impossível à lei, visto como estava enferma pela carne, Deus, enviando o seu Filho em semelhança da carne do pecado, pelo pecado condenou o pecado na carne</a:t>
            </a:r>
            <a:r>
              <a:rPr lang="pt-BR" sz="2400" dirty="0" smtClean="0">
                <a:solidFill>
                  <a:srgbClr val="0000CC"/>
                </a:solidFill>
              </a:rPr>
              <a:t>,    4  </a:t>
            </a:r>
            <a:r>
              <a:rPr lang="pt-BR" sz="2400" dirty="0">
                <a:solidFill>
                  <a:srgbClr val="0000CC"/>
                </a:solidFill>
              </a:rPr>
              <a:t>para que a justiça da lei se cumprisse em nós, que não andamos segundo a carne, mas segundo o Espírito.</a:t>
            </a:r>
            <a:endParaRPr lang="pt-BR" sz="24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7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93610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7620000" cy="511256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 – </a:t>
            </a:r>
            <a:r>
              <a:rPr lang="pt-BR" sz="2400" dirty="0">
                <a:solidFill>
                  <a:srgbClr val="7030A0"/>
                </a:solidFill>
              </a:rPr>
              <a:t>A AGONIA DO SALVADOR NO GETSÊMANI</a:t>
            </a:r>
            <a:r>
              <a:rPr lang="pt-BR" sz="2400" dirty="0">
                <a:solidFill>
                  <a:srgbClr val="2F2B20"/>
                </a:solidFill>
              </a:rPr>
              <a:t>		</a:t>
            </a:r>
            <a:r>
              <a:rPr lang="pt-BR" sz="1800" dirty="0" smtClean="0">
                <a:solidFill>
                  <a:srgbClr val="2F2B20"/>
                </a:solidFill>
              </a:rPr>
              <a:t>2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9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500" dirty="0"/>
              <a:t>Seus discípulos foram vencidos </a:t>
            </a:r>
            <a:r>
              <a:rPr lang="pt-BR" sz="2500" dirty="0" smtClean="0"/>
              <a:t>pelo sono; </a:t>
            </a:r>
            <a:r>
              <a:rPr lang="pt-BR" sz="2500" dirty="0"/>
              <a:t>não possuíam o </a:t>
            </a:r>
            <a:r>
              <a:rPr lang="pt-BR" sz="2600" dirty="0" smtClean="0"/>
              <a:t>mesmo</a:t>
            </a:r>
            <a:r>
              <a:rPr lang="pt-BR" sz="2500" dirty="0" smtClean="0"/>
              <a:t> grau </a:t>
            </a:r>
            <a:r>
              <a:rPr lang="pt-BR" sz="2500" dirty="0"/>
              <a:t>de consciência dos fatos seguintes. </a:t>
            </a:r>
            <a:r>
              <a:rPr lang="pt-BR" sz="2500" dirty="0" smtClean="0"/>
              <a:t> </a:t>
            </a:r>
            <a:r>
              <a:rPr lang="pt-BR" sz="2500" dirty="0"/>
              <a:t>Jesus, </a:t>
            </a:r>
            <a:r>
              <a:rPr lang="pt-BR" sz="2500" dirty="0" smtClean="0"/>
              <a:t>ciente </a:t>
            </a:r>
            <a:r>
              <a:rPr lang="pt-BR" sz="2500" dirty="0"/>
              <a:t>da inevitabilidade </a:t>
            </a:r>
            <a:r>
              <a:rPr lang="pt-BR" sz="2500" dirty="0" smtClean="0"/>
              <a:t>de beber </a:t>
            </a:r>
            <a:r>
              <a:rPr lang="pt-BR" sz="2500" dirty="0"/>
              <a:t>o cálice da ira de Deus em nosso lugar, submeteu-se prontamente para ser o nosso substituto </a:t>
            </a:r>
            <a:r>
              <a:rPr lang="pt-BR" sz="2500" dirty="0" smtClean="0"/>
              <a:t>e morrer </a:t>
            </a:r>
            <a:r>
              <a:rPr lang="pt-BR" sz="2500" dirty="0"/>
              <a:t>a nossa morte. É importante fazermos um contraste entre a deslealdade de Adão no Éden e </a:t>
            </a:r>
            <a:r>
              <a:rPr lang="pt-BR" sz="2500" dirty="0" smtClean="0"/>
              <a:t>a lealdade </a:t>
            </a:r>
            <a:r>
              <a:rPr lang="pt-BR" sz="2500" dirty="0"/>
              <a:t>de Cristo no </a:t>
            </a:r>
            <a:r>
              <a:rPr lang="pt-BR" sz="2500" dirty="0" err="1"/>
              <a:t>Getsêmani</a:t>
            </a:r>
            <a:r>
              <a:rPr lang="pt-BR" sz="2500" dirty="0"/>
              <a:t>. </a:t>
            </a:r>
            <a:r>
              <a:rPr lang="pt-BR" sz="2500" dirty="0" smtClean="0"/>
              <a:t>Adão</a:t>
            </a:r>
            <a:r>
              <a:rPr lang="pt-BR" sz="2500" dirty="0"/>
              <a:t>, no Éden, desejou ser igual a Deus, no entanto</a:t>
            </a:r>
            <a:r>
              <a:rPr lang="pt-BR" sz="2500" dirty="0" smtClean="0"/>
              <a:t>, Jesus</a:t>
            </a:r>
            <a:r>
              <a:rPr lang="pt-BR" sz="2500" dirty="0"/>
              <a:t>, no </a:t>
            </a:r>
            <a:r>
              <a:rPr lang="pt-BR" sz="2500" dirty="0" err="1"/>
              <a:t>Getsêmani</a:t>
            </a:r>
            <a:r>
              <a:rPr lang="pt-BR" sz="2500" dirty="0"/>
              <a:t>, mesmo “</a:t>
            </a:r>
            <a:r>
              <a:rPr lang="pt-BR" sz="2500" dirty="0">
                <a:solidFill>
                  <a:srgbClr val="0000CC"/>
                </a:solidFill>
              </a:rPr>
              <a:t>sendo forma de Deus, não teve por usurpação ser igual a Deus. </a:t>
            </a:r>
            <a:r>
              <a:rPr lang="pt-BR" sz="2500" dirty="0" smtClean="0">
                <a:solidFill>
                  <a:srgbClr val="0000CC"/>
                </a:solidFill>
              </a:rPr>
              <a:t>Mas aniquilou-se </a:t>
            </a:r>
            <a:r>
              <a:rPr lang="pt-BR" sz="2500" dirty="0">
                <a:solidFill>
                  <a:srgbClr val="0000CC"/>
                </a:solidFill>
              </a:rPr>
              <a:t>a Si mesmo, tomando a forma de servo, fazendo-se semelhante aos homens; e, </a:t>
            </a:r>
            <a:r>
              <a:rPr lang="pt-BR" sz="2500" dirty="0" smtClean="0">
                <a:solidFill>
                  <a:srgbClr val="0000CC"/>
                </a:solidFill>
              </a:rPr>
              <a:t>achado na </a:t>
            </a:r>
            <a:r>
              <a:rPr lang="pt-BR" sz="2500" dirty="0">
                <a:solidFill>
                  <a:srgbClr val="0000CC"/>
                </a:solidFill>
              </a:rPr>
              <a:t>forma de homem, humilhou-se a Si mesmo, sendo obediente até à morte e morte de cruz</a:t>
            </a:r>
            <a:r>
              <a:rPr lang="pt-BR" sz="2500" dirty="0"/>
              <a:t>” (</a:t>
            </a:r>
            <a:r>
              <a:rPr lang="pt-BR" sz="2500" dirty="0" err="1" smtClean="0">
                <a:solidFill>
                  <a:srgbClr val="0000CC"/>
                </a:solidFill>
              </a:rPr>
              <a:t>Fp</a:t>
            </a:r>
            <a:r>
              <a:rPr lang="pt-BR" sz="2500" dirty="0" smtClean="0">
                <a:solidFill>
                  <a:srgbClr val="0000CC"/>
                </a:solidFill>
              </a:rPr>
              <a:t> 2.5-11</a:t>
            </a:r>
            <a:r>
              <a:rPr lang="pt-BR" sz="2500" dirty="0"/>
              <a:t>). A fidelidade de Cristo ao Pai foi constituída por um profundo senso de amor (</a:t>
            </a:r>
            <a:r>
              <a:rPr lang="pt-BR" sz="2500" dirty="0" err="1">
                <a:solidFill>
                  <a:srgbClr val="0000CC"/>
                </a:solidFill>
              </a:rPr>
              <a:t>Jo</a:t>
            </a:r>
            <a:r>
              <a:rPr lang="pt-BR" sz="2500" dirty="0">
                <a:solidFill>
                  <a:srgbClr val="0000CC"/>
                </a:solidFill>
              </a:rPr>
              <a:t> 17.24-26</a:t>
            </a:r>
            <a:r>
              <a:rPr lang="pt-BR" sz="2500" dirty="0" smtClean="0"/>
              <a:t>)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53375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0000CC"/>
                </a:solidFill>
              </a:rPr>
              <a:t>Jo</a:t>
            </a:r>
            <a:r>
              <a:rPr lang="pt-BR" sz="2800" dirty="0">
                <a:solidFill>
                  <a:srgbClr val="0000CC"/>
                </a:solidFill>
              </a:rPr>
              <a:t> 17. 24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Pai, aqueles que me deste quero que, onde eu estiver, também eles estejam comigo, para que vejam a minha glória que me deste; porque tu me hás amado antes da criação do mundo.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25  Pai justo, o mundo não te conheceu; mas eu te conheci, e estes conheceram que tu me enviaste a mim.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26  E eu lhes fiz conhecer o teu nome e </a:t>
            </a:r>
            <a:r>
              <a:rPr lang="pt-BR" sz="2800" dirty="0" err="1">
                <a:solidFill>
                  <a:srgbClr val="0000CC"/>
                </a:solidFill>
              </a:rPr>
              <a:t>lho</a:t>
            </a:r>
            <a:r>
              <a:rPr lang="pt-BR" sz="2800" dirty="0">
                <a:solidFill>
                  <a:srgbClr val="0000CC"/>
                </a:solidFill>
              </a:rPr>
              <a:t> farei conhecer mais, para que o amor com que me tens amado esteja neles, e eu neles esteja.</a:t>
            </a:r>
            <a:endParaRPr lang="pt-BR" sz="28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/>
              <a:t>I – </a:t>
            </a:r>
            <a:r>
              <a:rPr lang="pt-BR" sz="2400" dirty="0">
                <a:solidFill>
                  <a:srgbClr val="7030A0"/>
                </a:solidFill>
              </a:rPr>
              <a:t>A AGONIA DO SALVADOR NO GETSÊMANI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22.39-46</a:t>
            </a:r>
            <a:r>
              <a:rPr lang="pt-BR" sz="2400" dirty="0" smtClean="0"/>
              <a:t>)</a:t>
            </a:r>
          </a:p>
          <a:p>
            <a:r>
              <a:rPr lang="pt-BR" sz="2400" dirty="0">
                <a:solidFill>
                  <a:srgbClr val="FF0000"/>
                </a:solidFill>
              </a:rPr>
              <a:t>II – A PRISÃO DO SALVADOR </a:t>
            </a:r>
            <a:endParaRPr lang="pt-BR" sz="24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	(</a:t>
            </a:r>
            <a:r>
              <a:rPr lang="pt-BR" sz="2400" dirty="0" err="1">
                <a:solidFill>
                  <a:srgbClr val="FF0000"/>
                </a:solidFill>
              </a:rPr>
              <a:t>Lc</a:t>
            </a:r>
            <a:r>
              <a:rPr lang="pt-BR" sz="2400" dirty="0">
                <a:solidFill>
                  <a:srgbClr val="FF0000"/>
                </a:solidFill>
              </a:rPr>
              <a:t> 22.47-53)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/>
              <a:t>III – </a:t>
            </a:r>
            <a:r>
              <a:rPr lang="pt-BR" sz="2400" dirty="0">
                <a:solidFill>
                  <a:srgbClr val="7030A0"/>
                </a:solidFill>
              </a:rPr>
              <a:t>O JULGAMENTO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22.63-71)</a:t>
            </a: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2400" b="1" dirty="0" smtClean="0"/>
              <a:t>LEITURA BÍBLICA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Lc</a:t>
            </a:r>
            <a:r>
              <a:rPr lang="pt-BR" sz="2400" dirty="0" smtClean="0">
                <a:solidFill>
                  <a:srgbClr val="0000CC"/>
                </a:solidFill>
              </a:rPr>
              <a:t> 22. </a:t>
            </a:r>
            <a:r>
              <a:rPr lang="pt-BR" sz="2400" dirty="0">
                <a:solidFill>
                  <a:srgbClr val="0000CC"/>
                </a:solidFill>
              </a:rPr>
              <a:t>47   E, estando ele ainda a falar, surgiu uma multidão; e um dos doze, que se chamava Judas, ia adiante dela e chegou-se a Jesus para o beijar. 48 E Jesus lhe disse: Judas, com um beijo trais o Filho do Homem?   49 E, vendo os que estavam com ele o que ia suceder, disseram-lhe: Senhor, feriremos à espada?    50  E um deles feriu o servo do sumo sacerdote e </a:t>
            </a:r>
            <a:r>
              <a:rPr lang="pt-BR" sz="2400" dirty="0" err="1">
                <a:solidFill>
                  <a:srgbClr val="0000CC"/>
                </a:solidFill>
              </a:rPr>
              <a:t>cortou-lhe</a:t>
            </a:r>
            <a:r>
              <a:rPr lang="pt-BR" sz="2400" dirty="0">
                <a:solidFill>
                  <a:srgbClr val="0000CC"/>
                </a:solidFill>
              </a:rPr>
              <a:t> a orelha direita.    51  E, respondendo Jesus, disse: Deixai-os; basta. E, tocando-lhe a orelha, o curou.    52 E disse Jesus aos principais dos sacerdotes, e capitães do templo, e anciãos que tinham ido contra ele: Saístes com espadas e porretes, como para deter um salteador?  53 Tenho estado todos os dias convosco no templo e não estendestes as mãos contra mim, mas esta é a vossa hora e o poder das trevas.</a:t>
            </a:r>
          </a:p>
        </p:txBody>
      </p:sp>
    </p:spTree>
    <p:extLst>
      <p:ext uri="{BB962C8B-B14F-4D97-AF65-F5344CB8AC3E}">
        <p14:creationId xmlns:p14="http://schemas.microsoft.com/office/powerpoint/2010/main" val="22425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 – </a:t>
            </a:r>
            <a:r>
              <a:rPr lang="pt-BR" sz="2400" dirty="0">
                <a:solidFill>
                  <a:srgbClr val="7030A0"/>
                </a:solidFill>
              </a:rPr>
              <a:t>A PRISÃO DO SALVADOR </a:t>
            </a:r>
            <a:r>
              <a:rPr lang="pt-BR" sz="2400" dirty="0" smtClean="0">
                <a:solidFill>
                  <a:srgbClr val="2F2B20"/>
                </a:solidFill>
              </a:rPr>
              <a:t>					</a:t>
            </a:r>
            <a:r>
              <a:rPr lang="pt-BR" sz="1800" dirty="0" smtClean="0">
                <a:solidFill>
                  <a:srgbClr val="2F2B20"/>
                </a:solidFill>
              </a:rPr>
              <a:t>1</a:t>
            </a:r>
            <a:endParaRPr lang="pt-BR" sz="1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endParaRPr lang="pt-BR" sz="1100" dirty="0" smtClean="0"/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Enquanto Jesus estava exortando Seus discípulos à vigilância, surgiu uma </a:t>
            </a:r>
            <a:r>
              <a:rPr lang="pt-BR" sz="2800" dirty="0" smtClean="0"/>
              <a:t>multidão acompanhando </a:t>
            </a:r>
            <a:r>
              <a:rPr lang="pt-BR" sz="2800" dirty="0"/>
              <a:t>Judas, o qual saudou o Salvador com um beijo traiçoeiro que custou trinta moedas </a:t>
            </a:r>
            <a:r>
              <a:rPr lang="pt-BR" sz="2800" dirty="0" smtClean="0"/>
              <a:t>de prata</a:t>
            </a:r>
            <a:r>
              <a:rPr lang="pt-BR" sz="2800" dirty="0"/>
              <a:t>. Beijar a face de alguém tem por objetivo expressar afeto, porém, no caso de Judas, foi o </a:t>
            </a:r>
            <a:r>
              <a:rPr lang="pt-BR" sz="2800" dirty="0" smtClean="0"/>
              <a:t>sinal estabelecido </a:t>
            </a:r>
            <a:r>
              <a:rPr lang="pt-BR" sz="2800" dirty="0"/>
              <a:t>por ele para indicar aos servos do sumo sacerdote a identidade do Nazareno (</a:t>
            </a:r>
            <a:r>
              <a:rPr lang="pt-BR" sz="2800" dirty="0">
                <a:solidFill>
                  <a:srgbClr val="0000CC"/>
                </a:solidFill>
              </a:rPr>
              <a:t>Mc </a:t>
            </a:r>
            <a:r>
              <a:rPr lang="pt-BR" sz="2800" dirty="0" smtClean="0">
                <a:solidFill>
                  <a:srgbClr val="0000CC"/>
                </a:solidFill>
              </a:rPr>
              <a:t>14.43-46</a:t>
            </a:r>
            <a:r>
              <a:rPr lang="pt-BR" sz="2800" dirty="0" smtClean="0"/>
              <a:t>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32354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Mc 14. 43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 logo, falando ele ainda, veio Judas, que era um dos doze, da parte dos principais dos sacerdotes, e dos escribas, e dos anciãos, e, com ele, uma grande multidão com espadas e porretes.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44  Ora, o que o traía tinha-lhes dado um sinal, dizendo: Aquele que eu beijar, esse é; prendei-o e levai-o com segurança.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45  E, logo que chegou, aproximou-se dele e disse-lhe: Rabi, Rabi. E beijou-o.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46  E </a:t>
            </a:r>
            <a:r>
              <a:rPr lang="pt-BR" sz="2800" dirty="0" err="1">
                <a:solidFill>
                  <a:srgbClr val="0000CC"/>
                </a:solidFill>
              </a:rPr>
              <a:t>lançaram-lhe</a:t>
            </a:r>
            <a:r>
              <a:rPr lang="pt-BR" sz="2800" dirty="0">
                <a:solidFill>
                  <a:srgbClr val="0000CC"/>
                </a:solidFill>
              </a:rPr>
              <a:t> as mãos e o prenderam.</a:t>
            </a:r>
            <a:endParaRPr lang="pt-BR" sz="28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328592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lnSpcReduction="1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 – </a:t>
            </a:r>
            <a:r>
              <a:rPr lang="pt-BR" sz="2400" dirty="0">
                <a:solidFill>
                  <a:srgbClr val="7030A0"/>
                </a:solidFill>
              </a:rPr>
              <a:t>A PRISÃO DO SALVADOR </a:t>
            </a:r>
            <a:r>
              <a:rPr lang="pt-BR" sz="2400" dirty="0" smtClean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2F2B20"/>
                </a:solidFill>
              </a:rPr>
              <a:t>				</a:t>
            </a:r>
            <a:r>
              <a:rPr lang="pt-BR" sz="1800" dirty="0" smtClean="0">
                <a:solidFill>
                  <a:srgbClr val="2F2B20"/>
                </a:solidFill>
              </a:rPr>
              <a:t>2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11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600" dirty="0"/>
              <a:t>A reação imediata dos discípulos foi oferecer </a:t>
            </a:r>
            <a:r>
              <a:rPr lang="pt-BR" sz="2600" dirty="0" smtClean="0"/>
              <a:t>resistência, contudo</a:t>
            </a:r>
            <a:r>
              <a:rPr lang="pt-BR" sz="2600" dirty="0"/>
              <a:t>, Jesus mais uma vez revelou Sua total submissão ao Pai, bem como Seu amor </a:t>
            </a:r>
            <a:r>
              <a:rPr lang="pt-BR" sz="2600" dirty="0" smtClean="0"/>
              <a:t>incondicional para </a:t>
            </a:r>
            <a:r>
              <a:rPr lang="pt-BR" sz="2600" dirty="0"/>
              <a:t>com os Seus inimigos </a:t>
            </a:r>
            <a:r>
              <a:rPr lang="pt-BR" sz="2600" dirty="0" smtClean="0"/>
              <a:t>(</a:t>
            </a:r>
            <a:r>
              <a:rPr lang="pt-BR" sz="2600" dirty="0" err="1" smtClean="0">
                <a:solidFill>
                  <a:srgbClr val="0000CC"/>
                </a:solidFill>
              </a:rPr>
              <a:t>Mt</a:t>
            </a:r>
            <a:r>
              <a:rPr lang="pt-BR" sz="2600" dirty="0" smtClean="0">
                <a:solidFill>
                  <a:srgbClr val="0000CC"/>
                </a:solidFill>
              </a:rPr>
              <a:t> 5.43-45</a:t>
            </a:r>
            <a:r>
              <a:rPr lang="pt-BR" sz="2600" dirty="0" smtClean="0"/>
              <a:t>). </a:t>
            </a:r>
            <a:r>
              <a:rPr lang="pt-BR" sz="2600" dirty="0"/>
              <a:t>Ele sabia muito bem que não poderia evitar o cálice</a:t>
            </a:r>
            <a:r>
              <a:rPr lang="pt-BR" sz="2600" dirty="0" smtClean="0"/>
              <a:t>, portanto</a:t>
            </a:r>
            <a:r>
              <a:rPr lang="pt-BR" sz="2600" dirty="0"/>
              <a:t>, entregou-se prontamente para ser conduzido ao julgamento injusto. A reação pacífica </a:t>
            </a:r>
            <a:r>
              <a:rPr lang="pt-BR" sz="2600" dirty="0" smtClean="0"/>
              <a:t>de Jesus </a:t>
            </a:r>
            <a:r>
              <a:rPr lang="pt-BR" sz="2600" dirty="0"/>
              <a:t>à violência dos Seus inimigos </a:t>
            </a:r>
            <a:r>
              <a:rPr lang="pt-BR" sz="2600" dirty="0" smtClean="0"/>
              <a:t>foi </a:t>
            </a:r>
            <a:r>
              <a:rPr lang="pt-BR" sz="2600" dirty="0"/>
              <a:t>um exemplo inspirador para os Seus discípulos que </a:t>
            </a:r>
            <a:r>
              <a:rPr lang="pt-BR" sz="2600" dirty="0" smtClean="0"/>
              <a:t>seriam submetidos </a:t>
            </a:r>
            <a:r>
              <a:rPr lang="pt-BR" sz="2600" dirty="0"/>
              <a:t>a muitas formas de perseguição e maus tratos por causa da fé no Salvador (</a:t>
            </a:r>
            <a:r>
              <a:rPr lang="pt-BR" sz="2600" dirty="0" err="1">
                <a:solidFill>
                  <a:srgbClr val="0000CC"/>
                </a:solidFill>
              </a:rPr>
              <a:t>Mt</a:t>
            </a:r>
            <a:r>
              <a:rPr lang="pt-BR" sz="2600" dirty="0">
                <a:solidFill>
                  <a:srgbClr val="0000CC"/>
                </a:solidFill>
              </a:rPr>
              <a:t> 10.16-20</a:t>
            </a:r>
            <a:r>
              <a:rPr lang="pt-BR" sz="2600" dirty="0" smtClean="0">
                <a:solidFill>
                  <a:srgbClr val="0000CC"/>
                </a:solidFill>
              </a:rPr>
              <a:t>, 38 </a:t>
            </a:r>
            <a:r>
              <a:rPr lang="pt-BR" sz="2600" dirty="0">
                <a:solidFill>
                  <a:srgbClr val="0000CC"/>
                </a:solidFill>
              </a:rPr>
              <a:t>e 39</a:t>
            </a:r>
            <a:r>
              <a:rPr lang="pt-BR" sz="2600" dirty="0" smtClean="0"/>
              <a:t>).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251814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0000CC"/>
                </a:solidFill>
              </a:rPr>
              <a:t>Mt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5</a:t>
            </a:r>
            <a:r>
              <a:rPr lang="pt-BR" sz="2800" dirty="0">
                <a:solidFill>
                  <a:srgbClr val="0000CC"/>
                </a:solidFill>
              </a:rPr>
              <a:t>. 43 </a:t>
            </a:r>
            <a:r>
              <a:rPr lang="pt-BR" sz="2800" dirty="0" smtClean="0">
                <a:solidFill>
                  <a:srgbClr val="0000CC"/>
                </a:solidFill>
              </a:rPr>
              <a:t>Ouvistes </a:t>
            </a:r>
            <a:r>
              <a:rPr lang="pt-BR" sz="2800" dirty="0">
                <a:solidFill>
                  <a:srgbClr val="0000CC"/>
                </a:solidFill>
              </a:rPr>
              <a:t>que foi dito: Amarás o teu próximo e aborrecerás o teu inimigo</a:t>
            </a:r>
            <a:r>
              <a:rPr lang="pt-BR" sz="2800" dirty="0" smtClean="0">
                <a:solidFill>
                  <a:srgbClr val="0000CC"/>
                </a:solidFill>
              </a:rPr>
              <a:t>.    44  </a:t>
            </a:r>
            <a:r>
              <a:rPr lang="pt-BR" sz="2800" dirty="0">
                <a:solidFill>
                  <a:srgbClr val="0000CC"/>
                </a:solidFill>
              </a:rPr>
              <a:t>Eu, porém, vos digo: Amai a vossos inimigos, bendizei os que vos maldizem, fazei bem aos que vos odeiam e orai pelos que vos maltratam e vos perseguem</a:t>
            </a:r>
            <a:r>
              <a:rPr lang="pt-BR" sz="2800" dirty="0" smtClean="0">
                <a:solidFill>
                  <a:srgbClr val="0000CC"/>
                </a:solidFill>
              </a:rPr>
              <a:t>,    45  para </a:t>
            </a:r>
            <a:r>
              <a:rPr lang="pt-BR" sz="2800" dirty="0">
                <a:solidFill>
                  <a:srgbClr val="0000CC"/>
                </a:solidFill>
              </a:rPr>
              <a:t>que sejais filhos do Pai que está nos céus; porque faz que o seu sol se levante sobre maus e bons e a chuva desça </a:t>
            </a:r>
            <a:r>
              <a:rPr lang="pt-BR" sz="2800" dirty="0" smtClean="0">
                <a:solidFill>
                  <a:srgbClr val="0000CC"/>
                </a:solidFill>
              </a:rPr>
              <a:t>sobre </a:t>
            </a:r>
            <a:r>
              <a:rPr lang="pt-BR" sz="2800" dirty="0">
                <a:solidFill>
                  <a:srgbClr val="0000CC"/>
                </a:solidFill>
              </a:rPr>
              <a:t>justos e injustos</a:t>
            </a:r>
            <a:r>
              <a:rPr lang="pt-BR" sz="2800" dirty="0" smtClean="0">
                <a:solidFill>
                  <a:srgbClr val="0000CC"/>
                </a:solidFill>
              </a:rPr>
              <a:t>.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7030A0"/>
                </a:solidFill>
              </a:rPr>
              <a:t>Lc22. </a:t>
            </a:r>
            <a:r>
              <a:rPr lang="pt-BR" sz="2800" dirty="0">
                <a:solidFill>
                  <a:srgbClr val="7030A0"/>
                </a:solidFill>
              </a:rPr>
              <a:t>50  E um deles feriu o servo do sumo sacerdote e </a:t>
            </a:r>
            <a:r>
              <a:rPr lang="pt-BR" sz="2800" dirty="0" err="1">
                <a:solidFill>
                  <a:srgbClr val="7030A0"/>
                </a:solidFill>
              </a:rPr>
              <a:t>cortou-lhe</a:t>
            </a:r>
            <a:r>
              <a:rPr lang="pt-BR" sz="2800" dirty="0">
                <a:solidFill>
                  <a:srgbClr val="7030A0"/>
                </a:solidFill>
              </a:rPr>
              <a:t> a orelha direita.    51  E, respondendo Jesus, disse: Deixai-os; basta. E, tocando-lhe a orelha, o curou.</a:t>
            </a:r>
            <a:r>
              <a:rPr lang="pt-BR" sz="2800" dirty="0" smtClean="0">
                <a:solidFill>
                  <a:srgbClr val="7030A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50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it-IT" sz="2300" dirty="0" smtClean="0">
                <a:solidFill>
                  <a:srgbClr val="0000CC"/>
                </a:solidFill>
              </a:rPr>
              <a:t>Mt 10. </a:t>
            </a:r>
            <a:r>
              <a:rPr lang="pt-BR" sz="2300" dirty="0">
                <a:solidFill>
                  <a:srgbClr val="0000CC"/>
                </a:solidFill>
              </a:rPr>
              <a:t>16 </a:t>
            </a:r>
            <a:r>
              <a:rPr lang="pt-BR" sz="2300" dirty="0" smtClean="0">
                <a:solidFill>
                  <a:srgbClr val="0000CC"/>
                </a:solidFill>
              </a:rPr>
              <a:t> </a:t>
            </a:r>
            <a:r>
              <a:rPr lang="pt-BR" sz="2300" dirty="0">
                <a:solidFill>
                  <a:srgbClr val="0000CC"/>
                </a:solidFill>
              </a:rPr>
              <a:t>Eis que vos envio como ovelhas ao meio de lobos; portanto, sede prudentes como as serpentes e símplices como as pombas</a:t>
            </a:r>
            <a:r>
              <a:rPr lang="pt-BR" sz="2300" dirty="0" smtClean="0">
                <a:solidFill>
                  <a:srgbClr val="0000CC"/>
                </a:solidFill>
              </a:rPr>
              <a:t>.    17  </a:t>
            </a:r>
            <a:r>
              <a:rPr lang="pt-BR" sz="2300" dirty="0">
                <a:solidFill>
                  <a:srgbClr val="0000CC"/>
                </a:solidFill>
              </a:rPr>
              <a:t>Acautelai-vos, porém, dos homens, porque eles vos entregarão aos sinédrios e vos açoitarão nas suas sinagogas</a:t>
            </a:r>
            <a:r>
              <a:rPr lang="pt-BR" sz="2300" dirty="0" smtClean="0">
                <a:solidFill>
                  <a:srgbClr val="0000CC"/>
                </a:solidFill>
              </a:rPr>
              <a:t>;   18 e </a:t>
            </a:r>
            <a:r>
              <a:rPr lang="pt-BR" sz="2300" dirty="0">
                <a:solidFill>
                  <a:srgbClr val="0000CC"/>
                </a:solidFill>
              </a:rPr>
              <a:t>sereis até conduzidos à presença dos governadores e dos reis, por causa de mim, para lhes servir de testemunho, a eles e aos gentios</a:t>
            </a:r>
            <a:r>
              <a:rPr lang="pt-BR" sz="2300" dirty="0" smtClean="0">
                <a:solidFill>
                  <a:srgbClr val="0000CC"/>
                </a:solidFill>
              </a:rPr>
              <a:t>.    19 </a:t>
            </a:r>
            <a:r>
              <a:rPr lang="pt-BR" sz="2300" dirty="0">
                <a:solidFill>
                  <a:srgbClr val="0000CC"/>
                </a:solidFill>
              </a:rPr>
              <a:t>Mas, quando vos entregarem, não vos dê cuidado como ou o que haveis de falar, porque, naquela mesma hora, vos será ministrado o que haveis de dizer</a:t>
            </a:r>
            <a:r>
              <a:rPr lang="pt-BR" sz="2300" dirty="0" smtClean="0">
                <a:solidFill>
                  <a:srgbClr val="0000CC"/>
                </a:solidFill>
              </a:rPr>
              <a:t>.  20 </a:t>
            </a:r>
            <a:r>
              <a:rPr lang="pt-BR" sz="2300" dirty="0">
                <a:solidFill>
                  <a:srgbClr val="0000CC"/>
                </a:solidFill>
              </a:rPr>
              <a:t>Porque não sois vós quem falará, mas o Espírito de vosso Pai é que fala em vós.</a:t>
            </a:r>
            <a:endParaRPr lang="it-IT" sz="23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it-IT" sz="2600" dirty="0" smtClean="0">
                <a:solidFill>
                  <a:srgbClr val="7030A0"/>
                </a:solidFill>
              </a:rPr>
              <a:t>Mt </a:t>
            </a:r>
            <a:r>
              <a:rPr lang="it-IT" sz="2600" dirty="0">
                <a:solidFill>
                  <a:srgbClr val="7030A0"/>
                </a:solidFill>
              </a:rPr>
              <a:t>10.</a:t>
            </a:r>
            <a:r>
              <a:rPr lang="it-IT" sz="2600" dirty="0" smtClean="0">
                <a:solidFill>
                  <a:srgbClr val="7030A0"/>
                </a:solidFill>
              </a:rPr>
              <a:t> </a:t>
            </a:r>
            <a:r>
              <a:rPr lang="pt-BR" sz="2600" dirty="0">
                <a:solidFill>
                  <a:srgbClr val="7030A0"/>
                </a:solidFill>
              </a:rPr>
              <a:t>38  E quem não toma a sua cruz e não segue após mim não é digno de mim</a:t>
            </a:r>
            <a:r>
              <a:rPr lang="pt-BR" sz="2600" dirty="0" smtClean="0">
                <a:solidFill>
                  <a:srgbClr val="7030A0"/>
                </a:solidFill>
              </a:rPr>
              <a:t>.    39  </a:t>
            </a:r>
            <a:r>
              <a:rPr lang="pt-BR" sz="2600" dirty="0">
                <a:solidFill>
                  <a:srgbClr val="7030A0"/>
                </a:solidFill>
              </a:rPr>
              <a:t>Quem achar a sua vida perdê-la-á; e quem perder a sua vida por amor de mim achá-la-á.</a:t>
            </a:r>
            <a:endParaRPr lang="pt-BR" sz="26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13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905000"/>
            <a:ext cx="7128792" cy="2593975"/>
          </a:xfrm>
        </p:spPr>
        <p:txBody>
          <a:bodyPr/>
          <a:lstStyle/>
          <a:p>
            <a:pPr algn="ctr"/>
            <a:r>
              <a:rPr lang="pt-BR" sz="4800" b="1" dirty="0"/>
              <a:t>LIÇÃO 10:   </a:t>
            </a:r>
            <a:r>
              <a:rPr lang="pt-BR" sz="4800" b="1" dirty="0" smtClean="0"/>
              <a:t/>
            </a:r>
            <a:br>
              <a:rPr lang="pt-BR" sz="4800" b="1" dirty="0" smtClean="0"/>
            </a:br>
            <a:r>
              <a:rPr lang="pt-BR" sz="4800" b="1" dirty="0" smtClean="0"/>
              <a:t>JESUS </a:t>
            </a:r>
            <a:r>
              <a:rPr lang="pt-BR" sz="4800" b="1" dirty="0"/>
              <a:t>NO </a:t>
            </a:r>
            <a:r>
              <a:rPr lang="pt-BR" sz="4800" b="1" dirty="0" smtClean="0"/>
              <a:t>GETSÊMANI</a:t>
            </a:r>
            <a:br>
              <a:rPr lang="pt-BR" sz="4800" b="1" dirty="0" smtClean="0"/>
            </a:br>
            <a:r>
              <a:rPr lang="pt-BR" sz="4800" b="1" dirty="0" smtClean="0"/>
              <a:t>    E </a:t>
            </a:r>
            <a:r>
              <a:rPr lang="pt-BR" sz="4800" b="1" dirty="0"/>
              <a:t>SEU JULGAMENTO</a:t>
            </a:r>
          </a:p>
        </p:txBody>
      </p:sp>
    </p:spTree>
    <p:extLst>
      <p:ext uri="{BB962C8B-B14F-4D97-AF65-F5344CB8AC3E}">
        <p14:creationId xmlns:p14="http://schemas.microsoft.com/office/powerpoint/2010/main" val="1596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/>
              <a:t>I – </a:t>
            </a:r>
            <a:r>
              <a:rPr lang="pt-BR" sz="2400" dirty="0">
                <a:solidFill>
                  <a:srgbClr val="7030A0"/>
                </a:solidFill>
              </a:rPr>
              <a:t>A AGONIA DO SALVADOR NO GETSÊMANI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22.39-46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– </a:t>
            </a:r>
            <a:r>
              <a:rPr lang="pt-BR" sz="2400" dirty="0">
                <a:solidFill>
                  <a:srgbClr val="7030A0"/>
                </a:solidFill>
              </a:rPr>
              <a:t>A PRISÃO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22.47-53)</a:t>
            </a:r>
            <a:endParaRPr lang="pt-BR" sz="2400" dirty="0" smtClean="0"/>
          </a:p>
          <a:p>
            <a:r>
              <a:rPr lang="pt-BR" sz="2400" dirty="0">
                <a:solidFill>
                  <a:srgbClr val="FF0000"/>
                </a:solidFill>
              </a:rPr>
              <a:t>III – O JULGAMENTO DO SALVADOR </a:t>
            </a:r>
            <a:endParaRPr lang="pt-BR" sz="24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	(</a:t>
            </a:r>
            <a:r>
              <a:rPr lang="pt-BR" sz="2400" dirty="0" err="1">
                <a:solidFill>
                  <a:srgbClr val="FF0000"/>
                </a:solidFill>
              </a:rPr>
              <a:t>Lc</a:t>
            </a:r>
            <a:r>
              <a:rPr lang="pt-BR" sz="2400" dirty="0">
                <a:solidFill>
                  <a:srgbClr val="FF0000"/>
                </a:solidFill>
              </a:rPr>
              <a:t> 22.63-71)</a:t>
            </a: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2400" b="1" dirty="0"/>
              <a:t>EXTENDENDO A LEITURA BÍBLICA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7620000" cy="55640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Lc</a:t>
            </a:r>
            <a:r>
              <a:rPr lang="pt-BR" sz="2400" dirty="0" smtClean="0">
                <a:solidFill>
                  <a:srgbClr val="0000CC"/>
                </a:solidFill>
              </a:rPr>
              <a:t> 22</a:t>
            </a:r>
            <a:r>
              <a:rPr lang="pt-BR" sz="2400" dirty="0">
                <a:solidFill>
                  <a:srgbClr val="0000CC"/>
                </a:solidFill>
              </a:rPr>
              <a:t>. 63 </a:t>
            </a:r>
            <a:r>
              <a:rPr lang="pt-BR" sz="2400" dirty="0" smtClean="0">
                <a:solidFill>
                  <a:srgbClr val="0000CC"/>
                </a:solidFill>
              </a:rPr>
              <a:t>E </a:t>
            </a:r>
            <a:r>
              <a:rPr lang="pt-BR" sz="2400" dirty="0">
                <a:solidFill>
                  <a:srgbClr val="0000CC"/>
                </a:solidFill>
              </a:rPr>
              <a:t>os homens que detinham Jesus zombavam dele, ferindo-o</a:t>
            </a:r>
            <a:r>
              <a:rPr lang="pt-BR" sz="2400" dirty="0" smtClean="0">
                <a:solidFill>
                  <a:srgbClr val="0000CC"/>
                </a:solidFill>
              </a:rPr>
              <a:t>.    64  </a:t>
            </a:r>
            <a:r>
              <a:rPr lang="pt-BR" sz="2400" dirty="0">
                <a:solidFill>
                  <a:srgbClr val="0000CC"/>
                </a:solidFill>
              </a:rPr>
              <a:t>E, </a:t>
            </a:r>
            <a:r>
              <a:rPr lang="pt-BR" sz="2400" dirty="0" err="1">
                <a:solidFill>
                  <a:srgbClr val="0000CC"/>
                </a:solidFill>
              </a:rPr>
              <a:t>vendando-lhe</a:t>
            </a:r>
            <a:r>
              <a:rPr lang="pt-BR" sz="2400" dirty="0">
                <a:solidFill>
                  <a:srgbClr val="0000CC"/>
                </a:solidFill>
              </a:rPr>
              <a:t> os olhos, feriam-no no rosto e perguntavam-lhe, dizendo: Profetiza-nos: quem é que te feriu</a:t>
            </a:r>
            <a:r>
              <a:rPr lang="pt-BR" sz="2400" dirty="0" smtClean="0">
                <a:solidFill>
                  <a:srgbClr val="0000CC"/>
                </a:solidFill>
              </a:rPr>
              <a:t>?    65  </a:t>
            </a:r>
            <a:r>
              <a:rPr lang="pt-BR" sz="2400" dirty="0">
                <a:solidFill>
                  <a:srgbClr val="0000CC"/>
                </a:solidFill>
              </a:rPr>
              <a:t>E outras muitas coisas diziam contra ele, blasfemando</a:t>
            </a:r>
            <a:r>
              <a:rPr lang="pt-BR" sz="2400" dirty="0" smtClean="0">
                <a:solidFill>
                  <a:srgbClr val="0000CC"/>
                </a:solidFill>
              </a:rPr>
              <a:t>.    66  </a:t>
            </a:r>
            <a:r>
              <a:rPr lang="pt-BR" sz="2400" dirty="0">
                <a:solidFill>
                  <a:srgbClr val="0000CC"/>
                </a:solidFill>
              </a:rPr>
              <a:t>E logo que foi dia, ajuntaram-se os anciãos do povo, e os principais dos sacerdotes, e os escribas, e o conduziram ao seu concílio</a:t>
            </a:r>
            <a:r>
              <a:rPr lang="pt-BR" sz="2400" dirty="0" smtClean="0">
                <a:solidFill>
                  <a:srgbClr val="0000CC"/>
                </a:solidFill>
              </a:rPr>
              <a:t>,    67  </a:t>
            </a:r>
            <a:r>
              <a:rPr lang="pt-BR" sz="2400" dirty="0">
                <a:solidFill>
                  <a:srgbClr val="0000CC"/>
                </a:solidFill>
              </a:rPr>
              <a:t>e lhe perguntaram: Se tu és o Cristo, dize-nos. Ele replicou: Se </a:t>
            </a:r>
            <a:r>
              <a:rPr lang="pt-BR" sz="2400" dirty="0" err="1">
                <a:solidFill>
                  <a:srgbClr val="0000CC"/>
                </a:solidFill>
              </a:rPr>
              <a:t>vo-lo</a:t>
            </a:r>
            <a:r>
              <a:rPr lang="pt-BR" sz="2400" dirty="0">
                <a:solidFill>
                  <a:srgbClr val="0000CC"/>
                </a:solidFill>
              </a:rPr>
              <a:t> disser, não o crereis</a:t>
            </a:r>
            <a:r>
              <a:rPr lang="pt-BR" sz="2400" dirty="0" smtClean="0">
                <a:solidFill>
                  <a:srgbClr val="0000CC"/>
                </a:solidFill>
              </a:rPr>
              <a:t>;    68  </a:t>
            </a:r>
            <a:r>
              <a:rPr lang="pt-BR" sz="2400" dirty="0">
                <a:solidFill>
                  <a:srgbClr val="0000CC"/>
                </a:solidFill>
              </a:rPr>
              <a:t>e também, se vos perguntar, não me respondereis, nem me soltareis</a:t>
            </a:r>
            <a:r>
              <a:rPr lang="pt-BR" sz="2400" dirty="0" smtClean="0">
                <a:solidFill>
                  <a:srgbClr val="0000CC"/>
                </a:solidFill>
              </a:rPr>
              <a:t>.    69  </a:t>
            </a:r>
            <a:r>
              <a:rPr lang="pt-BR" sz="2400" dirty="0">
                <a:solidFill>
                  <a:srgbClr val="0000CC"/>
                </a:solidFill>
              </a:rPr>
              <a:t>Desde agora, o Filho do Homem se assentará à direita do poder de Deus</a:t>
            </a:r>
            <a:r>
              <a:rPr lang="pt-BR" sz="2400" dirty="0" smtClean="0">
                <a:solidFill>
                  <a:srgbClr val="0000CC"/>
                </a:solidFill>
              </a:rPr>
              <a:t>.    70  </a:t>
            </a:r>
            <a:r>
              <a:rPr lang="pt-BR" sz="2400" dirty="0">
                <a:solidFill>
                  <a:srgbClr val="0000CC"/>
                </a:solidFill>
              </a:rPr>
              <a:t>E disseram todos: Logo, és tu o Filho de Deus? E ele lhes disse: Vós dizeis que eu sou</a:t>
            </a:r>
            <a:r>
              <a:rPr lang="pt-BR" sz="2400" dirty="0" smtClean="0">
                <a:solidFill>
                  <a:srgbClr val="0000CC"/>
                </a:solidFill>
              </a:rPr>
              <a:t>.    71  </a:t>
            </a:r>
            <a:r>
              <a:rPr lang="pt-BR" sz="2400" dirty="0">
                <a:solidFill>
                  <a:srgbClr val="0000CC"/>
                </a:solidFill>
              </a:rPr>
              <a:t>Então, disseram: De que mais testemunho necessitamos? Pois nós mesmos o ouvimos da sua boca.</a:t>
            </a:r>
          </a:p>
        </p:txBody>
      </p:sp>
    </p:spTree>
    <p:extLst>
      <p:ext uri="{BB962C8B-B14F-4D97-AF65-F5344CB8AC3E}">
        <p14:creationId xmlns:p14="http://schemas.microsoft.com/office/powerpoint/2010/main" val="187344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720080"/>
          </a:xfrm>
        </p:spPr>
        <p:txBody>
          <a:bodyPr/>
          <a:lstStyle/>
          <a:p>
            <a:pPr algn="ctr"/>
            <a:r>
              <a:rPr lang="pt-BR" sz="22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36712"/>
            <a:ext cx="7620000" cy="5544616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3800" dirty="0">
                <a:solidFill>
                  <a:srgbClr val="2F2B20"/>
                </a:solidFill>
              </a:rPr>
              <a:t>III – </a:t>
            </a:r>
            <a:r>
              <a:rPr lang="pt-BR" sz="3800" dirty="0">
                <a:solidFill>
                  <a:srgbClr val="7030A0"/>
                </a:solidFill>
              </a:rPr>
              <a:t>O JULGAMENTO DO SALVADOR </a:t>
            </a:r>
            <a:r>
              <a:rPr lang="pt-BR" sz="2400" dirty="0" smtClean="0">
                <a:solidFill>
                  <a:srgbClr val="2F2B20"/>
                </a:solidFill>
              </a:rPr>
              <a:t>				</a:t>
            </a:r>
            <a:r>
              <a:rPr lang="pt-BR" sz="2900" dirty="0" smtClean="0">
                <a:solidFill>
                  <a:srgbClr val="2F2B20"/>
                </a:solidFill>
              </a:rPr>
              <a:t>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3400" dirty="0"/>
              <a:t>Jesus, após ser preso, foi encaminhado para o Seu primeiro julgamento, realizado </a:t>
            </a:r>
            <a:r>
              <a:rPr lang="pt-BR" sz="3400" dirty="0" smtClean="0"/>
              <a:t>pelos </a:t>
            </a:r>
            <a:r>
              <a:rPr lang="pt-BR" sz="3400" dirty="0"/>
              <a:t>anciãos do povo, pelos principais dos sacerdotes e pelos escribas. Um julgamento injusto e </a:t>
            </a:r>
            <a:r>
              <a:rPr lang="pt-BR" sz="3400" dirty="0" smtClean="0"/>
              <a:t>indecoroso</a:t>
            </a:r>
            <a:r>
              <a:rPr lang="pt-BR" sz="3400" dirty="0"/>
              <a:t>, onde o Messias de Deus foi injustiçado com falsas acusações, bem como zombado </a:t>
            </a:r>
            <a:r>
              <a:rPr lang="pt-BR" sz="3400" dirty="0" smtClean="0"/>
              <a:t>e maltratado </a:t>
            </a:r>
            <a:r>
              <a:rPr lang="pt-BR" sz="3400" dirty="0"/>
              <a:t>(</a:t>
            </a:r>
            <a:r>
              <a:rPr lang="pt-BR" sz="3400" dirty="0" err="1">
                <a:solidFill>
                  <a:srgbClr val="0000CC"/>
                </a:solidFill>
              </a:rPr>
              <a:t>Mt</a:t>
            </a:r>
            <a:r>
              <a:rPr lang="pt-BR" sz="3400" dirty="0">
                <a:solidFill>
                  <a:srgbClr val="0000CC"/>
                </a:solidFill>
              </a:rPr>
              <a:t> 26.59-61; </a:t>
            </a:r>
            <a:r>
              <a:rPr lang="pt-BR" sz="3400" dirty="0" err="1">
                <a:solidFill>
                  <a:srgbClr val="0000CC"/>
                </a:solidFill>
              </a:rPr>
              <a:t>Jo</a:t>
            </a:r>
            <a:r>
              <a:rPr lang="pt-BR" sz="3400" dirty="0">
                <a:solidFill>
                  <a:srgbClr val="0000CC"/>
                </a:solidFill>
              </a:rPr>
              <a:t> 18.19-23</a:t>
            </a:r>
            <a:r>
              <a:rPr lang="pt-BR" sz="3400" dirty="0"/>
              <a:t>). Os líderes religiosos judeus acusavam Jesus de blasfêmia, </a:t>
            </a:r>
            <a:r>
              <a:rPr lang="pt-BR" sz="3400" dirty="0" smtClean="0"/>
              <a:t>por Ele </a:t>
            </a:r>
            <a:r>
              <a:rPr lang="pt-BR" sz="3400" dirty="0"/>
              <a:t>afirmar ser o Filho de Deus. </a:t>
            </a:r>
            <a:r>
              <a:rPr lang="pt-BR" sz="3400" dirty="0" smtClean="0"/>
              <a:t>A </a:t>
            </a:r>
            <a:r>
              <a:rPr lang="pt-BR" sz="3400" dirty="0"/>
              <a:t>incredulidade cegou o entendimento dos doutores da Lei e, mesmo com provas tão </a:t>
            </a:r>
            <a:r>
              <a:rPr lang="pt-BR" sz="3400" dirty="0" smtClean="0"/>
              <a:t>cabais dadas </a:t>
            </a:r>
            <a:r>
              <a:rPr lang="pt-BR" sz="3400" dirty="0"/>
              <a:t>por Deus acerca da identidade e propósito do Seu Filho, cometeram essa atrocidade contra </a:t>
            </a:r>
            <a:r>
              <a:rPr lang="pt-BR" sz="3400" dirty="0" smtClean="0"/>
              <a:t>o </a:t>
            </a:r>
            <a:r>
              <a:rPr lang="pt-BR" sz="3400" dirty="0"/>
              <a:t>Cristo </a:t>
            </a:r>
            <a:r>
              <a:rPr lang="pt-BR" sz="3400" dirty="0" smtClean="0"/>
              <a:t>Jesus. </a:t>
            </a:r>
            <a:r>
              <a:rPr lang="pt-BR" sz="3400" dirty="0"/>
              <a:t>Como o julgamento religioso não seria o bastante para assegurar a crucificação de Jesus</a:t>
            </a:r>
            <a:r>
              <a:rPr lang="pt-BR" sz="3400" dirty="0" smtClean="0"/>
              <a:t>, então</a:t>
            </a:r>
            <a:r>
              <a:rPr lang="pt-BR" sz="3400" dirty="0"/>
              <a:t>, Seus adversários O conduziram até Pilatos, apresentando falsas acusações a fim de </a:t>
            </a:r>
            <a:r>
              <a:rPr lang="pt-BR" sz="3400" dirty="0" smtClean="0"/>
              <a:t>requererem a </a:t>
            </a:r>
            <a:r>
              <a:rPr lang="pt-BR" sz="3400" dirty="0"/>
              <a:t>pena máxima contra o acusado: a crucificação (</a:t>
            </a:r>
            <a:r>
              <a:rPr lang="pt-BR" sz="3400" dirty="0" err="1">
                <a:solidFill>
                  <a:srgbClr val="0000CC"/>
                </a:solidFill>
              </a:rPr>
              <a:t>Jo</a:t>
            </a:r>
            <a:r>
              <a:rPr lang="pt-BR" sz="3400" dirty="0">
                <a:solidFill>
                  <a:srgbClr val="0000CC"/>
                </a:solidFill>
              </a:rPr>
              <a:t> 18.28-32</a:t>
            </a:r>
            <a:r>
              <a:rPr lang="pt-BR" sz="3400" dirty="0"/>
              <a:t>). No Sinédrio, as acusações </a:t>
            </a:r>
            <a:r>
              <a:rPr lang="pt-BR" sz="3400" dirty="0" smtClean="0"/>
              <a:t>contra Jesus </a:t>
            </a:r>
            <a:r>
              <a:rPr lang="pt-BR" sz="3400" dirty="0"/>
              <a:t>eram de cunho religioso, enquanto as falsas acusações apresentadas a Pilatos tinham </a:t>
            </a:r>
            <a:r>
              <a:rPr lang="pt-BR" sz="3400" dirty="0" smtClean="0"/>
              <a:t>cunho político</a:t>
            </a:r>
            <a:r>
              <a:rPr lang="pt-BR" sz="3400" dirty="0"/>
              <a:t>, pois diziam que Jesus afirmava ser o Rei dos judeus, bem como contrário ao pagamento </a:t>
            </a:r>
            <a:r>
              <a:rPr lang="pt-BR" sz="3400" dirty="0" smtClean="0"/>
              <a:t>de tributos </a:t>
            </a:r>
            <a:r>
              <a:rPr lang="pt-BR" sz="3400" dirty="0"/>
              <a:t>para o Império Romano (</a:t>
            </a:r>
            <a:r>
              <a:rPr lang="pt-BR" sz="3400" dirty="0" err="1">
                <a:solidFill>
                  <a:srgbClr val="0000CC"/>
                </a:solidFill>
              </a:rPr>
              <a:t>Lc</a:t>
            </a:r>
            <a:r>
              <a:rPr lang="pt-BR" sz="3400" dirty="0">
                <a:solidFill>
                  <a:srgbClr val="0000CC"/>
                </a:solidFill>
              </a:rPr>
              <a:t> 23.1-2</a:t>
            </a:r>
            <a:r>
              <a:rPr lang="pt-BR" sz="3400" dirty="0" smtClean="0"/>
              <a:t>).</a:t>
            </a:r>
            <a:endParaRPr lang="pt-BR" sz="3400" dirty="0"/>
          </a:p>
        </p:txBody>
      </p:sp>
    </p:spTree>
    <p:extLst>
      <p:ext uri="{BB962C8B-B14F-4D97-AF65-F5344CB8AC3E}">
        <p14:creationId xmlns:p14="http://schemas.microsoft.com/office/powerpoint/2010/main" val="2719773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7620000" cy="532859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0000CC"/>
                </a:solidFill>
              </a:rPr>
              <a:t>Mt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26</a:t>
            </a:r>
            <a:r>
              <a:rPr lang="pt-BR" sz="2800" dirty="0">
                <a:solidFill>
                  <a:srgbClr val="0000CC"/>
                </a:solidFill>
              </a:rPr>
              <a:t>. 59  Ora, os príncipes dos sacerdotes, e os anciãos, e todo o conselho buscavam falso testemunho contra Jesus, para poderem dar-lhe a morte</a:t>
            </a:r>
            <a:r>
              <a:rPr lang="pt-BR" sz="2800" dirty="0" smtClean="0">
                <a:solidFill>
                  <a:srgbClr val="0000CC"/>
                </a:solidFill>
              </a:rPr>
              <a:t>,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60  e </a:t>
            </a:r>
            <a:r>
              <a:rPr lang="pt-BR" sz="2800" dirty="0">
                <a:solidFill>
                  <a:srgbClr val="0000CC"/>
                </a:solidFill>
              </a:rPr>
              <a:t>não o achavam, apesar de se apresentarem muitas testemunhas falsas, mas, por fim, chegaram </a:t>
            </a:r>
            <a:r>
              <a:rPr lang="pt-BR" sz="2800" dirty="0" smtClean="0">
                <a:solidFill>
                  <a:srgbClr val="0000CC"/>
                </a:solidFill>
              </a:rPr>
              <a:t>duas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61 </a:t>
            </a:r>
            <a:r>
              <a:rPr lang="pt-BR" sz="2800" dirty="0">
                <a:solidFill>
                  <a:srgbClr val="0000CC"/>
                </a:solidFill>
              </a:rPr>
              <a:t>e disseram: Este disse: Eu posso derribar o templo de Deus e reedificá-lo em três </a:t>
            </a:r>
            <a:r>
              <a:rPr lang="pt-BR" sz="2800" dirty="0" smtClean="0">
                <a:solidFill>
                  <a:srgbClr val="0000CC"/>
                </a:solidFill>
              </a:rPr>
              <a:t>dias</a:t>
            </a:r>
            <a:endParaRPr lang="pt-BR" sz="28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endParaRPr lang="pt-BR" sz="24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18</a:t>
            </a:r>
            <a:r>
              <a:rPr lang="pt-BR" sz="2400" dirty="0">
                <a:solidFill>
                  <a:srgbClr val="0000CC"/>
                </a:solidFill>
              </a:rPr>
              <a:t>. 19  E o sumo sacerdote interrogou Jesus acerca dos seus discípulos e da sua doutrina.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20  Jesus lhe respondeu: Eu falei abertamente ao mundo; eu sempre ensinei na sinagoga e no templo, onde todos os judeus se ajuntam, e nada disse em oculto.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21  Para que me perguntas a mim? Pergunta aos que ouviram o que é que lhes ensinei; eis que eles sabem o que eu lhes tenho dito.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22  E, tendo dito isso, um dos criados que ali estavam deu uma bofetada em Jesus, dizendo: Assim respondes ao sumo sacerdote?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23  Respondeu-lhe Jesus: Se falei mal, dá testemunho do mal; e, se bem, porque me feres</a:t>
            </a:r>
            <a:r>
              <a:rPr lang="pt-BR" sz="2400" dirty="0" smtClean="0">
                <a:solidFill>
                  <a:srgbClr val="0000CC"/>
                </a:solidFill>
              </a:rPr>
              <a:t>?</a:t>
            </a:r>
            <a:endParaRPr lang="pt-BR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6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18. 28 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Depois, levaram Jesus da casa de </a:t>
            </a:r>
            <a:r>
              <a:rPr lang="pt-BR" sz="2400" dirty="0" err="1">
                <a:solidFill>
                  <a:srgbClr val="0000CC"/>
                </a:solidFill>
              </a:rPr>
              <a:t>Caifás</a:t>
            </a:r>
            <a:r>
              <a:rPr lang="pt-BR" sz="2400" dirty="0">
                <a:solidFill>
                  <a:srgbClr val="0000CC"/>
                </a:solidFill>
              </a:rPr>
              <a:t> para a audiência. E era pela manhã cedo. E não entraram na audiência, para não se contaminarem e poderem comer a Páscoa.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29  Então, Pilatos saiu e disse-lhes: Que acusação trazeis contra este homem?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30  Responderam e disseram-lhe: Se este não fosse malfeitor, não </a:t>
            </a:r>
            <a:r>
              <a:rPr lang="pt-BR" sz="2400" dirty="0" err="1">
                <a:solidFill>
                  <a:srgbClr val="0000CC"/>
                </a:solidFill>
              </a:rPr>
              <a:t>to</a:t>
            </a:r>
            <a:r>
              <a:rPr lang="pt-BR" sz="2400" dirty="0">
                <a:solidFill>
                  <a:srgbClr val="0000CC"/>
                </a:solidFill>
              </a:rPr>
              <a:t> entregaríamos.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31  Disse-lhes, pois, Pilatos: Levai-o vós e julgai-o segundo a vossa lei. Disseram-lhe, então, os judeus: A nós não nos é lícito matar pessoa alguma.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32  (Para que se cumprisse a palavra que Jesus tinha dito, significando de que morte havia de morrer</a:t>
            </a:r>
            <a:r>
              <a:rPr lang="pt-BR" sz="2400" dirty="0" smtClean="0">
                <a:solidFill>
                  <a:srgbClr val="0000CC"/>
                </a:solidFill>
              </a:rPr>
              <a:t>.)</a:t>
            </a:r>
            <a:endParaRPr lang="pt-BR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pt-BR" sz="24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23. 1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E, levantando-se toda a multidão deles, o levaram a Pilatos.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2  E começaram a acusá-lo, dizendo: Havemos achado este pervertendo a nossa nação, proibindo dar o tributo a César e dizendo que ele mesmo é Cristo, o rei.</a:t>
            </a:r>
          </a:p>
        </p:txBody>
      </p:sp>
    </p:spTree>
    <p:extLst>
      <p:ext uri="{BB962C8B-B14F-4D97-AF65-F5344CB8AC3E}">
        <p14:creationId xmlns:p14="http://schemas.microsoft.com/office/powerpoint/2010/main" val="9188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11562"/>
            <a:ext cx="7620000" cy="84827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620000" cy="547260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lnSpcReduction="1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III – </a:t>
            </a:r>
            <a:r>
              <a:rPr lang="pt-BR" sz="2400" dirty="0">
                <a:solidFill>
                  <a:srgbClr val="7030A0"/>
                </a:solidFill>
              </a:rPr>
              <a:t>O JULGAMENTO DO SALVADOR </a:t>
            </a:r>
            <a:r>
              <a:rPr lang="pt-BR" sz="2400" dirty="0" smtClean="0">
                <a:solidFill>
                  <a:srgbClr val="2F2B20"/>
                </a:solidFill>
              </a:rPr>
              <a:t>				</a:t>
            </a:r>
            <a:r>
              <a:rPr lang="pt-BR" sz="1800" dirty="0" smtClean="0">
                <a:solidFill>
                  <a:srgbClr val="2F2B20"/>
                </a:solidFill>
              </a:rPr>
              <a:t>2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Pilatos ficou pressionado, por um lado, pela fúria dos judeus exigindo a crucificação de </a:t>
            </a:r>
            <a:r>
              <a:rPr lang="pt-BR" sz="2400" dirty="0" smtClean="0"/>
              <a:t>Jesus e</a:t>
            </a:r>
            <a:r>
              <a:rPr lang="pt-BR" sz="2400" dirty="0"/>
              <a:t>, por outro lado, pelo bom senso de sua esposa, a qual havia recebido em sonho o discernimento </a:t>
            </a:r>
            <a:r>
              <a:rPr lang="pt-BR" sz="2400" dirty="0" smtClean="0"/>
              <a:t>da inocência </a:t>
            </a:r>
            <a:r>
              <a:rPr lang="pt-BR" sz="2400" dirty="0"/>
              <a:t>de Jesus Cristo 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27.19; </a:t>
            </a:r>
            <a:r>
              <a:rPr lang="pt-BR" sz="2400" dirty="0" err="1">
                <a:solidFill>
                  <a:srgbClr val="0000CC"/>
                </a:solidFill>
              </a:rPr>
              <a:t>Jo</a:t>
            </a:r>
            <a:r>
              <a:rPr lang="pt-BR" sz="2400" dirty="0">
                <a:solidFill>
                  <a:srgbClr val="0000CC"/>
                </a:solidFill>
              </a:rPr>
              <a:t> 18.33-38</a:t>
            </a:r>
            <a:r>
              <a:rPr lang="pt-BR" sz="2400" dirty="0"/>
              <a:t>). Sendo assim, Pilatos, na tentativa de não </a:t>
            </a:r>
            <a:r>
              <a:rPr lang="pt-BR" sz="2400" dirty="0" smtClean="0"/>
              <a:t>se envolver </a:t>
            </a:r>
            <a:r>
              <a:rPr lang="pt-BR" sz="2400" dirty="0"/>
              <a:t>nesse negócio, enviou Jesus a Herodes, pois este era governante da Galileia (</a:t>
            </a:r>
            <a:r>
              <a:rPr lang="pt-BR" sz="2400" dirty="0" err="1">
                <a:solidFill>
                  <a:srgbClr val="0000CC"/>
                </a:solidFill>
              </a:rPr>
              <a:t>Lc</a:t>
            </a:r>
            <a:r>
              <a:rPr lang="pt-BR" sz="2400" dirty="0">
                <a:solidFill>
                  <a:srgbClr val="0000CC"/>
                </a:solidFill>
              </a:rPr>
              <a:t> 23.6-11</a:t>
            </a:r>
            <a:r>
              <a:rPr lang="pt-BR" sz="2400" dirty="0"/>
              <a:t>). </a:t>
            </a:r>
            <a:r>
              <a:rPr lang="pt-BR" sz="2400" dirty="0" smtClean="0"/>
              <a:t>No entanto</a:t>
            </a:r>
            <a:r>
              <a:rPr lang="pt-BR" sz="2400" dirty="0"/>
              <a:t>, Herodes não achou qualquer culpa em Jesus que O fizesse digno de morte, por isso, </a:t>
            </a:r>
            <a:r>
              <a:rPr lang="pt-BR" sz="2400" dirty="0" smtClean="0"/>
              <a:t>enviou O    novamente </a:t>
            </a:r>
            <a:r>
              <a:rPr lang="pt-BR" sz="2400" dirty="0"/>
              <a:t>a Pilatos. Enquanto isso, a fúria dos judeus se avolumava cada vez mais, ao ponto </a:t>
            </a:r>
            <a:r>
              <a:rPr lang="pt-BR" sz="2400" dirty="0" smtClean="0"/>
              <a:t>de trocarem </a:t>
            </a:r>
            <a:r>
              <a:rPr lang="pt-BR" sz="2400" dirty="0"/>
              <a:t>o Messias por um criminoso chamado </a:t>
            </a:r>
            <a:r>
              <a:rPr lang="pt-BR" sz="2400" dirty="0" err="1"/>
              <a:t>Barrabás</a:t>
            </a:r>
            <a:r>
              <a:rPr lang="pt-BR" sz="2400" dirty="0"/>
              <a:t> (</a:t>
            </a:r>
            <a:r>
              <a:rPr lang="pt-BR" sz="2400" dirty="0" err="1">
                <a:solidFill>
                  <a:srgbClr val="0000CC"/>
                </a:solidFill>
              </a:rPr>
              <a:t>Lc</a:t>
            </a:r>
            <a:r>
              <a:rPr lang="pt-BR" sz="2400" dirty="0">
                <a:solidFill>
                  <a:srgbClr val="0000CC"/>
                </a:solidFill>
              </a:rPr>
              <a:t> 23.17-18</a:t>
            </a:r>
            <a:r>
              <a:rPr lang="pt-BR" sz="2400" dirty="0"/>
              <a:t>). Por fim, Pilatos não </a:t>
            </a:r>
            <a:r>
              <a:rPr lang="pt-BR" sz="2400" dirty="0" smtClean="0"/>
              <a:t>teve escolha </a:t>
            </a:r>
            <a:r>
              <a:rPr lang="pt-BR" sz="2400" dirty="0"/>
              <a:t>e cedeu aos auspícios dos judeus de crucificarem o Salvador </a:t>
            </a:r>
            <a:r>
              <a:rPr lang="pt-BR" sz="2400" dirty="0" smtClean="0"/>
              <a:t> (</a:t>
            </a:r>
            <a:r>
              <a:rPr lang="pt-BR" sz="2400" dirty="0" err="1">
                <a:solidFill>
                  <a:srgbClr val="0000CC"/>
                </a:solidFill>
              </a:rPr>
              <a:t>Lc</a:t>
            </a:r>
            <a:r>
              <a:rPr lang="pt-BR" sz="2400" dirty="0">
                <a:solidFill>
                  <a:srgbClr val="0000CC"/>
                </a:solidFill>
              </a:rPr>
              <a:t> 23.20-24; </a:t>
            </a:r>
            <a:r>
              <a:rPr lang="pt-BR" sz="2400" dirty="0" err="1">
                <a:solidFill>
                  <a:srgbClr val="0000CC"/>
                </a:solidFill>
              </a:rPr>
              <a:t>Jo</a:t>
            </a:r>
            <a:r>
              <a:rPr lang="pt-BR" sz="2400" dirty="0">
                <a:solidFill>
                  <a:srgbClr val="0000CC"/>
                </a:solidFill>
              </a:rPr>
              <a:t> 19.1-5; </a:t>
            </a:r>
            <a:r>
              <a:rPr lang="pt-BR" sz="2400" dirty="0" smtClean="0">
                <a:solidFill>
                  <a:srgbClr val="0000CC"/>
                </a:solidFill>
              </a:rPr>
              <a:t>19.12-16</a:t>
            </a:r>
            <a:r>
              <a:rPr lang="pt-BR" sz="2400" dirty="0" smtClean="0"/>
              <a:t>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00901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96855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7030A0"/>
                </a:solidFill>
              </a:rPr>
              <a:t>Mt</a:t>
            </a:r>
            <a:r>
              <a:rPr lang="pt-BR" sz="2800" dirty="0">
                <a:solidFill>
                  <a:srgbClr val="7030A0"/>
                </a:solidFill>
              </a:rPr>
              <a:t> 27. 19  E, estando ele assentado no tribunal, sua mulher mandou-lhe dizer: Não entres na questão desse justo, porque num sonho muito sofri por causa dele</a:t>
            </a:r>
            <a:r>
              <a:rPr lang="pt-BR" sz="2800" dirty="0" smtClean="0">
                <a:solidFill>
                  <a:srgbClr val="7030A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4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18</a:t>
            </a:r>
            <a:r>
              <a:rPr lang="pt-BR" sz="2400" dirty="0">
                <a:solidFill>
                  <a:srgbClr val="0000CC"/>
                </a:solidFill>
              </a:rPr>
              <a:t>. 33  Tornou, pois, a entrar Pilatos na audiência, e chamou a Jesus, e disse-lhe: Tu és o rei dos judeus</a:t>
            </a:r>
            <a:r>
              <a:rPr lang="pt-BR" sz="2400" dirty="0" smtClean="0">
                <a:solidFill>
                  <a:srgbClr val="0000CC"/>
                </a:solidFill>
              </a:rPr>
              <a:t>?    34  </a:t>
            </a:r>
            <a:r>
              <a:rPr lang="pt-BR" sz="2400" dirty="0">
                <a:solidFill>
                  <a:srgbClr val="0000CC"/>
                </a:solidFill>
              </a:rPr>
              <a:t>Respondeu-lhe Jesus: Tu dizes isso de ti mesmo ou </a:t>
            </a:r>
            <a:r>
              <a:rPr lang="pt-BR" sz="2400" dirty="0" err="1">
                <a:solidFill>
                  <a:srgbClr val="0000CC"/>
                </a:solidFill>
              </a:rPr>
              <a:t>disseram-to</a:t>
            </a:r>
            <a:r>
              <a:rPr lang="pt-BR" sz="2400" dirty="0">
                <a:solidFill>
                  <a:srgbClr val="0000CC"/>
                </a:solidFill>
              </a:rPr>
              <a:t> outros de mim</a:t>
            </a:r>
            <a:r>
              <a:rPr lang="pt-BR" sz="2400" dirty="0" smtClean="0">
                <a:solidFill>
                  <a:srgbClr val="0000CC"/>
                </a:solidFill>
              </a:rPr>
              <a:t>?    35  </a:t>
            </a:r>
            <a:r>
              <a:rPr lang="pt-BR" sz="2400" dirty="0">
                <a:solidFill>
                  <a:srgbClr val="0000CC"/>
                </a:solidFill>
              </a:rPr>
              <a:t>Pilatos respondeu: Porventura, sou eu judeu? A tua nação e os principais dos sacerdotes entregaram-te a mim. Que fizeste</a:t>
            </a:r>
            <a:r>
              <a:rPr lang="pt-BR" sz="2400" dirty="0" smtClean="0">
                <a:solidFill>
                  <a:srgbClr val="0000CC"/>
                </a:solidFill>
              </a:rPr>
              <a:t>?    36  </a:t>
            </a:r>
            <a:r>
              <a:rPr lang="pt-BR" sz="2400" dirty="0">
                <a:solidFill>
                  <a:srgbClr val="0000CC"/>
                </a:solidFill>
              </a:rPr>
              <a:t>Respondeu Jesus: O meu Reino não é deste mundo; se o meu Reino fosse deste mundo, lutariam os meus servos, para que eu não fosse entregue aos judeus; mas, agora, o meu Reino não é daqui</a:t>
            </a:r>
            <a:r>
              <a:rPr lang="pt-BR" sz="2400" dirty="0" smtClean="0">
                <a:solidFill>
                  <a:srgbClr val="0000CC"/>
                </a:solidFill>
              </a:rPr>
              <a:t>.  37 Disse-lhe</a:t>
            </a:r>
            <a:r>
              <a:rPr lang="pt-BR" sz="2400" dirty="0">
                <a:solidFill>
                  <a:srgbClr val="0000CC"/>
                </a:solidFill>
              </a:rPr>
              <a:t>, pois, Pilatos: Logo tu és rei? Jesus respondeu: Tu dizes que eu sou rei. Eu para isso nasci e para isso vim ao mundo, a fim de dar testemunho da verdade. Todo aquele que é da verdade ouve a minha voz</a:t>
            </a:r>
            <a:r>
              <a:rPr lang="pt-BR" sz="2400" dirty="0" smtClean="0">
                <a:solidFill>
                  <a:srgbClr val="0000CC"/>
                </a:solidFill>
              </a:rPr>
              <a:t>.    38  </a:t>
            </a:r>
            <a:r>
              <a:rPr lang="pt-BR" sz="2400" dirty="0">
                <a:solidFill>
                  <a:srgbClr val="0000CC"/>
                </a:solidFill>
              </a:rPr>
              <a:t>Disse-lhe Pilatos: Que é a verdade? E, dizendo isso, voltou até os judeus e disse-lhes: Não acho nele crime algum</a:t>
            </a:r>
            <a:r>
              <a:rPr lang="pt-BR" sz="2400" dirty="0" smtClean="0">
                <a:solidFill>
                  <a:srgbClr val="0000CC"/>
                </a:solidFill>
              </a:rPr>
              <a:t>.</a:t>
            </a:r>
            <a:endParaRPr lang="pt-BR" sz="2400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1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</a:t>
            </a:r>
            <a:r>
              <a:rPr lang="pt-BR" sz="2400" b="1" dirty="0" smtClean="0">
                <a:solidFill>
                  <a:srgbClr val="675E47"/>
                </a:solidFill>
              </a:rPr>
              <a:t>JESUS </a:t>
            </a:r>
            <a:r>
              <a:rPr lang="pt-BR" sz="2400" b="1" dirty="0">
                <a:solidFill>
                  <a:srgbClr val="675E47"/>
                </a:solidFill>
              </a:rPr>
              <a:t>NO </a:t>
            </a:r>
            <a:r>
              <a:rPr lang="pt-BR" sz="2400" b="1" dirty="0" smtClean="0">
                <a:solidFill>
                  <a:srgbClr val="675E47"/>
                </a:solidFill>
              </a:rPr>
              <a:t>GETSÊMANI  </a:t>
            </a:r>
            <a:r>
              <a:rPr lang="pt-BR" sz="2400" b="1" dirty="0">
                <a:solidFill>
                  <a:srgbClr val="675E47"/>
                </a:solidFill>
              </a:rPr>
              <a:t>E SEU JULGAMENTO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2800" b="1" dirty="0"/>
              <a:t>“</a:t>
            </a:r>
            <a:r>
              <a:rPr lang="pt-BR" sz="3600" b="1" dirty="0">
                <a:solidFill>
                  <a:srgbClr val="0000CC"/>
                </a:solidFill>
              </a:rPr>
              <a:t>E, posto em agonia, orava mais intensamente. E o seu suor tornou-se em grandes gotas de sangue que corriam até ao chão.</a:t>
            </a:r>
            <a:r>
              <a:rPr lang="pt-BR" sz="2800" b="1" dirty="0"/>
              <a:t>” </a:t>
            </a:r>
            <a:r>
              <a:rPr lang="pt-BR" sz="2800" b="1" dirty="0" smtClean="0"/>
              <a:t>		(</a:t>
            </a: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22.44</a:t>
            </a:r>
            <a:r>
              <a:rPr lang="pt-BR" sz="2800" b="1" dirty="0"/>
              <a:t>)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15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 smtClean="0">
                <a:solidFill>
                  <a:srgbClr val="0000CC"/>
                </a:solidFill>
              </a:rPr>
              <a:t>Lc</a:t>
            </a:r>
            <a:r>
              <a:rPr lang="pt-BR" sz="2400" dirty="0" smtClean="0">
                <a:solidFill>
                  <a:srgbClr val="0000CC"/>
                </a:solidFill>
              </a:rPr>
              <a:t> 23</a:t>
            </a:r>
            <a:r>
              <a:rPr lang="pt-BR" sz="2400" dirty="0">
                <a:solidFill>
                  <a:srgbClr val="0000CC"/>
                </a:solidFill>
              </a:rPr>
              <a:t>. 6  Então, Pilatos, ouvindo falar da </a:t>
            </a:r>
            <a:r>
              <a:rPr lang="pt-BR" sz="2400" dirty="0" err="1">
                <a:solidFill>
                  <a:srgbClr val="0000CC"/>
                </a:solidFill>
              </a:rPr>
              <a:t>Galiléia</a:t>
            </a:r>
            <a:r>
              <a:rPr lang="pt-BR" sz="2400" dirty="0">
                <a:solidFill>
                  <a:srgbClr val="0000CC"/>
                </a:solidFill>
              </a:rPr>
              <a:t>, perguntou se aquele homem era galileu.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7  E, sabendo que era da jurisdição de Herodes, remeteu-o a Herodes, que também, naqueles dias, estava em Jerusalém.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8  E Herodes, quando viu a Jesus, alegrou-se muito, porque havia muito que desejava vê-lo, por ter ouvido dele muitas coisas; e esperava que lhe veria fazer algum sinal.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9  E interrogava-o com muitas palavras, mas ele nada lhe respondia.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10  E estavam os principais dos sacerdotes e os escribas acusando-o com grande veemência.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11  E Herodes, com os seus soldados, desprezou-o, e, escarnecendo dele, vestiu-o de uma roupa resplandecente, e tornou a enviá-lo a Pilatos</a:t>
            </a:r>
            <a:r>
              <a:rPr lang="pt-BR" sz="2400" dirty="0" smtClean="0">
                <a:solidFill>
                  <a:srgbClr val="0000CC"/>
                </a:solidFill>
              </a:rPr>
              <a:t>.</a:t>
            </a:r>
            <a:endParaRPr lang="pt-BR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5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 smtClean="0">
                <a:solidFill>
                  <a:srgbClr val="7030A0"/>
                </a:solidFill>
              </a:rPr>
              <a:t>Lc</a:t>
            </a:r>
            <a:r>
              <a:rPr lang="pt-BR" sz="2800" dirty="0" smtClean="0">
                <a:solidFill>
                  <a:srgbClr val="7030A0"/>
                </a:solidFill>
              </a:rPr>
              <a:t> </a:t>
            </a:r>
            <a:r>
              <a:rPr lang="pt-BR" sz="2800" dirty="0">
                <a:solidFill>
                  <a:srgbClr val="7030A0"/>
                </a:solidFill>
              </a:rPr>
              <a:t>23. 17  E era-lhe necessário soltar-lhes um detento por ocasião da festa</a:t>
            </a:r>
            <a:r>
              <a:rPr lang="pt-BR" sz="2800" dirty="0" smtClean="0">
                <a:solidFill>
                  <a:srgbClr val="7030A0"/>
                </a:solidFill>
              </a:rPr>
              <a:t>.    18  </a:t>
            </a:r>
            <a:r>
              <a:rPr lang="pt-BR" sz="2800" dirty="0">
                <a:solidFill>
                  <a:srgbClr val="7030A0"/>
                </a:solidFill>
              </a:rPr>
              <a:t>Mas toda a multidão clamou à uma, dizendo: Fora daqui com este e solta-nos </a:t>
            </a:r>
            <a:r>
              <a:rPr lang="pt-BR" sz="2800" dirty="0" err="1">
                <a:solidFill>
                  <a:srgbClr val="7030A0"/>
                </a:solidFill>
              </a:rPr>
              <a:t>Barrabás</a:t>
            </a:r>
            <a:r>
              <a:rPr lang="pt-BR" sz="2800" dirty="0">
                <a:solidFill>
                  <a:srgbClr val="7030A0"/>
                </a:solidFill>
              </a:rPr>
              <a:t>.</a:t>
            </a:r>
          </a:p>
          <a:p>
            <a:pPr marL="114300" indent="0">
              <a:buNone/>
            </a:pPr>
            <a:endParaRPr lang="pt-BR" sz="10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fi-FI" sz="2600" dirty="0" smtClean="0">
                <a:solidFill>
                  <a:srgbClr val="0000CC"/>
                </a:solidFill>
              </a:rPr>
              <a:t>Lc 23. </a:t>
            </a:r>
            <a:r>
              <a:rPr lang="pt-BR" sz="2600" dirty="0">
                <a:solidFill>
                  <a:srgbClr val="0000CC"/>
                </a:solidFill>
              </a:rPr>
              <a:t>20  Falou, pois, outra vez Pilatos, querendo soltar a Jesus</a:t>
            </a:r>
            <a:r>
              <a:rPr lang="pt-BR" sz="2600" dirty="0" smtClean="0">
                <a:solidFill>
                  <a:srgbClr val="0000CC"/>
                </a:solidFill>
              </a:rPr>
              <a:t>.    21  </a:t>
            </a:r>
            <a:r>
              <a:rPr lang="pt-BR" sz="2600" dirty="0">
                <a:solidFill>
                  <a:srgbClr val="0000CC"/>
                </a:solidFill>
              </a:rPr>
              <a:t>Mas eles clamavam em contrário, dizendo: Crucifica-o! Crucifica-o</a:t>
            </a:r>
            <a:r>
              <a:rPr lang="pt-BR" sz="2600" dirty="0" smtClean="0">
                <a:solidFill>
                  <a:srgbClr val="0000CC"/>
                </a:solidFill>
              </a:rPr>
              <a:t>!    22  </a:t>
            </a:r>
            <a:r>
              <a:rPr lang="pt-BR" sz="2600" dirty="0">
                <a:solidFill>
                  <a:srgbClr val="0000CC"/>
                </a:solidFill>
              </a:rPr>
              <a:t>Então, ele, pela terceira vez, lhes disse: Mas que mal fez este? Não acho nele culpa alguma de morte. Castigá-lo-ei, pois, e soltá-lo-ei</a:t>
            </a:r>
            <a:r>
              <a:rPr lang="pt-BR" sz="2600" dirty="0" smtClean="0">
                <a:solidFill>
                  <a:srgbClr val="0000CC"/>
                </a:solidFill>
              </a:rPr>
              <a:t>.    23 </a:t>
            </a:r>
            <a:r>
              <a:rPr lang="pt-BR" sz="2600" dirty="0">
                <a:solidFill>
                  <a:srgbClr val="0000CC"/>
                </a:solidFill>
              </a:rPr>
              <a:t>Mas eles instavam com grandes gritos, pedindo que fosse crucificado. E os seus gritos e os dos principais dos sacerdotes redobravam</a:t>
            </a:r>
            <a:r>
              <a:rPr lang="pt-BR" sz="2600" dirty="0" smtClean="0">
                <a:solidFill>
                  <a:srgbClr val="0000CC"/>
                </a:solidFill>
              </a:rPr>
              <a:t>.    24 </a:t>
            </a:r>
            <a:r>
              <a:rPr lang="pt-BR" sz="2600" dirty="0">
                <a:solidFill>
                  <a:srgbClr val="0000CC"/>
                </a:solidFill>
              </a:rPr>
              <a:t>Então, Pilatos julgou que devia fazer o que eles pediam</a:t>
            </a:r>
            <a:r>
              <a:rPr lang="pt-BR" sz="2600" dirty="0" smtClean="0">
                <a:solidFill>
                  <a:srgbClr val="0000CC"/>
                </a:solidFill>
              </a:rPr>
              <a:t>.</a:t>
            </a:r>
            <a:endParaRPr lang="pt-BR" sz="2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8326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800" dirty="0" smtClean="0">
                <a:solidFill>
                  <a:srgbClr val="0000CC"/>
                </a:solidFill>
              </a:rPr>
              <a:t>Jo 19. </a:t>
            </a:r>
            <a:r>
              <a:rPr lang="pt-BR" sz="2800" dirty="0">
                <a:solidFill>
                  <a:srgbClr val="0000CC"/>
                </a:solidFill>
              </a:rPr>
              <a:t>1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Pilatos, pois, tomou, então, a Jesus e o açoitou.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2  E </a:t>
            </a:r>
            <a:r>
              <a:rPr lang="pt-BR" sz="2800" dirty="0">
                <a:solidFill>
                  <a:srgbClr val="0000CC"/>
                </a:solidFill>
              </a:rPr>
              <a:t>os soldados, tecendo uma coroa de espinhos, </a:t>
            </a:r>
            <a:r>
              <a:rPr lang="pt-BR" sz="2800" dirty="0" err="1">
                <a:solidFill>
                  <a:srgbClr val="0000CC"/>
                </a:solidFill>
              </a:rPr>
              <a:t>lha</a:t>
            </a:r>
            <a:r>
              <a:rPr lang="pt-BR" sz="2800" dirty="0">
                <a:solidFill>
                  <a:srgbClr val="0000CC"/>
                </a:solidFill>
              </a:rPr>
              <a:t> puseram sobre a cabeça e lhe vestiram uma veste de púrpura</a:t>
            </a:r>
            <a:r>
              <a:rPr lang="pt-BR" sz="28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3  E </a:t>
            </a:r>
            <a:r>
              <a:rPr lang="pt-BR" sz="2800" dirty="0">
                <a:solidFill>
                  <a:srgbClr val="0000CC"/>
                </a:solidFill>
              </a:rPr>
              <a:t>diziam: Salve, rei dos judeus! E davam-lhe bofetadas</a:t>
            </a:r>
            <a:r>
              <a:rPr lang="pt-BR" sz="28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4  Então</a:t>
            </a:r>
            <a:r>
              <a:rPr lang="pt-BR" sz="2800" dirty="0">
                <a:solidFill>
                  <a:srgbClr val="0000CC"/>
                </a:solidFill>
              </a:rPr>
              <a:t>, Pilatos saiu outra vez fora e disse-lhes: Eis aqui </a:t>
            </a:r>
            <a:r>
              <a:rPr lang="pt-BR" sz="2800" dirty="0" err="1">
                <a:solidFill>
                  <a:srgbClr val="0000CC"/>
                </a:solidFill>
              </a:rPr>
              <a:t>vo-lo</a:t>
            </a:r>
            <a:r>
              <a:rPr lang="pt-BR" sz="2800" dirty="0">
                <a:solidFill>
                  <a:srgbClr val="0000CC"/>
                </a:solidFill>
              </a:rPr>
              <a:t> trago fora, para que saibais que não acho nele crime algum</a:t>
            </a:r>
            <a:r>
              <a:rPr lang="pt-BR" sz="28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5  </a:t>
            </a:r>
            <a:r>
              <a:rPr lang="pt-BR" sz="2800" dirty="0">
                <a:solidFill>
                  <a:srgbClr val="0000CC"/>
                </a:solidFill>
              </a:rPr>
              <a:t>Saiu, pois, Jesus, levando a coroa de espinhos e a veste de púrpura. E disse-lhes Pilatos: Eis aqui o homem</a:t>
            </a:r>
            <a:r>
              <a:rPr lang="pt-BR" sz="2800" dirty="0" smtClean="0">
                <a:solidFill>
                  <a:srgbClr val="0000CC"/>
                </a:solidFill>
              </a:rPr>
              <a:t>.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0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500" dirty="0" smtClean="0">
                <a:solidFill>
                  <a:srgbClr val="0000CC"/>
                </a:solidFill>
              </a:rPr>
              <a:t>Jo 19. </a:t>
            </a:r>
            <a:r>
              <a:rPr lang="pt-BR" sz="2500" dirty="0" smtClean="0">
                <a:solidFill>
                  <a:srgbClr val="0000CC"/>
                </a:solidFill>
              </a:rPr>
              <a:t>12  Desde então, Pilatos procurava soltá-lo; mas os judeus gritavam, dizendo: Se soltas este, não és amigo do César! Qualquer que se faz rei é contra o César!    </a:t>
            </a:r>
          </a:p>
          <a:p>
            <a:pPr marL="114300" indent="0">
              <a:buNone/>
            </a:pPr>
            <a:r>
              <a:rPr lang="pt-BR" sz="2500" dirty="0" smtClean="0">
                <a:solidFill>
                  <a:srgbClr val="0000CC"/>
                </a:solidFill>
              </a:rPr>
              <a:t>13  Ouvindo</a:t>
            </a:r>
            <a:r>
              <a:rPr lang="pt-BR" sz="2500" dirty="0">
                <a:solidFill>
                  <a:srgbClr val="0000CC"/>
                </a:solidFill>
              </a:rPr>
              <a:t>, pois, Pilatos esse dito, levou Jesus para fora e assentou-se no tribunal, no lugar chamado </a:t>
            </a:r>
            <a:r>
              <a:rPr lang="pt-BR" sz="2500" dirty="0" err="1">
                <a:solidFill>
                  <a:srgbClr val="0000CC"/>
                </a:solidFill>
              </a:rPr>
              <a:t>Litóstrotos</a:t>
            </a:r>
            <a:r>
              <a:rPr lang="pt-BR" sz="2500" dirty="0">
                <a:solidFill>
                  <a:srgbClr val="0000CC"/>
                </a:solidFill>
              </a:rPr>
              <a:t>, e em hebraico o nome é </a:t>
            </a:r>
            <a:r>
              <a:rPr lang="pt-BR" sz="2500" dirty="0" err="1">
                <a:solidFill>
                  <a:srgbClr val="0000CC"/>
                </a:solidFill>
              </a:rPr>
              <a:t>Gabatá</a:t>
            </a:r>
            <a:r>
              <a:rPr lang="pt-BR" sz="25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500" dirty="0" smtClean="0">
                <a:solidFill>
                  <a:srgbClr val="0000CC"/>
                </a:solidFill>
              </a:rPr>
              <a:t>14  </a:t>
            </a:r>
            <a:r>
              <a:rPr lang="pt-BR" sz="2500" dirty="0">
                <a:solidFill>
                  <a:srgbClr val="0000CC"/>
                </a:solidFill>
              </a:rPr>
              <a:t>E era a preparação da Páscoa e quase à hora sexta; e disse aos judeus: Eis aqui o vosso rei.</a:t>
            </a:r>
          </a:p>
          <a:p>
            <a:pPr marL="114300" indent="0">
              <a:buNone/>
            </a:pPr>
            <a:r>
              <a:rPr lang="pt-BR" sz="2500" dirty="0">
                <a:solidFill>
                  <a:srgbClr val="0000CC"/>
                </a:solidFill>
              </a:rPr>
              <a:t>15  Mas eles bradaram: Tira! Tira! Crucifica-o! Disse-lhes Pilatos: Hei de crucificar o vosso rei? Responderam os principais dos sacerdotes: Não temos rei, senão o César.</a:t>
            </a:r>
          </a:p>
          <a:p>
            <a:pPr marL="114300" indent="0">
              <a:buNone/>
            </a:pPr>
            <a:r>
              <a:rPr lang="pt-BR" sz="2500" dirty="0">
                <a:solidFill>
                  <a:srgbClr val="0000CC"/>
                </a:solidFill>
              </a:rPr>
              <a:t>16 </a:t>
            </a:r>
            <a:r>
              <a:rPr lang="pt-BR" sz="2500" dirty="0" smtClean="0">
                <a:solidFill>
                  <a:srgbClr val="0000CC"/>
                </a:solidFill>
              </a:rPr>
              <a:t> </a:t>
            </a:r>
            <a:r>
              <a:rPr lang="pt-BR" sz="2500" dirty="0">
                <a:solidFill>
                  <a:srgbClr val="0000CC"/>
                </a:solidFill>
              </a:rPr>
              <a:t>Então, </a:t>
            </a:r>
            <a:r>
              <a:rPr lang="pt-BR" sz="2500" dirty="0" err="1">
                <a:solidFill>
                  <a:srgbClr val="0000CC"/>
                </a:solidFill>
              </a:rPr>
              <a:t>entregou-lho</a:t>
            </a:r>
            <a:r>
              <a:rPr lang="pt-BR" sz="2500" dirty="0">
                <a:solidFill>
                  <a:srgbClr val="0000CC"/>
                </a:solidFill>
              </a:rPr>
              <a:t>, para que fosse crucificado. E tomaram a Jesus e o levaram.</a:t>
            </a:r>
          </a:p>
        </p:txBody>
      </p:sp>
    </p:spTree>
    <p:extLst>
      <p:ext uri="{BB962C8B-B14F-4D97-AF65-F5344CB8AC3E}">
        <p14:creationId xmlns:p14="http://schemas.microsoft.com/office/powerpoint/2010/main" val="175571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/>
              <a:t>I – </a:t>
            </a:r>
            <a:r>
              <a:rPr lang="pt-BR" sz="2400" dirty="0">
                <a:solidFill>
                  <a:srgbClr val="7030A0"/>
                </a:solidFill>
              </a:rPr>
              <a:t>A AGONIA DO SALVADOR NO GETSÊMANI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22.39-46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– </a:t>
            </a:r>
            <a:r>
              <a:rPr lang="pt-BR" sz="2400" dirty="0">
                <a:solidFill>
                  <a:srgbClr val="7030A0"/>
                </a:solidFill>
              </a:rPr>
              <a:t>A PRISÃO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22.47-53)</a:t>
            </a:r>
            <a:endParaRPr lang="pt-BR" sz="2400" dirty="0" smtClean="0"/>
          </a:p>
          <a:p>
            <a:r>
              <a:rPr lang="pt-BR" sz="2400" dirty="0"/>
              <a:t>III – </a:t>
            </a:r>
            <a:r>
              <a:rPr lang="pt-BR" sz="2400" dirty="0">
                <a:solidFill>
                  <a:srgbClr val="7030A0"/>
                </a:solidFill>
              </a:rPr>
              <a:t>O JULGAMENTO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22.63-71)</a:t>
            </a:r>
            <a:r>
              <a:rPr lang="pt-BR" sz="2400" dirty="0" smtClean="0"/>
              <a:t>	</a:t>
            </a:r>
            <a:r>
              <a:rPr lang="pt-BR" sz="3600" dirty="0" smtClean="0">
                <a:solidFill>
                  <a:srgbClr val="FF0000"/>
                </a:solidFill>
              </a:rPr>
              <a:t>CONCLUSÃO</a:t>
            </a:r>
            <a:endParaRPr lang="pt-B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 smtClean="0">
                <a:solidFill>
                  <a:srgbClr val="7030A0"/>
                </a:solidFill>
              </a:rPr>
              <a:t>CONCLUSÃO	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1000" dirty="0" smtClean="0">
                <a:solidFill>
                  <a:srgbClr val="2F2B20"/>
                </a:solidFill>
              </a:rPr>
              <a:t>			</a:t>
            </a:r>
          </a:p>
          <a:p>
            <a:pPr marL="114300" lvl="0" indent="0" algn="just">
              <a:buClr>
                <a:srgbClr val="A9A57C"/>
              </a:buClr>
              <a:buNone/>
            </a:pPr>
            <a:r>
              <a:rPr lang="pt-BR" dirty="0"/>
              <a:t>	</a:t>
            </a:r>
            <a:r>
              <a:rPr lang="pt-BR" sz="2800" dirty="0"/>
              <a:t>A prisão, o julgamento e a condenação de Jesus não foram imprevistos que surgiram </a:t>
            </a:r>
            <a:r>
              <a:rPr lang="pt-BR" sz="2800" dirty="0" smtClean="0"/>
              <a:t>para frustrar </a:t>
            </a:r>
            <a:r>
              <a:rPr lang="pt-BR" sz="2800" dirty="0"/>
              <a:t>o Seu ministério. Pelo contrário, enquanto judeus e romanos acreditavam estar eliminando </a:t>
            </a:r>
            <a:r>
              <a:rPr lang="pt-BR" sz="2800" dirty="0" smtClean="0"/>
              <a:t>o ministério </a:t>
            </a:r>
            <a:r>
              <a:rPr lang="pt-BR" sz="2800" dirty="0"/>
              <a:t>de Cristo, na verdade, eles estavam conduzindo o Salvador ao cumprimento total do </a:t>
            </a:r>
            <a:r>
              <a:rPr lang="pt-BR" sz="2800" dirty="0" smtClean="0"/>
              <a:t>Seu propósito </a:t>
            </a:r>
            <a:r>
              <a:rPr lang="pt-BR" sz="2800" dirty="0"/>
              <a:t>aqui na terra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924243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/>
              <a:t>I – </a:t>
            </a:r>
            <a:r>
              <a:rPr lang="pt-BR" sz="2400" dirty="0">
                <a:solidFill>
                  <a:srgbClr val="7030A0"/>
                </a:solidFill>
              </a:rPr>
              <a:t>A AGONIA DO SALVADOR NO GETSÊMANI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22.39-46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– </a:t>
            </a:r>
            <a:r>
              <a:rPr lang="pt-BR" sz="2400" dirty="0">
                <a:solidFill>
                  <a:srgbClr val="7030A0"/>
                </a:solidFill>
              </a:rPr>
              <a:t>A PRISÃO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22.47-53)</a:t>
            </a:r>
            <a:endParaRPr lang="pt-BR" sz="2400" dirty="0" smtClean="0"/>
          </a:p>
          <a:p>
            <a:r>
              <a:rPr lang="pt-BR" sz="2400" dirty="0"/>
              <a:t>III – </a:t>
            </a:r>
            <a:r>
              <a:rPr lang="pt-BR" sz="2400" dirty="0">
                <a:solidFill>
                  <a:srgbClr val="7030A0"/>
                </a:solidFill>
              </a:rPr>
              <a:t>O JULGAMENTO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22.63-71)</a:t>
            </a: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56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</a:t>
            </a:r>
            <a:r>
              <a:rPr lang="pt-BR" sz="2400" b="1" dirty="0" smtClean="0">
                <a:solidFill>
                  <a:srgbClr val="675E47"/>
                </a:solidFill>
              </a:rPr>
              <a:t>JESUS </a:t>
            </a:r>
            <a:r>
              <a:rPr lang="pt-BR" sz="2400" b="1" dirty="0">
                <a:solidFill>
                  <a:srgbClr val="675E47"/>
                </a:solidFill>
              </a:rPr>
              <a:t>NO </a:t>
            </a:r>
            <a:r>
              <a:rPr lang="pt-BR" sz="2400" b="1" dirty="0" smtClean="0">
                <a:solidFill>
                  <a:srgbClr val="675E47"/>
                </a:solidFill>
              </a:rPr>
              <a:t>GETSÊMANI  </a:t>
            </a:r>
            <a:r>
              <a:rPr lang="pt-BR" sz="2400" b="1" dirty="0">
                <a:solidFill>
                  <a:srgbClr val="675E47"/>
                </a:solidFill>
              </a:rPr>
              <a:t>E SEU JULGAMENTO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2800" b="1" dirty="0"/>
              <a:t>“</a:t>
            </a:r>
            <a:r>
              <a:rPr lang="pt-BR" sz="3600" b="1" dirty="0">
                <a:solidFill>
                  <a:srgbClr val="0000CC"/>
                </a:solidFill>
              </a:rPr>
              <a:t>E, posto em agonia, orava mais intensamente. E o seu suor tornou-se em grandes gotas de sangue que corriam até ao chão.</a:t>
            </a:r>
            <a:r>
              <a:rPr lang="pt-BR" sz="2800" b="1" dirty="0"/>
              <a:t>” </a:t>
            </a:r>
            <a:r>
              <a:rPr lang="pt-BR" sz="2800" b="1" dirty="0" smtClean="0"/>
              <a:t>		(</a:t>
            </a: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22.44</a:t>
            </a:r>
            <a:r>
              <a:rPr lang="pt-BR" sz="2800" b="1" dirty="0"/>
              <a:t>)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212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648072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800" dirty="0" err="1" smtClean="0">
                <a:solidFill>
                  <a:srgbClr val="0000CC"/>
                </a:solidFill>
              </a:rPr>
              <a:t>Lc</a:t>
            </a:r>
            <a:r>
              <a:rPr lang="pt-BR" sz="1800" dirty="0" smtClean="0">
                <a:solidFill>
                  <a:srgbClr val="0000CC"/>
                </a:solidFill>
              </a:rPr>
              <a:t> </a:t>
            </a:r>
            <a:r>
              <a:rPr lang="pt-BR" sz="1800" dirty="0">
                <a:solidFill>
                  <a:srgbClr val="0000CC"/>
                </a:solidFill>
              </a:rPr>
              <a:t>22. 39 </a:t>
            </a:r>
            <a:r>
              <a:rPr lang="pt-BR" sz="1800" dirty="0" smtClean="0">
                <a:solidFill>
                  <a:srgbClr val="0000CC"/>
                </a:solidFill>
              </a:rPr>
              <a:t> </a:t>
            </a:r>
            <a:r>
              <a:rPr lang="pt-BR" sz="1800" dirty="0">
                <a:solidFill>
                  <a:srgbClr val="0000CC"/>
                </a:solidFill>
              </a:rPr>
              <a:t>E, saindo, foi, como costumava, para o monte das Oliveiras; e também os seus discípulos o seguiram</a:t>
            </a:r>
            <a:r>
              <a:rPr lang="pt-BR" sz="1800" dirty="0" smtClean="0">
                <a:solidFill>
                  <a:srgbClr val="0000CC"/>
                </a:solidFill>
              </a:rPr>
              <a:t>.    40  </a:t>
            </a:r>
            <a:r>
              <a:rPr lang="pt-BR" sz="1800" dirty="0">
                <a:solidFill>
                  <a:srgbClr val="0000CC"/>
                </a:solidFill>
              </a:rPr>
              <a:t>E, quando chegou àquele lugar, disse-lhes: Orai, para que não entreis em tentação</a:t>
            </a:r>
            <a:r>
              <a:rPr lang="pt-BR" sz="1800" dirty="0" smtClean="0">
                <a:solidFill>
                  <a:srgbClr val="0000CC"/>
                </a:solidFill>
              </a:rPr>
              <a:t>.    41  </a:t>
            </a:r>
            <a:r>
              <a:rPr lang="pt-BR" sz="1800" dirty="0">
                <a:solidFill>
                  <a:srgbClr val="0000CC"/>
                </a:solidFill>
              </a:rPr>
              <a:t>E apartou-se deles cerca de um tiro de pedra; e, pondo-se de joelhos, orava</a:t>
            </a:r>
            <a:r>
              <a:rPr lang="pt-BR" sz="1800" dirty="0" smtClean="0">
                <a:solidFill>
                  <a:srgbClr val="0000CC"/>
                </a:solidFill>
              </a:rPr>
              <a:t>,    42  </a:t>
            </a:r>
            <a:r>
              <a:rPr lang="pt-BR" sz="1800" dirty="0">
                <a:solidFill>
                  <a:srgbClr val="0000CC"/>
                </a:solidFill>
              </a:rPr>
              <a:t>dizendo: Pai, se queres, passa de mim este cálice; todavia, não se faça a minha vontade, mas a tua</a:t>
            </a:r>
            <a:r>
              <a:rPr lang="pt-BR" sz="1800" dirty="0" smtClean="0">
                <a:solidFill>
                  <a:srgbClr val="0000CC"/>
                </a:solidFill>
              </a:rPr>
              <a:t>.    43  </a:t>
            </a:r>
            <a:r>
              <a:rPr lang="pt-BR" sz="1800" dirty="0">
                <a:solidFill>
                  <a:srgbClr val="0000CC"/>
                </a:solidFill>
              </a:rPr>
              <a:t>E apareceu-lhe um anjo do céu, que o confortava</a:t>
            </a:r>
            <a:r>
              <a:rPr lang="pt-BR" sz="1800" dirty="0" smtClean="0">
                <a:solidFill>
                  <a:srgbClr val="0000CC"/>
                </a:solidFill>
              </a:rPr>
              <a:t>.    44  </a:t>
            </a:r>
            <a:r>
              <a:rPr lang="pt-BR" sz="1800" dirty="0">
                <a:solidFill>
                  <a:srgbClr val="0000CC"/>
                </a:solidFill>
              </a:rPr>
              <a:t>E, posto em agonia, orava mais intensamente. E o seu suor tornou-se em grandes gotas de sangue que corriam até ao chão</a:t>
            </a:r>
            <a:r>
              <a:rPr lang="pt-BR" sz="1800" dirty="0" smtClean="0">
                <a:solidFill>
                  <a:srgbClr val="0000CC"/>
                </a:solidFill>
              </a:rPr>
              <a:t>.    45  </a:t>
            </a:r>
            <a:r>
              <a:rPr lang="pt-BR" sz="1800" dirty="0">
                <a:solidFill>
                  <a:srgbClr val="0000CC"/>
                </a:solidFill>
              </a:rPr>
              <a:t>E, levantando-se da oração, foi ter com os seus discípulos e achou-os dormindo de tristeza</a:t>
            </a:r>
            <a:r>
              <a:rPr lang="pt-BR" sz="1800" dirty="0" smtClean="0">
                <a:solidFill>
                  <a:srgbClr val="0000CC"/>
                </a:solidFill>
              </a:rPr>
              <a:t>.    46  </a:t>
            </a:r>
            <a:r>
              <a:rPr lang="pt-BR" sz="1800" dirty="0">
                <a:solidFill>
                  <a:srgbClr val="0000CC"/>
                </a:solidFill>
              </a:rPr>
              <a:t>E disse-lhes: Por que estais dormindo? Levantai-vos, e orai para que não entreis em tentação</a:t>
            </a:r>
            <a:r>
              <a:rPr lang="pt-BR" sz="1800" dirty="0" smtClean="0">
                <a:solidFill>
                  <a:srgbClr val="0000CC"/>
                </a:solidFill>
              </a:rPr>
              <a:t>. 47   </a:t>
            </a:r>
            <a:r>
              <a:rPr lang="pt-BR" sz="1800" dirty="0">
                <a:solidFill>
                  <a:srgbClr val="0000CC"/>
                </a:solidFill>
              </a:rPr>
              <a:t>E, estando ele ainda a falar, surgiu uma multidão; e um dos doze, que se chamava Judas, ia adiante dela e chegou-se a Jesus para o beijar</a:t>
            </a:r>
            <a:r>
              <a:rPr lang="pt-BR" sz="1800" dirty="0" smtClean="0">
                <a:solidFill>
                  <a:srgbClr val="0000CC"/>
                </a:solidFill>
              </a:rPr>
              <a:t>. 48 E </a:t>
            </a:r>
            <a:r>
              <a:rPr lang="pt-BR" sz="1800" dirty="0">
                <a:solidFill>
                  <a:srgbClr val="0000CC"/>
                </a:solidFill>
              </a:rPr>
              <a:t>Jesus lhe disse: Judas, com um beijo trais o Filho do </a:t>
            </a:r>
            <a:r>
              <a:rPr lang="pt-BR" sz="1800" dirty="0" smtClean="0">
                <a:solidFill>
                  <a:srgbClr val="0000CC"/>
                </a:solidFill>
              </a:rPr>
              <a:t>Homem?   49 E</a:t>
            </a:r>
            <a:r>
              <a:rPr lang="pt-BR" sz="1800" dirty="0">
                <a:solidFill>
                  <a:srgbClr val="0000CC"/>
                </a:solidFill>
              </a:rPr>
              <a:t>, vendo os que estavam com ele o que ia suceder, disseram-lhe: Senhor, feriremos à espada</a:t>
            </a:r>
            <a:r>
              <a:rPr lang="pt-BR" sz="1800" dirty="0" smtClean="0">
                <a:solidFill>
                  <a:srgbClr val="0000CC"/>
                </a:solidFill>
              </a:rPr>
              <a:t>?    50  </a:t>
            </a:r>
            <a:r>
              <a:rPr lang="pt-BR" sz="1800" dirty="0">
                <a:solidFill>
                  <a:srgbClr val="0000CC"/>
                </a:solidFill>
              </a:rPr>
              <a:t>E um deles feriu o servo do sumo sacerdote e </a:t>
            </a:r>
            <a:r>
              <a:rPr lang="pt-BR" sz="1800" dirty="0" err="1">
                <a:solidFill>
                  <a:srgbClr val="0000CC"/>
                </a:solidFill>
              </a:rPr>
              <a:t>cortou-lhe</a:t>
            </a:r>
            <a:r>
              <a:rPr lang="pt-BR" sz="1800" dirty="0">
                <a:solidFill>
                  <a:srgbClr val="0000CC"/>
                </a:solidFill>
              </a:rPr>
              <a:t> a orelha direita</a:t>
            </a:r>
            <a:r>
              <a:rPr lang="pt-BR" sz="1800" dirty="0" smtClean="0">
                <a:solidFill>
                  <a:srgbClr val="0000CC"/>
                </a:solidFill>
              </a:rPr>
              <a:t>.    51  </a:t>
            </a:r>
            <a:r>
              <a:rPr lang="pt-BR" sz="1800" dirty="0">
                <a:solidFill>
                  <a:srgbClr val="0000CC"/>
                </a:solidFill>
              </a:rPr>
              <a:t>E, respondendo Jesus, disse: Deixai-os; basta. E, tocando-lhe a orelha, o curou</a:t>
            </a:r>
            <a:r>
              <a:rPr lang="pt-BR" sz="1800" dirty="0" smtClean="0">
                <a:solidFill>
                  <a:srgbClr val="0000CC"/>
                </a:solidFill>
              </a:rPr>
              <a:t>.    52 E </a:t>
            </a:r>
            <a:r>
              <a:rPr lang="pt-BR" sz="1800" dirty="0">
                <a:solidFill>
                  <a:srgbClr val="0000CC"/>
                </a:solidFill>
              </a:rPr>
              <a:t>disse Jesus aos principais dos sacerdotes, e capitães do templo, e anciãos que tinham ido contra ele: Saístes com espadas e porretes, como para deter um salteador</a:t>
            </a:r>
            <a:r>
              <a:rPr lang="pt-BR" sz="1800" dirty="0" smtClean="0">
                <a:solidFill>
                  <a:srgbClr val="0000CC"/>
                </a:solidFill>
              </a:rPr>
              <a:t>?  53 Tenho </a:t>
            </a:r>
            <a:r>
              <a:rPr lang="pt-BR" sz="1800" dirty="0">
                <a:solidFill>
                  <a:srgbClr val="0000CC"/>
                </a:solidFill>
              </a:rPr>
              <a:t>estado todos os dias convosco no templo e não estendestes as mãos contra mim, mas esta é a vossa hora e o poder das trevas.</a:t>
            </a:r>
          </a:p>
        </p:txBody>
      </p:sp>
    </p:spTree>
    <p:extLst>
      <p:ext uri="{BB962C8B-B14F-4D97-AF65-F5344CB8AC3E}">
        <p14:creationId xmlns:p14="http://schemas.microsoft.com/office/powerpoint/2010/main" val="4308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/>
              <a:t>I – </a:t>
            </a:r>
            <a:r>
              <a:rPr lang="pt-BR" sz="2400" dirty="0">
                <a:solidFill>
                  <a:srgbClr val="7030A0"/>
                </a:solidFill>
              </a:rPr>
              <a:t>A AGONIA DO SALVADOR NO GETSÊMANI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22.39-46</a:t>
            </a:r>
            <a:r>
              <a:rPr lang="pt-BR" sz="2400" dirty="0" smtClean="0"/>
              <a:t>)</a:t>
            </a:r>
          </a:p>
          <a:p>
            <a:r>
              <a:rPr lang="pt-BR" sz="2400" dirty="0"/>
              <a:t>II – </a:t>
            </a:r>
            <a:r>
              <a:rPr lang="pt-BR" sz="2400" dirty="0">
                <a:solidFill>
                  <a:srgbClr val="7030A0"/>
                </a:solidFill>
              </a:rPr>
              <a:t>A PRISÃO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22.47-53)</a:t>
            </a:r>
            <a:endParaRPr lang="pt-BR" sz="2400" dirty="0" smtClean="0"/>
          </a:p>
          <a:p>
            <a:r>
              <a:rPr lang="pt-BR" sz="2400" dirty="0"/>
              <a:t>III – </a:t>
            </a:r>
            <a:r>
              <a:rPr lang="pt-BR" sz="2400" dirty="0">
                <a:solidFill>
                  <a:srgbClr val="7030A0"/>
                </a:solidFill>
              </a:rPr>
              <a:t>O JULGAMENTO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22.63-71)</a:t>
            </a: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5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08112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7620000" cy="494461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t-BR" sz="2400" b="1" dirty="0" smtClean="0"/>
              <a:t>	</a:t>
            </a:r>
            <a:r>
              <a:rPr lang="pt-BR" sz="2400" b="1" dirty="0" smtClean="0">
                <a:solidFill>
                  <a:srgbClr val="7030A0"/>
                </a:solidFill>
              </a:rPr>
              <a:t>INTRODUÇÃO</a:t>
            </a:r>
          </a:p>
          <a:p>
            <a:pPr marL="114300" indent="0">
              <a:buNone/>
            </a:pPr>
            <a:endParaRPr lang="pt-BR" sz="1200" dirty="0" smtClean="0"/>
          </a:p>
          <a:p>
            <a:pPr marL="114300" indent="0" algn="just">
              <a:buNone/>
            </a:pPr>
            <a:r>
              <a:rPr lang="pt-BR" dirty="0" smtClean="0"/>
              <a:t>	</a:t>
            </a:r>
            <a:r>
              <a:rPr lang="pt-BR" sz="2800" dirty="0"/>
              <a:t>Na lição anterior estudamos os princípios compartilhados por Jesus com Seus discípulos </a:t>
            </a:r>
            <a:r>
              <a:rPr lang="pt-BR" sz="2800" dirty="0" smtClean="0"/>
              <a:t>com o </a:t>
            </a:r>
            <a:r>
              <a:rPr lang="pt-BR" sz="2800" dirty="0"/>
              <a:t>objetivo de prepara-los para a Sua morte, ressurreição e ascensão. Hoje, vamos examinar </a:t>
            </a:r>
            <a:r>
              <a:rPr lang="pt-BR" sz="2800" dirty="0" smtClean="0"/>
              <a:t>as Escrituras </a:t>
            </a:r>
            <a:r>
              <a:rPr lang="pt-BR" sz="2800" dirty="0"/>
              <a:t>a fim de compreendermos a agonia de Cristo no </a:t>
            </a:r>
            <a:r>
              <a:rPr lang="pt-BR" sz="2800" dirty="0" err="1"/>
              <a:t>Getsêmani</a:t>
            </a:r>
            <a:r>
              <a:rPr lang="pt-BR" sz="2800" dirty="0"/>
              <a:t>, bem como a injustiça </a:t>
            </a:r>
            <a:r>
              <a:rPr lang="pt-BR" sz="2800" dirty="0" smtClean="0"/>
              <a:t>aplicada a </a:t>
            </a:r>
            <a:r>
              <a:rPr lang="pt-BR" sz="2800" dirty="0"/>
              <a:t>Ele em Seu julgamento. No </a:t>
            </a:r>
            <a:r>
              <a:rPr lang="pt-BR" sz="2800" dirty="0" err="1"/>
              <a:t>Getsêmani</a:t>
            </a:r>
            <a:r>
              <a:rPr lang="pt-BR" sz="2800" dirty="0"/>
              <a:t> e no Seu Julgamento, nosso Salvador revela o Seu </a:t>
            </a:r>
            <a:r>
              <a:rPr lang="pt-BR" sz="2800" dirty="0" smtClean="0"/>
              <a:t>amor incondicional </a:t>
            </a:r>
            <a:r>
              <a:rPr lang="pt-BR" sz="2800" dirty="0"/>
              <a:t>de uma forma singular e inesquecível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006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FF0000"/>
                </a:solidFill>
              </a:rPr>
              <a:t>I – A AGONIA DO SALVADOR NO GETSÊMANI </a:t>
            </a:r>
            <a:endParaRPr lang="pt-BR" sz="24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	(</a:t>
            </a:r>
            <a:r>
              <a:rPr lang="pt-BR" sz="2400" dirty="0" err="1">
                <a:solidFill>
                  <a:srgbClr val="FF0000"/>
                </a:solidFill>
              </a:rPr>
              <a:t>Lc</a:t>
            </a:r>
            <a:r>
              <a:rPr lang="pt-BR" sz="2400" dirty="0">
                <a:solidFill>
                  <a:srgbClr val="FF0000"/>
                </a:solidFill>
              </a:rPr>
              <a:t> 22.39-46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pt-BR" sz="2400" dirty="0"/>
              <a:t>II – </a:t>
            </a:r>
            <a:r>
              <a:rPr lang="pt-BR" sz="2400" dirty="0">
                <a:solidFill>
                  <a:srgbClr val="7030A0"/>
                </a:solidFill>
              </a:rPr>
              <a:t>A PRISÃO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22.47-53)</a:t>
            </a:r>
            <a:endParaRPr lang="pt-BR" sz="2400" dirty="0" smtClean="0"/>
          </a:p>
          <a:p>
            <a:r>
              <a:rPr lang="pt-BR" sz="2400" dirty="0"/>
              <a:t>III – </a:t>
            </a:r>
            <a:r>
              <a:rPr lang="pt-BR" sz="2400" dirty="0">
                <a:solidFill>
                  <a:srgbClr val="7030A0"/>
                </a:solidFill>
              </a:rPr>
              <a:t>O JULGAMENTO DO SALVADOR </a:t>
            </a:r>
            <a:endParaRPr lang="pt-BR" sz="24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(</a:t>
            </a:r>
            <a:r>
              <a:rPr lang="pt-BR" sz="2400" dirty="0" err="1"/>
              <a:t>Lc</a:t>
            </a:r>
            <a:r>
              <a:rPr lang="pt-BR" sz="2400" dirty="0"/>
              <a:t> 22.63-71)</a:t>
            </a: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2400" b="1" dirty="0" smtClean="0"/>
              <a:t>LEITURA BÍBLICA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err="1">
                <a:solidFill>
                  <a:srgbClr val="0000CC"/>
                </a:solidFill>
              </a:rPr>
              <a:t>Lc</a:t>
            </a:r>
            <a:r>
              <a:rPr lang="pt-BR" sz="2400" dirty="0">
                <a:solidFill>
                  <a:srgbClr val="0000CC"/>
                </a:solidFill>
              </a:rPr>
              <a:t> 22. 39  E, saindo, foi, como costumava, para o monte das Oliveiras; e também os seus discípulos o seguiram.    40  E, quando chegou àquele lugar, disse-lhes: Orai, para que não entreis em tentação.    41  E apartou-se deles cerca de um tiro de pedra; e, pondo-se de joelhos, orava,    42  dizendo: Pai, se queres, passa de mim este cálice; todavia, não se faça a minha vontade, mas a tua.    43  E apareceu-lhe um anjo do céu, que o confortava.    44  E, posto em agonia, orava mais intensamente. E o seu suor tornou-se em grandes gotas de sangue que corriam até ao chão.    45  E, levantando-se da oração, foi ter com os seus discípulos e achou-os dormindo de tristeza.    46  E disse-lhes: Por que estais dormindo? Levantai-vos, e orai para que não entreis em tentação. </a:t>
            </a:r>
          </a:p>
        </p:txBody>
      </p:sp>
    </p:spTree>
    <p:extLst>
      <p:ext uri="{BB962C8B-B14F-4D97-AF65-F5344CB8AC3E}">
        <p14:creationId xmlns:p14="http://schemas.microsoft.com/office/powerpoint/2010/main" val="2856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792088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10:   JESUS NO GETSÊMANI  E SEU JULGAMENTO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620000" cy="523264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 – </a:t>
            </a:r>
            <a:r>
              <a:rPr lang="pt-BR" sz="2400" dirty="0">
                <a:solidFill>
                  <a:srgbClr val="7030A0"/>
                </a:solidFill>
              </a:rPr>
              <a:t>A AGONIA DO SALVADOR NO </a:t>
            </a:r>
            <a:r>
              <a:rPr lang="pt-BR" sz="2400" dirty="0" smtClean="0">
                <a:solidFill>
                  <a:srgbClr val="7030A0"/>
                </a:solidFill>
              </a:rPr>
              <a:t>GETSÊMANI</a:t>
            </a:r>
            <a:r>
              <a:rPr lang="pt-BR" sz="2400" dirty="0" smtClean="0">
                <a:solidFill>
                  <a:srgbClr val="2F2B20"/>
                </a:solidFill>
              </a:rPr>
              <a:t>		</a:t>
            </a:r>
            <a:r>
              <a:rPr lang="pt-BR" sz="1800" dirty="0" smtClean="0">
                <a:solidFill>
                  <a:srgbClr val="2F2B20"/>
                </a:solidFill>
              </a:rPr>
              <a:t>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10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Jesus, após celebrar a última Páscoa com os Seus discípulos, dirigiu-Se juntamente com </a:t>
            </a:r>
            <a:r>
              <a:rPr lang="pt-BR" sz="2400" dirty="0" smtClean="0"/>
              <a:t>eles ao </a:t>
            </a:r>
            <a:r>
              <a:rPr lang="pt-BR" sz="2400" dirty="0"/>
              <a:t>Jardim do </a:t>
            </a:r>
            <a:r>
              <a:rPr lang="pt-BR" sz="2400" dirty="0" err="1"/>
              <a:t>Getsêmani</a:t>
            </a:r>
            <a:r>
              <a:rPr lang="pt-BR" sz="2400" dirty="0"/>
              <a:t>, o qual ficava ao pé do Monte das Oliveiras. Prevendo os sofrimentos que </a:t>
            </a:r>
            <a:r>
              <a:rPr lang="pt-BR" sz="2400" dirty="0" smtClean="0"/>
              <a:t>O aguardavam</a:t>
            </a:r>
            <a:r>
              <a:rPr lang="pt-BR" sz="2400" dirty="0"/>
              <a:t>, nosso Salvador convocou seus discípulos para vigiarem com Ele em oração, com </a:t>
            </a:r>
            <a:r>
              <a:rPr lang="pt-BR" sz="2400" dirty="0" smtClean="0"/>
              <a:t>o objetivo </a:t>
            </a:r>
            <a:r>
              <a:rPr lang="pt-BR" sz="2400" dirty="0"/>
              <a:t>de concluir a vontade do Pai. Era extremamente angustiante para Cristo pensar em </a:t>
            </a:r>
            <a:r>
              <a:rPr lang="pt-BR" sz="2400" dirty="0" smtClean="0"/>
              <a:t>levar sobre </a:t>
            </a:r>
            <a:r>
              <a:rPr lang="pt-BR" sz="2400" dirty="0"/>
              <a:t>o Seu corpo o pecado do Seu povo e experimentar, ainda que por pouco tempo, o </a:t>
            </a:r>
            <a:r>
              <a:rPr lang="pt-BR" sz="2400" dirty="0" smtClean="0"/>
              <a:t>completo desamparo </a:t>
            </a:r>
            <a:r>
              <a:rPr lang="pt-BR" sz="2400" dirty="0"/>
              <a:t>do Pai. </a:t>
            </a:r>
            <a:r>
              <a:rPr lang="pt-BR" sz="2400" dirty="0" smtClean="0"/>
              <a:t>A </a:t>
            </a:r>
            <a:r>
              <a:rPr lang="pt-BR" sz="2400" dirty="0"/>
              <a:t>angústia experimentada por Cristo neste momento foi intensa </a:t>
            </a:r>
            <a:r>
              <a:rPr lang="pt-BR" sz="2400" dirty="0" smtClean="0"/>
              <a:t>ao ponto </a:t>
            </a:r>
            <a:r>
              <a:rPr lang="pt-BR" sz="2400" dirty="0"/>
              <a:t>de os poros da Sua pele verterem grandes gotas de sangue. </a:t>
            </a:r>
            <a:r>
              <a:rPr lang="pt-BR" sz="2400" dirty="0" smtClean="0"/>
              <a:t>(</a:t>
            </a:r>
            <a:r>
              <a:rPr lang="pt-BR" sz="2400" dirty="0" err="1">
                <a:solidFill>
                  <a:srgbClr val="0000CC"/>
                </a:solidFill>
              </a:rPr>
              <a:t>Is</a:t>
            </a:r>
            <a:r>
              <a:rPr lang="pt-BR" sz="2400" dirty="0">
                <a:solidFill>
                  <a:srgbClr val="0000CC"/>
                </a:solidFill>
              </a:rPr>
              <a:t> </a:t>
            </a:r>
            <a:r>
              <a:rPr lang="pt-BR" sz="2400" dirty="0" smtClean="0">
                <a:solidFill>
                  <a:srgbClr val="0000CC"/>
                </a:solidFill>
              </a:rPr>
              <a:t>53.4-6; </a:t>
            </a:r>
            <a:r>
              <a:rPr lang="pt-BR" sz="2400" dirty="0" err="1">
                <a:solidFill>
                  <a:srgbClr val="0000CC"/>
                </a:solidFill>
              </a:rPr>
              <a:t>Rm</a:t>
            </a:r>
            <a:r>
              <a:rPr lang="pt-BR" sz="2400" dirty="0">
                <a:solidFill>
                  <a:srgbClr val="0000CC"/>
                </a:solidFill>
              </a:rPr>
              <a:t> 8.3-4</a:t>
            </a:r>
            <a:r>
              <a:rPr lang="pt-BR" sz="2400" dirty="0"/>
              <a:t>). </a:t>
            </a:r>
          </a:p>
          <a:p>
            <a:pPr marL="11430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70931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516</TotalTime>
  <Words>2945</Words>
  <Application>Microsoft Office PowerPoint</Application>
  <PresentationFormat>Apresentação na tela (4:3)</PresentationFormat>
  <Paragraphs>170</Paragraphs>
  <Slides>37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Adjacência</vt:lpstr>
      <vt:lpstr>A VIDA E OBRA DE JESUS CRISTO</vt:lpstr>
      <vt:lpstr>LIÇÃO 10:    JESUS NO GETSÊMANI     E SEU JULGAMENTO</vt:lpstr>
      <vt:lpstr>LIÇÃO 10:   JESUS NO GETSÊMANI  E SEU JULGAMENTO</vt:lpstr>
      <vt:lpstr>LEITURA BÍBLICA</vt:lpstr>
      <vt:lpstr>LIÇÃO 10:   JESUS NO GETSÊMANI  E SEU JULGAMENTO</vt:lpstr>
      <vt:lpstr>LIÇÃO 10:   JESUS NO GETSÊMANI  E SEU JULGAMENTO</vt:lpstr>
      <vt:lpstr>LIÇÃO 10:   JESUS NO GETSÊMANI  E SEU JULGAMENTO</vt:lpstr>
      <vt:lpstr>LEITURA BÍBLICA</vt:lpstr>
      <vt:lpstr>LIÇÃO 10:   JESUS NO GETSÊMANI  E SEU JULGAMENTO</vt:lpstr>
      <vt:lpstr>Apresentação do PowerPoint</vt:lpstr>
      <vt:lpstr>LIÇÃO 10:   JESUS NO GETSÊMANI  E SEU JULGAMENTO</vt:lpstr>
      <vt:lpstr>Apresentação do PowerPoint</vt:lpstr>
      <vt:lpstr>LIÇÃO 10:   JESUS NO GETSÊMANI  E SEU JULGAMENTO</vt:lpstr>
      <vt:lpstr>LEITURA BÍBLICA</vt:lpstr>
      <vt:lpstr>LIÇÃO 10:   JESUS NO GETSÊMANI  E SEU JULGAMENTO</vt:lpstr>
      <vt:lpstr>Apresentação do PowerPoint</vt:lpstr>
      <vt:lpstr>LIÇÃO 10:   JESUS NO GETSÊMANI  E SEU JULGAMENTO</vt:lpstr>
      <vt:lpstr>Apresentação do PowerPoint</vt:lpstr>
      <vt:lpstr>Apresentação do PowerPoint</vt:lpstr>
      <vt:lpstr>LIÇÃO 10:   JESUS NO GETSÊMANI  E SEU JULGAMENTO</vt:lpstr>
      <vt:lpstr>EXTENDENDO A LEITURA BÍBLICA</vt:lpstr>
      <vt:lpstr>LIÇÃO 10:   JESUS NO GETSÊMANI  E SEU JULGAMENTO</vt:lpstr>
      <vt:lpstr>Apresentação do PowerPoint</vt:lpstr>
      <vt:lpstr>Apresentação do PowerPoint</vt:lpstr>
      <vt:lpstr>Apresentação do PowerPoint</vt:lpstr>
      <vt:lpstr>Apresentação do PowerPoint</vt:lpstr>
      <vt:lpstr>LIÇÃO 10:   JESUS NO GETSÊMANI  E SEU JULGAMENTO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LIÇÃO 10:   JESUS NO GETSÊMANI  E SEU JULGAMENTO</vt:lpstr>
      <vt:lpstr>LIÇÃO 10:   JESUS NO GETSÊMANI  E SEU JULGAMENTO</vt:lpstr>
      <vt:lpstr>LIÇÃO 10:   JESUS NO GETSÊMANI  E SEU JULGAMENTO</vt:lpstr>
      <vt:lpstr>LIÇÃO 10:   JESUS NO GETSÊMANI  E SEU JULGAMENTO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VIDA E OBRA DE JESUS CRISTO</dc:title>
  <dc:creator>Cledson _</dc:creator>
  <cp:lastModifiedBy>I.G.V</cp:lastModifiedBy>
  <cp:revision>54</cp:revision>
  <dcterms:created xsi:type="dcterms:W3CDTF">2017-09-26T11:32:47Z</dcterms:created>
  <dcterms:modified xsi:type="dcterms:W3CDTF">2017-11-28T17:31:29Z</dcterms:modified>
</cp:coreProperties>
</file>