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59" r:id="rId5"/>
    <p:sldId id="263" r:id="rId6"/>
    <p:sldId id="261" r:id="rId7"/>
    <p:sldId id="299" r:id="rId8"/>
    <p:sldId id="271" r:id="rId9"/>
    <p:sldId id="272" r:id="rId10"/>
    <p:sldId id="300" r:id="rId11"/>
    <p:sldId id="273" r:id="rId12"/>
    <p:sldId id="308" r:id="rId13"/>
    <p:sldId id="274" r:id="rId14"/>
    <p:sldId id="295" r:id="rId15"/>
    <p:sldId id="301" r:id="rId16"/>
    <p:sldId id="275" r:id="rId17"/>
    <p:sldId id="279" r:id="rId18"/>
    <p:sldId id="296" r:id="rId19"/>
    <p:sldId id="281" r:id="rId20"/>
    <p:sldId id="294" r:id="rId21"/>
    <p:sldId id="302" r:id="rId22"/>
    <p:sldId id="303" r:id="rId23"/>
    <p:sldId id="286" r:id="rId24"/>
    <p:sldId id="297" r:id="rId25"/>
    <p:sldId id="288" r:id="rId26"/>
    <p:sldId id="298" r:id="rId27"/>
    <p:sldId id="307" r:id="rId28"/>
    <p:sldId id="304" r:id="rId29"/>
    <p:sldId id="291" r:id="rId30"/>
    <p:sldId id="305" r:id="rId31"/>
    <p:sldId id="306" r:id="rId3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FECC2-8F8F-47EA-83AC-CCFACACA2B89}" type="datetimeFigureOut">
              <a:rPr lang="pt-BR" smtClean="0"/>
              <a:t>14/11/2017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96F8A-C949-4BC5-89D8-51B3A5CA3A29}" type="slidenum">
              <a:rPr lang="pt-BR" smtClean="0"/>
              <a:t>‹nº›</a:t>
            </a:fld>
            <a:endParaRPr lang="pt-BR"/>
          </a:p>
        </p:txBody>
      </p:sp>
    </p:spTree>
    <p:extLst>
      <p:ext uri="{BB962C8B-B14F-4D97-AF65-F5344CB8AC3E}">
        <p14:creationId xmlns:p14="http://schemas.microsoft.com/office/powerpoint/2010/main" val="3063991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t>9</a:t>
            </a:fld>
            <a:endParaRPr lang="pt-BR"/>
          </a:p>
        </p:txBody>
      </p:sp>
    </p:spTree>
    <p:extLst>
      <p:ext uri="{BB962C8B-B14F-4D97-AF65-F5344CB8AC3E}">
        <p14:creationId xmlns:p14="http://schemas.microsoft.com/office/powerpoint/2010/main" val="723630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r>
              <a:rPr lang="pt-BR" b="1" dirty="0" smtClean="0"/>
              <a:t>		E POR AMAREM A GLÓRIA DO PRESENTE MUNDO</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t>13</a:t>
            </a:fld>
            <a:endParaRPr lang="pt-BR"/>
          </a:p>
        </p:txBody>
      </p:sp>
    </p:spTree>
    <p:extLst>
      <p:ext uri="{BB962C8B-B14F-4D97-AF65-F5344CB8AC3E}">
        <p14:creationId xmlns:p14="http://schemas.microsoft.com/office/powerpoint/2010/main" val="2724444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t>17</a:t>
            </a:fld>
            <a:endParaRPr lang="pt-BR"/>
          </a:p>
        </p:txBody>
      </p:sp>
    </p:spTree>
    <p:extLst>
      <p:ext uri="{BB962C8B-B14F-4D97-AF65-F5344CB8AC3E}">
        <p14:creationId xmlns:p14="http://schemas.microsoft.com/office/powerpoint/2010/main" val="3939529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b="1" dirty="0" smtClean="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t>20</a:t>
            </a:fld>
            <a:endParaRPr lang="pt-BR"/>
          </a:p>
        </p:txBody>
      </p:sp>
    </p:spTree>
    <p:extLst>
      <p:ext uri="{BB962C8B-B14F-4D97-AF65-F5344CB8AC3E}">
        <p14:creationId xmlns:p14="http://schemas.microsoft.com/office/powerpoint/2010/main" val="3716067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t>25</a:t>
            </a:fld>
            <a:endParaRPr lang="pt-BR"/>
          </a:p>
        </p:txBody>
      </p:sp>
    </p:spTree>
    <p:extLst>
      <p:ext uri="{BB962C8B-B14F-4D97-AF65-F5344CB8AC3E}">
        <p14:creationId xmlns:p14="http://schemas.microsoft.com/office/powerpoint/2010/main" val="1655463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2A496F8A-C949-4BC5-89D8-51B3A5CA3A29}" type="slidenum">
              <a:rPr lang="pt-BR" smtClean="0"/>
              <a:t>29</a:t>
            </a:fld>
            <a:endParaRPr lang="pt-BR"/>
          </a:p>
        </p:txBody>
      </p:sp>
    </p:spTree>
    <p:extLst>
      <p:ext uri="{BB962C8B-B14F-4D97-AF65-F5344CB8AC3E}">
        <p14:creationId xmlns:p14="http://schemas.microsoft.com/office/powerpoint/2010/main" val="353686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159F964-4EF1-4747-994B-3B54052C7970}" type="datetimeFigureOut">
              <a:rPr lang="pt-BR" smtClean="0"/>
              <a:t>14/11/2017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159F964-4EF1-4747-994B-3B54052C7970}" type="datetimeFigureOut">
              <a:rPr lang="pt-BR" smtClean="0"/>
              <a:t>14/11/2017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159F964-4EF1-4747-994B-3B54052C7970}" type="datetimeFigureOut">
              <a:rPr lang="pt-BR" smtClean="0"/>
              <a:t>14/11/2017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B159F964-4EF1-4747-994B-3B54052C7970}" type="datetimeFigureOut">
              <a:rPr lang="pt-BR" smtClean="0"/>
              <a:t>14/11/2017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159F964-4EF1-4747-994B-3B54052C7970}" type="datetimeFigureOut">
              <a:rPr lang="pt-BR" smtClean="0"/>
              <a:t>14/11/2017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159F964-4EF1-4747-994B-3B54052C7970}" type="datetimeFigureOut">
              <a:rPr lang="pt-BR" smtClean="0"/>
              <a:t>14/11/2017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B159F964-4EF1-4747-994B-3B54052C7970}" type="datetimeFigureOut">
              <a:rPr lang="pt-BR" smtClean="0"/>
              <a:t>14/11/2017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B159F964-4EF1-4747-994B-3B54052C7970}" type="datetimeFigureOut">
              <a:rPr lang="pt-BR" smtClean="0"/>
              <a:t>14/11/2017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9F964-4EF1-4747-994B-3B54052C7970}" type="datetimeFigureOut">
              <a:rPr lang="pt-BR" smtClean="0"/>
              <a:t>14/11/2017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26D3B79-F488-4927-ADEE-BDA7D4CB6A61}"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159F964-4EF1-4747-994B-3B54052C7970}" type="datetimeFigureOut">
              <a:rPr lang="pt-BR" smtClean="0"/>
              <a:t>14/11/2017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26D3B79-F488-4927-ADEE-BDA7D4CB6A61}" type="slidenum">
              <a:rPr lang="pt-BR" smtClean="0"/>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B159F964-4EF1-4747-994B-3B54052C7970}" type="datetimeFigureOut">
              <a:rPr lang="pt-BR" smtClean="0"/>
              <a:t>14/11/2017</a:t>
            </a:fld>
            <a:endParaRPr lang="pt-BR"/>
          </a:p>
        </p:txBody>
      </p:sp>
      <p:sp>
        <p:nvSpPr>
          <p:cNvPr id="9" name="Slide Number Placeholder 8"/>
          <p:cNvSpPr>
            <a:spLocks noGrp="1"/>
          </p:cNvSpPr>
          <p:nvPr>
            <p:ph type="sldNum" sz="quarter" idx="11"/>
          </p:nvPr>
        </p:nvSpPr>
        <p:spPr/>
        <p:txBody>
          <a:bodyPr/>
          <a:lstStyle/>
          <a:p>
            <a:fld id="{926D3B79-F488-4927-ADEE-BDA7D4CB6A61}" type="slidenum">
              <a:rPr lang="pt-BR" smtClean="0"/>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26D3B79-F488-4927-ADEE-BDA7D4CB6A61}" type="slidenum">
              <a:rPr lang="pt-BR" smtClean="0"/>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159F964-4EF1-4747-994B-3B54052C7970}" type="datetimeFigureOut">
              <a:rPr lang="pt-BR" smtClean="0"/>
              <a:t>14/11/2017</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b="1" dirty="0" smtClean="0"/>
              <a:t>A VIDA E OBRA DE JESUS CRISTO</a:t>
            </a:r>
            <a:endParaRPr lang="pt-BR" b="1" dirty="0"/>
          </a:p>
        </p:txBody>
      </p:sp>
      <p:sp>
        <p:nvSpPr>
          <p:cNvPr id="3" name="Subtítulo 2"/>
          <p:cNvSpPr>
            <a:spLocks noGrp="1"/>
          </p:cNvSpPr>
          <p:nvPr>
            <p:ph type="subTitle" idx="1"/>
          </p:nvPr>
        </p:nvSpPr>
        <p:spPr>
          <a:xfrm>
            <a:off x="685800" y="4572000"/>
            <a:ext cx="7198568" cy="1066800"/>
          </a:xfrm>
        </p:spPr>
        <p:txBody>
          <a:bodyPr>
            <a:normAutofit/>
          </a:bodyPr>
          <a:lstStyle/>
          <a:p>
            <a:pPr algn="ctr"/>
            <a:r>
              <a:rPr lang="pt-BR" sz="4400" b="1" dirty="0" smtClean="0"/>
              <a:t>EBD - 4° TRIMESTRE DE 2017</a:t>
            </a:r>
            <a:endParaRPr lang="pt-BR" sz="4400" b="1" dirty="0"/>
          </a:p>
        </p:txBody>
      </p:sp>
    </p:spTree>
    <p:extLst>
      <p:ext uri="{BB962C8B-B14F-4D97-AF65-F5344CB8AC3E}">
        <p14:creationId xmlns:p14="http://schemas.microsoft.com/office/powerpoint/2010/main" val="2911850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20688"/>
            <a:ext cx="7620000" cy="5904656"/>
          </a:xfrm>
        </p:spPr>
        <p:txBody>
          <a:bodyPr>
            <a:noAutofit/>
          </a:bodyPr>
          <a:lstStyle/>
          <a:p>
            <a:pPr marL="114300" indent="0">
              <a:buNone/>
            </a:pPr>
            <a:r>
              <a:rPr lang="pt-BR" sz="2400" dirty="0" err="1" smtClean="0">
                <a:solidFill>
                  <a:srgbClr val="7030A0"/>
                </a:solidFill>
              </a:rPr>
              <a:t>Jo</a:t>
            </a:r>
            <a:r>
              <a:rPr lang="pt-BR" sz="2400" dirty="0" smtClean="0">
                <a:solidFill>
                  <a:srgbClr val="7030A0"/>
                </a:solidFill>
              </a:rPr>
              <a:t> </a:t>
            </a:r>
            <a:r>
              <a:rPr lang="pt-BR" sz="2400" dirty="0">
                <a:solidFill>
                  <a:srgbClr val="7030A0"/>
                </a:solidFill>
              </a:rPr>
              <a:t>9. 29  Nós bem sabemos que Deus falou a Moisés, mas este não sabemos de onde é</a:t>
            </a:r>
            <a:r>
              <a:rPr lang="pt-BR" sz="2400" dirty="0" smtClean="0">
                <a:solidFill>
                  <a:srgbClr val="7030A0"/>
                </a:solidFill>
              </a:rPr>
              <a:t>.    30  </a:t>
            </a:r>
            <a:r>
              <a:rPr lang="pt-BR" sz="2400" dirty="0">
                <a:solidFill>
                  <a:srgbClr val="7030A0"/>
                </a:solidFill>
              </a:rPr>
              <a:t>O homem respondeu e disse-lhes: Nisto, pois, está a maravilha: que vós não saibais de onde ele é e me abrisse os olhos</a:t>
            </a:r>
            <a:r>
              <a:rPr lang="pt-BR" sz="2400" dirty="0" smtClean="0">
                <a:solidFill>
                  <a:srgbClr val="7030A0"/>
                </a:solidFill>
              </a:rPr>
              <a:t>.     31 Ora</a:t>
            </a:r>
            <a:r>
              <a:rPr lang="pt-BR" sz="2400" dirty="0">
                <a:solidFill>
                  <a:srgbClr val="7030A0"/>
                </a:solidFill>
              </a:rPr>
              <a:t>, nós sabemos que Deus não ouve a pecadores; mas, se alguém é temente a Deus e faz a sua vontade, a esse ouve</a:t>
            </a:r>
            <a:r>
              <a:rPr lang="pt-BR" sz="2400" dirty="0" smtClean="0">
                <a:solidFill>
                  <a:srgbClr val="7030A0"/>
                </a:solidFill>
              </a:rPr>
              <a:t>.    32  </a:t>
            </a:r>
            <a:r>
              <a:rPr lang="pt-BR" sz="2400" dirty="0">
                <a:solidFill>
                  <a:srgbClr val="7030A0"/>
                </a:solidFill>
              </a:rPr>
              <a:t>Desde o princípio do mundo, nunca se ouviu que alguém abrisse os olhos a um cego de nascença</a:t>
            </a:r>
            <a:r>
              <a:rPr lang="pt-BR" sz="2400" dirty="0" smtClean="0">
                <a:solidFill>
                  <a:srgbClr val="7030A0"/>
                </a:solidFill>
              </a:rPr>
              <a:t>.     33  </a:t>
            </a:r>
            <a:r>
              <a:rPr lang="pt-BR" sz="2400" dirty="0">
                <a:solidFill>
                  <a:srgbClr val="7030A0"/>
                </a:solidFill>
              </a:rPr>
              <a:t>Se este não fosse de Deus, nada poderia fazer.</a:t>
            </a:r>
          </a:p>
          <a:p>
            <a:pPr marL="114300" indent="0">
              <a:buNone/>
            </a:pPr>
            <a:r>
              <a:rPr lang="pt-BR" sz="2400" dirty="0" err="1" smtClean="0">
                <a:solidFill>
                  <a:srgbClr val="0000CC"/>
                </a:solidFill>
              </a:rPr>
              <a:t>Jo</a:t>
            </a:r>
            <a:r>
              <a:rPr lang="pt-BR" sz="2400" dirty="0" smtClean="0">
                <a:solidFill>
                  <a:srgbClr val="0000CC"/>
                </a:solidFill>
              </a:rPr>
              <a:t> 11.  43  </a:t>
            </a:r>
            <a:r>
              <a:rPr lang="pt-BR" sz="2400" dirty="0">
                <a:solidFill>
                  <a:srgbClr val="0000CC"/>
                </a:solidFill>
              </a:rPr>
              <a:t>E, tendo dito isso, clamou com grande voz: Lázaro, vem para fora</a:t>
            </a:r>
            <a:r>
              <a:rPr lang="pt-BR" sz="2400" dirty="0" smtClean="0">
                <a:solidFill>
                  <a:srgbClr val="0000CC"/>
                </a:solidFill>
              </a:rPr>
              <a:t>.    44  </a:t>
            </a:r>
            <a:r>
              <a:rPr lang="pt-BR" sz="2400" dirty="0">
                <a:solidFill>
                  <a:srgbClr val="0000CC"/>
                </a:solidFill>
              </a:rPr>
              <a:t>E o defunto saiu, tendo as mãos e os pés ligados com faixas, e o seu rosto, envolto num lenço. Disse-lhes Jesus: Desligai-o e deixai-o ir</a:t>
            </a:r>
            <a:r>
              <a:rPr lang="pt-BR" sz="2400" dirty="0" smtClean="0">
                <a:solidFill>
                  <a:srgbClr val="0000CC"/>
                </a:solidFill>
              </a:rPr>
              <a:t>.    45  </a:t>
            </a:r>
            <a:r>
              <a:rPr lang="pt-BR" sz="2400" dirty="0">
                <a:solidFill>
                  <a:srgbClr val="0000CC"/>
                </a:solidFill>
              </a:rPr>
              <a:t>Muitos, pois, dentre os judeus que tinham vindo a Maria e que tinham visto o que Jesus fizera creram nele</a:t>
            </a:r>
            <a:r>
              <a:rPr lang="pt-BR" sz="2400" dirty="0" smtClean="0">
                <a:solidFill>
                  <a:srgbClr val="0000CC"/>
                </a:solidFill>
              </a:rPr>
              <a:t>.</a:t>
            </a:r>
            <a:endParaRPr lang="pt-BR" sz="2400" dirty="0">
              <a:solidFill>
                <a:srgbClr val="0000CC"/>
              </a:solidFill>
            </a:endParaRPr>
          </a:p>
        </p:txBody>
      </p:sp>
    </p:spTree>
    <p:extLst>
      <p:ext uri="{BB962C8B-B14F-4D97-AF65-F5344CB8AC3E}">
        <p14:creationId xmlns:p14="http://schemas.microsoft.com/office/powerpoint/2010/main" val="60567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7620000" cy="6120680"/>
          </a:xfrm>
        </p:spPr>
        <p:txBody>
          <a:bodyPr>
            <a:noAutofit/>
          </a:bodyPr>
          <a:lstStyle/>
          <a:p>
            <a:pPr marL="114300" indent="0">
              <a:buNone/>
            </a:pPr>
            <a:r>
              <a:rPr lang="pt-BR" sz="2300" dirty="0" smtClean="0">
                <a:solidFill>
                  <a:srgbClr val="0000CC"/>
                </a:solidFill>
              </a:rPr>
              <a:t>Mc 2</a:t>
            </a:r>
            <a:r>
              <a:rPr lang="pt-BR" sz="2300" dirty="0">
                <a:solidFill>
                  <a:srgbClr val="0000CC"/>
                </a:solidFill>
              </a:rPr>
              <a:t>. 9  Qual é mais fácil? Dizer ao paralítico: Estão perdoados os teus pecados, ou dizer-lhe: Levanta-te, e toma o teu leito, e anda</a:t>
            </a:r>
            <a:r>
              <a:rPr lang="pt-BR" sz="2300" dirty="0" smtClean="0">
                <a:solidFill>
                  <a:srgbClr val="0000CC"/>
                </a:solidFill>
              </a:rPr>
              <a:t>?    10  </a:t>
            </a:r>
            <a:r>
              <a:rPr lang="pt-BR" sz="2300" dirty="0">
                <a:solidFill>
                  <a:srgbClr val="0000CC"/>
                </a:solidFill>
              </a:rPr>
              <a:t>Ora, para que saibais que o Filho do Homem tem na terra poder para perdoar pecados (disse ao paralítico</a:t>
            </a:r>
            <a:r>
              <a:rPr lang="pt-BR" sz="2300" dirty="0" smtClean="0">
                <a:solidFill>
                  <a:srgbClr val="0000CC"/>
                </a:solidFill>
              </a:rPr>
              <a:t>),    11  </a:t>
            </a:r>
            <a:r>
              <a:rPr lang="pt-BR" sz="2300" dirty="0">
                <a:solidFill>
                  <a:srgbClr val="0000CC"/>
                </a:solidFill>
              </a:rPr>
              <a:t>a ti te digo: Levanta-te, e toma o teu leito, e vai para tua casa</a:t>
            </a:r>
            <a:r>
              <a:rPr lang="pt-BR" sz="2300" dirty="0" smtClean="0">
                <a:solidFill>
                  <a:srgbClr val="0000CC"/>
                </a:solidFill>
              </a:rPr>
              <a:t>.    12  </a:t>
            </a:r>
            <a:r>
              <a:rPr lang="pt-BR" sz="2300" dirty="0">
                <a:solidFill>
                  <a:srgbClr val="0000CC"/>
                </a:solidFill>
              </a:rPr>
              <a:t>E levantou-se e, tomando logo o leito, saiu em presença de todos, de sorte que todos se admiraram e glorificaram a Deus, dizendo: Nunca tal vimos.</a:t>
            </a:r>
          </a:p>
          <a:p>
            <a:pPr marL="114300" indent="0">
              <a:buNone/>
            </a:pPr>
            <a:r>
              <a:rPr lang="pt-BR" sz="2300" dirty="0" err="1" smtClean="0">
                <a:solidFill>
                  <a:srgbClr val="7030A0"/>
                </a:solidFill>
              </a:rPr>
              <a:t>Mt</a:t>
            </a:r>
            <a:r>
              <a:rPr lang="pt-BR" sz="2300" dirty="0" smtClean="0">
                <a:solidFill>
                  <a:srgbClr val="7030A0"/>
                </a:solidFill>
              </a:rPr>
              <a:t> </a:t>
            </a:r>
            <a:r>
              <a:rPr lang="pt-BR" sz="2300" dirty="0">
                <a:solidFill>
                  <a:srgbClr val="7030A0"/>
                </a:solidFill>
              </a:rPr>
              <a:t>8. </a:t>
            </a:r>
            <a:r>
              <a:rPr lang="pt-BR" sz="2300" dirty="0" smtClean="0">
                <a:solidFill>
                  <a:srgbClr val="7030A0"/>
                </a:solidFill>
              </a:rPr>
              <a:t> 24  </a:t>
            </a:r>
            <a:r>
              <a:rPr lang="pt-BR" sz="2300" dirty="0">
                <a:solidFill>
                  <a:srgbClr val="7030A0"/>
                </a:solidFill>
              </a:rPr>
              <a:t>E eis que, no mar, se levantou uma tempestade tão grande, que o barco era coberto pelas ondas; ele, porém, estava dormindo</a:t>
            </a:r>
            <a:r>
              <a:rPr lang="pt-BR" sz="2300" dirty="0" smtClean="0">
                <a:solidFill>
                  <a:srgbClr val="7030A0"/>
                </a:solidFill>
              </a:rPr>
              <a:t>.    25  </a:t>
            </a:r>
            <a:r>
              <a:rPr lang="pt-BR" sz="2300" dirty="0">
                <a:solidFill>
                  <a:srgbClr val="7030A0"/>
                </a:solidFill>
              </a:rPr>
              <a:t>E os seus discípulos, aproximando-se, o despertaram, dizendo: Senhor, salva-nos, que perecemos</a:t>
            </a:r>
            <a:r>
              <a:rPr lang="pt-BR" sz="2300" dirty="0" smtClean="0">
                <a:solidFill>
                  <a:srgbClr val="7030A0"/>
                </a:solidFill>
              </a:rPr>
              <a:t>.    26  </a:t>
            </a:r>
            <a:r>
              <a:rPr lang="pt-BR" sz="2300" dirty="0">
                <a:solidFill>
                  <a:srgbClr val="7030A0"/>
                </a:solidFill>
              </a:rPr>
              <a:t>E ele disse-lhes: Por que temeis, homens de pequena fé? Então, levantando-se, repreendeu os ventos e o mar, e seguiu-se uma grande bonança</a:t>
            </a:r>
            <a:r>
              <a:rPr lang="pt-BR" sz="2300" dirty="0" smtClean="0">
                <a:solidFill>
                  <a:srgbClr val="7030A0"/>
                </a:solidFill>
              </a:rPr>
              <a:t>. 27 E </a:t>
            </a:r>
            <a:r>
              <a:rPr lang="pt-BR" sz="2300" dirty="0">
                <a:solidFill>
                  <a:srgbClr val="7030A0"/>
                </a:solidFill>
              </a:rPr>
              <a:t>aqueles homens se maravilharam, dizendo: Que homem é este, que até os ventos e o mar lhe obedecem</a:t>
            </a:r>
            <a:r>
              <a:rPr lang="pt-BR" sz="2300" dirty="0" smtClean="0">
                <a:solidFill>
                  <a:srgbClr val="7030A0"/>
                </a:solidFill>
              </a:rPr>
              <a:t>?</a:t>
            </a:r>
            <a:endParaRPr lang="pt-BR" sz="2300" dirty="0">
              <a:solidFill>
                <a:srgbClr val="7030A0"/>
              </a:solidFill>
            </a:endParaRPr>
          </a:p>
        </p:txBody>
      </p:sp>
    </p:spTree>
    <p:extLst>
      <p:ext uri="{BB962C8B-B14F-4D97-AF65-F5344CB8AC3E}">
        <p14:creationId xmlns:p14="http://schemas.microsoft.com/office/powerpoint/2010/main" val="2242570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332656"/>
            <a:ext cx="7620000" cy="6192688"/>
          </a:xfrm>
        </p:spPr>
        <p:txBody>
          <a:bodyPr>
            <a:noAutofit/>
          </a:bodyPr>
          <a:lstStyle/>
          <a:p>
            <a:pPr marL="114300" indent="0">
              <a:buNone/>
            </a:pPr>
            <a:r>
              <a:rPr lang="pt-BR" dirty="0" err="1" smtClean="0">
                <a:solidFill>
                  <a:srgbClr val="0000CC"/>
                </a:solidFill>
              </a:rPr>
              <a:t>Lc</a:t>
            </a:r>
            <a:r>
              <a:rPr lang="pt-BR" dirty="0" smtClean="0">
                <a:solidFill>
                  <a:srgbClr val="0000CC"/>
                </a:solidFill>
              </a:rPr>
              <a:t> 5</a:t>
            </a:r>
            <a:r>
              <a:rPr lang="pt-BR" dirty="0">
                <a:solidFill>
                  <a:srgbClr val="0000CC"/>
                </a:solidFill>
              </a:rPr>
              <a:t>. 12 </a:t>
            </a:r>
            <a:r>
              <a:rPr lang="pt-BR" dirty="0" smtClean="0">
                <a:solidFill>
                  <a:srgbClr val="0000CC"/>
                </a:solidFill>
              </a:rPr>
              <a:t> ... </a:t>
            </a:r>
            <a:r>
              <a:rPr lang="pt-BR" dirty="0">
                <a:solidFill>
                  <a:srgbClr val="0000CC"/>
                </a:solidFill>
              </a:rPr>
              <a:t>eis que um homem cheio de lepra, vendo a Jesus, prostrou-se sobre o rosto e rogou-lhe, dizendo: Senhor, se quiseres, bem podes limpar-me</a:t>
            </a:r>
            <a:r>
              <a:rPr lang="pt-BR" dirty="0" smtClean="0">
                <a:solidFill>
                  <a:srgbClr val="0000CC"/>
                </a:solidFill>
              </a:rPr>
              <a:t>.    13  </a:t>
            </a:r>
            <a:r>
              <a:rPr lang="pt-BR" dirty="0">
                <a:solidFill>
                  <a:srgbClr val="0000CC"/>
                </a:solidFill>
              </a:rPr>
              <a:t>E ele, estendendo a mão, tocou-lhe, dizendo: Quero; sê limpo. E logo a lepra desapareceu dele</a:t>
            </a:r>
            <a:r>
              <a:rPr lang="pt-BR" dirty="0" smtClean="0">
                <a:solidFill>
                  <a:srgbClr val="0000CC"/>
                </a:solidFill>
              </a:rPr>
              <a:t>.    14  </a:t>
            </a:r>
            <a:r>
              <a:rPr lang="pt-BR" dirty="0">
                <a:solidFill>
                  <a:srgbClr val="0000CC"/>
                </a:solidFill>
              </a:rPr>
              <a:t>E ordenou-lhe que a ninguém o dissesse. Mas disse-lhe: Vai, mostra-te ao sacerdote e oferece, pela tua purificação, o que Moisés determinou, para que lhes sirva de testemunho</a:t>
            </a:r>
            <a:r>
              <a:rPr lang="pt-BR" dirty="0" smtClean="0">
                <a:solidFill>
                  <a:srgbClr val="0000CC"/>
                </a:solidFill>
              </a:rPr>
              <a:t>.    15  </a:t>
            </a:r>
            <a:r>
              <a:rPr lang="pt-BR" dirty="0">
                <a:solidFill>
                  <a:srgbClr val="0000CC"/>
                </a:solidFill>
              </a:rPr>
              <a:t>Porém a sua fama se propagava ainda mais, e ajuntava-se muita gente para o ouvir e para ser por ele curada das suas enfermidades</a:t>
            </a:r>
            <a:r>
              <a:rPr lang="pt-BR" dirty="0" smtClean="0">
                <a:solidFill>
                  <a:srgbClr val="0000CC"/>
                </a:solidFill>
              </a:rPr>
              <a:t>.    16  </a:t>
            </a:r>
            <a:r>
              <a:rPr lang="pt-BR" dirty="0">
                <a:solidFill>
                  <a:srgbClr val="0000CC"/>
                </a:solidFill>
              </a:rPr>
              <a:t>Porém ele retirava-se para os desertos e ali orava.</a:t>
            </a:r>
          </a:p>
          <a:p>
            <a:pPr marL="114300" indent="0">
              <a:buNone/>
            </a:pPr>
            <a:r>
              <a:rPr lang="pt-BR" sz="2400" dirty="0" err="1" smtClean="0">
                <a:solidFill>
                  <a:srgbClr val="7030A0"/>
                </a:solidFill>
              </a:rPr>
              <a:t>Jo</a:t>
            </a:r>
            <a:r>
              <a:rPr lang="pt-BR" sz="2400" dirty="0" smtClean="0">
                <a:solidFill>
                  <a:srgbClr val="7030A0"/>
                </a:solidFill>
              </a:rPr>
              <a:t> </a:t>
            </a:r>
            <a:r>
              <a:rPr lang="pt-BR" sz="2400" dirty="0">
                <a:solidFill>
                  <a:srgbClr val="7030A0"/>
                </a:solidFill>
              </a:rPr>
              <a:t>6. 14  Vendo, pois, aqueles homens o milagre que Jesus tinha feito, diziam: Este é, verdadeiramente, o profeta que devia vir ao mundo</a:t>
            </a:r>
            <a:r>
              <a:rPr lang="pt-BR" sz="2400" dirty="0" smtClean="0">
                <a:solidFill>
                  <a:srgbClr val="7030A0"/>
                </a:solidFill>
              </a:rPr>
              <a:t>.    15  </a:t>
            </a:r>
            <a:r>
              <a:rPr lang="pt-BR" sz="2400" dirty="0">
                <a:solidFill>
                  <a:srgbClr val="7030A0"/>
                </a:solidFill>
              </a:rPr>
              <a:t>Sabendo, pois, Jesus que haviam de vir arrebatá-lo, para o fazerem rei, tornou a retirar-se, ele só, para o monte</a:t>
            </a:r>
            <a:r>
              <a:rPr lang="pt-BR" sz="2400" dirty="0" smtClean="0">
                <a:solidFill>
                  <a:srgbClr val="7030A0"/>
                </a:solidFill>
              </a:rPr>
              <a:t>.</a:t>
            </a:r>
          </a:p>
        </p:txBody>
      </p:sp>
    </p:spTree>
    <p:extLst>
      <p:ext uri="{BB962C8B-B14F-4D97-AF65-F5344CB8AC3E}">
        <p14:creationId xmlns:p14="http://schemas.microsoft.com/office/powerpoint/2010/main" val="2737655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720080"/>
          </a:xfrm>
        </p:spPr>
        <p:txBody>
          <a:bodyPr/>
          <a:lstStyle/>
          <a:p>
            <a:pPr algn="ctr"/>
            <a:r>
              <a:rPr lang="pt-BR" sz="2700" b="1" dirty="0">
                <a:solidFill>
                  <a:srgbClr val="675E47"/>
                </a:solidFill>
              </a:rPr>
              <a:t>LIÇÃO 8:  OS PROPÓSITOS DOS MILAGRES DE JESUS</a:t>
            </a:r>
            <a:endParaRPr lang="pt-BR" sz="2200" b="1" dirty="0"/>
          </a:p>
        </p:txBody>
      </p:sp>
      <p:sp>
        <p:nvSpPr>
          <p:cNvPr id="3" name="Espaço Reservado para Conteúdo 2"/>
          <p:cNvSpPr>
            <a:spLocks noGrp="1"/>
          </p:cNvSpPr>
          <p:nvPr>
            <p:ph idx="1"/>
          </p:nvPr>
        </p:nvSpPr>
        <p:spPr>
          <a:xfrm>
            <a:off x="323528" y="980728"/>
            <a:ext cx="7620000" cy="5472608"/>
          </a:xfrm>
          <a:ln>
            <a:solidFill>
              <a:schemeClr val="tx1">
                <a:lumMod val="90000"/>
                <a:lumOff val="10000"/>
              </a:schemeClr>
            </a:solidFill>
          </a:ln>
        </p:spPr>
        <p:txBody>
          <a:bodyPr>
            <a:normAutofit/>
          </a:bodyPr>
          <a:lstStyle/>
          <a:p>
            <a:pPr marL="114300" lvl="0" indent="0">
              <a:buClr>
                <a:srgbClr val="A9A57C"/>
              </a:buClr>
              <a:buNone/>
            </a:pPr>
            <a:r>
              <a:rPr lang="pt-BR" sz="2400" dirty="0">
                <a:solidFill>
                  <a:srgbClr val="2F2B20"/>
                </a:solidFill>
              </a:rPr>
              <a:t>I – OS MILAGRES CONFIRMARAM A IDENTIDADE E</a:t>
            </a:r>
          </a:p>
          <a:p>
            <a:pPr marL="114300" lvl="0" indent="0">
              <a:buClr>
                <a:srgbClr val="A9A57C"/>
              </a:buClr>
              <a:buNone/>
            </a:pPr>
            <a:r>
              <a:rPr lang="pt-BR" sz="2400" dirty="0">
                <a:solidFill>
                  <a:srgbClr val="2F2B20"/>
                </a:solidFill>
              </a:rPr>
              <a:t>	</a:t>
            </a:r>
            <a:r>
              <a:rPr lang="pt-BR" sz="2400" dirty="0" smtClean="0">
                <a:solidFill>
                  <a:srgbClr val="2F2B20"/>
                </a:solidFill>
              </a:rPr>
              <a:t>PROPÓSITO </a:t>
            </a:r>
            <a:r>
              <a:rPr lang="pt-BR" sz="2400" dirty="0">
                <a:solidFill>
                  <a:srgbClr val="2F2B20"/>
                </a:solidFill>
              </a:rPr>
              <a:t>DE </a:t>
            </a:r>
            <a:r>
              <a:rPr lang="pt-BR" sz="2400" dirty="0" smtClean="0">
                <a:solidFill>
                  <a:srgbClr val="2F2B20"/>
                </a:solidFill>
              </a:rPr>
              <a:t>JESUS			      		</a:t>
            </a:r>
            <a:r>
              <a:rPr lang="pt-BR" sz="1800" dirty="0" smtClean="0">
                <a:solidFill>
                  <a:srgbClr val="2F2B20"/>
                </a:solidFill>
              </a:rPr>
              <a:t>2</a:t>
            </a:r>
          </a:p>
          <a:p>
            <a:pPr marL="114300" lvl="0" indent="0">
              <a:buClr>
                <a:srgbClr val="A9A57C"/>
              </a:buClr>
              <a:buNone/>
            </a:pPr>
            <a:endParaRPr lang="pt-BR" sz="900" dirty="0">
              <a:solidFill>
                <a:srgbClr val="2F2B20"/>
              </a:solidFill>
            </a:endParaRPr>
          </a:p>
          <a:p>
            <a:pPr marL="114300" indent="0" algn="just">
              <a:buNone/>
            </a:pPr>
            <a:r>
              <a:rPr lang="pt-BR" dirty="0"/>
              <a:t>	</a:t>
            </a:r>
            <a:r>
              <a:rPr lang="pt-BR" sz="2600" dirty="0"/>
              <a:t>Infelizmente, mesmo com todos milagres maravilhosos operados por </a:t>
            </a:r>
            <a:r>
              <a:rPr lang="pt-BR" sz="2600" dirty="0" smtClean="0"/>
              <a:t>Jesus, </a:t>
            </a:r>
            <a:r>
              <a:rPr lang="pt-BR" sz="2600" dirty="0"/>
              <a:t>muitos não creram n’Ele e O rejeitaram. Os habitantes de Nazaré, por exemplo, duvidaram que Jesus fosse o Messias em virtude da familiaridade com a humanidade d’Ele desenvolvida </a:t>
            </a:r>
            <a:r>
              <a:rPr lang="pt-BR" sz="2600" dirty="0" smtClean="0"/>
              <a:t>ao </a:t>
            </a:r>
            <a:r>
              <a:rPr lang="pt-BR" sz="2600" dirty="0"/>
              <a:t>longo dos quase trinta anos de convívio (</a:t>
            </a:r>
            <a:r>
              <a:rPr lang="pt-BR" sz="2600" dirty="0">
                <a:solidFill>
                  <a:srgbClr val="0000CC"/>
                </a:solidFill>
              </a:rPr>
              <a:t>Mc </a:t>
            </a:r>
            <a:r>
              <a:rPr lang="pt-BR" sz="2600" dirty="0" smtClean="0">
                <a:solidFill>
                  <a:srgbClr val="0000CC"/>
                </a:solidFill>
              </a:rPr>
              <a:t>6.2-6</a:t>
            </a:r>
            <a:r>
              <a:rPr lang="pt-BR" sz="2600" dirty="0"/>
              <a:t>). Houve também a rejeição por parte dos escribas e fariseus, os quais duvidaram da autenticidade do ministério de Jesus por Ele não seguir as tradições dos anciãos </a:t>
            </a:r>
            <a:r>
              <a:rPr lang="pt-BR" sz="2600" dirty="0" smtClean="0"/>
              <a:t>(</a:t>
            </a:r>
            <a:r>
              <a:rPr lang="pt-BR" sz="2600" dirty="0" err="1" smtClean="0">
                <a:solidFill>
                  <a:srgbClr val="0000CC"/>
                </a:solidFill>
              </a:rPr>
              <a:t>Jo</a:t>
            </a:r>
            <a:r>
              <a:rPr lang="pt-BR" sz="2600" dirty="0" smtClean="0">
                <a:solidFill>
                  <a:srgbClr val="0000CC"/>
                </a:solidFill>
              </a:rPr>
              <a:t> </a:t>
            </a:r>
            <a:r>
              <a:rPr lang="pt-BR" sz="2600" dirty="0">
                <a:solidFill>
                  <a:srgbClr val="0000CC"/>
                </a:solidFill>
              </a:rPr>
              <a:t>11.46-50</a:t>
            </a:r>
            <a:r>
              <a:rPr lang="pt-BR" sz="2600" dirty="0" smtClean="0"/>
              <a:t>).</a:t>
            </a:r>
            <a:endParaRPr lang="pt-BR" sz="2600" dirty="0"/>
          </a:p>
        </p:txBody>
      </p:sp>
    </p:spTree>
    <p:extLst>
      <p:ext uri="{BB962C8B-B14F-4D97-AF65-F5344CB8AC3E}">
        <p14:creationId xmlns:p14="http://schemas.microsoft.com/office/powerpoint/2010/main" val="2153375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404664"/>
            <a:ext cx="7620000" cy="6120680"/>
          </a:xfrm>
        </p:spPr>
        <p:txBody>
          <a:bodyPr>
            <a:noAutofit/>
          </a:bodyPr>
          <a:lstStyle/>
          <a:p>
            <a:pPr marL="114300" indent="0">
              <a:buNone/>
            </a:pPr>
            <a:r>
              <a:rPr lang="pt-BR" sz="2000" dirty="0">
                <a:solidFill>
                  <a:srgbClr val="7030A0"/>
                </a:solidFill>
              </a:rPr>
              <a:t>Mc </a:t>
            </a:r>
            <a:r>
              <a:rPr lang="pt-BR" sz="2000" dirty="0" smtClean="0">
                <a:solidFill>
                  <a:srgbClr val="7030A0"/>
                </a:solidFill>
              </a:rPr>
              <a:t>6</a:t>
            </a:r>
            <a:r>
              <a:rPr lang="pt-BR" sz="2000" dirty="0">
                <a:solidFill>
                  <a:srgbClr val="7030A0"/>
                </a:solidFill>
              </a:rPr>
              <a:t>. </a:t>
            </a:r>
            <a:r>
              <a:rPr lang="pt-BR" sz="2000" dirty="0" smtClean="0">
                <a:solidFill>
                  <a:srgbClr val="7030A0"/>
                </a:solidFill>
              </a:rPr>
              <a:t> 2  </a:t>
            </a:r>
            <a:r>
              <a:rPr lang="pt-BR" sz="2000" dirty="0">
                <a:solidFill>
                  <a:srgbClr val="7030A0"/>
                </a:solidFill>
              </a:rPr>
              <a:t>E, chegando o sábado, começou a ensinar na sinagoga; e muitos, ouvindo-o, se admiravam, dizendo: De onde lhe vêm essas coisas? E que sabedoria é esta que lhe foi dada? E como se fazem tais maravilhas por suas mãos</a:t>
            </a:r>
            <a:r>
              <a:rPr lang="pt-BR" sz="2000" dirty="0" smtClean="0">
                <a:solidFill>
                  <a:srgbClr val="7030A0"/>
                </a:solidFill>
              </a:rPr>
              <a:t>?  3 </a:t>
            </a:r>
            <a:r>
              <a:rPr lang="pt-BR" sz="2000" dirty="0">
                <a:solidFill>
                  <a:srgbClr val="7030A0"/>
                </a:solidFill>
              </a:rPr>
              <a:t>Não é este o carpinteiro, filho de Maria e irmão de Tiago, e de José, e de Judas, e de Simão? E não estão aqui conosco suas irmãs? E escandalizavam-se nele</a:t>
            </a:r>
            <a:r>
              <a:rPr lang="pt-BR" sz="2000" dirty="0" smtClean="0">
                <a:solidFill>
                  <a:srgbClr val="7030A0"/>
                </a:solidFill>
              </a:rPr>
              <a:t>. 4 </a:t>
            </a:r>
            <a:r>
              <a:rPr lang="pt-BR" sz="2000" dirty="0">
                <a:solidFill>
                  <a:srgbClr val="7030A0"/>
                </a:solidFill>
              </a:rPr>
              <a:t>E Jesus lhes dizia</a:t>
            </a:r>
            <a:r>
              <a:rPr lang="pt-BR" sz="2000" dirty="0" smtClean="0">
                <a:solidFill>
                  <a:srgbClr val="7030A0"/>
                </a:solidFill>
              </a:rPr>
              <a:t>: Não </a:t>
            </a:r>
            <a:r>
              <a:rPr lang="pt-BR" sz="2000" dirty="0">
                <a:solidFill>
                  <a:srgbClr val="7030A0"/>
                </a:solidFill>
              </a:rPr>
              <a:t>há profeta sem honra, senão na sua terra, entre os seus parentes e na sua casa</a:t>
            </a:r>
            <a:r>
              <a:rPr lang="pt-BR" sz="2000" dirty="0" smtClean="0">
                <a:solidFill>
                  <a:srgbClr val="7030A0"/>
                </a:solidFill>
              </a:rPr>
              <a:t>. 5 </a:t>
            </a:r>
            <a:r>
              <a:rPr lang="pt-BR" sz="2000" dirty="0">
                <a:solidFill>
                  <a:srgbClr val="7030A0"/>
                </a:solidFill>
              </a:rPr>
              <a:t>E não podia fazer ali obras maravilhosas; somente curou alguns poucos enfermos, impondo-lhes as mãos</a:t>
            </a:r>
            <a:r>
              <a:rPr lang="pt-BR" sz="2000" dirty="0" smtClean="0">
                <a:solidFill>
                  <a:srgbClr val="7030A0"/>
                </a:solidFill>
              </a:rPr>
              <a:t>.    6  </a:t>
            </a:r>
            <a:r>
              <a:rPr lang="pt-BR" sz="2000" dirty="0">
                <a:solidFill>
                  <a:srgbClr val="7030A0"/>
                </a:solidFill>
              </a:rPr>
              <a:t>E estava admirado da incredulidade deles. E percorreu as aldeias vizinhas, ensinando.</a:t>
            </a:r>
          </a:p>
          <a:p>
            <a:pPr marL="114300" indent="0">
              <a:buNone/>
            </a:pPr>
            <a:r>
              <a:rPr lang="pt-BR" sz="2000" dirty="0" err="1" smtClean="0">
                <a:solidFill>
                  <a:srgbClr val="0000CC"/>
                </a:solidFill>
              </a:rPr>
              <a:t>Jo</a:t>
            </a:r>
            <a:r>
              <a:rPr lang="pt-BR" sz="2000" dirty="0" smtClean="0">
                <a:solidFill>
                  <a:srgbClr val="0000CC"/>
                </a:solidFill>
              </a:rPr>
              <a:t> 11</a:t>
            </a:r>
            <a:r>
              <a:rPr lang="pt-BR" sz="2000" dirty="0">
                <a:solidFill>
                  <a:srgbClr val="0000CC"/>
                </a:solidFill>
              </a:rPr>
              <a:t>. 46  Mas alguns deles foram ter com os fariseus e disseram-lhes o que Jesus tinha feito</a:t>
            </a:r>
            <a:r>
              <a:rPr lang="pt-BR" sz="2000" dirty="0" smtClean="0">
                <a:solidFill>
                  <a:srgbClr val="0000CC"/>
                </a:solidFill>
              </a:rPr>
              <a:t>.    47  </a:t>
            </a:r>
            <a:r>
              <a:rPr lang="pt-BR" sz="2000" dirty="0">
                <a:solidFill>
                  <a:srgbClr val="0000CC"/>
                </a:solidFill>
              </a:rPr>
              <a:t>Depois, os principais dos sacerdotes e os fariseus formaram conselho e diziam: Que faremos? </a:t>
            </a:r>
            <a:r>
              <a:rPr lang="pt-BR" sz="2000" dirty="0" smtClean="0">
                <a:solidFill>
                  <a:srgbClr val="0000CC"/>
                </a:solidFill>
              </a:rPr>
              <a:t>Porquanto </a:t>
            </a:r>
            <a:r>
              <a:rPr lang="pt-BR" sz="2000" dirty="0">
                <a:solidFill>
                  <a:srgbClr val="0000CC"/>
                </a:solidFill>
              </a:rPr>
              <a:t>este homem faz muitos sinais</a:t>
            </a:r>
            <a:r>
              <a:rPr lang="pt-BR" sz="2000" dirty="0" smtClean="0">
                <a:solidFill>
                  <a:srgbClr val="0000CC"/>
                </a:solidFill>
              </a:rPr>
              <a:t>.    48  </a:t>
            </a:r>
            <a:r>
              <a:rPr lang="pt-BR" sz="2000" dirty="0">
                <a:solidFill>
                  <a:srgbClr val="0000CC"/>
                </a:solidFill>
              </a:rPr>
              <a:t>Se o deixamos assim, todos crerão nele, e virão os romanos e tirar-nos-ão o nosso lugar e a nação</a:t>
            </a:r>
            <a:r>
              <a:rPr lang="pt-BR" sz="2000" dirty="0" smtClean="0">
                <a:solidFill>
                  <a:srgbClr val="0000CC"/>
                </a:solidFill>
              </a:rPr>
              <a:t>.    49  </a:t>
            </a:r>
            <a:r>
              <a:rPr lang="pt-BR" sz="2000" dirty="0">
                <a:solidFill>
                  <a:srgbClr val="0000CC"/>
                </a:solidFill>
              </a:rPr>
              <a:t>E </a:t>
            </a:r>
            <a:r>
              <a:rPr lang="pt-BR" sz="2000" dirty="0" err="1">
                <a:solidFill>
                  <a:srgbClr val="0000CC"/>
                </a:solidFill>
              </a:rPr>
              <a:t>Caifás</a:t>
            </a:r>
            <a:r>
              <a:rPr lang="pt-BR" sz="2000" dirty="0">
                <a:solidFill>
                  <a:srgbClr val="0000CC"/>
                </a:solidFill>
              </a:rPr>
              <a:t>, um deles, que era sumo sacerdote naquele ano, lhes disse: Vós nada sabeis</a:t>
            </a:r>
            <a:r>
              <a:rPr lang="pt-BR" sz="2000" dirty="0" smtClean="0">
                <a:solidFill>
                  <a:srgbClr val="0000CC"/>
                </a:solidFill>
              </a:rPr>
              <a:t>,   50  </a:t>
            </a:r>
            <a:r>
              <a:rPr lang="pt-BR" sz="2000" dirty="0">
                <a:solidFill>
                  <a:srgbClr val="0000CC"/>
                </a:solidFill>
              </a:rPr>
              <a:t>nem considerais que nos convém que um homem morra pelo povo e que não pereça toda a </a:t>
            </a:r>
            <a:r>
              <a:rPr lang="pt-BR" sz="2000" dirty="0" smtClean="0">
                <a:solidFill>
                  <a:srgbClr val="0000CC"/>
                </a:solidFill>
              </a:rPr>
              <a:t>nação.</a:t>
            </a:r>
            <a:endParaRPr lang="pt-BR" sz="2000" dirty="0">
              <a:solidFill>
                <a:srgbClr val="0000CC"/>
              </a:solidFill>
            </a:endParaRPr>
          </a:p>
        </p:txBody>
      </p:sp>
    </p:spTree>
    <p:extLst>
      <p:ext uri="{BB962C8B-B14F-4D97-AF65-F5344CB8AC3E}">
        <p14:creationId xmlns:p14="http://schemas.microsoft.com/office/powerpoint/2010/main" val="1250978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a:t>
            </a:r>
            <a:r>
              <a:rPr lang="pt-BR" sz="2400" b="1" dirty="0" smtClean="0"/>
              <a:t>INTRODUÇÃO</a:t>
            </a:r>
          </a:p>
          <a:p>
            <a:r>
              <a:rPr lang="pt-BR" sz="2400" b="1" dirty="0"/>
              <a:t>I – OS MILAGRES CONFIRMARAM A IDENTIDADE </a:t>
            </a:r>
            <a:r>
              <a:rPr lang="pt-BR" sz="2400" b="1" dirty="0" smtClean="0"/>
              <a:t>E</a:t>
            </a:r>
          </a:p>
          <a:p>
            <a:pPr marL="114300" indent="0">
              <a:buNone/>
            </a:pPr>
            <a:r>
              <a:rPr lang="pt-BR" sz="2400" b="1" dirty="0"/>
              <a:t>	</a:t>
            </a:r>
            <a:r>
              <a:rPr lang="pt-BR" sz="2400" b="1" dirty="0" smtClean="0"/>
              <a:t> </a:t>
            </a:r>
            <a:r>
              <a:rPr lang="pt-BR" sz="2400" b="1" dirty="0"/>
              <a:t>PROPÓSITO DE </a:t>
            </a:r>
            <a:r>
              <a:rPr lang="pt-BR" sz="2400" b="1" dirty="0" smtClean="0"/>
              <a:t>JESUS </a:t>
            </a:r>
            <a:r>
              <a:rPr lang="pt-BR" sz="2400" dirty="0" smtClean="0"/>
              <a:t>	(</a:t>
            </a:r>
            <a:r>
              <a:rPr lang="pt-BR" sz="2400" dirty="0" err="1"/>
              <a:t>Mt</a:t>
            </a:r>
            <a:r>
              <a:rPr lang="pt-BR" sz="2400" dirty="0"/>
              <a:t> 11.1-6</a:t>
            </a:r>
            <a:r>
              <a:rPr lang="pt-BR" sz="2400" dirty="0" smtClean="0"/>
              <a:t>)</a:t>
            </a:r>
          </a:p>
          <a:p>
            <a:endParaRPr lang="pt-BR" sz="1000" dirty="0" smtClean="0"/>
          </a:p>
          <a:p>
            <a:r>
              <a:rPr lang="pt-BR" sz="2400" b="1" dirty="0">
                <a:solidFill>
                  <a:srgbClr val="FF0000"/>
                </a:solidFill>
              </a:rPr>
              <a:t>II – OS MILAGRES COMO MANIFESTAÇÃO </a:t>
            </a:r>
            <a:r>
              <a:rPr lang="pt-BR" sz="2400" b="1" dirty="0" smtClean="0">
                <a:solidFill>
                  <a:srgbClr val="FF0000"/>
                </a:solidFill>
              </a:rPr>
              <a:t>DA</a:t>
            </a:r>
          </a:p>
          <a:p>
            <a:pPr marL="114300" indent="0">
              <a:buNone/>
            </a:pPr>
            <a:r>
              <a:rPr lang="pt-BR" sz="2400" b="1" dirty="0">
                <a:solidFill>
                  <a:srgbClr val="FF0000"/>
                </a:solidFill>
              </a:rPr>
              <a:t>	</a:t>
            </a:r>
            <a:r>
              <a:rPr lang="pt-BR" sz="2400" b="1" dirty="0" smtClean="0">
                <a:solidFill>
                  <a:srgbClr val="FF0000"/>
                </a:solidFill>
              </a:rPr>
              <a:t> </a:t>
            </a:r>
            <a:r>
              <a:rPr lang="pt-BR" sz="2400" b="1" dirty="0">
                <a:solidFill>
                  <a:srgbClr val="FF0000"/>
                </a:solidFill>
              </a:rPr>
              <a:t>COMPAIXÃO DE DEUS </a:t>
            </a:r>
            <a:r>
              <a:rPr lang="pt-BR" sz="2400" dirty="0" smtClean="0">
                <a:solidFill>
                  <a:srgbClr val="FF0000"/>
                </a:solidFill>
              </a:rPr>
              <a:t>	(</a:t>
            </a:r>
            <a:r>
              <a:rPr lang="pt-BR" sz="2400" dirty="0" err="1">
                <a:solidFill>
                  <a:srgbClr val="FF0000"/>
                </a:solidFill>
              </a:rPr>
              <a:t>Lc</a:t>
            </a:r>
            <a:r>
              <a:rPr lang="pt-BR" sz="2400" dirty="0">
                <a:solidFill>
                  <a:srgbClr val="FF0000"/>
                </a:solidFill>
              </a:rPr>
              <a:t> 7.11-17</a:t>
            </a:r>
            <a:r>
              <a:rPr lang="pt-BR" sz="2400" dirty="0" smtClean="0">
                <a:solidFill>
                  <a:srgbClr val="FF0000"/>
                </a:solidFill>
              </a:rPr>
              <a:t>)</a:t>
            </a:r>
          </a:p>
          <a:p>
            <a:endParaRPr lang="pt-BR" sz="1000" dirty="0" smtClean="0"/>
          </a:p>
          <a:p>
            <a:r>
              <a:rPr lang="pt-BR" sz="2400" b="1" dirty="0"/>
              <a:t>III – O PROPÓSITO DA OPERAÇÃO DE MILAGRES </a:t>
            </a:r>
            <a:r>
              <a:rPr lang="pt-BR" sz="2400" b="1" dirty="0" smtClean="0"/>
              <a:t>EM</a:t>
            </a:r>
          </a:p>
          <a:p>
            <a:pPr marL="114300" indent="0">
              <a:buNone/>
            </a:pPr>
            <a:r>
              <a:rPr lang="pt-BR" sz="2400" b="1" dirty="0"/>
              <a:t>	</a:t>
            </a:r>
            <a:r>
              <a:rPr lang="pt-BR" sz="2400" b="1" dirty="0" smtClean="0"/>
              <a:t> </a:t>
            </a:r>
            <a:r>
              <a:rPr lang="pt-BR" sz="2400" b="1" dirty="0"/>
              <a:t>NOSSOS DIAS </a:t>
            </a:r>
            <a:r>
              <a:rPr lang="pt-BR" sz="2400" dirty="0" smtClean="0"/>
              <a:t>		(</a:t>
            </a:r>
            <a:r>
              <a:rPr lang="pt-BR" sz="2400" dirty="0"/>
              <a:t>Mc </a:t>
            </a:r>
            <a:r>
              <a:rPr lang="pt-BR" sz="2400" dirty="0" smtClean="0"/>
              <a:t>16.14-20)</a:t>
            </a:r>
          </a:p>
          <a:p>
            <a:endParaRPr lang="pt-BR" sz="1000" dirty="0" smtClean="0"/>
          </a:p>
          <a:p>
            <a:r>
              <a:rPr lang="pt-BR" sz="2400" b="1" dirty="0" smtClean="0"/>
              <a:t>	CONCLUSÃO</a:t>
            </a:r>
            <a:endParaRPr lang="pt-BR" sz="2400" b="1" dirty="0"/>
          </a:p>
        </p:txBody>
      </p:sp>
    </p:spTree>
    <p:extLst>
      <p:ext uri="{BB962C8B-B14F-4D97-AF65-F5344CB8AC3E}">
        <p14:creationId xmlns:p14="http://schemas.microsoft.com/office/powerpoint/2010/main" val="21862535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7620000" cy="706090"/>
          </a:xfrm>
        </p:spPr>
        <p:txBody>
          <a:bodyPr/>
          <a:lstStyle/>
          <a:p>
            <a:pPr algn="ctr"/>
            <a:r>
              <a:rPr lang="pt-BR" sz="2400" b="1" dirty="0" smtClean="0"/>
              <a:t>LEITURA BÍBLICA</a:t>
            </a:r>
            <a:endParaRPr lang="pt-BR" sz="2400" b="1" dirty="0"/>
          </a:p>
        </p:txBody>
      </p:sp>
      <p:sp>
        <p:nvSpPr>
          <p:cNvPr id="3" name="Espaço Reservado para Conteúdo 2"/>
          <p:cNvSpPr>
            <a:spLocks noGrp="1"/>
          </p:cNvSpPr>
          <p:nvPr>
            <p:ph idx="1"/>
          </p:nvPr>
        </p:nvSpPr>
        <p:spPr>
          <a:xfrm>
            <a:off x="457200" y="836712"/>
            <a:ext cx="7620000" cy="5564088"/>
          </a:xfrm>
        </p:spPr>
        <p:txBody>
          <a:bodyPr>
            <a:noAutofit/>
          </a:bodyPr>
          <a:lstStyle/>
          <a:p>
            <a:pPr marL="114300" indent="0">
              <a:buNone/>
            </a:pPr>
            <a:r>
              <a:rPr lang="pt-BR" sz="2400" dirty="0" err="1" smtClean="0">
                <a:solidFill>
                  <a:srgbClr val="0000CC"/>
                </a:solidFill>
              </a:rPr>
              <a:t>Lc</a:t>
            </a:r>
            <a:r>
              <a:rPr lang="pt-BR" sz="2400" dirty="0" smtClean="0">
                <a:solidFill>
                  <a:srgbClr val="0000CC"/>
                </a:solidFill>
              </a:rPr>
              <a:t> 7. 11  </a:t>
            </a:r>
            <a:r>
              <a:rPr lang="pt-BR" sz="2400" dirty="0">
                <a:solidFill>
                  <a:srgbClr val="0000CC"/>
                </a:solidFill>
              </a:rPr>
              <a:t>E aconteceu, pouco depois, ir ele à cidade chamada </a:t>
            </a:r>
            <a:r>
              <a:rPr lang="pt-BR" sz="2400" dirty="0" err="1">
                <a:solidFill>
                  <a:srgbClr val="0000CC"/>
                </a:solidFill>
              </a:rPr>
              <a:t>Naim</a:t>
            </a:r>
            <a:r>
              <a:rPr lang="pt-BR" sz="2400" dirty="0">
                <a:solidFill>
                  <a:srgbClr val="0000CC"/>
                </a:solidFill>
              </a:rPr>
              <a:t>, e com ele iam muitos dos seus discípulos e uma grande multidão</a:t>
            </a:r>
            <a:r>
              <a:rPr lang="pt-BR" sz="2400" dirty="0" smtClean="0">
                <a:solidFill>
                  <a:srgbClr val="0000CC"/>
                </a:solidFill>
              </a:rPr>
              <a:t>.  12 E</a:t>
            </a:r>
            <a:r>
              <a:rPr lang="pt-BR" sz="2400" dirty="0">
                <a:solidFill>
                  <a:srgbClr val="0000CC"/>
                </a:solidFill>
              </a:rPr>
              <a:t>, quando chegou perto da porta da cidade, eis que levavam um defunto, filho único de sua mãe, que era viúva; e com ela ia uma grande multidão da cidade</a:t>
            </a:r>
            <a:r>
              <a:rPr lang="pt-BR" sz="2400" dirty="0" smtClean="0">
                <a:solidFill>
                  <a:srgbClr val="0000CC"/>
                </a:solidFill>
              </a:rPr>
              <a:t>.    13  </a:t>
            </a:r>
            <a:r>
              <a:rPr lang="pt-BR" sz="2400" dirty="0">
                <a:solidFill>
                  <a:srgbClr val="0000CC"/>
                </a:solidFill>
              </a:rPr>
              <a:t>E, vendo-a, o Senhor moveu-se de íntima compaixão por ela e disse-lhe: Não chores</a:t>
            </a:r>
            <a:r>
              <a:rPr lang="pt-BR" sz="2400" dirty="0" smtClean="0">
                <a:solidFill>
                  <a:srgbClr val="0000CC"/>
                </a:solidFill>
              </a:rPr>
              <a:t>.    14  </a:t>
            </a:r>
            <a:r>
              <a:rPr lang="pt-BR" sz="2400" dirty="0">
                <a:solidFill>
                  <a:srgbClr val="0000CC"/>
                </a:solidFill>
              </a:rPr>
              <a:t>E, chegando-se, tocou o esquife (e os que o levavam pararam) e disse: Jovem, eu te digo: Levanta-te</a:t>
            </a:r>
            <a:r>
              <a:rPr lang="pt-BR" sz="2400" dirty="0" smtClean="0">
                <a:solidFill>
                  <a:srgbClr val="0000CC"/>
                </a:solidFill>
              </a:rPr>
              <a:t>.    15  </a:t>
            </a:r>
            <a:r>
              <a:rPr lang="pt-BR" sz="2400" dirty="0">
                <a:solidFill>
                  <a:srgbClr val="0000CC"/>
                </a:solidFill>
              </a:rPr>
              <a:t>E o defunto assentou-se e começou a falar. E entregou-o à sua mãe</a:t>
            </a:r>
            <a:r>
              <a:rPr lang="pt-BR" sz="2400" dirty="0" smtClean="0">
                <a:solidFill>
                  <a:srgbClr val="0000CC"/>
                </a:solidFill>
              </a:rPr>
              <a:t>.    16  </a:t>
            </a:r>
            <a:r>
              <a:rPr lang="pt-BR" sz="2400" dirty="0">
                <a:solidFill>
                  <a:srgbClr val="0000CC"/>
                </a:solidFill>
              </a:rPr>
              <a:t>E de todos se apoderou o temor, e glorificavam a Deus, dizendo: Um grande profeta se levantou entre nós, e Deus visitou o seu povo</a:t>
            </a:r>
            <a:r>
              <a:rPr lang="pt-BR" sz="2400" dirty="0" smtClean="0">
                <a:solidFill>
                  <a:srgbClr val="0000CC"/>
                </a:solidFill>
              </a:rPr>
              <a:t>.    17  </a:t>
            </a:r>
            <a:r>
              <a:rPr lang="pt-BR" sz="2400" dirty="0">
                <a:solidFill>
                  <a:srgbClr val="0000CC"/>
                </a:solidFill>
              </a:rPr>
              <a:t>E correu dele esta fama por toda a Judéia e por toda a terra circunvizinha.</a:t>
            </a:r>
          </a:p>
        </p:txBody>
      </p:sp>
    </p:spTree>
    <p:extLst>
      <p:ext uri="{BB962C8B-B14F-4D97-AF65-F5344CB8AC3E}">
        <p14:creationId xmlns:p14="http://schemas.microsoft.com/office/powerpoint/2010/main" val="22425703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80120"/>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1412776"/>
            <a:ext cx="7620000" cy="4800600"/>
          </a:xfrm>
          <a:ln>
            <a:solidFill>
              <a:schemeClr val="tx1">
                <a:lumMod val="90000"/>
                <a:lumOff val="10000"/>
              </a:schemeClr>
            </a:solidFill>
          </a:ln>
        </p:spPr>
        <p:txBody>
          <a:bodyPr>
            <a:normAutofit/>
          </a:bodyPr>
          <a:lstStyle/>
          <a:p>
            <a:pPr marL="114300" lvl="0" indent="0">
              <a:buClr>
                <a:srgbClr val="A9A57C"/>
              </a:buClr>
              <a:buNone/>
            </a:pPr>
            <a:r>
              <a:rPr lang="pt-BR" sz="2400" dirty="0">
                <a:solidFill>
                  <a:srgbClr val="2F2B20"/>
                </a:solidFill>
              </a:rPr>
              <a:t>II – OS MILAGRES COMO MANIFESTAÇÃO </a:t>
            </a:r>
            <a:r>
              <a:rPr lang="pt-BR" sz="2400" dirty="0" smtClean="0">
                <a:solidFill>
                  <a:srgbClr val="2F2B20"/>
                </a:solidFill>
              </a:rPr>
              <a:t>DA COMPAIXÃO </a:t>
            </a:r>
            <a:r>
              <a:rPr lang="pt-BR" sz="2400" dirty="0">
                <a:solidFill>
                  <a:srgbClr val="2F2B20"/>
                </a:solidFill>
              </a:rPr>
              <a:t>DE </a:t>
            </a:r>
            <a:r>
              <a:rPr lang="pt-BR" sz="2400" dirty="0" smtClean="0">
                <a:solidFill>
                  <a:srgbClr val="2F2B20"/>
                </a:solidFill>
              </a:rPr>
              <a:t>	DEUS							</a:t>
            </a:r>
            <a:r>
              <a:rPr lang="pt-BR" sz="1800" dirty="0" smtClean="0">
                <a:solidFill>
                  <a:srgbClr val="2F2B20"/>
                </a:solidFill>
              </a:rPr>
              <a:t>1</a:t>
            </a:r>
            <a:endParaRPr lang="pt-BR" sz="1800" dirty="0">
              <a:solidFill>
                <a:srgbClr val="2F2B20"/>
              </a:solidFill>
            </a:endParaRPr>
          </a:p>
          <a:p>
            <a:pPr marL="114300" indent="0" algn="just">
              <a:buNone/>
            </a:pPr>
            <a:endParaRPr lang="pt-BR" sz="1100" dirty="0" smtClean="0"/>
          </a:p>
          <a:p>
            <a:pPr marL="114300" indent="0" algn="just">
              <a:buNone/>
            </a:pPr>
            <a:r>
              <a:rPr lang="pt-BR" dirty="0"/>
              <a:t>	</a:t>
            </a:r>
            <a:r>
              <a:rPr lang="pt-BR" sz="2400" dirty="0" smtClean="0"/>
              <a:t>No </a:t>
            </a:r>
            <a:r>
              <a:rPr lang="pt-BR" sz="2400" dirty="0"/>
              <a:t>episódio </a:t>
            </a:r>
            <a:r>
              <a:rPr lang="pt-BR" sz="2400" dirty="0" smtClean="0"/>
              <a:t>da </a:t>
            </a:r>
            <a:r>
              <a:rPr lang="pt-BR" sz="2400" dirty="0"/>
              <a:t>ressurreição do filho da viúva de </a:t>
            </a:r>
            <a:r>
              <a:rPr lang="pt-BR" sz="2400" dirty="0" err="1"/>
              <a:t>Naim</a:t>
            </a:r>
            <a:r>
              <a:rPr lang="pt-BR" sz="2400" dirty="0"/>
              <a:t> fica bastante claro a motivação de Jesus Cristo em operar milagres. Quando Ele contemplou a dor daquela viúva pela perda do seu único filho, sua reação imediata foi de compaixão. </a:t>
            </a:r>
            <a:r>
              <a:rPr lang="pt-BR" sz="2400" dirty="0" smtClean="0"/>
              <a:t>Com </a:t>
            </a:r>
            <a:r>
              <a:rPr lang="pt-BR" sz="2400" dirty="0"/>
              <a:t>isso, nosso Mestre demonstrou sua profunda sensibilidade pelas aflições comuns na vida humana neste mundo. E a sua ação compassiva de ressuscitar o rapaz e transformou um cortejo fúnebre em uma grande festa. </a:t>
            </a:r>
            <a:r>
              <a:rPr lang="pt-BR" sz="2400" dirty="0" smtClean="0"/>
              <a:t>(</a:t>
            </a:r>
            <a:r>
              <a:rPr lang="pt-BR" sz="2400" dirty="0" err="1">
                <a:solidFill>
                  <a:srgbClr val="0000CC"/>
                </a:solidFill>
              </a:rPr>
              <a:t>Mt</a:t>
            </a:r>
            <a:r>
              <a:rPr lang="pt-BR" sz="2400" dirty="0">
                <a:solidFill>
                  <a:srgbClr val="0000CC"/>
                </a:solidFill>
              </a:rPr>
              <a:t> 9.35, 36; </a:t>
            </a:r>
            <a:r>
              <a:rPr lang="pt-BR" sz="2400" dirty="0" err="1">
                <a:solidFill>
                  <a:srgbClr val="0000CC"/>
                </a:solidFill>
              </a:rPr>
              <a:t>Jo</a:t>
            </a:r>
            <a:r>
              <a:rPr lang="pt-BR" sz="2400" dirty="0">
                <a:solidFill>
                  <a:srgbClr val="0000CC"/>
                </a:solidFill>
              </a:rPr>
              <a:t> 11. </a:t>
            </a:r>
            <a:r>
              <a:rPr lang="pt-BR" sz="2400" dirty="0" smtClean="0">
                <a:solidFill>
                  <a:srgbClr val="0000CC"/>
                </a:solidFill>
              </a:rPr>
              <a:t>32-36</a:t>
            </a:r>
            <a:r>
              <a:rPr lang="pt-BR" sz="2400" dirty="0" smtClean="0"/>
              <a:t>). </a:t>
            </a:r>
            <a:endParaRPr lang="pt-BR" sz="2400" dirty="0"/>
          </a:p>
        </p:txBody>
      </p:sp>
    </p:spTree>
    <p:extLst>
      <p:ext uri="{BB962C8B-B14F-4D97-AF65-F5344CB8AC3E}">
        <p14:creationId xmlns:p14="http://schemas.microsoft.com/office/powerpoint/2010/main" val="1232354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620688"/>
            <a:ext cx="7620000" cy="5832648"/>
          </a:xfrm>
        </p:spPr>
        <p:txBody>
          <a:bodyPr>
            <a:noAutofit/>
          </a:bodyPr>
          <a:lstStyle/>
          <a:p>
            <a:pPr marL="114300" indent="0">
              <a:buNone/>
            </a:pPr>
            <a:r>
              <a:rPr lang="pt-BR" sz="2600" dirty="0" err="1">
                <a:solidFill>
                  <a:srgbClr val="7030A0"/>
                </a:solidFill>
              </a:rPr>
              <a:t>Mt</a:t>
            </a:r>
            <a:r>
              <a:rPr lang="pt-BR" sz="2600" dirty="0">
                <a:solidFill>
                  <a:srgbClr val="7030A0"/>
                </a:solidFill>
              </a:rPr>
              <a:t> 9. 35 </a:t>
            </a:r>
            <a:r>
              <a:rPr lang="pt-BR" sz="2600" dirty="0" smtClean="0">
                <a:solidFill>
                  <a:srgbClr val="7030A0"/>
                </a:solidFill>
              </a:rPr>
              <a:t> </a:t>
            </a:r>
            <a:r>
              <a:rPr lang="pt-BR" sz="2600" dirty="0">
                <a:solidFill>
                  <a:srgbClr val="7030A0"/>
                </a:solidFill>
              </a:rPr>
              <a:t>E percorria Jesus todas as cidades e aldeias, ensinando nas sinagogas deles, e pregando o evangelho do Reino, e curando todas as enfermidades e moléstias entre o povo</a:t>
            </a:r>
            <a:r>
              <a:rPr lang="pt-BR" sz="2600" dirty="0" smtClean="0">
                <a:solidFill>
                  <a:srgbClr val="7030A0"/>
                </a:solidFill>
              </a:rPr>
              <a:t>.    36  E</a:t>
            </a:r>
            <a:r>
              <a:rPr lang="pt-BR" sz="2600" dirty="0">
                <a:solidFill>
                  <a:srgbClr val="7030A0"/>
                </a:solidFill>
              </a:rPr>
              <a:t>, vendo a multidão, teve grande compaixão deles, porque andavam desgarrados e errantes como ovelhas que não têm pastor</a:t>
            </a:r>
            <a:r>
              <a:rPr lang="pt-BR" sz="2600" dirty="0" smtClean="0">
                <a:solidFill>
                  <a:srgbClr val="7030A0"/>
                </a:solidFill>
              </a:rPr>
              <a:t>.</a:t>
            </a:r>
          </a:p>
          <a:p>
            <a:pPr marL="114300" indent="0">
              <a:buNone/>
            </a:pPr>
            <a:r>
              <a:rPr lang="pt-BR" sz="2400" dirty="0" err="1" smtClean="0">
                <a:solidFill>
                  <a:srgbClr val="0000CC"/>
                </a:solidFill>
              </a:rPr>
              <a:t>Jo</a:t>
            </a:r>
            <a:r>
              <a:rPr lang="pt-BR" sz="2400" dirty="0" smtClean="0">
                <a:solidFill>
                  <a:srgbClr val="0000CC"/>
                </a:solidFill>
              </a:rPr>
              <a:t> 11</a:t>
            </a:r>
            <a:r>
              <a:rPr lang="pt-BR" sz="2400" dirty="0">
                <a:solidFill>
                  <a:srgbClr val="0000CC"/>
                </a:solidFill>
              </a:rPr>
              <a:t>. 32  Tendo, pois, Maria chegado aonde Jesus estava e vendo-o, lançou-se aos seus pés, dizendo-lhe: Senhor, se tu estivesses aqui, meu irmão não teria morrido</a:t>
            </a:r>
            <a:r>
              <a:rPr lang="pt-BR" sz="2400" dirty="0" smtClean="0">
                <a:solidFill>
                  <a:srgbClr val="0000CC"/>
                </a:solidFill>
              </a:rPr>
              <a:t>.    33 Jesus</a:t>
            </a:r>
            <a:r>
              <a:rPr lang="pt-BR" sz="2400" dirty="0">
                <a:solidFill>
                  <a:srgbClr val="0000CC"/>
                </a:solidFill>
              </a:rPr>
              <a:t>, pois, quando a viu chorar e também chorando os judeus que com ela vinham, moveu-se muito em espírito e perturbou-se</a:t>
            </a:r>
            <a:r>
              <a:rPr lang="pt-BR" sz="2400" dirty="0" smtClean="0">
                <a:solidFill>
                  <a:srgbClr val="0000CC"/>
                </a:solidFill>
              </a:rPr>
              <a:t>.    34  </a:t>
            </a:r>
            <a:r>
              <a:rPr lang="pt-BR" sz="2400" dirty="0">
                <a:solidFill>
                  <a:srgbClr val="0000CC"/>
                </a:solidFill>
              </a:rPr>
              <a:t>E disse: Onde o pusestes? Disseram-lhe: Senhor, vem e vê</a:t>
            </a:r>
            <a:r>
              <a:rPr lang="pt-BR" sz="2400" dirty="0" smtClean="0">
                <a:solidFill>
                  <a:srgbClr val="0000CC"/>
                </a:solidFill>
              </a:rPr>
              <a:t>.    35  </a:t>
            </a:r>
            <a:r>
              <a:rPr lang="pt-BR" sz="2400" dirty="0">
                <a:solidFill>
                  <a:srgbClr val="0000CC"/>
                </a:solidFill>
              </a:rPr>
              <a:t>Jesus chorou</a:t>
            </a:r>
            <a:r>
              <a:rPr lang="pt-BR" sz="2400" dirty="0" smtClean="0">
                <a:solidFill>
                  <a:srgbClr val="0000CC"/>
                </a:solidFill>
              </a:rPr>
              <a:t>.    36  </a:t>
            </a:r>
            <a:r>
              <a:rPr lang="pt-BR" sz="2400" dirty="0">
                <a:solidFill>
                  <a:srgbClr val="0000CC"/>
                </a:solidFill>
              </a:rPr>
              <a:t>Disseram, pois, os judeus: Vede como o amava.</a:t>
            </a:r>
          </a:p>
        </p:txBody>
      </p:sp>
    </p:spTree>
    <p:extLst>
      <p:ext uri="{BB962C8B-B14F-4D97-AF65-F5344CB8AC3E}">
        <p14:creationId xmlns:p14="http://schemas.microsoft.com/office/powerpoint/2010/main" val="2435313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864096"/>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1124744"/>
            <a:ext cx="7620000" cy="5328592"/>
          </a:xfrm>
          <a:ln>
            <a:solidFill>
              <a:schemeClr val="tx1">
                <a:lumMod val="90000"/>
                <a:lumOff val="10000"/>
              </a:schemeClr>
            </a:solidFill>
          </a:ln>
        </p:spPr>
        <p:txBody>
          <a:bodyPr>
            <a:normAutofit fontScale="92500" lnSpcReduction="20000"/>
          </a:bodyPr>
          <a:lstStyle/>
          <a:p>
            <a:pPr marL="114300" lvl="0" indent="0">
              <a:buClr>
                <a:srgbClr val="A9A57C"/>
              </a:buClr>
              <a:buNone/>
            </a:pPr>
            <a:r>
              <a:rPr lang="pt-BR" sz="2400" dirty="0">
                <a:solidFill>
                  <a:srgbClr val="2F2B20"/>
                </a:solidFill>
              </a:rPr>
              <a:t>II – OS MILAGRES COMO MANIFESTAÇÃO DA</a:t>
            </a:r>
          </a:p>
          <a:p>
            <a:pPr marL="114300" lvl="0" indent="0">
              <a:buClr>
                <a:srgbClr val="A9A57C"/>
              </a:buClr>
              <a:buNone/>
            </a:pPr>
            <a:r>
              <a:rPr lang="pt-BR" sz="2400" dirty="0">
                <a:solidFill>
                  <a:srgbClr val="2F2B20"/>
                </a:solidFill>
              </a:rPr>
              <a:t>	 COMPAIXÃO DE DEUS </a:t>
            </a:r>
            <a:r>
              <a:rPr lang="pt-BR" sz="2400" dirty="0" smtClean="0">
                <a:solidFill>
                  <a:srgbClr val="2F2B20"/>
                </a:solidFill>
              </a:rPr>
              <a:t>					</a:t>
            </a:r>
            <a:r>
              <a:rPr lang="pt-BR" sz="1800" dirty="0" smtClean="0">
                <a:solidFill>
                  <a:srgbClr val="2F2B20"/>
                </a:solidFill>
              </a:rPr>
              <a:t>2</a:t>
            </a:r>
          </a:p>
          <a:p>
            <a:pPr marL="114300" lvl="0" indent="0">
              <a:buClr>
                <a:srgbClr val="A9A57C"/>
              </a:buClr>
              <a:buNone/>
            </a:pPr>
            <a:endParaRPr lang="pt-BR" sz="1100" dirty="0">
              <a:solidFill>
                <a:srgbClr val="2F2B20"/>
              </a:solidFill>
            </a:endParaRPr>
          </a:p>
          <a:p>
            <a:pPr marL="114300" indent="0" algn="just">
              <a:buNone/>
            </a:pPr>
            <a:r>
              <a:rPr lang="pt-BR" dirty="0"/>
              <a:t>	</a:t>
            </a:r>
            <a:r>
              <a:rPr lang="pt-BR" sz="2500" dirty="0"/>
              <a:t>A geração que presenciou o ministério de </a:t>
            </a:r>
            <a:r>
              <a:rPr lang="pt-BR" sz="2500" dirty="0" smtClean="0"/>
              <a:t>Jesus era </a:t>
            </a:r>
            <a:r>
              <a:rPr lang="pt-BR" sz="2500" dirty="0"/>
              <a:t>totalmente desprovida de sofisticados recursos médicos e farmacêuticos. Portanto, o sofrimento provocado pelas enfermidades era praticamente inconsolável até a manifestação da compaixão do Pai por meio de seu Filho Jesus Cristo. Paralíticos, coxos e cegos cujas vidas eram prisioneiras da limitação física e da mendicância encontraram em </a:t>
            </a:r>
            <a:r>
              <a:rPr lang="pt-BR" sz="2500" dirty="0" smtClean="0"/>
              <a:t>Cristo Jesus </a:t>
            </a:r>
            <a:r>
              <a:rPr lang="pt-BR" sz="2500" dirty="0"/>
              <a:t>cura e libertação. Cegos, mudos e surdos, cujas vidas eram privadas de relacionarem-se livremente com seus semelhantes, encontraram em Jesus Cristo a liberdade que tanto ansiavam. </a:t>
            </a:r>
            <a:r>
              <a:rPr lang="pt-BR" sz="2500" dirty="0" smtClean="0"/>
              <a:t>Leprosos </a:t>
            </a:r>
            <a:r>
              <a:rPr lang="pt-BR" sz="2500" dirty="0"/>
              <a:t>e oprimidos pelo diabo estigmados pela rejeição social e religiosa encontraram em </a:t>
            </a:r>
            <a:r>
              <a:rPr lang="pt-BR" sz="2500" dirty="0" smtClean="0"/>
              <a:t>Jesus </a:t>
            </a:r>
            <a:r>
              <a:rPr lang="pt-BR" sz="2500" dirty="0"/>
              <a:t>cura e restauração da dignidade (</a:t>
            </a:r>
            <a:r>
              <a:rPr lang="pt-BR" sz="2500" dirty="0">
                <a:solidFill>
                  <a:srgbClr val="0000CC"/>
                </a:solidFill>
              </a:rPr>
              <a:t>Mc 5.15-20</a:t>
            </a:r>
            <a:r>
              <a:rPr lang="pt-BR" sz="2500" dirty="0"/>
              <a:t>). </a:t>
            </a:r>
            <a:r>
              <a:rPr lang="pt-BR" sz="2500" dirty="0" smtClean="0"/>
              <a:t>E </a:t>
            </a:r>
            <a:r>
              <a:rPr lang="pt-BR" sz="2500" dirty="0"/>
              <a:t>os mortos, que foram ressuscitados por Cristo, receberam mais uma chance de viver para a glória de Deus</a:t>
            </a:r>
            <a:r>
              <a:rPr lang="pt-BR" sz="2500" dirty="0" smtClean="0"/>
              <a:t>.</a:t>
            </a:r>
            <a:endParaRPr lang="pt-BR" sz="2500" dirty="0"/>
          </a:p>
        </p:txBody>
      </p:sp>
    </p:spTree>
    <p:extLst>
      <p:ext uri="{BB962C8B-B14F-4D97-AF65-F5344CB8AC3E}">
        <p14:creationId xmlns:p14="http://schemas.microsoft.com/office/powerpoint/2010/main" val="325181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sz="4000" b="1" dirty="0"/>
              <a:t>LIÇÃO 8: </a:t>
            </a:r>
            <a:r>
              <a:rPr lang="pt-BR" sz="4000" b="1" dirty="0" smtClean="0"/>
              <a:t>  OS </a:t>
            </a:r>
            <a:r>
              <a:rPr lang="pt-BR" sz="4000" b="1" dirty="0"/>
              <a:t>PROPÓSITOS DOS </a:t>
            </a:r>
            <a:r>
              <a:rPr lang="pt-BR" sz="4000" b="1" dirty="0" smtClean="0"/>
              <a:t> MILAGRES  DE  </a:t>
            </a:r>
            <a:r>
              <a:rPr lang="pt-BR" sz="4000" b="1" dirty="0"/>
              <a:t>JESUS</a:t>
            </a:r>
          </a:p>
        </p:txBody>
      </p:sp>
    </p:spTree>
    <p:extLst>
      <p:ext uri="{BB962C8B-B14F-4D97-AF65-F5344CB8AC3E}">
        <p14:creationId xmlns:p14="http://schemas.microsoft.com/office/powerpoint/2010/main" val="159699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980728"/>
            <a:ext cx="7620000" cy="5420072"/>
          </a:xfrm>
        </p:spPr>
        <p:txBody>
          <a:bodyPr>
            <a:noAutofit/>
          </a:bodyPr>
          <a:lstStyle/>
          <a:p>
            <a:pPr marL="114300" indent="0">
              <a:buNone/>
            </a:pPr>
            <a:r>
              <a:rPr lang="pt-BR" sz="2400" dirty="0">
                <a:solidFill>
                  <a:srgbClr val="0000CC"/>
                </a:solidFill>
              </a:rPr>
              <a:t>Mc 5. 15 </a:t>
            </a:r>
            <a:r>
              <a:rPr lang="pt-BR" sz="2400" dirty="0" smtClean="0">
                <a:solidFill>
                  <a:srgbClr val="0000CC"/>
                </a:solidFill>
              </a:rPr>
              <a:t>E </a:t>
            </a:r>
            <a:r>
              <a:rPr lang="pt-BR" sz="2400" dirty="0">
                <a:solidFill>
                  <a:srgbClr val="0000CC"/>
                </a:solidFill>
              </a:rPr>
              <a:t>foram ter com Jesus, e viram o endemoninhado, o que tivera a legião, assentado, vestido e em perfeito juízo, e temeram.</a:t>
            </a:r>
          </a:p>
          <a:p>
            <a:pPr marL="114300" indent="0">
              <a:buNone/>
            </a:pPr>
            <a:r>
              <a:rPr lang="pt-BR" sz="2400" dirty="0">
                <a:solidFill>
                  <a:srgbClr val="0000CC"/>
                </a:solidFill>
              </a:rPr>
              <a:t>16  E os que aquilo tinham visto contaram-lhes o que acontecera ao endemoninhado e acerca dos porcos.</a:t>
            </a:r>
          </a:p>
          <a:p>
            <a:pPr marL="114300" indent="0">
              <a:buNone/>
            </a:pPr>
            <a:r>
              <a:rPr lang="pt-BR" sz="2400" dirty="0">
                <a:solidFill>
                  <a:srgbClr val="0000CC"/>
                </a:solidFill>
              </a:rPr>
              <a:t>17  E começaram a rogar-lhe que saísse do seu território.</a:t>
            </a:r>
          </a:p>
          <a:p>
            <a:pPr marL="114300" indent="0">
              <a:buNone/>
            </a:pPr>
            <a:r>
              <a:rPr lang="pt-BR" sz="2400" dirty="0">
                <a:solidFill>
                  <a:srgbClr val="0000CC"/>
                </a:solidFill>
              </a:rPr>
              <a:t>18  E, entrando ele no barco, rogava-lhe o que fora endemoninhado que o deixasse estar com ele.</a:t>
            </a:r>
          </a:p>
          <a:p>
            <a:pPr marL="114300" indent="0">
              <a:buNone/>
            </a:pPr>
            <a:r>
              <a:rPr lang="pt-BR" sz="2400" dirty="0">
                <a:solidFill>
                  <a:srgbClr val="0000CC"/>
                </a:solidFill>
              </a:rPr>
              <a:t>19  Jesus, porém, não </a:t>
            </a:r>
            <a:r>
              <a:rPr lang="pt-BR" sz="2400" dirty="0" err="1">
                <a:solidFill>
                  <a:srgbClr val="0000CC"/>
                </a:solidFill>
              </a:rPr>
              <a:t>lho</a:t>
            </a:r>
            <a:r>
              <a:rPr lang="pt-BR" sz="2400" dirty="0">
                <a:solidFill>
                  <a:srgbClr val="0000CC"/>
                </a:solidFill>
              </a:rPr>
              <a:t> permitiu, mas disse-lhe: Vai para tua casa, para os teus, e anuncia-lhes quão grandes coisas o Senhor te fez e como teve misericórdia de ti.</a:t>
            </a:r>
          </a:p>
          <a:p>
            <a:pPr marL="114300" indent="0">
              <a:buNone/>
            </a:pPr>
            <a:r>
              <a:rPr lang="pt-BR" sz="2400" dirty="0">
                <a:solidFill>
                  <a:srgbClr val="0000CC"/>
                </a:solidFill>
              </a:rPr>
              <a:t>20  E ele foi e começou a anunciar em </a:t>
            </a:r>
            <a:r>
              <a:rPr lang="pt-BR" sz="2400" dirty="0" err="1">
                <a:solidFill>
                  <a:srgbClr val="0000CC"/>
                </a:solidFill>
              </a:rPr>
              <a:t>Decápolis</a:t>
            </a:r>
            <a:r>
              <a:rPr lang="pt-BR" sz="2400" dirty="0">
                <a:solidFill>
                  <a:srgbClr val="0000CC"/>
                </a:solidFill>
              </a:rPr>
              <a:t> quão grandes coisas Jesus lhe fizera; e todos se maravilhavam.</a:t>
            </a:r>
            <a:endParaRPr lang="pt-BR" sz="2400" dirty="0" smtClean="0">
              <a:solidFill>
                <a:srgbClr val="0000CC"/>
              </a:solidFill>
            </a:endParaRPr>
          </a:p>
        </p:txBody>
      </p:sp>
    </p:spTree>
    <p:extLst>
      <p:ext uri="{BB962C8B-B14F-4D97-AF65-F5344CB8AC3E}">
        <p14:creationId xmlns:p14="http://schemas.microsoft.com/office/powerpoint/2010/main" val="26650619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a:t>
            </a:r>
            <a:r>
              <a:rPr lang="pt-BR" sz="2400" b="1" dirty="0" smtClean="0"/>
              <a:t>INTRODUÇÃO</a:t>
            </a:r>
          </a:p>
          <a:p>
            <a:r>
              <a:rPr lang="pt-BR" sz="2400" b="1" dirty="0"/>
              <a:t>I – OS MILAGRES CONFIRMARAM A IDENTIDADE </a:t>
            </a:r>
            <a:r>
              <a:rPr lang="pt-BR" sz="2400" b="1" dirty="0" smtClean="0"/>
              <a:t>E</a:t>
            </a:r>
          </a:p>
          <a:p>
            <a:pPr marL="114300" indent="0">
              <a:buNone/>
            </a:pPr>
            <a:r>
              <a:rPr lang="pt-BR" sz="2400" b="1" dirty="0"/>
              <a:t>	</a:t>
            </a:r>
            <a:r>
              <a:rPr lang="pt-BR" sz="2400" b="1" dirty="0" smtClean="0"/>
              <a:t> </a:t>
            </a:r>
            <a:r>
              <a:rPr lang="pt-BR" sz="2400" b="1" dirty="0"/>
              <a:t>PROPÓSITO DE </a:t>
            </a:r>
            <a:r>
              <a:rPr lang="pt-BR" sz="2400" b="1" dirty="0" smtClean="0"/>
              <a:t>JESUS </a:t>
            </a:r>
            <a:r>
              <a:rPr lang="pt-BR" sz="2400" dirty="0" smtClean="0"/>
              <a:t>	(</a:t>
            </a:r>
            <a:r>
              <a:rPr lang="pt-BR" sz="2400" dirty="0" err="1"/>
              <a:t>Mt</a:t>
            </a:r>
            <a:r>
              <a:rPr lang="pt-BR" sz="2400" dirty="0"/>
              <a:t> 11.1-6</a:t>
            </a:r>
            <a:r>
              <a:rPr lang="pt-BR" sz="2400" dirty="0" smtClean="0"/>
              <a:t>)</a:t>
            </a:r>
          </a:p>
          <a:p>
            <a:endParaRPr lang="pt-BR" sz="1000" dirty="0" smtClean="0"/>
          </a:p>
          <a:p>
            <a:r>
              <a:rPr lang="pt-BR" sz="2400" b="1" dirty="0"/>
              <a:t>II – OS MILAGRES COMO MANIFESTAÇÃO </a:t>
            </a:r>
            <a:r>
              <a:rPr lang="pt-BR" sz="2400" b="1" dirty="0" smtClean="0"/>
              <a:t>DA</a:t>
            </a:r>
          </a:p>
          <a:p>
            <a:pPr marL="114300" indent="0">
              <a:buNone/>
            </a:pPr>
            <a:r>
              <a:rPr lang="pt-BR" sz="2400" b="1" dirty="0"/>
              <a:t>	</a:t>
            </a:r>
            <a:r>
              <a:rPr lang="pt-BR" sz="2400" b="1" dirty="0" smtClean="0"/>
              <a:t> </a:t>
            </a:r>
            <a:r>
              <a:rPr lang="pt-BR" sz="2400" b="1" dirty="0"/>
              <a:t>COMPAIXÃO DE DEUS </a:t>
            </a:r>
            <a:r>
              <a:rPr lang="pt-BR" sz="2400" dirty="0" smtClean="0"/>
              <a:t>	(</a:t>
            </a:r>
            <a:r>
              <a:rPr lang="pt-BR" sz="2400" dirty="0" err="1"/>
              <a:t>Lc</a:t>
            </a:r>
            <a:r>
              <a:rPr lang="pt-BR" sz="2400" dirty="0"/>
              <a:t> 7.11-17</a:t>
            </a:r>
            <a:r>
              <a:rPr lang="pt-BR" sz="2400" dirty="0" smtClean="0"/>
              <a:t>)</a:t>
            </a:r>
          </a:p>
          <a:p>
            <a:endParaRPr lang="pt-BR" sz="1000" dirty="0" smtClean="0"/>
          </a:p>
          <a:p>
            <a:r>
              <a:rPr lang="pt-BR" sz="2400" b="1" dirty="0">
                <a:solidFill>
                  <a:srgbClr val="FF0000"/>
                </a:solidFill>
              </a:rPr>
              <a:t>III – O PROPÓSITO DA OPERAÇÃO DE MILAGRES </a:t>
            </a:r>
            <a:r>
              <a:rPr lang="pt-BR" sz="2400" b="1" dirty="0" smtClean="0">
                <a:solidFill>
                  <a:srgbClr val="FF0000"/>
                </a:solidFill>
              </a:rPr>
              <a:t>EM</a:t>
            </a:r>
          </a:p>
          <a:p>
            <a:pPr marL="114300" indent="0">
              <a:buNone/>
            </a:pPr>
            <a:r>
              <a:rPr lang="pt-BR" sz="2400" b="1" dirty="0">
                <a:solidFill>
                  <a:srgbClr val="FF0000"/>
                </a:solidFill>
              </a:rPr>
              <a:t>	</a:t>
            </a:r>
            <a:r>
              <a:rPr lang="pt-BR" sz="2400" b="1" dirty="0" smtClean="0">
                <a:solidFill>
                  <a:srgbClr val="FF0000"/>
                </a:solidFill>
              </a:rPr>
              <a:t> </a:t>
            </a:r>
            <a:r>
              <a:rPr lang="pt-BR" sz="2400" b="1" dirty="0">
                <a:solidFill>
                  <a:srgbClr val="FF0000"/>
                </a:solidFill>
              </a:rPr>
              <a:t>NOSSOS DIAS </a:t>
            </a:r>
            <a:r>
              <a:rPr lang="pt-BR" sz="2400" dirty="0" smtClean="0">
                <a:solidFill>
                  <a:srgbClr val="FF0000"/>
                </a:solidFill>
              </a:rPr>
              <a:t>		(</a:t>
            </a:r>
            <a:r>
              <a:rPr lang="pt-BR" sz="2400" dirty="0">
                <a:solidFill>
                  <a:srgbClr val="FF0000"/>
                </a:solidFill>
              </a:rPr>
              <a:t>Mc </a:t>
            </a:r>
            <a:r>
              <a:rPr lang="pt-BR" sz="2400" dirty="0" smtClean="0">
                <a:solidFill>
                  <a:srgbClr val="FF0000"/>
                </a:solidFill>
              </a:rPr>
              <a:t>16.14-20)</a:t>
            </a:r>
          </a:p>
          <a:p>
            <a:endParaRPr lang="pt-BR" sz="1000" dirty="0" smtClean="0">
              <a:solidFill>
                <a:srgbClr val="FF0000"/>
              </a:solidFill>
            </a:endParaRPr>
          </a:p>
          <a:p>
            <a:r>
              <a:rPr lang="pt-BR" sz="2400" b="1" dirty="0" smtClean="0"/>
              <a:t>	CONCLUSÃO</a:t>
            </a:r>
            <a:endParaRPr lang="pt-BR" sz="2400" b="1" dirty="0"/>
          </a:p>
        </p:txBody>
      </p:sp>
    </p:spTree>
    <p:extLst>
      <p:ext uri="{BB962C8B-B14F-4D97-AF65-F5344CB8AC3E}">
        <p14:creationId xmlns:p14="http://schemas.microsoft.com/office/powerpoint/2010/main" val="4040601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7620000" cy="706090"/>
          </a:xfrm>
        </p:spPr>
        <p:txBody>
          <a:bodyPr/>
          <a:lstStyle/>
          <a:p>
            <a:pPr algn="ctr"/>
            <a:r>
              <a:rPr lang="pt-BR" sz="2400" b="1" dirty="0" smtClean="0"/>
              <a:t>LEITURA BÍBLICA</a:t>
            </a:r>
            <a:endParaRPr lang="pt-BR" sz="2400" b="1" dirty="0"/>
          </a:p>
        </p:txBody>
      </p:sp>
      <p:sp>
        <p:nvSpPr>
          <p:cNvPr id="3" name="Espaço Reservado para Conteúdo 2"/>
          <p:cNvSpPr>
            <a:spLocks noGrp="1"/>
          </p:cNvSpPr>
          <p:nvPr>
            <p:ph idx="1"/>
          </p:nvPr>
        </p:nvSpPr>
        <p:spPr>
          <a:xfrm>
            <a:off x="457200" y="836712"/>
            <a:ext cx="7620000" cy="5564088"/>
          </a:xfrm>
        </p:spPr>
        <p:txBody>
          <a:bodyPr>
            <a:noAutofit/>
          </a:bodyPr>
          <a:lstStyle/>
          <a:p>
            <a:pPr marL="114300" indent="0">
              <a:buNone/>
            </a:pPr>
            <a:r>
              <a:rPr lang="pt-BR" sz="2300" dirty="0">
                <a:solidFill>
                  <a:srgbClr val="0000CC"/>
                </a:solidFill>
              </a:rPr>
              <a:t>Mc 16. 14 </a:t>
            </a:r>
            <a:r>
              <a:rPr lang="pt-BR" sz="2300" dirty="0" smtClean="0">
                <a:solidFill>
                  <a:srgbClr val="0000CC"/>
                </a:solidFill>
              </a:rPr>
              <a:t> </a:t>
            </a:r>
            <a:r>
              <a:rPr lang="pt-BR" sz="2300" dirty="0">
                <a:solidFill>
                  <a:srgbClr val="0000CC"/>
                </a:solidFill>
              </a:rPr>
              <a:t>Finalmente apareceu aos onze, estando eles assentados juntamente, e </a:t>
            </a:r>
            <a:r>
              <a:rPr lang="pt-BR" sz="2300" dirty="0" err="1">
                <a:solidFill>
                  <a:srgbClr val="0000CC"/>
                </a:solidFill>
              </a:rPr>
              <a:t>lançou-lhes</a:t>
            </a:r>
            <a:r>
              <a:rPr lang="pt-BR" sz="2300" dirty="0">
                <a:solidFill>
                  <a:srgbClr val="0000CC"/>
                </a:solidFill>
              </a:rPr>
              <a:t> em rosto a sua incredulidade e dureza de coração, por não haverem crido nos que o tinham visto já ressuscitado</a:t>
            </a:r>
            <a:r>
              <a:rPr lang="pt-BR" sz="2300" dirty="0" smtClean="0">
                <a:solidFill>
                  <a:srgbClr val="0000CC"/>
                </a:solidFill>
              </a:rPr>
              <a:t>.  15 E </a:t>
            </a:r>
            <a:r>
              <a:rPr lang="pt-BR" sz="2300" dirty="0">
                <a:solidFill>
                  <a:srgbClr val="0000CC"/>
                </a:solidFill>
              </a:rPr>
              <a:t>disse-lhes: Ide por todo o mundo, pregai o evangelho a toda criatura.</a:t>
            </a:r>
          </a:p>
          <a:p>
            <a:pPr marL="114300" indent="0">
              <a:buNone/>
            </a:pPr>
            <a:r>
              <a:rPr lang="pt-BR" sz="2300" dirty="0">
                <a:solidFill>
                  <a:srgbClr val="0000CC"/>
                </a:solidFill>
              </a:rPr>
              <a:t>16 </a:t>
            </a:r>
            <a:r>
              <a:rPr lang="pt-BR" sz="2300" dirty="0" smtClean="0">
                <a:solidFill>
                  <a:srgbClr val="0000CC"/>
                </a:solidFill>
              </a:rPr>
              <a:t>Quem </a:t>
            </a:r>
            <a:r>
              <a:rPr lang="pt-BR" sz="2300" dirty="0">
                <a:solidFill>
                  <a:srgbClr val="0000CC"/>
                </a:solidFill>
              </a:rPr>
              <a:t>crer e for batizado será salvo; mas quem não crer será condenado</a:t>
            </a:r>
            <a:r>
              <a:rPr lang="pt-BR" sz="2300" dirty="0" smtClean="0">
                <a:solidFill>
                  <a:srgbClr val="0000CC"/>
                </a:solidFill>
              </a:rPr>
              <a:t>.    17 E </a:t>
            </a:r>
            <a:r>
              <a:rPr lang="pt-BR" sz="2300" dirty="0">
                <a:solidFill>
                  <a:srgbClr val="0000CC"/>
                </a:solidFill>
              </a:rPr>
              <a:t>estes sinais seguirão aos que crerem: em meu nome, expulsarão demônios; falarão novas línguas</a:t>
            </a:r>
            <a:r>
              <a:rPr lang="pt-BR" sz="2300" dirty="0" smtClean="0">
                <a:solidFill>
                  <a:srgbClr val="0000CC"/>
                </a:solidFill>
              </a:rPr>
              <a:t>;    18  pegarão </a:t>
            </a:r>
            <a:r>
              <a:rPr lang="pt-BR" sz="2300" dirty="0">
                <a:solidFill>
                  <a:srgbClr val="0000CC"/>
                </a:solidFill>
              </a:rPr>
              <a:t>nas serpentes; e, se beberem alguma coisa mortífera, não lhes fará dano algum; e imporão as mãos sobre os enfermos e os curarão</a:t>
            </a:r>
            <a:r>
              <a:rPr lang="pt-BR" sz="2300" dirty="0" smtClean="0">
                <a:solidFill>
                  <a:srgbClr val="0000CC"/>
                </a:solidFill>
              </a:rPr>
              <a:t>.    19  </a:t>
            </a:r>
            <a:r>
              <a:rPr lang="pt-BR" sz="2300" dirty="0">
                <a:solidFill>
                  <a:srgbClr val="0000CC"/>
                </a:solidFill>
              </a:rPr>
              <a:t>Ora, o Senhor, depois de lhes ter falado, foi recebido no céu e </a:t>
            </a:r>
            <a:r>
              <a:rPr lang="pt-BR" sz="2300" dirty="0" smtClean="0">
                <a:solidFill>
                  <a:srgbClr val="0000CC"/>
                </a:solidFill>
              </a:rPr>
              <a:t>assentou-se à </a:t>
            </a:r>
            <a:r>
              <a:rPr lang="pt-BR" sz="2300" dirty="0">
                <a:solidFill>
                  <a:srgbClr val="0000CC"/>
                </a:solidFill>
              </a:rPr>
              <a:t>direita de Deus</a:t>
            </a:r>
            <a:r>
              <a:rPr lang="pt-BR" sz="2300" dirty="0" smtClean="0">
                <a:solidFill>
                  <a:srgbClr val="0000CC"/>
                </a:solidFill>
              </a:rPr>
              <a:t>.    20  E eles</a:t>
            </a:r>
            <a:r>
              <a:rPr lang="pt-BR" sz="2300" dirty="0">
                <a:solidFill>
                  <a:srgbClr val="0000CC"/>
                </a:solidFill>
              </a:rPr>
              <a:t>, tendo partido, pregaram </a:t>
            </a:r>
            <a:r>
              <a:rPr lang="pt-BR" sz="2300" dirty="0" smtClean="0">
                <a:solidFill>
                  <a:srgbClr val="0000CC"/>
                </a:solidFill>
              </a:rPr>
              <a:t>por todas </a:t>
            </a:r>
            <a:r>
              <a:rPr lang="pt-BR" sz="2300" dirty="0">
                <a:solidFill>
                  <a:srgbClr val="0000CC"/>
                </a:solidFill>
              </a:rPr>
              <a:t>as partes, cooperando com eles o Senhor e confirmando a palavra com os sinais que se seguiram. Amém!</a:t>
            </a:r>
          </a:p>
        </p:txBody>
      </p:sp>
    </p:spTree>
    <p:extLst>
      <p:ext uri="{BB962C8B-B14F-4D97-AF65-F5344CB8AC3E}">
        <p14:creationId xmlns:p14="http://schemas.microsoft.com/office/powerpoint/2010/main" val="8047070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864096"/>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1196752"/>
            <a:ext cx="7620000" cy="5184576"/>
          </a:xfrm>
          <a:ln>
            <a:solidFill>
              <a:schemeClr val="tx1">
                <a:lumMod val="90000"/>
                <a:lumOff val="10000"/>
              </a:schemeClr>
            </a:solidFill>
          </a:ln>
        </p:spPr>
        <p:txBody>
          <a:bodyPr>
            <a:normAutofit lnSpcReduction="10000"/>
          </a:bodyPr>
          <a:lstStyle/>
          <a:p>
            <a:pPr marL="114300" lvl="0" indent="0">
              <a:buClr>
                <a:srgbClr val="A9A57C"/>
              </a:buClr>
              <a:buNone/>
            </a:pPr>
            <a:r>
              <a:rPr lang="pt-BR" sz="2400" dirty="0">
                <a:solidFill>
                  <a:srgbClr val="2F2B20"/>
                </a:solidFill>
              </a:rPr>
              <a:t>III – O PROPÓSITO DA OPERAÇÃO DE MILAGRES EM</a:t>
            </a:r>
          </a:p>
          <a:p>
            <a:pPr marL="114300" lvl="0" indent="0">
              <a:buClr>
                <a:srgbClr val="A9A57C"/>
              </a:buClr>
              <a:buNone/>
            </a:pPr>
            <a:r>
              <a:rPr lang="pt-BR" sz="2400" dirty="0">
                <a:solidFill>
                  <a:srgbClr val="2F2B20"/>
                </a:solidFill>
              </a:rPr>
              <a:t>	 NOSSOS DIAS </a:t>
            </a:r>
            <a:r>
              <a:rPr lang="pt-BR" sz="2400" dirty="0" smtClean="0">
                <a:solidFill>
                  <a:srgbClr val="2F2B20"/>
                </a:solidFill>
              </a:rPr>
              <a:t>						</a:t>
            </a:r>
            <a:r>
              <a:rPr lang="pt-BR" sz="1800" dirty="0" smtClean="0">
                <a:solidFill>
                  <a:srgbClr val="2F2B20"/>
                </a:solidFill>
              </a:rPr>
              <a:t>1</a:t>
            </a:r>
          </a:p>
          <a:p>
            <a:pPr marL="114300" lvl="0" indent="0">
              <a:buClr>
                <a:srgbClr val="A9A57C"/>
              </a:buClr>
              <a:buNone/>
            </a:pPr>
            <a:endParaRPr lang="pt-BR" sz="800" dirty="0">
              <a:solidFill>
                <a:srgbClr val="2F2B20"/>
              </a:solidFill>
            </a:endParaRPr>
          </a:p>
          <a:p>
            <a:pPr marL="114300" indent="0" algn="just">
              <a:buNone/>
            </a:pPr>
            <a:r>
              <a:rPr lang="pt-BR" dirty="0"/>
              <a:t>	</a:t>
            </a:r>
            <a:r>
              <a:rPr lang="pt-BR" sz="2800" dirty="0"/>
              <a:t>Jesus, ao longo do seu ministério, empregou sistematicamente esforços com o objetivo de treinar os apóstolos para serem os seus sucessores na propagação do Evangelho do Reino. Ao lermos o livro de Atos dos Apóstolos, percebemos o sucesso do treinamento aplicado por Cristo aos seus sucessores, visto que, o Evangelho do Reino continuou sendo proclamado com poderosas manifestações dos dons do Espírito Santo (</a:t>
            </a:r>
            <a:r>
              <a:rPr lang="pt-BR" sz="2800" dirty="0">
                <a:solidFill>
                  <a:srgbClr val="0000CC"/>
                </a:solidFill>
              </a:rPr>
              <a:t>At 5. 14-16; </a:t>
            </a:r>
            <a:r>
              <a:rPr lang="pt-BR" sz="2800" dirty="0" smtClean="0">
                <a:solidFill>
                  <a:srgbClr val="0000CC"/>
                </a:solidFill>
              </a:rPr>
              <a:t> </a:t>
            </a:r>
            <a:r>
              <a:rPr lang="pt-BR" sz="2800" dirty="0">
                <a:solidFill>
                  <a:srgbClr val="0000CC"/>
                </a:solidFill>
              </a:rPr>
              <a:t>8. 4-8</a:t>
            </a:r>
            <a:r>
              <a:rPr lang="pt-BR" sz="2800" dirty="0"/>
              <a:t>). </a:t>
            </a:r>
          </a:p>
        </p:txBody>
      </p:sp>
    </p:spTree>
    <p:extLst>
      <p:ext uri="{BB962C8B-B14F-4D97-AF65-F5344CB8AC3E}">
        <p14:creationId xmlns:p14="http://schemas.microsoft.com/office/powerpoint/2010/main" val="27197730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476672"/>
            <a:ext cx="7620000" cy="5976664"/>
          </a:xfrm>
        </p:spPr>
        <p:txBody>
          <a:bodyPr>
            <a:noAutofit/>
          </a:bodyPr>
          <a:lstStyle/>
          <a:p>
            <a:pPr marL="114300" indent="0">
              <a:buNone/>
            </a:pPr>
            <a:r>
              <a:rPr lang="da-DK" dirty="0">
                <a:solidFill>
                  <a:srgbClr val="0000CC"/>
                </a:solidFill>
              </a:rPr>
              <a:t>At 5. </a:t>
            </a:r>
            <a:r>
              <a:rPr lang="pt-BR" dirty="0">
                <a:solidFill>
                  <a:srgbClr val="0000CC"/>
                </a:solidFill>
              </a:rPr>
              <a:t>14  E a multidão dos que criam no Senhor, tanto homens como mulheres, crescia cada vez mais</a:t>
            </a:r>
            <a:r>
              <a:rPr lang="pt-BR" dirty="0" smtClean="0">
                <a:solidFill>
                  <a:srgbClr val="0000CC"/>
                </a:solidFill>
              </a:rPr>
              <a:t>,    15  </a:t>
            </a:r>
            <a:r>
              <a:rPr lang="pt-BR" dirty="0">
                <a:solidFill>
                  <a:srgbClr val="0000CC"/>
                </a:solidFill>
              </a:rPr>
              <a:t>de sorte que transportavam os enfermos para as ruas e os punham em leitos e em camilhas, para que ao menos a sombra de Pedro, quando este passasse, cobrisse alguns deles</a:t>
            </a:r>
            <a:r>
              <a:rPr lang="pt-BR" dirty="0" smtClean="0">
                <a:solidFill>
                  <a:srgbClr val="0000CC"/>
                </a:solidFill>
              </a:rPr>
              <a:t>.    16  </a:t>
            </a:r>
            <a:r>
              <a:rPr lang="pt-BR" dirty="0">
                <a:solidFill>
                  <a:srgbClr val="0000CC"/>
                </a:solidFill>
              </a:rPr>
              <a:t>E até das cidades circunvizinhas concorria muita gente a Jerusalém, conduzindo enfermos e atormentados de espíritos imundos, os quais todos eram curados.</a:t>
            </a:r>
            <a:endParaRPr lang="da-DK" dirty="0">
              <a:solidFill>
                <a:srgbClr val="0000CC"/>
              </a:solidFill>
            </a:endParaRPr>
          </a:p>
          <a:p>
            <a:pPr marL="114300" indent="0">
              <a:buNone/>
            </a:pPr>
            <a:r>
              <a:rPr lang="da-DK" sz="2400" dirty="0" smtClean="0">
                <a:solidFill>
                  <a:srgbClr val="7030A0"/>
                </a:solidFill>
              </a:rPr>
              <a:t>At 8</a:t>
            </a:r>
            <a:r>
              <a:rPr lang="da-DK" sz="2400" dirty="0">
                <a:solidFill>
                  <a:srgbClr val="7030A0"/>
                </a:solidFill>
              </a:rPr>
              <a:t>. </a:t>
            </a:r>
            <a:r>
              <a:rPr lang="pt-BR" sz="2400" dirty="0">
                <a:solidFill>
                  <a:srgbClr val="7030A0"/>
                </a:solidFill>
              </a:rPr>
              <a:t>4 </a:t>
            </a:r>
            <a:r>
              <a:rPr lang="pt-BR" sz="2400" dirty="0" smtClean="0">
                <a:solidFill>
                  <a:srgbClr val="7030A0"/>
                </a:solidFill>
              </a:rPr>
              <a:t> </a:t>
            </a:r>
            <a:r>
              <a:rPr lang="pt-BR" sz="2400" dirty="0">
                <a:solidFill>
                  <a:srgbClr val="7030A0"/>
                </a:solidFill>
              </a:rPr>
              <a:t>Mas os que andavam dispersos iam por toda parte anunciando a palavra</a:t>
            </a:r>
            <a:r>
              <a:rPr lang="pt-BR" sz="2400" dirty="0" smtClean="0">
                <a:solidFill>
                  <a:srgbClr val="7030A0"/>
                </a:solidFill>
              </a:rPr>
              <a:t>.    5  </a:t>
            </a:r>
            <a:r>
              <a:rPr lang="pt-BR" sz="2400" dirty="0">
                <a:solidFill>
                  <a:srgbClr val="7030A0"/>
                </a:solidFill>
              </a:rPr>
              <a:t>E, descendo Filipe à cidade de Samaria, lhes pregava a Cristo</a:t>
            </a:r>
            <a:r>
              <a:rPr lang="pt-BR" sz="2400" dirty="0" smtClean="0">
                <a:solidFill>
                  <a:srgbClr val="7030A0"/>
                </a:solidFill>
              </a:rPr>
              <a:t>.   6 E </a:t>
            </a:r>
            <a:r>
              <a:rPr lang="pt-BR" sz="2400" dirty="0">
                <a:solidFill>
                  <a:srgbClr val="7030A0"/>
                </a:solidFill>
              </a:rPr>
              <a:t>as multidões unanimemente prestavam atenção ao que Filipe dizia, porque ouviam e viam os sinais que ele fazia</a:t>
            </a:r>
            <a:r>
              <a:rPr lang="pt-BR" sz="2400" dirty="0" smtClean="0">
                <a:solidFill>
                  <a:srgbClr val="7030A0"/>
                </a:solidFill>
              </a:rPr>
              <a:t>,    7  </a:t>
            </a:r>
            <a:r>
              <a:rPr lang="pt-BR" sz="2400" dirty="0">
                <a:solidFill>
                  <a:srgbClr val="7030A0"/>
                </a:solidFill>
              </a:rPr>
              <a:t>pois que os espíritos imundos saíam de muitos que os tinham, clamando em alta voz; e muitos paralíticos e coxos eram curados</a:t>
            </a:r>
            <a:r>
              <a:rPr lang="pt-BR" sz="2400" dirty="0" smtClean="0">
                <a:solidFill>
                  <a:srgbClr val="7030A0"/>
                </a:solidFill>
              </a:rPr>
              <a:t>.    8  </a:t>
            </a:r>
            <a:r>
              <a:rPr lang="pt-BR" sz="2400" dirty="0">
                <a:solidFill>
                  <a:srgbClr val="7030A0"/>
                </a:solidFill>
              </a:rPr>
              <a:t>E havia grande alegria naquela cidade.</a:t>
            </a:r>
          </a:p>
        </p:txBody>
      </p:sp>
    </p:spTree>
    <p:extLst>
      <p:ext uri="{BB962C8B-B14F-4D97-AF65-F5344CB8AC3E}">
        <p14:creationId xmlns:p14="http://schemas.microsoft.com/office/powerpoint/2010/main" val="38832346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562"/>
            <a:ext cx="7620000" cy="848274"/>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980728"/>
            <a:ext cx="7620000" cy="5472608"/>
          </a:xfrm>
          <a:ln>
            <a:solidFill>
              <a:schemeClr val="tx1">
                <a:lumMod val="90000"/>
                <a:lumOff val="10000"/>
              </a:schemeClr>
            </a:solidFill>
          </a:ln>
        </p:spPr>
        <p:txBody>
          <a:bodyPr>
            <a:normAutofit fontScale="92500" lnSpcReduction="20000"/>
          </a:bodyPr>
          <a:lstStyle/>
          <a:p>
            <a:pPr marL="114300" lvl="0" indent="0">
              <a:buClr>
                <a:srgbClr val="A9A57C"/>
              </a:buClr>
              <a:buNone/>
            </a:pPr>
            <a:r>
              <a:rPr lang="pt-BR" sz="2400" dirty="0">
                <a:solidFill>
                  <a:srgbClr val="2F2B20"/>
                </a:solidFill>
              </a:rPr>
              <a:t>III – O PROPÓSITO DA OPERAÇÃO DE MILAGRES EM</a:t>
            </a:r>
          </a:p>
          <a:p>
            <a:pPr marL="114300" lvl="0" indent="0">
              <a:buClr>
                <a:srgbClr val="A9A57C"/>
              </a:buClr>
              <a:buNone/>
            </a:pPr>
            <a:r>
              <a:rPr lang="pt-BR" sz="2400" dirty="0">
                <a:solidFill>
                  <a:srgbClr val="2F2B20"/>
                </a:solidFill>
              </a:rPr>
              <a:t>	 NOSSOS DIAS </a:t>
            </a:r>
            <a:r>
              <a:rPr lang="pt-BR" sz="2400" dirty="0" smtClean="0">
                <a:solidFill>
                  <a:srgbClr val="2F2B20"/>
                </a:solidFill>
              </a:rPr>
              <a:t>						</a:t>
            </a:r>
            <a:r>
              <a:rPr lang="pt-BR" sz="1800" dirty="0" smtClean="0">
                <a:solidFill>
                  <a:srgbClr val="2F2B20"/>
                </a:solidFill>
              </a:rPr>
              <a:t>2</a:t>
            </a:r>
          </a:p>
          <a:p>
            <a:pPr marL="114300" lvl="0" indent="0">
              <a:buClr>
                <a:srgbClr val="A9A57C"/>
              </a:buClr>
              <a:buNone/>
            </a:pPr>
            <a:endParaRPr lang="pt-BR" sz="800" dirty="0">
              <a:solidFill>
                <a:srgbClr val="2F2B20"/>
              </a:solidFill>
            </a:endParaRPr>
          </a:p>
          <a:p>
            <a:pPr marL="114300" indent="0" algn="just">
              <a:buNone/>
            </a:pPr>
            <a:r>
              <a:rPr lang="pt-BR" dirty="0"/>
              <a:t>	</a:t>
            </a:r>
            <a:r>
              <a:rPr lang="pt-BR" sz="2400" dirty="0"/>
              <a:t>Em </a:t>
            </a:r>
            <a:r>
              <a:rPr lang="pt-BR" sz="2400" u="sng" dirty="0">
                <a:solidFill>
                  <a:srgbClr val="0000CC"/>
                </a:solidFill>
              </a:rPr>
              <a:t>Marcos 16.14-20</a:t>
            </a:r>
            <a:r>
              <a:rPr lang="pt-BR" sz="2400" dirty="0"/>
              <a:t>, temos o detalhamento das instruções de Jesus aos seus discípulos acerca da operação de sinais miraculosos a fim de cooperar com o testemunho da veracidade do Evangelho do Reino</a:t>
            </a:r>
            <a:r>
              <a:rPr lang="pt-BR" sz="2400" dirty="0" smtClean="0"/>
              <a:t>. </a:t>
            </a:r>
            <a:r>
              <a:rPr lang="pt-BR" sz="2400" dirty="0"/>
              <a:t>Não faz qualquer sentido encarar estas instruções sobre a operação de milagres como algo destinado apenas a geração apostólica, pois o impacto causado pelos sinais </a:t>
            </a:r>
            <a:r>
              <a:rPr lang="pt-BR" sz="2400" dirty="0" smtClean="0"/>
              <a:t>é </a:t>
            </a:r>
            <a:r>
              <a:rPr lang="pt-BR" sz="2400" dirty="0"/>
              <a:t>absolutamente necessário em nossos dias para </a:t>
            </a:r>
            <a:r>
              <a:rPr lang="pt-BR" sz="2400" dirty="0" smtClean="0"/>
              <a:t>testemunho </a:t>
            </a:r>
            <a:r>
              <a:rPr lang="pt-BR" sz="2400" dirty="0"/>
              <a:t>da autenticidade da ressurreição de Cristo. Observamos </a:t>
            </a:r>
            <a:r>
              <a:rPr lang="pt-BR" sz="2400" dirty="0" smtClean="0"/>
              <a:t>no </a:t>
            </a:r>
            <a:r>
              <a:rPr lang="pt-BR" sz="2400" dirty="0"/>
              <a:t>livro de Atos, a repercussão dos milagres na produção de fé em corações incrédulos </a:t>
            </a:r>
            <a:r>
              <a:rPr lang="pt-BR" sz="2400" dirty="0" smtClean="0"/>
              <a:t>(</a:t>
            </a:r>
            <a:r>
              <a:rPr lang="pt-BR" sz="2400" dirty="0" smtClean="0">
                <a:solidFill>
                  <a:srgbClr val="0000CC"/>
                </a:solidFill>
              </a:rPr>
              <a:t>At </a:t>
            </a:r>
            <a:r>
              <a:rPr lang="pt-BR" sz="2400" dirty="0">
                <a:solidFill>
                  <a:srgbClr val="0000CC"/>
                </a:solidFill>
              </a:rPr>
              <a:t>9.32-35, 39-42</a:t>
            </a:r>
            <a:r>
              <a:rPr lang="pt-BR" sz="2400" dirty="0"/>
              <a:t>). </a:t>
            </a:r>
            <a:r>
              <a:rPr lang="pt-BR" sz="2400" dirty="0" smtClean="0"/>
              <a:t>Atualmente</a:t>
            </a:r>
            <a:r>
              <a:rPr lang="pt-BR" sz="2400" dirty="0"/>
              <a:t>, mesmo com todos os grandes avanços da medicina e da farmacologia, muitas pessoas são terrivelmente afligidas por enfermidades incuráveis, debilitantes e letais. Portanto, precisamos do mesmo revestimento de poder concedido aos apóstolos para pregarmos o Evangelho do Reino a nossa geração com demonstrações poderosas do Espírito Santo </a:t>
            </a:r>
            <a:r>
              <a:rPr lang="pt-BR" sz="2400" dirty="0" smtClean="0"/>
              <a:t>(</a:t>
            </a:r>
            <a:r>
              <a:rPr lang="pt-BR" sz="2400" dirty="0" err="1">
                <a:solidFill>
                  <a:srgbClr val="0000CC"/>
                </a:solidFill>
              </a:rPr>
              <a:t>Jo</a:t>
            </a:r>
            <a:r>
              <a:rPr lang="pt-BR" sz="2400" dirty="0">
                <a:solidFill>
                  <a:srgbClr val="0000CC"/>
                </a:solidFill>
              </a:rPr>
              <a:t> 14.12; </a:t>
            </a:r>
            <a:r>
              <a:rPr lang="pt-BR" sz="2400" dirty="0" smtClean="0">
                <a:solidFill>
                  <a:srgbClr val="0000CC"/>
                </a:solidFill>
              </a:rPr>
              <a:t>1Co </a:t>
            </a:r>
            <a:r>
              <a:rPr lang="pt-BR" sz="2400" dirty="0">
                <a:solidFill>
                  <a:srgbClr val="0000CC"/>
                </a:solidFill>
              </a:rPr>
              <a:t>2.1-5; </a:t>
            </a:r>
            <a:r>
              <a:rPr lang="pt-BR" sz="2400" dirty="0" err="1">
                <a:solidFill>
                  <a:srgbClr val="0000CC"/>
                </a:solidFill>
              </a:rPr>
              <a:t>Hb</a:t>
            </a:r>
            <a:r>
              <a:rPr lang="pt-BR" sz="2400" dirty="0">
                <a:solidFill>
                  <a:srgbClr val="0000CC"/>
                </a:solidFill>
              </a:rPr>
              <a:t> </a:t>
            </a:r>
            <a:r>
              <a:rPr lang="pt-BR" sz="2400" dirty="0" smtClean="0">
                <a:solidFill>
                  <a:srgbClr val="0000CC"/>
                </a:solidFill>
              </a:rPr>
              <a:t>13.8</a:t>
            </a:r>
            <a:r>
              <a:rPr lang="pt-BR" sz="2400" dirty="0" smtClean="0"/>
              <a:t>).</a:t>
            </a:r>
            <a:endParaRPr lang="pt-BR" sz="2400" dirty="0"/>
          </a:p>
        </p:txBody>
      </p:sp>
    </p:spTree>
    <p:extLst>
      <p:ext uri="{BB962C8B-B14F-4D97-AF65-F5344CB8AC3E}">
        <p14:creationId xmlns:p14="http://schemas.microsoft.com/office/powerpoint/2010/main" val="900901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620688"/>
            <a:ext cx="7620000" cy="5760640"/>
          </a:xfrm>
        </p:spPr>
        <p:txBody>
          <a:bodyPr>
            <a:noAutofit/>
          </a:bodyPr>
          <a:lstStyle/>
          <a:p>
            <a:pPr marL="114300" indent="0">
              <a:buNone/>
            </a:pPr>
            <a:r>
              <a:rPr lang="pt-BR" sz="2300" dirty="0" smtClean="0">
                <a:solidFill>
                  <a:srgbClr val="7030A0"/>
                </a:solidFill>
              </a:rPr>
              <a:t>At </a:t>
            </a:r>
            <a:r>
              <a:rPr lang="pt-BR" sz="2300" dirty="0">
                <a:solidFill>
                  <a:srgbClr val="7030A0"/>
                </a:solidFill>
              </a:rPr>
              <a:t>9. 32 </a:t>
            </a:r>
            <a:r>
              <a:rPr lang="pt-BR" sz="2300" dirty="0" smtClean="0">
                <a:solidFill>
                  <a:srgbClr val="7030A0"/>
                </a:solidFill>
              </a:rPr>
              <a:t> </a:t>
            </a:r>
            <a:r>
              <a:rPr lang="pt-BR" sz="2300" dirty="0">
                <a:solidFill>
                  <a:srgbClr val="7030A0"/>
                </a:solidFill>
              </a:rPr>
              <a:t>E aconteceu que, passando Pedro por toda parte, veio também aos santos que habitavam em Lida</a:t>
            </a:r>
            <a:r>
              <a:rPr lang="pt-BR" sz="2300" dirty="0" smtClean="0">
                <a:solidFill>
                  <a:srgbClr val="7030A0"/>
                </a:solidFill>
              </a:rPr>
              <a:t>.    33  </a:t>
            </a:r>
            <a:r>
              <a:rPr lang="pt-BR" sz="2300" dirty="0">
                <a:solidFill>
                  <a:srgbClr val="7030A0"/>
                </a:solidFill>
              </a:rPr>
              <a:t>E achou ali certo homem chamado Enéias, jazendo numa cama havia oito anos, o qual era paralítico</a:t>
            </a:r>
            <a:r>
              <a:rPr lang="pt-BR" sz="2300" dirty="0" smtClean="0">
                <a:solidFill>
                  <a:srgbClr val="7030A0"/>
                </a:solidFill>
              </a:rPr>
              <a:t>.    34  </a:t>
            </a:r>
            <a:r>
              <a:rPr lang="pt-BR" sz="2300" dirty="0">
                <a:solidFill>
                  <a:srgbClr val="7030A0"/>
                </a:solidFill>
              </a:rPr>
              <a:t>E disse-lhe Pedro: Enéias, Jesus Cristo te dá saúde; levanta-te e faze a tua cama. E logo se levantou</a:t>
            </a:r>
            <a:r>
              <a:rPr lang="pt-BR" sz="2300" dirty="0" smtClean="0">
                <a:solidFill>
                  <a:srgbClr val="7030A0"/>
                </a:solidFill>
              </a:rPr>
              <a:t>.    35  E </a:t>
            </a:r>
            <a:r>
              <a:rPr lang="pt-BR" sz="2300" dirty="0">
                <a:solidFill>
                  <a:srgbClr val="7030A0"/>
                </a:solidFill>
              </a:rPr>
              <a:t>viram-no todos os que habitavam em Lida e </a:t>
            </a:r>
            <a:r>
              <a:rPr lang="pt-BR" sz="2300" dirty="0" err="1">
                <a:solidFill>
                  <a:srgbClr val="7030A0"/>
                </a:solidFill>
              </a:rPr>
              <a:t>Sarona</a:t>
            </a:r>
            <a:r>
              <a:rPr lang="pt-BR" sz="2300" dirty="0">
                <a:solidFill>
                  <a:srgbClr val="7030A0"/>
                </a:solidFill>
              </a:rPr>
              <a:t>, os quais se converteram ao </a:t>
            </a:r>
            <a:r>
              <a:rPr lang="pt-BR" sz="2300" dirty="0" smtClean="0">
                <a:solidFill>
                  <a:srgbClr val="7030A0"/>
                </a:solidFill>
              </a:rPr>
              <a:t>Senhor.</a:t>
            </a:r>
          </a:p>
          <a:p>
            <a:pPr marL="114300" indent="0">
              <a:buNone/>
            </a:pPr>
            <a:r>
              <a:rPr lang="pt-BR" sz="2300" dirty="0" smtClean="0">
                <a:solidFill>
                  <a:srgbClr val="0000CC"/>
                </a:solidFill>
              </a:rPr>
              <a:t>39  </a:t>
            </a:r>
            <a:r>
              <a:rPr lang="pt-BR" sz="2300" dirty="0">
                <a:solidFill>
                  <a:srgbClr val="0000CC"/>
                </a:solidFill>
              </a:rPr>
              <a:t>E, levantando-se Pedro, foi com eles. Quando chegou, o levaram ao quarto alto, e todas as viúvas o rodearam, chorando e mostrando as túnicas e vestes que </a:t>
            </a:r>
            <a:r>
              <a:rPr lang="pt-BR" sz="2300" dirty="0" err="1">
                <a:solidFill>
                  <a:srgbClr val="0000CC"/>
                </a:solidFill>
              </a:rPr>
              <a:t>Dorcas</a:t>
            </a:r>
            <a:r>
              <a:rPr lang="pt-BR" sz="2300" dirty="0">
                <a:solidFill>
                  <a:srgbClr val="0000CC"/>
                </a:solidFill>
              </a:rPr>
              <a:t> fizera quando estava com elas</a:t>
            </a:r>
            <a:r>
              <a:rPr lang="pt-BR" sz="2300" dirty="0" smtClean="0">
                <a:solidFill>
                  <a:srgbClr val="0000CC"/>
                </a:solidFill>
              </a:rPr>
              <a:t>.    40  </a:t>
            </a:r>
            <a:r>
              <a:rPr lang="pt-BR" sz="2300" dirty="0">
                <a:solidFill>
                  <a:srgbClr val="0000CC"/>
                </a:solidFill>
              </a:rPr>
              <a:t>Mas Pedro, fazendo-as sair a todas, pôs-se de joelhos e orou; e, voltando-se para o corpo, disse: </a:t>
            </a:r>
            <a:r>
              <a:rPr lang="pt-BR" sz="2300" dirty="0" err="1">
                <a:solidFill>
                  <a:srgbClr val="0000CC"/>
                </a:solidFill>
              </a:rPr>
              <a:t>Tabita</a:t>
            </a:r>
            <a:r>
              <a:rPr lang="pt-BR" sz="2300" dirty="0">
                <a:solidFill>
                  <a:srgbClr val="0000CC"/>
                </a:solidFill>
              </a:rPr>
              <a:t>, levanta-te. E ela abriu os olhos e, vendo a Pedro, assentou-se</a:t>
            </a:r>
            <a:r>
              <a:rPr lang="pt-BR" sz="2300" dirty="0" smtClean="0">
                <a:solidFill>
                  <a:srgbClr val="0000CC"/>
                </a:solidFill>
              </a:rPr>
              <a:t>.    41  </a:t>
            </a:r>
            <a:r>
              <a:rPr lang="pt-BR" sz="2300" dirty="0">
                <a:solidFill>
                  <a:srgbClr val="0000CC"/>
                </a:solidFill>
              </a:rPr>
              <a:t>E ele, dando-lhe a mão, a levantou e, chamando os santos e as viúvas, </a:t>
            </a:r>
            <a:r>
              <a:rPr lang="pt-BR" sz="2300" dirty="0" err="1">
                <a:solidFill>
                  <a:srgbClr val="0000CC"/>
                </a:solidFill>
              </a:rPr>
              <a:t>apresentou-lha</a:t>
            </a:r>
            <a:r>
              <a:rPr lang="pt-BR" sz="2300" dirty="0">
                <a:solidFill>
                  <a:srgbClr val="0000CC"/>
                </a:solidFill>
              </a:rPr>
              <a:t> viva</a:t>
            </a:r>
            <a:r>
              <a:rPr lang="pt-BR" sz="2300" dirty="0" smtClean="0">
                <a:solidFill>
                  <a:srgbClr val="0000CC"/>
                </a:solidFill>
              </a:rPr>
              <a:t>.    42  </a:t>
            </a:r>
            <a:r>
              <a:rPr lang="pt-BR" sz="2300" dirty="0">
                <a:solidFill>
                  <a:srgbClr val="0000CC"/>
                </a:solidFill>
              </a:rPr>
              <a:t>E foi isto notório por toda a </a:t>
            </a:r>
            <a:r>
              <a:rPr lang="pt-BR" sz="2300" dirty="0" err="1">
                <a:solidFill>
                  <a:srgbClr val="0000CC"/>
                </a:solidFill>
              </a:rPr>
              <a:t>Jope</a:t>
            </a:r>
            <a:r>
              <a:rPr lang="pt-BR" sz="2300" dirty="0">
                <a:solidFill>
                  <a:srgbClr val="0000CC"/>
                </a:solidFill>
              </a:rPr>
              <a:t>, e muitos creram no Senhor</a:t>
            </a:r>
            <a:r>
              <a:rPr lang="pt-BR" sz="2300" dirty="0" smtClean="0">
                <a:solidFill>
                  <a:srgbClr val="0000CC"/>
                </a:solidFill>
              </a:rPr>
              <a:t>.</a:t>
            </a:r>
            <a:endParaRPr lang="pt-BR" sz="2300" u="sng" dirty="0">
              <a:solidFill>
                <a:srgbClr val="0000CC"/>
              </a:solidFill>
            </a:endParaRPr>
          </a:p>
        </p:txBody>
      </p:sp>
    </p:spTree>
    <p:extLst>
      <p:ext uri="{BB962C8B-B14F-4D97-AF65-F5344CB8AC3E}">
        <p14:creationId xmlns:p14="http://schemas.microsoft.com/office/powerpoint/2010/main" val="20143631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620688"/>
            <a:ext cx="7620000" cy="5760640"/>
          </a:xfrm>
        </p:spPr>
        <p:txBody>
          <a:bodyPr>
            <a:noAutofit/>
          </a:bodyPr>
          <a:lstStyle/>
          <a:p>
            <a:pPr marL="114300" indent="0">
              <a:buNone/>
            </a:pPr>
            <a:r>
              <a:rPr lang="pl-PL" sz="2400" dirty="0">
                <a:solidFill>
                  <a:srgbClr val="7030A0"/>
                </a:solidFill>
              </a:rPr>
              <a:t>Jo 14.</a:t>
            </a:r>
            <a:r>
              <a:rPr lang="pt-BR" sz="2400" dirty="0">
                <a:solidFill>
                  <a:srgbClr val="7030A0"/>
                </a:solidFill>
              </a:rPr>
              <a:t> 12  Na verdade, na verdade vos digo que aquele que crê em mim também fará as obras que eu faço e as fará maiores do que estas, porque eu vou para meu Pai.    </a:t>
            </a:r>
          </a:p>
          <a:p>
            <a:pPr marL="114300" indent="0">
              <a:buNone/>
            </a:pPr>
            <a:r>
              <a:rPr lang="pl-PL" sz="2400" dirty="0" smtClean="0">
                <a:solidFill>
                  <a:srgbClr val="0000CC"/>
                </a:solidFill>
              </a:rPr>
              <a:t>1Co 2.</a:t>
            </a:r>
            <a:r>
              <a:rPr lang="pt-BR" sz="2400" dirty="0">
                <a:solidFill>
                  <a:srgbClr val="0000CC"/>
                </a:solidFill>
              </a:rPr>
              <a:t> 1 </a:t>
            </a:r>
            <a:r>
              <a:rPr lang="pt-BR" sz="2400" dirty="0" smtClean="0">
                <a:solidFill>
                  <a:srgbClr val="0000CC"/>
                </a:solidFill>
              </a:rPr>
              <a:t>E </a:t>
            </a:r>
            <a:r>
              <a:rPr lang="pt-BR" sz="2400" dirty="0">
                <a:solidFill>
                  <a:srgbClr val="0000CC"/>
                </a:solidFill>
              </a:rPr>
              <a:t>eu, irmãos, quando fui ter convosco, anunciando-vos o testemunho de Deus, não fui com sublimidade de palavras ou de sabedoria</a:t>
            </a:r>
            <a:r>
              <a:rPr lang="pt-BR" sz="2400" dirty="0" smtClean="0">
                <a:solidFill>
                  <a:srgbClr val="0000CC"/>
                </a:solidFill>
              </a:rPr>
              <a:t>.    2  </a:t>
            </a:r>
            <a:r>
              <a:rPr lang="pt-BR" sz="2400" dirty="0">
                <a:solidFill>
                  <a:srgbClr val="0000CC"/>
                </a:solidFill>
              </a:rPr>
              <a:t>Porque nada me propus saber entre vós, senão a Jesus Cristo e este crucificado</a:t>
            </a:r>
            <a:r>
              <a:rPr lang="pt-BR" sz="2400" dirty="0" smtClean="0">
                <a:solidFill>
                  <a:srgbClr val="0000CC"/>
                </a:solidFill>
              </a:rPr>
              <a:t>.    3  </a:t>
            </a:r>
            <a:r>
              <a:rPr lang="pt-BR" sz="2400" dirty="0">
                <a:solidFill>
                  <a:srgbClr val="0000CC"/>
                </a:solidFill>
              </a:rPr>
              <a:t>E eu estive convosco em fraqueza, e em temor, e em grande tremor</a:t>
            </a:r>
            <a:r>
              <a:rPr lang="pt-BR" sz="2400" dirty="0" smtClean="0">
                <a:solidFill>
                  <a:srgbClr val="0000CC"/>
                </a:solidFill>
              </a:rPr>
              <a:t>.    4  </a:t>
            </a:r>
            <a:r>
              <a:rPr lang="pt-BR" sz="2400" dirty="0">
                <a:solidFill>
                  <a:srgbClr val="0000CC"/>
                </a:solidFill>
              </a:rPr>
              <a:t>A minha palavra e a minha pregação não consistiram em palavras persuasivas de sabedoria humana, mas em demonstração do Espírito e de poder</a:t>
            </a:r>
            <a:r>
              <a:rPr lang="pt-BR" sz="2400" dirty="0" smtClean="0">
                <a:solidFill>
                  <a:srgbClr val="0000CC"/>
                </a:solidFill>
              </a:rPr>
              <a:t>,    5  </a:t>
            </a:r>
            <a:r>
              <a:rPr lang="pt-BR" sz="2400" dirty="0">
                <a:solidFill>
                  <a:srgbClr val="0000CC"/>
                </a:solidFill>
              </a:rPr>
              <a:t>para que a vossa fé não se apoiasse em sabedoria dos homens, mas no poder de Deus.</a:t>
            </a:r>
          </a:p>
          <a:p>
            <a:pPr marL="114300" indent="0">
              <a:buNone/>
            </a:pPr>
            <a:r>
              <a:rPr lang="pt-BR" sz="2400" dirty="0" err="1" smtClean="0">
                <a:solidFill>
                  <a:srgbClr val="7030A0"/>
                </a:solidFill>
              </a:rPr>
              <a:t>Hb</a:t>
            </a:r>
            <a:r>
              <a:rPr lang="pt-BR" sz="2400" dirty="0" smtClean="0">
                <a:solidFill>
                  <a:srgbClr val="7030A0"/>
                </a:solidFill>
              </a:rPr>
              <a:t> </a:t>
            </a:r>
            <a:r>
              <a:rPr lang="pl-PL" sz="2400" dirty="0" smtClean="0">
                <a:solidFill>
                  <a:srgbClr val="7030A0"/>
                </a:solidFill>
              </a:rPr>
              <a:t>13.</a:t>
            </a:r>
            <a:r>
              <a:rPr lang="pt-BR" sz="2400" dirty="0">
                <a:solidFill>
                  <a:srgbClr val="7030A0"/>
                </a:solidFill>
              </a:rPr>
              <a:t> 8  Jesus Cristo é o mesmo ontem, e hoje, e eternamente</a:t>
            </a:r>
            <a:r>
              <a:rPr lang="pt-BR" sz="2400" dirty="0" smtClean="0">
                <a:solidFill>
                  <a:srgbClr val="7030A0"/>
                </a:solidFill>
              </a:rPr>
              <a:t>.</a:t>
            </a:r>
          </a:p>
        </p:txBody>
      </p:sp>
    </p:spTree>
    <p:extLst>
      <p:ext uri="{BB962C8B-B14F-4D97-AF65-F5344CB8AC3E}">
        <p14:creationId xmlns:p14="http://schemas.microsoft.com/office/powerpoint/2010/main" val="2334331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a:t>
            </a:r>
            <a:r>
              <a:rPr lang="pt-BR" sz="2400" b="1" dirty="0" smtClean="0"/>
              <a:t>INTRODUÇÃO</a:t>
            </a:r>
          </a:p>
          <a:p>
            <a:r>
              <a:rPr lang="pt-BR" sz="2400" b="1" dirty="0"/>
              <a:t>I – OS MILAGRES CONFIRMARAM A IDENTIDADE </a:t>
            </a:r>
            <a:r>
              <a:rPr lang="pt-BR" sz="2400" b="1" dirty="0" smtClean="0"/>
              <a:t>E</a:t>
            </a:r>
          </a:p>
          <a:p>
            <a:pPr marL="114300" indent="0">
              <a:buNone/>
            </a:pPr>
            <a:r>
              <a:rPr lang="pt-BR" sz="2400" b="1" dirty="0"/>
              <a:t>	</a:t>
            </a:r>
            <a:r>
              <a:rPr lang="pt-BR" sz="2400" b="1" dirty="0" smtClean="0"/>
              <a:t> </a:t>
            </a:r>
            <a:r>
              <a:rPr lang="pt-BR" sz="2400" b="1" dirty="0"/>
              <a:t>PROPÓSITO DE </a:t>
            </a:r>
            <a:r>
              <a:rPr lang="pt-BR" sz="2400" b="1" dirty="0" smtClean="0"/>
              <a:t>JESUS </a:t>
            </a:r>
            <a:r>
              <a:rPr lang="pt-BR" sz="2400" dirty="0" smtClean="0"/>
              <a:t>	(</a:t>
            </a:r>
            <a:r>
              <a:rPr lang="pt-BR" sz="2400" dirty="0" err="1"/>
              <a:t>Mt</a:t>
            </a:r>
            <a:r>
              <a:rPr lang="pt-BR" sz="2400" dirty="0"/>
              <a:t> 11.1-6</a:t>
            </a:r>
            <a:r>
              <a:rPr lang="pt-BR" sz="2400" dirty="0" smtClean="0"/>
              <a:t>)</a:t>
            </a:r>
          </a:p>
          <a:p>
            <a:endParaRPr lang="pt-BR" sz="1000" dirty="0" smtClean="0"/>
          </a:p>
          <a:p>
            <a:r>
              <a:rPr lang="pt-BR" sz="2400" b="1" dirty="0"/>
              <a:t>II – OS MILAGRES COMO MANIFESTAÇÃO </a:t>
            </a:r>
            <a:r>
              <a:rPr lang="pt-BR" sz="2400" b="1" dirty="0" smtClean="0"/>
              <a:t>DA</a:t>
            </a:r>
          </a:p>
          <a:p>
            <a:pPr marL="114300" indent="0">
              <a:buNone/>
            </a:pPr>
            <a:r>
              <a:rPr lang="pt-BR" sz="2400" b="1" dirty="0"/>
              <a:t>	</a:t>
            </a:r>
            <a:r>
              <a:rPr lang="pt-BR" sz="2400" b="1" dirty="0" smtClean="0"/>
              <a:t> </a:t>
            </a:r>
            <a:r>
              <a:rPr lang="pt-BR" sz="2400" b="1" dirty="0"/>
              <a:t>COMPAIXÃO DE DEUS </a:t>
            </a:r>
            <a:r>
              <a:rPr lang="pt-BR" sz="2400" dirty="0" smtClean="0"/>
              <a:t>	(</a:t>
            </a:r>
            <a:r>
              <a:rPr lang="pt-BR" sz="2400" dirty="0" err="1"/>
              <a:t>Lc</a:t>
            </a:r>
            <a:r>
              <a:rPr lang="pt-BR" sz="2400" dirty="0"/>
              <a:t> 7.11-17</a:t>
            </a:r>
            <a:r>
              <a:rPr lang="pt-BR" sz="2400" dirty="0" smtClean="0"/>
              <a:t>)</a:t>
            </a:r>
          </a:p>
          <a:p>
            <a:endParaRPr lang="pt-BR" sz="1000" dirty="0" smtClean="0"/>
          </a:p>
          <a:p>
            <a:r>
              <a:rPr lang="pt-BR" sz="2400" b="1" dirty="0"/>
              <a:t>III – O PROPÓSITO DA OPERAÇÃO DE MILAGRES </a:t>
            </a:r>
            <a:r>
              <a:rPr lang="pt-BR" sz="2400" b="1" dirty="0" smtClean="0"/>
              <a:t>EM</a:t>
            </a:r>
          </a:p>
          <a:p>
            <a:pPr marL="114300" indent="0">
              <a:buNone/>
            </a:pPr>
            <a:r>
              <a:rPr lang="pt-BR" sz="2400" b="1" dirty="0"/>
              <a:t>	</a:t>
            </a:r>
            <a:r>
              <a:rPr lang="pt-BR" sz="2400" b="1" dirty="0" smtClean="0"/>
              <a:t> </a:t>
            </a:r>
            <a:r>
              <a:rPr lang="pt-BR" sz="2400" b="1" dirty="0"/>
              <a:t>NOSSOS DIAS </a:t>
            </a:r>
            <a:r>
              <a:rPr lang="pt-BR" sz="2400" dirty="0" smtClean="0"/>
              <a:t>		(</a:t>
            </a:r>
            <a:r>
              <a:rPr lang="pt-BR" sz="2400" dirty="0"/>
              <a:t>Mc </a:t>
            </a:r>
            <a:r>
              <a:rPr lang="pt-BR" sz="2400" dirty="0" smtClean="0"/>
              <a:t>16.14-20)</a:t>
            </a:r>
          </a:p>
          <a:p>
            <a:endParaRPr lang="pt-BR" sz="1000" dirty="0" smtClean="0"/>
          </a:p>
          <a:p>
            <a:r>
              <a:rPr lang="pt-BR" sz="2400" b="1" dirty="0" smtClean="0"/>
              <a:t>	</a:t>
            </a:r>
            <a:r>
              <a:rPr lang="pt-BR" sz="3200" b="1" dirty="0" smtClean="0">
                <a:solidFill>
                  <a:srgbClr val="FF0000"/>
                </a:solidFill>
              </a:rPr>
              <a:t>CONCLUSÃO</a:t>
            </a:r>
            <a:endParaRPr lang="pt-BR" sz="3200" b="1" dirty="0">
              <a:solidFill>
                <a:srgbClr val="FF0000"/>
              </a:solidFill>
            </a:endParaRPr>
          </a:p>
        </p:txBody>
      </p:sp>
    </p:spTree>
    <p:extLst>
      <p:ext uri="{BB962C8B-B14F-4D97-AF65-F5344CB8AC3E}">
        <p14:creationId xmlns:p14="http://schemas.microsoft.com/office/powerpoint/2010/main" val="14282926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80120"/>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1412776"/>
            <a:ext cx="7620000" cy="4800600"/>
          </a:xfrm>
          <a:ln>
            <a:solidFill>
              <a:schemeClr val="tx1">
                <a:lumMod val="90000"/>
                <a:lumOff val="10000"/>
              </a:schemeClr>
            </a:solidFill>
          </a:ln>
        </p:spPr>
        <p:txBody>
          <a:bodyPr>
            <a:normAutofit/>
          </a:bodyPr>
          <a:lstStyle/>
          <a:p>
            <a:pPr marL="114300" lvl="0" indent="0">
              <a:buClr>
                <a:srgbClr val="A9A57C"/>
              </a:buClr>
              <a:buNone/>
            </a:pPr>
            <a:r>
              <a:rPr lang="pt-BR" sz="2400" dirty="0" smtClean="0">
                <a:solidFill>
                  <a:srgbClr val="2F2B20"/>
                </a:solidFill>
              </a:rPr>
              <a:t>CONCLUSÃO	</a:t>
            </a:r>
          </a:p>
          <a:p>
            <a:pPr marL="114300" lvl="0" indent="0">
              <a:buClr>
                <a:srgbClr val="A9A57C"/>
              </a:buClr>
              <a:buNone/>
            </a:pPr>
            <a:r>
              <a:rPr lang="pt-BR" sz="1000" dirty="0" smtClean="0">
                <a:solidFill>
                  <a:srgbClr val="2F2B20"/>
                </a:solidFill>
              </a:rPr>
              <a:t>			</a:t>
            </a:r>
          </a:p>
          <a:p>
            <a:pPr marL="114300" lvl="0" indent="0" algn="just">
              <a:buClr>
                <a:srgbClr val="A9A57C"/>
              </a:buClr>
              <a:buNone/>
            </a:pPr>
            <a:r>
              <a:rPr lang="pt-BR" dirty="0"/>
              <a:t>	</a:t>
            </a:r>
            <a:r>
              <a:rPr lang="pt-BR" sz="2400" dirty="0"/>
              <a:t>A confiança na imutabilidade de Cristo é fundamental para desfrutarmos dos mesmos milagres operados por Ele em seu ministério terreno. Ele continua se importando com as pessoas injustiçadas ou oprimidas e, por isso, sua compaixão ainda se manifesta por meio de poderosos milagres. Recebemos de Deus a Palavra e o ministério da reconciliação com o objetivo de sermos fiéis e zelosos embaixadores de Cristo, portanto, precisamos seguir os Seus passos e fazermos as mesmas obras que Ele faria caso estivesse encarnado entre nós.</a:t>
            </a:r>
          </a:p>
        </p:txBody>
      </p:sp>
    </p:spTree>
    <p:extLst>
      <p:ext uri="{BB962C8B-B14F-4D97-AF65-F5344CB8AC3E}">
        <p14:creationId xmlns:p14="http://schemas.microsoft.com/office/powerpoint/2010/main" val="109242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a:t>
            </a:r>
            <a:r>
              <a:rPr lang="pt-BR" sz="2700" b="1" dirty="0" smtClean="0">
                <a:solidFill>
                  <a:srgbClr val="675E47"/>
                </a:solidFill>
              </a:rPr>
              <a:t>OS </a:t>
            </a:r>
            <a:r>
              <a:rPr lang="pt-BR" sz="2700" b="1" dirty="0">
                <a:solidFill>
                  <a:srgbClr val="675E47"/>
                </a:solidFill>
              </a:rPr>
              <a:t>PROPÓSITOS </a:t>
            </a:r>
            <a:r>
              <a:rPr lang="pt-BR" sz="2700" b="1" dirty="0" smtClean="0">
                <a:solidFill>
                  <a:srgbClr val="675E47"/>
                </a:solidFill>
              </a:rPr>
              <a:t>DOS MILAGRES DE JESUS</a:t>
            </a:r>
            <a:endParaRPr lang="pt-BR" sz="2700" dirty="0"/>
          </a:p>
        </p:txBody>
      </p:sp>
      <p:sp>
        <p:nvSpPr>
          <p:cNvPr id="3" name="Espaço Reservado para Conteúdo 2"/>
          <p:cNvSpPr>
            <a:spLocks noGrp="1"/>
          </p:cNvSpPr>
          <p:nvPr>
            <p:ph idx="1"/>
          </p:nvPr>
        </p:nvSpPr>
        <p:spPr/>
        <p:txBody>
          <a:bodyPr>
            <a:normAutofit fontScale="92500" lnSpcReduction="20000"/>
          </a:bodyPr>
          <a:lstStyle/>
          <a:p>
            <a:pPr marL="114300" indent="0">
              <a:buNone/>
            </a:pPr>
            <a:endParaRPr lang="pt-BR" dirty="0" smtClean="0"/>
          </a:p>
          <a:p>
            <a:r>
              <a:rPr lang="pt-BR" sz="2800" b="1" dirty="0" smtClean="0"/>
              <a:t>TEXTO ÁUREO: </a:t>
            </a:r>
          </a:p>
          <a:p>
            <a:r>
              <a:rPr lang="pt-BR" sz="2800" b="1" dirty="0" smtClean="0"/>
              <a:t>“</a:t>
            </a:r>
            <a:r>
              <a:rPr lang="pt-BR" sz="3600" dirty="0">
                <a:solidFill>
                  <a:srgbClr val="0000CC"/>
                </a:solidFill>
              </a:rPr>
              <a:t>E, chegada a tarde, trouxeram-lhe muitos endemoninhados, e ele, com a sua palavra, expulsou deles os espíritos e curou todos os que estavam enfermos, para que se cumprisse o que fora dito pelo profeta Isaías, que diz: Ele tomou sobre si as nossas enfermidades e levou as nossas </a:t>
            </a:r>
            <a:r>
              <a:rPr lang="pt-BR" sz="3600" dirty="0" smtClean="0">
                <a:solidFill>
                  <a:srgbClr val="0000CC"/>
                </a:solidFill>
              </a:rPr>
              <a:t>doenças</a:t>
            </a:r>
            <a:r>
              <a:rPr lang="pt-BR" sz="3600" b="1" dirty="0" smtClean="0"/>
              <a:t>.</a:t>
            </a:r>
            <a:r>
              <a:rPr lang="pt-BR" sz="3600" dirty="0" smtClean="0"/>
              <a:t>”</a:t>
            </a:r>
            <a:r>
              <a:rPr lang="pt-BR" sz="3600" b="1" dirty="0" smtClean="0"/>
              <a:t>		</a:t>
            </a:r>
            <a:r>
              <a:rPr lang="pt-BR" sz="2800" b="1" dirty="0" smtClean="0"/>
              <a:t>								</a:t>
            </a:r>
            <a:r>
              <a:rPr lang="pt-BR" sz="2800" dirty="0" smtClean="0"/>
              <a:t>(</a:t>
            </a:r>
            <a:r>
              <a:rPr lang="pt-BR" sz="2800" dirty="0" err="1">
                <a:solidFill>
                  <a:srgbClr val="0000CC"/>
                </a:solidFill>
              </a:rPr>
              <a:t>Mt</a:t>
            </a:r>
            <a:r>
              <a:rPr lang="pt-BR" sz="2800" dirty="0">
                <a:solidFill>
                  <a:srgbClr val="0000CC"/>
                </a:solidFill>
              </a:rPr>
              <a:t> 8.16,17</a:t>
            </a:r>
            <a:r>
              <a:rPr lang="pt-BR" sz="2800" b="1" dirty="0" smtClean="0"/>
              <a:t>)</a:t>
            </a:r>
            <a:endParaRPr lang="pt-BR" sz="2800" dirty="0"/>
          </a:p>
        </p:txBody>
      </p:sp>
    </p:spTree>
    <p:extLst>
      <p:ext uri="{BB962C8B-B14F-4D97-AF65-F5344CB8AC3E}">
        <p14:creationId xmlns:p14="http://schemas.microsoft.com/office/powerpoint/2010/main" val="28915542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a:t>
            </a:r>
            <a:r>
              <a:rPr lang="pt-BR" sz="2400" b="1" dirty="0" smtClean="0"/>
              <a:t>INTRODUÇÃO</a:t>
            </a:r>
          </a:p>
          <a:p>
            <a:r>
              <a:rPr lang="pt-BR" sz="2400" b="1" dirty="0"/>
              <a:t>I – OS MILAGRES CONFIRMARAM A IDENTIDADE </a:t>
            </a:r>
            <a:r>
              <a:rPr lang="pt-BR" sz="2400" b="1" dirty="0" smtClean="0"/>
              <a:t>E</a:t>
            </a:r>
          </a:p>
          <a:p>
            <a:pPr marL="114300" indent="0">
              <a:buNone/>
            </a:pPr>
            <a:r>
              <a:rPr lang="pt-BR" sz="2400" b="1" dirty="0"/>
              <a:t>	</a:t>
            </a:r>
            <a:r>
              <a:rPr lang="pt-BR" sz="2400" b="1" dirty="0" smtClean="0"/>
              <a:t> </a:t>
            </a:r>
            <a:r>
              <a:rPr lang="pt-BR" sz="2400" b="1" dirty="0"/>
              <a:t>PROPÓSITO DE </a:t>
            </a:r>
            <a:r>
              <a:rPr lang="pt-BR" sz="2400" b="1" dirty="0" smtClean="0"/>
              <a:t>JESUS </a:t>
            </a:r>
            <a:r>
              <a:rPr lang="pt-BR" sz="2400" dirty="0" smtClean="0"/>
              <a:t>	(</a:t>
            </a:r>
            <a:r>
              <a:rPr lang="pt-BR" sz="2400" dirty="0" err="1"/>
              <a:t>Mt</a:t>
            </a:r>
            <a:r>
              <a:rPr lang="pt-BR" sz="2400" dirty="0"/>
              <a:t> 11.1-6</a:t>
            </a:r>
            <a:r>
              <a:rPr lang="pt-BR" sz="2400" dirty="0" smtClean="0"/>
              <a:t>)</a:t>
            </a:r>
          </a:p>
          <a:p>
            <a:endParaRPr lang="pt-BR" sz="1000" dirty="0" smtClean="0"/>
          </a:p>
          <a:p>
            <a:r>
              <a:rPr lang="pt-BR" sz="2400" b="1" dirty="0"/>
              <a:t>II – OS MILAGRES COMO MANIFESTAÇÃO </a:t>
            </a:r>
            <a:r>
              <a:rPr lang="pt-BR" sz="2400" b="1" dirty="0" smtClean="0"/>
              <a:t>DA</a:t>
            </a:r>
          </a:p>
          <a:p>
            <a:pPr marL="114300" indent="0">
              <a:buNone/>
            </a:pPr>
            <a:r>
              <a:rPr lang="pt-BR" sz="2400" b="1" dirty="0"/>
              <a:t>	</a:t>
            </a:r>
            <a:r>
              <a:rPr lang="pt-BR" sz="2400" b="1" dirty="0" smtClean="0"/>
              <a:t> </a:t>
            </a:r>
            <a:r>
              <a:rPr lang="pt-BR" sz="2400" b="1" dirty="0"/>
              <a:t>COMPAIXÃO DE DEUS </a:t>
            </a:r>
            <a:r>
              <a:rPr lang="pt-BR" sz="2400" dirty="0" smtClean="0"/>
              <a:t>	(</a:t>
            </a:r>
            <a:r>
              <a:rPr lang="pt-BR" sz="2400" dirty="0" err="1"/>
              <a:t>Lc</a:t>
            </a:r>
            <a:r>
              <a:rPr lang="pt-BR" sz="2400" dirty="0"/>
              <a:t> 7.11-17</a:t>
            </a:r>
            <a:r>
              <a:rPr lang="pt-BR" sz="2400" dirty="0" smtClean="0"/>
              <a:t>)</a:t>
            </a:r>
          </a:p>
          <a:p>
            <a:endParaRPr lang="pt-BR" sz="1000" dirty="0" smtClean="0"/>
          </a:p>
          <a:p>
            <a:r>
              <a:rPr lang="pt-BR" sz="2400" b="1" dirty="0"/>
              <a:t>III – O PROPÓSITO DA OPERAÇÃO DE MILAGRES </a:t>
            </a:r>
            <a:r>
              <a:rPr lang="pt-BR" sz="2400" b="1" dirty="0" smtClean="0"/>
              <a:t>EM</a:t>
            </a:r>
          </a:p>
          <a:p>
            <a:pPr marL="114300" indent="0">
              <a:buNone/>
            </a:pPr>
            <a:r>
              <a:rPr lang="pt-BR" sz="2400" b="1" dirty="0"/>
              <a:t>	</a:t>
            </a:r>
            <a:r>
              <a:rPr lang="pt-BR" sz="2400" b="1" dirty="0" smtClean="0"/>
              <a:t> </a:t>
            </a:r>
            <a:r>
              <a:rPr lang="pt-BR" sz="2400" b="1" dirty="0"/>
              <a:t>NOSSOS DIAS </a:t>
            </a:r>
            <a:r>
              <a:rPr lang="pt-BR" sz="2400" dirty="0" smtClean="0"/>
              <a:t>		(</a:t>
            </a:r>
            <a:r>
              <a:rPr lang="pt-BR" sz="2400" dirty="0"/>
              <a:t>Mc </a:t>
            </a:r>
            <a:r>
              <a:rPr lang="pt-BR" sz="2400" dirty="0" smtClean="0"/>
              <a:t>16.14-20)</a:t>
            </a:r>
          </a:p>
          <a:p>
            <a:endParaRPr lang="pt-BR" sz="1000" dirty="0" smtClean="0"/>
          </a:p>
          <a:p>
            <a:r>
              <a:rPr lang="pt-BR" sz="2400" b="1" dirty="0" smtClean="0"/>
              <a:t>	CONCLUSÃO</a:t>
            </a:r>
            <a:endParaRPr lang="pt-BR" sz="2400" b="1" dirty="0"/>
          </a:p>
        </p:txBody>
      </p:sp>
    </p:spTree>
    <p:extLst>
      <p:ext uri="{BB962C8B-B14F-4D97-AF65-F5344CB8AC3E}">
        <p14:creationId xmlns:p14="http://schemas.microsoft.com/office/powerpoint/2010/main" val="1428292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a:t>
            </a:r>
            <a:r>
              <a:rPr lang="pt-BR" sz="2700" b="1" dirty="0" smtClean="0">
                <a:solidFill>
                  <a:srgbClr val="675E47"/>
                </a:solidFill>
              </a:rPr>
              <a:t>OS </a:t>
            </a:r>
            <a:r>
              <a:rPr lang="pt-BR" sz="2700" b="1" dirty="0">
                <a:solidFill>
                  <a:srgbClr val="675E47"/>
                </a:solidFill>
              </a:rPr>
              <a:t>PROPÓSITOS </a:t>
            </a:r>
            <a:r>
              <a:rPr lang="pt-BR" sz="2700" b="1" dirty="0" smtClean="0">
                <a:solidFill>
                  <a:srgbClr val="675E47"/>
                </a:solidFill>
              </a:rPr>
              <a:t>DOS MILAGRES DE JESUS</a:t>
            </a:r>
            <a:endParaRPr lang="pt-BR" sz="2700" dirty="0"/>
          </a:p>
        </p:txBody>
      </p:sp>
      <p:sp>
        <p:nvSpPr>
          <p:cNvPr id="3" name="Espaço Reservado para Conteúdo 2"/>
          <p:cNvSpPr>
            <a:spLocks noGrp="1"/>
          </p:cNvSpPr>
          <p:nvPr>
            <p:ph idx="1"/>
          </p:nvPr>
        </p:nvSpPr>
        <p:spPr/>
        <p:txBody>
          <a:bodyPr>
            <a:normAutofit fontScale="92500" lnSpcReduction="20000"/>
          </a:bodyPr>
          <a:lstStyle/>
          <a:p>
            <a:pPr marL="114300" indent="0">
              <a:buNone/>
            </a:pPr>
            <a:endParaRPr lang="pt-BR" dirty="0" smtClean="0"/>
          </a:p>
          <a:p>
            <a:r>
              <a:rPr lang="pt-BR" sz="2800" b="1" dirty="0" smtClean="0"/>
              <a:t>TEXTO ÁUREO: </a:t>
            </a:r>
          </a:p>
          <a:p>
            <a:r>
              <a:rPr lang="pt-BR" sz="2800" b="1" dirty="0" smtClean="0"/>
              <a:t>“</a:t>
            </a:r>
            <a:r>
              <a:rPr lang="pt-BR" sz="3600" dirty="0">
                <a:solidFill>
                  <a:srgbClr val="0000CC"/>
                </a:solidFill>
              </a:rPr>
              <a:t>E, chegada a tarde, trouxeram-lhe muitos endemoninhados, e ele, com a sua palavra, expulsou deles os espíritos e curou todos os que estavam enfermos, para que se cumprisse o que fora dito pelo profeta Isaías, que diz: Ele tomou sobre si as nossas enfermidades e levou as nossas </a:t>
            </a:r>
            <a:r>
              <a:rPr lang="pt-BR" sz="3600" dirty="0" smtClean="0">
                <a:solidFill>
                  <a:srgbClr val="0000CC"/>
                </a:solidFill>
              </a:rPr>
              <a:t>doenças</a:t>
            </a:r>
            <a:r>
              <a:rPr lang="pt-BR" sz="3600" b="1" dirty="0" smtClean="0"/>
              <a:t>.</a:t>
            </a:r>
            <a:r>
              <a:rPr lang="pt-BR" sz="3600" dirty="0" smtClean="0"/>
              <a:t>”</a:t>
            </a:r>
            <a:r>
              <a:rPr lang="pt-BR" sz="3600" b="1" dirty="0" smtClean="0"/>
              <a:t>		</a:t>
            </a:r>
            <a:r>
              <a:rPr lang="pt-BR" sz="2800" b="1" dirty="0" smtClean="0"/>
              <a:t>								</a:t>
            </a:r>
            <a:r>
              <a:rPr lang="pt-BR" sz="2800" dirty="0" smtClean="0"/>
              <a:t>(</a:t>
            </a:r>
            <a:r>
              <a:rPr lang="pt-BR" sz="2800" dirty="0" err="1">
                <a:solidFill>
                  <a:srgbClr val="0000CC"/>
                </a:solidFill>
              </a:rPr>
              <a:t>Mt</a:t>
            </a:r>
            <a:r>
              <a:rPr lang="pt-BR" sz="2800" dirty="0">
                <a:solidFill>
                  <a:srgbClr val="0000CC"/>
                </a:solidFill>
              </a:rPr>
              <a:t> 8.16,17</a:t>
            </a:r>
            <a:r>
              <a:rPr lang="pt-BR" sz="2800" b="1" dirty="0" smtClean="0"/>
              <a:t>)</a:t>
            </a:r>
            <a:endParaRPr lang="pt-BR" sz="2800" dirty="0"/>
          </a:p>
        </p:txBody>
      </p:sp>
    </p:spTree>
    <p:extLst>
      <p:ext uri="{BB962C8B-B14F-4D97-AF65-F5344CB8AC3E}">
        <p14:creationId xmlns:p14="http://schemas.microsoft.com/office/powerpoint/2010/main" val="3204809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620000" cy="706090"/>
          </a:xfrm>
        </p:spPr>
        <p:txBody>
          <a:bodyPr/>
          <a:lstStyle/>
          <a:p>
            <a:pPr algn="ctr"/>
            <a:r>
              <a:rPr lang="pt-BR" sz="3200" b="1" dirty="0" smtClean="0"/>
              <a:t>LEITURA BÍBLICA</a:t>
            </a:r>
            <a:endParaRPr lang="pt-BR" sz="3200" b="1" dirty="0"/>
          </a:p>
        </p:txBody>
      </p:sp>
      <p:sp>
        <p:nvSpPr>
          <p:cNvPr id="3" name="Espaço Reservado para Conteúdo 2"/>
          <p:cNvSpPr>
            <a:spLocks noGrp="1"/>
          </p:cNvSpPr>
          <p:nvPr>
            <p:ph idx="1"/>
          </p:nvPr>
        </p:nvSpPr>
        <p:spPr>
          <a:xfrm>
            <a:off x="457200" y="1052736"/>
            <a:ext cx="7620000" cy="5348064"/>
          </a:xfrm>
        </p:spPr>
        <p:txBody>
          <a:bodyPr>
            <a:noAutofit/>
          </a:bodyPr>
          <a:lstStyle/>
          <a:p>
            <a:pPr marL="114300" indent="0">
              <a:buNone/>
            </a:pPr>
            <a:r>
              <a:rPr lang="pt-BR" sz="2800" dirty="0">
                <a:solidFill>
                  <a:srgbClr val="0000CC"/>
                </a:solidFill>
              </a:rPr>
              <a:t>Mc 6</a:t>
            </a:r>
            <a:r>
              <a:rPr lang="pt-BR" sz="2800" dirty="0" smtClean="0">
                <a:solidFill>
                  <a:srgbClr val="0000CC"/>
                </a:solidFill>
              </a:rPr>
              <a:t>. </a:t>
            </a:r>
            <a:r>
              <a:rPr lang="pt-BR" sz="2800" dirty="0">
                <a:solidFill>
                  <a:srgbClr val="0000CC"/>
                </a:solidFill>
              </a:rPr>
              <a:t>54  E, saindo eles do barco, logo o reconheceram;</a:t>
            </a:r>
          </a:p>
          <a:p>
            <a:pPr marL="114300" indent="0">
              <a:buNone/>
            </a:pPr>
            <a:r>
              <a:rPr lang="pt-BR" sz="2800" dirty="0">
                <a:solidFill>
                  <a:srgbClr val="0000CC"/>
                </a:solidFill>
              </a:rPr>
              <a:t>55  e, percorrendo toda a terra em redor, começaram a trazer em leitos, onde quer que sabiam que ele estava, os que se achavam enfermos.</a:t>
            </a:r>
          </a:p>
          <a:p>
            <a:pPr marL="114300" indent="0">
              <a:buNone/>
            </a:pPr>
            <a:r>
              <a:rPr lang="pt-BR" sz="2800" dirty="0">
                <a:solidFill>
                  <a:srgbClr val="0000CC"/>
                </a:solidFill>
              </a:rPr>
              <a:t>56  E, onde quer que entrava, ou em cidade, ou em aldeias, ou no campo, apresentavam os enfermos nas praças e rogavam-lhe que os deixasse tocar ao menos na orla da sua veste, e todos os que lhe tocavam saravam.</a:t>
            </a:r>
          </a:p>
        </p:txBody>
      </p:sp>
    </p:spTree>
    <p:extLst>
      <p:ext uri="{BB962C8B-B14F-4D97-AF65-F5344CB8AC3E}">
        <p14:creationId xmlns:p14="http://schemas.microsoft.com/office/powerpoint/2010/main" val="430883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a:t>
            </a:r>
            <a:r>
              <a:rPr lang="pt-BR" sz="2400" b="1" dirty="0" smtClean="0"/>
              <a:t>INTRODUÇÃO</a:t>
            </a:r>
          </a:p>
          <a:p>
            <a:r>
              <a:rPr lang="pt-BR" sz="2400" b="1" dirty="0"/>
              <a:t>I – OS MILAGRES CONFIRMARAM A IDENTIDADE </a:t>
            </a:r>
            <a:r>
              <a:rPr lang="pt-BR" sz="2400" b="1" dirty="0" smtClean="0"/>
              <a:t>E</a:t>
            </a:r>
          </a:p>
          <a:p>
            <a:pPr marL="114300" indent="0">
              <a:buNone/>
            </a:pPr>
            <a:r>
              <a:rPr lang="pt-BR" sz="2400" b="1" dirty="0"/>
              <a:t>	</a:t>
            </a:r>
            <a:r>
              <a:rPr lang="pt-BR" sz="2400" b="1" dirty="0" smtClean="0"/>
              <a:t> </a:t>
            </a:r>
            <a:r>
              <a:rPr lang="pt-BR" sz="2400" b="1" dirty="0"/>
              <a:t>PROPÓSITO DE </a:t>
            </a:r>
            <a:r>
              <a:rPr lang="pt-BR" sz="2400" b="1" dirty="0" smtClean="0"/>
              <a:t>JESUS </a:t>
            </a:r>
            <a:r>
              <a:rPr lang="pt-BR" sz="2400" dirty="0" smtClean="0"/>
              <a:t>	(</a:t>
            </a:r>
            <a:r>
              <a:rPr lang="pt-BR" sz="2400" dirty="0" err="1"/>
              <a:t>Mt</a:t>
            </a:r>
            <a:r>
              <a:rPr lang="pt-BR" sz="2400" dirty="0"/>
              <a:t> 11.1-6</a:t>
            </a:r>
            <a:r>
              <a:rPr lang="pt-BR" sz="2400" dirty="0" smtClean="0"/>
              <a:t>)</a:t>
            </a:r>
          </a:p>
          <a:p>
            <a:endParaRPr lang="pt-BR" sz="1000" dirty="0" smtClean="0"/>
          </a:p>
          <a:p>
            <a:r>
              <a:rPr lang="pt-BR" sz="2400" b="1" dirty="0"/>
              <a:t>II – OS MILAGRES COMO MANIFESTAÇÃO </a:t>
            </a:r>
            <a:r>
              <a:rPr lang="pt-BR" sz="2400" b="1" dirty="0" smtClean="0"/>
              <a:t>DA</a:t>
            </a:r>
          </a:p>
          <a:p>
            <a:pPr marL="114300" indent="0">
              <a:buNone/>
            </a:pPr>
            <a:r>
              <a:rPr lang="pt-BR" sz="2400" b="1" dirty="0"/>
              <a:t>	</a:t>
            </a:r>
            <a:r>
              <a:rPr lang="pt-BR" sz="2400" b="1" dirty="0" smtClean="0"/>
              <a:t> </a:t>
            </a:r>
            <a:r>
              <a:rPr lang="pt-BR" sz="2400" b="1" dirty="0"/>
              <a:t>COMPAIXÃO DE DEUS </a:t>
            </a:r>
            <a:r>
              <a:rPr lang="pt-BR" sz="2400" dirty="0" smtClean="0"/>
              <a:t>	(</a:t>
            </a:r>
            <a:r>
              <a:rPr lang="pt-BR" sz="2400" dirty="0" err="1"/>
              <a:t>Lc</a:t>
            </a:r>
            <a:r>
              <a:rPr lang="pt-BR" sz="2400" dirty="0"/>
              <a:t> 7.11-17</a:t>
            </a:r>
            <a:r>
              <a:rPr lang="pt-BR" sz="2400" dirty="0" smtClean="0"/>
              <a:t>)</a:t>
            </a:r>
          </a:p>
          <a:p>
            <a:endParaRPr lang="pt-BR" sz="1000" dirty="0" smtClean="0"/>
          </a:p>
          <a:p>
            <a:r>
              <a:rPr lang="pt-BR" sz="2400" b="1" dirty="0"/>
              <a:t>III – O PROPÓSITO DA OPERAÇÃO DE MILAGRES </a:t>
            </a:r>
            <a:r>
              <a:rPr lang="pt-BR" sz="2400" b="1" dirty="0" smtClean="0"/>
              <a:t>EM</a:t>
            </a:r>
          </a:p>
          <a:p>
            <a:pPr marL="114300" indent="0">
              <a:buNone/>
            </a:pPr>
            <a:r>
              <a:rPr lang="pt-BR" sz="2400" b="1" dirty="0"/>
              <a:t>	</a:t>
            </a:r>
            <a:r>
              <a:rPr lang="pt-BR" sz="2400" b="1" dirty="0" smtClean="0"/>
              <a:t> </a:t>
            </a:r>
            <a:r>
              <a:rPr lang="pt-BR" sz="2400" b="1" dirty="0"/>
              <a:t>NOSSOS DIAS </a:t>
            </a:r>
            <a:r>
              <a:rPr lang="pt-BR" sz="2400" dirty="0" smtClean="0"/>
              <a:t>		(</a:t>
            </a:r>
            <a:r>
              <a:rPr lang="pt-BR" sz="2400" dirty="0"/>
              <a:t>Mc </a:t>
            </a:r>
            <a:r>
              <a:rPr lang="pt-BR" sz="2400" dirty="0" smtClean="0"/>
              <a:t>16.14-20)</a:t>
            </a:r>
          </a:p>
          <a:p>
            <a:endParaRPr lang="pt-BR" sz="1000" dirty="0" smtClean="0"/>
          </a:p>
          <a:p>
            <a:r>
              <a:rPr lang="pt-BR" sz="2400" b="1" dirty="0" smtClean="0"/>
              <a:t>	CONCLUSÃO</a:t>
            </a:r>
            <a:endParaRPr lang="pt-BR" sz="2400" b="1" dirty="0"/>
          </a:p>
        </p:txBody>
      </p:sp>
    </p:spTree>
    <p:extLst>
      <p:ext uri="{BB962C8B-B14F-4D97-AF65-F5344CB8AC3E}">
        <p14:creationId xmlns:p14="http://schemas.microsoft.com/office/powerpoint/2010/main" val="2899758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1008112"/>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1268760"/>
            <a:ext cx="7620000" cy="4944616"/>
          </a:xfrm>
        </p:spPr>
        <p:txBody>
          <a:bodyPr>
            <a:normAutofit/>
          </a:bodyPr>
          <a:lstStyle/>
          <a:p>
            <a:pPr marL="114300" indent="0">
              <a:buNone/>
            </a:pPr>
            <a:r>
              <a:rPr lang="pt-BR" sz="2400" b="1" dirty="0" smtClean="0"/>
              <a:t>	INTRODUÇÃO</a:t>
            </a:r>
          </a:p>
          <a:p>
            <a:pPr marL="114300" indent="0">
              <a:buNone/>
            </a:pPr>
            <a:endParaRPr lang="pt-BR" sz="1200" dirty="0" smtClean="0"/>
          </a:p>
          <a:p>
            <a:pPr marL="114300" indent="0" algn="just">
              <a:buNone/>
            </a:pPr>
            <a:r>
              <a:rPr lang="pt-BR" dirty="0" smtClean="0"/>
              <a:t>	</a:t>
            </a:r>
            <a:r>
              <a:rPr lang="pt-BR" sz="2400" dirty="0"/>
              <a:t>Na lição anterior estudamos </a:t>
            </a:r>
            <a:r>
              <a:rPr lang="pt-BR" sz="2400" dirty="0" smtClean="0"/>
              <a:t>o confronto de Jesus com </a:t>
            </a:r>
            <a:r>
              <a:rPr lang="pt-BR" sz="2400" dirty="0"/>
              <a:t>a hipocrisia religiosa dos líderes judeus. Hoje, veremos os propósitos dos milagres operados por Jesus durante o seu ministério. Nos quatros </a:t>
            </a:r>
            <a:r>
              <a:rPr lang="pt-BR" sz="2400" dirty="0" smtClean="0"/>
              <a:t>Evangelhos </a:t>
            </a:r>
            <a:r>
              <a:rPr lang="pt-BR" sz="2400" dirty="0"/>
              <a:t>temos muitos registros de milagres operados por </a:t>
            </a:r>
            <a:r>
              <a:rPr lang="pt-BR" sz="2400" dirty="0" smtClean="0"/>
              <a:t>Jesus, </a:t>
            </a:r>
            <a:r>
              <a:rPr lang="pt-BR" sz="2400" dirty="0"/>
              <a:t>o que ressalta a importância dos mesmos para o ministério de d’Ele. Basicamente, Jesus operou milagres tendo em vista três propósitos: Testemunhar acerca de sua identidade e missão, manifestar a compaixão de Deus </a:t>
            </a:r>
            <a:r>
              <a:rPr lang="pt-BR" sz="2400" dirty="0" smtClean="0"/>
              <a:t>para com os </a:t>
            </a:r>
            <a:r>
              <a:rPr lang="pt-BR" sz="2400" dirty="0"/>
              <a:t>afligidos por motivos diversos e deixar um modelo ministerial para os seus sucessores. </a:t>
            </a:r>
          </a:p>
        </p:txBody>
      </p:sp>
    </p:spTree>
    <p:extLst>
      <p:ext uri="{BB962C8B-B14F-4D97-AF65-F5344CB8AC3E}">
        <p14:creationId xmlns:p14="http://schemas.microsoft.com/office/powerpoint/2010/main" val="300069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p:txBody>
          <a:bodyPr>
            <a:normAutofit/>
          </a:bodyPr>
          <a:lstStyle/>
          <a:p>
            <a:pPr marL="114300" indent="0">
              <a:buNone/>
            </a:pPr>
            <a:endParaRPr lang="pt-BR" dirty="0"/>
          </a:p>
          <a:p>
            <a:pPr marL="114300" indent="0">
              <a:buNone/>
            </a:pPr>
            <a:r>
              <a:rPr lang="pt-BR" sz="2400" dirty="0" smtClean="0"/>
              <a:t>	</a:t>
            </a:r>
            <a:r>
              <a:rPr lang="pt-BR" sz="2400" b="1" dirty="0" smtClean="0"/>
              <a:t>INTRODUÇÃO</a:t>
            </a:r>
          </a:p>
          <a:p>
            <a:r>
              <a:rPr lang="pt-BR" sz="2400" b="1" dirty="0">
                <a:solidFill>
                  <a:srgbClr val="FF0000"/>
                </a:solidFill>
              </a:rPr>
              <a:t>I – OS MILAGRES CONFIRMARAM A IDENTIDADE </a:t>
            </a:r>
            <a:r>
              <a:rPr lang="pt-BR" sz="2400" b="1" dirty="0" smtClean="0">
                <a:solidFill>
                  <a:srgbClr val="FF0000"/>
                </a:solidFill>
              </a:rPr>
              <a:t>E</a:t>
            </a:r>
          </a:p>
          <a:p>
            <a:pPr marL="114300" indent="0">
              <a:buNone/>
            </a:pPr>
            <a:r>
              <a:rPr lang="pt-BR" sz="2400" b="1" dirty="0">
                <a:solidFill>
                  <a:srgbClr val="FF0000"/>
                </a:solidFill>
              </a:rPr>
              <a:t>	</a:t>
            </a:r>
            <a:r>
              <a:rPr lang="pt-BR" sz="2400" b="1" dirty="0" smtClean="0">
                <a:solidFill>
                  <a:srgbClr val="FF0000"/>
                </a:solidFill>
              </a:rPr>
              <a:t> </a:t>
            </a:r>
            <a:r>
              <a:rPr lang="pt-BR" sz="2400" b="1" dirty="0">
                <a:solidFill>
                  <a:srgbClr val="FF0000"/>
                </a:solidFill>
              </a:rPr>
              <a:t>PROPÓSITO DE </a:t>
            </a:r>
            <a:r>
              <a:rPr lang="pt-BR" sz="2400" b="1" dirty="0" smtClean="0">
                <a:solidFill>
                  <a:srgbClr val="FF0000"/>
                </a:solidFill>
              </a:rPr>
              <a:t>JESUS </a:t>
            </a:r>
            <a:r>
              <a:rPr lang="pt-BR" sz="2400" dirty="0" smtClean="0">
                <a:solidFill>
                  <a:srgbClr val="FF0000"/>
                </a:solidFill>
              </a:rPr>
              <a:t>	(</a:t>
            </a:r>
            <a:r>
              <a:rPr lang="pt-BR" sz="2400" dirty="0" err="1">
                <a:solidFill>
                  <a:srgbClr val="FF0000"/>
                </a:solidFill>
              </a:rPr>
              <a:t>Mt</a:t>
            </a:r>
            <a:r>
              <a:rPr lang="pt-BR" sz="2400" dirty="0">
                <a:solidFill>
                  <a:srgbClr val="FF0000"/>
                </a:solidFill>
              </a:rPr>
              <a:t> 11.1-6</a:t>
            </a:r>
            <a:r>
              <a:rPr lang="pt-BR" sz="2400" dirty="0" smtClean="0">
                <a:solidFill>
                  <a:srgbClr val="FF0000"/>
                </a:solidFill>
              </a:rPr>
              <a:t>)</a:t>
            </a:r>
          </a:p>
          <a:p>
            <a:endParaRPr lang="pt-BR" sz="1000" dirty="0" smtClean="0"/>
          </a:p>
          <a:p>
            <a:r>
              <a:rPr lang="pt-BR" sz="2400" b="1" dirty="0"/>
              <a:t>II – OS MILAGRES COMO MANIFESTAÇÃO </a:t>
            </a:r>
            <a:r>
              <a:rPr lang="pt-BR" sz="2400" b="1" dirty="0" smtClean="0"/>
              <a:t>DA</a:t>
            </a:r>
          </a:p>
          <a:p>
            <a:pPr marL="114300" indent="0">
              <a:buNone/>
            </a:pPr>
            <a:r>
              <a:rPr lang="pt-BR" sz="2400" b="1" dirty="0"/>
              <a:t>	</a:t>
            </a:r>
            <a:r>
              <a:rPr lang="pt-BR" sz="2400" b="1" dirty="0" smtClean="0"/>
              <a:t> </a:t>
            </a:r>
            <a:r>
              <a:rPr lang="pt-BR" sz="2400" b="1" dirty="0"/>
              <a:t>COMPAIXÃO DE DEUS </a:t>
            </a:r>
            <a:r>
              <a:rPr lang="pt-BR" sz="2400" dirty="0" smtClean="0"/>
              <a:t>	(</a:t>
            </a:r>
            <a:r>
              <a:rPr lang="pt-BR" sz="2400" dirty="0" err="1"/>
              <a:t>Lc</a:t>
            </a:r>
            <a:r>
              <a:rPr lang="pt-BR" sz="2400" dirty="0"/>
              <a:t> 7.11-17</a:t>
            </a:r>
            <a:r>
              <a:rPr lang="pt-BR" sz="2400" dirty="0" smtClean="0"/>
              <a:t>)</a:t>
            </a:r>
          </a:p>
          <a:p>
            <a:endParaRPr lang="pt-BR" sz="1000" dirty="0" smtClean="0"/>
          </a:p>
          <a:p>
            <a:r>
              <a:rPr lang="pt-BR" sz="2400" b="1" dirty="0"/>
              <a:t>III – O PROPÓSITO DA OPERAÇÃO DE MILAGRES </a:t>
            </a:r>
            <a:r>
              <a:rPr lang="pt-BR" sz="2400" b="1" dirty="0" smtClean="0"/>
              <a:t>EM</a:t>
            </a:r>
          </a:p>
          <a:p>
            <a:pPr marL="114300" indent="0">
              <a:buNone/>
            </a:pPr>
            <a:r>
              <a:rPr lang="pt-BR" sz="2400" b="1" dirty="0"/>
              <a:t>	</a:t>
            </a:r>
            <a:r>
              <a:rPr lang="pt-BR" sz="2400" b="1" dirty="0" smtClean="0"/>
              <a:t> </a:t>
            </a:r>
            <a:r>
              <a:rPr lang="pt-BR" sz="2400" b="1" dirty="0"/>
              <a:t>NOSSOS DIAS </a:t>
            </a:r>
            <a:r>
              <a:rPr lang="pt-BR" sz="2400" dirty="0" smtClean="0"/>
              <a:t>		(</a:t>
            </a:r>
            <a:r>
              <a:rPr lang="pt-BR" sz="2400" dirty="0"/>
              <a:t>Mc </a:t>
            </a:r>
            <a:r>
              <a:rPr lang="pt-BR" sz="2400" dirty="0" smtClean="0"/>
              <a:t>16.14-20)</a:t>
            </a:r>
          </a:p>
          <a:p>
            <a:endParaRPr lang="pt-BR" sz="1000" dirty="0" smtClean="0"/>
          </a:p>
          <a:p>
            <a:r>
              <a:rPr lang="pt-BR" sz="2400" b="1" dirty="0" smtClean="0"/>
              <a:t>	CONCLUSÃO</a:t>
            </a:r>
            <a:endParaRPr lang="pt-BR" sz="2400" b="1" dirty="0"/>
          </a:p>
        </p:txBody>
      </p:sp>
    </p:spTree>
    <p:extLst>
      <p:ext uri="{BB962C8B-B14F-4D97-AF65-F5344CB8AC3E}">
        <p14:creationId xmlns:p14="http://schemas.microsoft.com/office/powerpoint/2010/main" val="302583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7620000" cy="706090"/>
          </a:xfrm>
        </p:spPr>
        <p:txBody>
          <a:bodyPr/>
          <a:lstStyle/>
          <a:p>
            <a:pPr algn="ctr"/>
            <a:r>
              <a:rPr lang="pt-BR" sz="2400" b="1" dirty="0" smtClean="0"/>
              <a:t>LEITURA BÍBLICA</a:t>
            </a:r>
            <a:endParaRPr lang="pt-BR" sz="2400" b="1" dirty="0"/>
          </a:p>
        </p:txBody>
      </p:sp>
      <p:sp>
        <p:nvSpPr>
          <p:cNvPr id="3" name="Espaço Reservado para Conteúdo 2"/>
          <p:cNvSpPr>
            <a:spLocks noGrp="1"/>
          </p:cNvSpPr>
          <p:nvPr>
            <p:ph idx="1"/>
          </p:nvPr>
        </p:nvSpPr>
        <p:spPr>
          <a:xfrm>
            <a:off x="323528" y="908720"/>
            <a:ext cx="7848872" cy="5492080"/>
          </a:xfrm>
        </p:spPr>
        <p:txBody>
          <a:bodyPr>
            <a:noAutofit/>
          </a:bodyPr>
          <a:lstStyle/>
          <a:p>
            <a:pPr marL="114300" indent="0">
              <a:buNone/>
            </a:pPr>
            <a:r>
              <a:rPr lang="pt-BR" sz="2400" dirty="0" err="1" smtClean="0">
                <a:solidFill>
                  <a:srgbClr val="0000CC"/>
                </a:solidFill>
              </a:rPr>
              <a:t>Mt</a:t>
            </a:r>
            <a:r>
              <a:rPr lang="pt-BR" sz="2400" dirty="0" smtClean="0">
                <a:solidFill>
                  <a:srgbClr val="0000CC"/>
                </a:solidFill>
              </a:rPr>
              <a:t> 11</a:t>
            </a:r>
            <a:r>
              <a:rPr lang="pt-BR" sz="2400" dirty="0">
                <a:solidFill>
                  <a:srgbClr val="0000CC"/>
                </a:solidFill>
              </a:rPr>
              <a:t>. 1 </a:t>
            </a:r>
            <a:r>
              <a:rPr lang="pt-BR" sz="2400" dirty="0" smtClean="0">
                <a:solidFill>
                  <a:srgbClr val="0000CC"/>
                </a:solidFill>
              </a:rPr>
              <a:t> </a:t>
            </a:r>
            <a:r>
              <a:rPr lang="pt-BR" sz="2400" dirty="0">
                <a:solidFill>
                  <a:srgbClr val="0000CC"/>
                </a:solidFill>
              </a:rPr>
              <a:t>E aconteceu que, acabando Jesus de dar instruções aos seus doze discípulos, partiu dali a ensinar e a pregar nas cidades deles.</a:t>
            </a:r>
          </a:p>
          <a:p>
            <a:pPr marL="114300" indent="0">
              <a:buNone/>
            </a:pPr>
            <a:r>
              <a:rPr lang="pt-BR" sz="2400" dirty="0">
                <a:solidFill>
                  <a:srgbClr val="0000CC"/>
                </a:solidFill>
              </a:rPr>
              <a:t>2  E João, ouvindo no cárcere falar dos feitos de Cristo, enviou dois dos seus discípulos</a:t>
            </a:r>
          </a:p>
          <a:p>
            <a:pPr marL="114300" indent="0">
              <a:buNone/>
            </a:pPr>
            <a:r>
              <a:rPr lang="pt-BR" sz="2400" dirty="0">
                <a:solidFill>
                  <a:srgbClr val="0000CC"/>
                </a:solidFill>
              </a:rPr>
              <a:t>3  a dizer-lhe: És tu aquele que havia de vir ou esperamos outro?</a:t>
            </a:r>
          </a:p>
          <a:p>
            <a:pPr marL="114300" indent="0">
              <a:buNone/>
            </a:pPr>
            <a:r>
              <a:rPr lang="pt-BR" sz="2400" dirty="0">
                <a:solidFill>
                  <a:srgbClr val="0000CC"/>
                </a:solidFill>
              </a:rPr>
              <a:t>4  E Jesus, respondendo, disse-lhe: Ide e anunciai a João as coisas que ouvis e vedes:</a:t>
            </a:r>
          </a:p>
          <a:p>
            <a:pPr marL="114300" indent="0">
              <a:buNone/>
            </a:pPr>
            <a:r>
              <a:rPr lang="pt-BR" sz="2400" dirty="0">
                <a:solidFill>
                  <a:srgbClr val="0000CC"/>
                </a:solidFill>
              </a:rPr>
              <a:t>5  Os cegos </a:t>
            </a:r>
            <a:r>
              <a:rPr lang="pt-BR" sz="2400" dirty="0" err="1">
                <a:solidFill>
                  <a:srgbClr val="0000CC"/>
                </a:solidFill>
              </a:rPr>
              <a:t>vêem</a:t>
            </a:r>
            <a:r>
              <a:rPr lang="pt-BR" sz="2400" dirty="0">
                <a:solidFill>
                  <a:srgbClr val="0000CC"/>
                </a:solidFill>
              </a:rPr>
              <a:t>, e os coxos andam; os leprosos são limpos, e os surdos ouvem; os mortos são ressuscitados, e aos pobres é anunciado o evangelho.</a:t>
            </a:r>
          </a:p>
          <a:p>
            <a:pPr marL="114300" indent="0">
              <a:buNone/>
            </a:pPr>
            <a:r>
              <a:rPr lang="pt-BR" sz="2400" dirty="0">
                <a:solidFill>
                  <a:srgbClr val="0000CC"/>
                </a:solidFill>
              </a:rPr>
              <a:t>6  E bem-aventurado é aquele que se não escandalizar em mim.</a:t>
            </a:r>
          </a:p>
        </p:txBody>
      </p:sp>
    </p:spTree>
    <p:extLst>
      <p:ext uri="{BB962C8B-B14F-4D97-AF65-F5344CB8AC3E}">
        <p14:creationId xmlns:p14="http://schemas.microsoft.com/office/powerpoint/2010/main" val="2856256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7620000" cy="792088"/>
          </a:xfrm>
        </p:spPr>
        <p:txBody>
          <a:bodyPr/>
          <a:lstStyle/>
          <a:p>
            <a:pPr algn="ctr"/>
            <a:r>
              <a:rPr lang="pt-BR" sz="2700" b="1" dirty="0">
                <a:solidFill>
                  <a:srgbClr val="675E47"/>
                </a:solidFill>
              </a:rPr>
              <a:t>LIÇÃO 8:  OS PROPÓSITOS DOS MILAGRES DE JESUS</a:t>
            </a:r>
            <a:endParaRPr lang="pt-BR" sz="2800" b="1" dirty="0"/>
          </a:p>
        </p:txBody>
      </p:sp>
      <p:sp>
        <p:nvSpPr>
          <p:cNvPr id="3" name="Espaço Reservado para Conteúdo 2"/>
          <p:cNvSpPr>
            <a:spLocks noGrp="1"/>
          </p:cNvSpPr>
          <p:nvPr>
            <p:ph idx="1"/>
          </p:nvPr>
        </p:nvSpPr>
        <p:spPr>
          <a:xfrm>
            <a:off x="323528" y="1052736"/>
            <a:ext cx="7620000" cy="5160640"/>
          </a:xfrm>
          <a:ln>
            <a:solidFill>
              <a:schemeClr val="tx1">
                <a:lumMod val="90000"/>
                <a:lumOff val="10000"/>
              </a:schemeClr>
            </a:solidFill>
          </a:ln>
        </p:spPr>
        <p:txBody>
          <a:bodyPr>
            <a:normAutofit fontScale="92500" lnSpcReduction="20000"/>
          </a:bodyPr>
          <a:lstStyle/>
          <a:p>
            <a:pPr marL="114300" lvl="0" indent="0">
              <a:buClr>
                <a:srgbClr val="A9A57C"/>
              </a:buClr>
              <a:buNone/>
            </a:pPr>
            <a:r>
              <a:rPr lang="pt-BR" sz="2400" dirty="0">
                <a:solidFill>
                  <a:srgbClr val="2F2B20"/>
                </a:solidFill>
              </a:rPr>
              <a:t>I – OS MILAGRES CONFIRMARAM A IDENTIDADE E</a:t>
            </a:r>
          </a:p>
          <a:p>
            <a:pPr marL="114300" lvl="0" indent="0">
              <a:buClr>
                <a:srgbClr val="A9A57C"/>
              </a:buClr>
              <a:buNone/>
            </a:pPr>
            <a:r>
              <a:rPr lang="pt-BR" sz="2400" dirty="0">
                <a:solidFill>
                  <a:srgbClr val="2F2B20"/>
                </a:solidFill>
              </a:rPr>
              <a:t>	 PROPÓSITO DE JESUS </a:t>
            </a:r>
            <a:r>
              <a:rPr lang="pt-BR" sz="2400" dirty="0" smtClean="0">
                <a:solidFill>
                  <a:srgbClr val="2F2B20"/>
                </a:solidFill>
              </a:rPr>
              <a:t>				          </a:t>
            </a:r>
            <a:r>
              <a:rPr lang="pt-BR" sz="1800" dirty="0" smtClean="0">
                <a:solidFill>
                  <a:srgbClr val="2F2B20"/>
                </a:solidFill>
              </a:rPr>
              <a:t>1</a:t>
            </a:r>
          </a:p>
          <a:p>
            <a:pPr marL="114300" lvl="0" indent="0">
              <a:buClr>
                <a:srgbClr val="A9A57C"/>
              </a:buClr>
              <a:buNone/>
            </a:pPr>
            <a:endParaRPr lang="pt-BR" sz="1000" dirty="0">
              <a:solidFill>
                <a:srgbClr val="2F2B20"/>
              </a:solidFill>
            </a:endParaRPr>
          </a:p>
          <a:p>
            <a:pPr marL="114300" indent="0" algn="just">
              <a:buNone/>
            </a:pPr>
            <a:r>
              <a:rPr lang="pt-BR" dirty="0"/>
              <a:t>	</a:t>
            </a:r>
            <a:r>
              <a:rPr lang="pt-BR" sz="2600" dirty="0"/>
              <a:t>Segundo as profecias do Antigo Testamento, o Messias prometido por Deus seria ungido com o poder do Espírito Santo a fim de operar muitos milagres e maravilhas </a:t>
            </a:r>
            <a:r>
              <a:rPr lang="pt-BR" sz="2600" dirty="0" smtClean="0"/>
              <a:t>(</a:t>
            </a:r>
            <a:r>
              <a:rPr lang="pt-BR" sz="2600" dirty="0" err="1" smtClean="0">
                <a:solidFill>
                  <a:srgbClr val="0000CC"/>
                </a:solidFill>
              </a:rPr>
              <a:t>Is</a:t>
            </a:r>
            <a:r>
              <a:rPr lang="pt-BR" sz="2600" dirty="0" smtClean="0">
                <a:solidFill>
                  <a:srgbClr val="0000CC"/>
                </a:solidFill>
              </a:rPr>
              <a:t> </a:t>
            </a:r>
            <a:r>
              <a:rPr lang="pt-BR" sz="2600" dirty="0">
                <a:solidFill>
                  <a:srgbClr val="0000CC"/>
                </a:solidFill>
              </a:rPr>
              <a:t>53.4-6</a:t>
            </a:r>
            <a:r>
              <a:rPr lang="pt-BR" sz="2600" dirty="0"/>
              <a:t>). </a:t>
            </a:r>
            <a:r>
              <a:rPr lang="pt-BR" sz="2600" dirty="0" smtClean="0"/>
              <a:t>Até </a:t>
            </a:r>
            <a:r>
              <a:rPr lang="pt-BR" sz="2600" dirty="0"/>
              <a:t>mesmo os príncipes dos judeus, como </a:t>
            </a:r>
            <a:r>
              <a:rPr lang="pt-BR" sz="2600" dirty="0" smtClean="0"/>
              <a:t>Nicodemos, </a:t>
            </a:r>
            <a:r>
              <a:rPr lang="pt-BR" sz="2600" dirty="0"/>
              <a:t>foram convencidos acerca da autenticidade de Jesus por causa dos seus poderosos milagres </a:t>
            </a:r>
            <a:r>
              <a:rPr lang="pt-BR" sz="2600" dirty="0" smtClean="0">
                <a:solidFill>
                  <a:srgbClr val="0000CC"/>
                </a:solidFill>
              </a:rPr>
              <a:t>(</a:t>
            </a:r>
            <a:r>
              <a:rPr lang="pt-BR" sz="2600" dirty="0" err="1" smtClean="0">
                <a:solidFill>
                  <a:srgbClr val="0000CC"/>
                </a:solidFill>
              </a:rPr>
              <a:t>Jo</a:t>
            </a:r>
            <a:r>
              <a:rPr lang="pt-BR" sz="2600" dirty="0" smtClean="0">
                <a:solidFill>
                  <a:srgbClr val="0000CC"/>
                </a:solidFill>
              </a:rPr>
              <a:t> </a:t>
            </a:r>
            <a:r>
              <a:rPr lang="pt-BR" sz="2600" dirty="0">
                <a:solidFill>
                  <a:srgbClr val="0000CC"/>
                </a:solidFill>
              </a:rPr>
              <a:t>9. 29-33; </a:t>
            </a:r>
            <a:r>
              <a:rPr lang="pt-BR" sz="2600" dirty="0" err="1">
                <a:solidFill>
                  <a:srgbClr val="0000CC"/>
                </a:solidFill>
              </a:rPr>
              <a:t>Jo</a:t>
            </a:r>
            <a:r>
              <a:rPr lang="pt-BR" sz="2600" dirty="0">
                <a:solidFill>
                  <a:srgbClr val="0000CC"/>
                </a:solidFill>
              </a:rPr>
              <a:t> 11.43-45</a:t>
            </a:r>
            <a:r>
              <a:rPr lang="pt-BR" sz="2600" dirty="0"/>
              <a:t>). A admiração e o respeito por Jesus cresciam no meio do povo à medida que eles viam seus poderosos milagres (</a:t>
            </a:r>
            <a:r>
              <a:rPr lang="pt-BR" sz="2600" dirty="0">
                <a:solidFill>
                  <a:srgbClr val="0000CC"/>
                </a:solidFill>
              </a:rPr>
              <a:t>Mc 2.9-12; </a:t>
            </a:r>
            <a:r>
              <a:rPr lang="pt-BR" sz="2600" dirty="0" err="1">
                <a:solidFill>
                  <a:srgbClr val="0000CC"/>
                </a:solidFill>
              </a:rPr>
              <a:t>Mt</a:t>
            </a:r>
            <a:r>
              <a:rPr lang="pt-BR" sz="2600" dirty="0">
                <a:solidFill>
                  <a:srgbClr val="0000CC"/>
                </a:solidFill>
              </a:rPr>
              <a:t> 8. </a:t>
            </a:r>
            <a:r>
              <a:rPr lang="pt-BR" sz="2600" dirty="0" smtClean="0">
                <a:solidFill>
                  <a:srgbClr val="0000CC"/>
                </a:solidFill>
              </a:rPr>
              <a:t>24-27</a:t>
            </a:r>
            <a:r>
              <a:rPr lang="pt-BR" sz="2600" dirty="0"/>
              <a:t>). Com isso, </a:t>
            </a:r>
            <a:r>
              <a:rPr lang="pt-BR" sz="2600" dirty="0" smtClean="0"/>
              <a:t>grandes </a:t>
            </a:r>
            <a:r>
              <a:rPr lang="pt-BR" sz="2600" dirty="0"/>
              <a:t>multidões vinham até Ele trazendo seus enfermos para serem curados, de modo que Ele frequentemente se retirava para lugares desertos para conseguir privacidade com o Pai ou escapar do louvor dos homens (</a:t>
            </a:r>
            <a:r>
              <a:rPr lang="pt-BR" sz="2600" dirty="0" err="1">
                <a:solidFill>
                  <a:srgbClr val="0000CC"/>
                </a:solidFill>
              </a:rPr>
              <a:t>Lc</a:t>
            </a:r>
            <a:r>
              <a:rPr lang="pt-BR" sz="2600" dirty="0">
                <a:solidFill>
                  <a:srgbClr val="0000CC"/>
                </a:solidFill>
              </a:rPr>
              <a:t> 5.12-16; </a:t>
            </a:r>
            <a:r>
              <a:rPr lang="pt-BR" sz="2600" dirty="0" err="1">
                <a:solidFill>
                  <a:srgbClr val="0000CC"/>
                </a:solidFill>
              </a:rPr>
              <a:t>Jo</a:t>
            </a:r>
            <a:r>
              <a:rPr lang="pt-BR" sz="2600" dirty="0">
                <a:solidFill>
                  <a:srgbClr val="0000CC"/>
                </a:solidFill>
              </a:rPr>
              <a:t> 6.14, </a:t>
            </a:r>
            <a:r>
              <a:rPr lang="pt-BR" sz="2600" dirty="0" smtClean="0">
                <a:solidFill>
                  <a:srgbClr val="0000CC"/>
                </a:solidFill>
              </a:rPr>
              <a:t>15</a:t>
            </a:r>
            <a:r>
              <a:rPr lang="pt-BR" sz="2600" dirty="0" smtClean="0"/>
              <a:t>).</a:t>
            </a:r>
            <a:endParaRPr lang="pt-BR" sz="2600" dirty="0"/>
          </a:p>
        </p:txBody>
      </p:sp>
    </p:spTree>
    <p:extLst>
      <p:ext uri="{BB962C8B-B14F-4D97-AF65-F5344CB8AC3E}">
        <p14:creationId xmlns:p14="http://schemas.microsoft.com/office/powerpoint/2010/main" val="570931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742</TotalTime>
  <Words>2632</Words>
  <Application>Microsoft Office PowerPoint</Application>
  <PresentationFormat>Apresentação na tela (4:3)</PresentationFormat>
  <Paragraphs>177</Paragraphs>
  <Slides>31</Slides>
  <Notes>6</Notes>
  <HiddenSlides>0</HiddenSlides>
  <MMClips>0</MMClips>
  <ScaleCrop>false</ScaleCrop>
  <HeadingPairs>
    <vt:vector size="4" baseType="variant">
      <vt:variant>
        <vt:lpstr>Tema</vt:lpstr>
      </vt:variant>
      <vt:variant>
        <vt:i4>1</vt:i4>
      </vt:variant>
      <vt:variant>
        <vt:lpstr>Títulos de slides</vt:lpstr>
      </vt:variant>
      <vt:variant>
        <vt:i4>31</vt:i4>
      </vt:variant>
    </vt:vector>
  </HeadingPairs>
  <TitlesOfParts>
    <vt:vector size="32" baseType="lpstr">
      <vt:lpstr>Adjacência</vt:lpstr>
      <vt:lpstr>A VIDA E OBRA DE JESUS CRISTO</vt:lpstr>
      <vt:lpstr>LIÇÃO 8:   OS PROPÓSITOS DOS  MILAGRES  DE  JESUS</vt:lpstr>
      <vt:lpstr>LIÇÃO 8:  OS PROPÓSITOS DOS MILAGRES DE JESUS</vt:lpstr>
      <vt:lpstr>LEITURA BÍBLICA</vt:lpstr>
      <vt:lpstr>LIÇÃO 8:  OS PROPÓSITOS DOS MILAGRES DE JESUS</vt:lpstr>
      <vt:lpstr>LIÇÃO 8:  OS PROPÓSITOS DOS MILAGRES DE JESUS</vt:lpstr>
      <vt:lpstr>LIÇÃO 8:  OS PROPÓSITOS DOS MILAGRES DE JESUS</vt:lpstr>
      <vt:lpstr>LEITURA BÍBLICA</vt:lpstr>
      <vt:lpstr>LIÇÃO 8:  OS PROPÓSITOS DOS MILAGRES DE JESUS</vt:lpstr>
      <vt:lpstr>Apresentação do PowerPoint</vt:lpstr>
      <vt:lpstr>Apresentação do PowerPoint</vt:lpstr>
      <vt:lpstr>Apresentação do PowerPoint</vt:lpstr>
      <vt:lpstr>LIÇÃO 8:  OS PROPÓSITOS DOS MILAGRES DE JESUS</vt:lpstr>
      <vt:lpstr>Apresentação do PowerPoint</vt:lpstr>
      <vt:lpstr>LIÇÃO 8:  OS PROPÓSITOS DOS MILAGRES DE JESUS</vt:lpstr>
      <vt:lpstr>LEITURA BÍBLICA</vt:lpstr>
      <vt:lpstr>LIÇÃO 8:  OS PROPÓSITOS DOS MILAGRES DE JESUS</vt:lpstr>
      <vt:lpstr>Apresentação do PowerPoint</vt:lpstr>
      <vt:lpstr>LIÇÃO 8:  OS PROPÓSITOS DOS MILAGRES DE JESUS</vt:lpstr>
      <vt:lpstr>Apresentação do PowerPoint</vt:lpstr>
      <vt:lpstr>LIÇÃO 8:  OS PROPÓSITOS DOS MILAGRES DE JESUS</vt:lpstr>
      <vt:lpstr>LEITURA BÍBLICA</vt:lpstr>
      <vt:lpstr>LIÇÃO 8:  OS PROPÓSITOS DOS MILAGRES DE JESUS</vt:lpstr>
      <vt:lpstr>Apresentação do PowerPoint</vt:lpstr>
      <vt:lpstr>LIÇÃO 8:  OS PROPÓSITOS DOS MILAGRES DE JESUS</vt:lpstr>
      <vt:lpstr>Apresentação do PowerPoint</vt:lpstr>
      <vt:lpstr>Apresentação do PowerPoint</vt:lpstr>
      <vt:lpstr>LIÇÃO 8:  OS PROPÓSITOS DOS MILAGRES DE JESUS</vt:lpstr>
      <vt:lpstr>LIÇÃO 8:  OS PROPÓSITOS DOS MILAGRES DE JESUS</vt:lpstr>
      <vt:lpstr>LIÇÃO 8:  OS PROPÓSITOS DOS MILAGRES DE JESUS</vt:lpstr>
      <vt:lpstr>LIÇÃO 8:  OS PROPÓSITOS DOS MILAGRES DE JESUS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VIDA E OBRA DE JESUS CRISTO</dc:title>
  <dc:creator>Cledson _</dc:creator>
  <cp:lastModifiedBy>I.G.V</cp:lastModifiedBy>
  <cp:revision>56</cp:revision>
  <dcterms:created xsi:type="dcterms:W3CDTF">2017-09-26T11:32:47Z</dcterms:created>
  <dcterms:modified xsi:type="dcterms:W3CDTF">2017-11-14T18:32:22Z</dcterms:modified>
</cp:coreProperties>
</file>