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6" r:id="rId2"/>
    <p:sldId id="257" r:id="rId3"/>
    <p:sldId id="258" r:id="rId4"/>
    <p:sldId id="306" r:id="rId5"/>
    <p:sldId id="263" r:id="rId6"/>
    <p:sldId id="261" r:id="rId7"/>
    <p:sldId id="300" r:id="rId8"/>
    <p:sldId id="307" r:id="rId9"/>
    <p:sldId id="272" r:id="rId10"/>
    <p:sldId id="273" r:id="rId11"/>
    <p:sldId id="309" r:id="rId12"/>
    <p:sldId id="274" r:id="rId13"/>
    <p:sldId id="295" r:id="rId14"/>
    <p:sldId id="310" r:id="rId15"/>
    <p:sldId id="311" r:id="rId16"/>
    <p:sldId id="301" r:id="rId17"/>
    <p:sldId id="308" r:id="rId18"/>
    <p:sldId id="279" r:id="rId19"/>
    <p:sldId id="296" r:id="rId20"/>
    <p:sldId id="312" r:id="rId21"/>
    <p:sldId id="281" r:id="rId22"/>
    <p:sldId id="294" r:id="rId23"/>
    <p:sldId id="313" r:id="rId24"/>
    <p:sldId id="302" r:id="rId25"/>
    <p:sldId id="318" r:id="rId26"/>
    <p:sldId id="319" r:id="rId27"/>
    <p:sldId id="286" r:id="rId28"/>
    <p:sldId id="320" r:id="rId29"/>
    <p:sldId id="297" r:id="rId30"/>
    <p:sldId id="314" r:id="rId31"/>
    <p:sldId id="288" r:id="rId32"/>
    <p:sldId id="298" r:id="rId33"/>
    <p:sldId id="316" r:id="rId34"/>
    <p:sldId id="315" r:id="rId35"/>
    <p:sldId id="317" r:id="rId36"/>
    <p:sldId id="303" r:id="rId37"/>
    <p:sldId id="291" r:id="rId38"/>
    <p:sldId id="304" r:id="rId39"/>
    <p:sldId id="299" r:id="rId4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CFECC2-8F8F-47EA-83AC-CCFACACA2B89}" type="datetimeFigureOut">
              <a:rPr lang="pt-BR" smtClean="0"/>
              <a:pPr/>
              <a:t>07/11/2017</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496F8A-C949-4BC5-89D8-51B3A5CA3A29}" type="slidenum">
              <a:rPr lang="pt-BR" smtClean="0"/>
              <a:pPr/>
              <a:t>‹nº›</a:t>
            </a:fld>
            <a:endParaRPr lang="pt-BR"/>
          </a:p>
        </p:txBody>
      </p:sp>
    </p:spTree>
    <p:extLst>
      <p:ext uri="{BB962C8B-B14F-4D97-AF65-F5344CB8AC3E}">
        <p14:creationId xmlns:p14="http://schemas.microsoft.com/office/powerpoint/2010/main" val="3063991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	</a:t>
            </a:r>
            <a:r>
              <a:rPr lang="pt-BR" b="1" dirty="0" smtClean="0"/>
              <a:t>batismo de João – a purificação – tributos a Cesar – o</a:t>
            </a:r>
            <a:r>
              <a:rPr lang="pt-BR" b="1" baseline="0" dirty="0" smtClean="0"/>
              <a:t> verdadeiro sentido da Lei – o sábado – quem é o próximo – e o tempo vai ser pouco</a:t>
            </a:r>
            <a:endParaRPr lang="pt-BR" b="1" dirty="0"/>
          </a:p>
        </p:txBody>
      </p:sp>
      <p:sp>
        <p:nvSpPr>
          <p:cNvPr id="4" name="Espaço Reservado para Número de Slide 3"/>
          <p:cNvSpPr>
            <a:spLocks noGrp="1"/>
          </p:cNvSpPr>
          <p:nvPr>
            <p:ph type="sldNum" sz="quarter" idx="10"/>
          </p:nvPr>
        </p:nvSpPr>
        <p:spPr/>
        <p:txBody>
          <a:bodyPr/>
          <a:lstStyle/>
          <a:p>
            <a:fld id="{2A496F8A-C949-4BC5-89D8-51B3A5CA3A29}" type="slidenum">
              <a:rPr lang="pt-BR" smtClean="0"/>
              <a:pPr/>
              <a:t>6</a:t>
            </a:fld>
            <a:endParaRPr lang="pt-BR"/>
          </a:p>
        </p:txBody>
      </p:sp>
    </p:spTree>
    <p:extLst>
      <p:ext uri="{BB962C8B-B14F-4D97-AF65-F5344CB8AC3E}">
        <p14:creationId xmlns:p14="http://schemas.microsoft.com/office/powerpoint/2010/main" val="3044549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b="1" dirty="0" smtClean="0"/>
              <a:t>		</a:t>
            </a:r>
            <a:endParaRPr lang="pt-BR" b="1" dirty="0"/>
          </a:p>
        </p:txBody>
      </p:sp>
      <p:sp>
        <p:nvSpPr>
          <p:cNvPr id="4" name="Espaço Reservado para Número de Slide 3"/>
          <p:cNvSpPr>
            <a:spLocks noGrp="1"/>
          </p:cNvSpPr>
          <p:nvPr>
            <p:ph type="sldNum" sz="quarter" idx="10"/>
          </p:nvPr>
        </p:nvSpPr>
        <p:spPr/>
        <p:txBody>
          <a:bodyPr/>
          <a:lstStyle/>
          <a:p>
            <a:fld id="{2A496F8A-C949-4BC5-89D8-51B3A5CA3A29}" type="slidenum">
              <a:rPr lang="pt-BR" smtClean="0"/>
              <a:pPr/>
              <a:t>37</a:t>
            </a:fld>
            <a:endParaRPr lang="pt-BR"/>
          </a:p>
        </p:txBody>
      </p:sp>
    </p:spTree>
    <p:extLst>
      <p:ext uri="{BB962C8B-B14F-4D97-AF65-F5344CB8AC3E}">
        <p14:creationId xmlns:p14="http://schemas.microsoft.com/office/powerpoint/2010/main" val="3536866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	</a:t>
            </a:r>
            <a:r>
              <a:rPr lang="pt-BR" b="1" dirty="0" smtClean="0"/>
              <a:t>	</a:t>
            </a:r>
            <a:endParaRPr lang="pt-BR" b="1" dirty="0"/>
          </a:p>
        </p:txBody>
      </p:sp>
      <p:sp>
        <p:nvSpPr>
          <p:cNvPr id="4" name="Espaço Reservado para Número de Slide 3"/>
          <p:cNvSpPr>
            <a:spLocks noGrp="1"/>
          </p:cNvSpPr>
          <p:nvPr>
            <p:ph type="sldNum" sz="quarter" idx="10"/>
          </p:nvPr>
        </p:nvSpPr>
        <p:spPr/>
        <p:txBody>
          <a:bodyPr/>
          <a:lstStyle/>
          <a:p>
            <a:fld id="{2A496F8A-C949-4BC5-89D8-51B3A5CA3A29}" type="slidenum">
              <a:rPr lang="pt-BR" smtClean="0"/>
              <a:pPr/>
              <a:t>9</a:t>
            </a:fld>
            <a:endParaRPr lang="pt-BR"/>
          </a:p>
        </p:txBody>
      </p:sp>
    </p:spTree>
    <p:extLst>
      <p:ext uri="{BB962C8B-B14F-4D97-AF65-F5344CB8AC3E}">
        <p14:creationId xmlns:p14="http://schemas.microsoft.com/office/powerpoint/2010/main" val="7236300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sz="1200" dirty="0" smtClean="0">
                <a:solidFill>
                  <a:srgbClr val="2F2B20"/>
                </a:solidFill>
                <a:ea typeface="Calibri"/>
                <a:cs typeface="Times New Roman"/>
              </a:rPr>
              <a:t>É interessante observamos que ao longo da história de Israel, após o êxodo do Egito, a idolatria sempre foi o problema mais grave e recorrente que assolava a relação do povo com o seu Deus. No entanto, nos dias de Jesus, notamos a ausência do culto à imagem de escultura, visto que</a:t>
            </a:r>
            <a:endParaRPr lang="pt-BR" dirty="0"/>
          </a:p>
        </p:txBody>
      </p:sp>
      <p:sp>
        <p:nvSpPr>
          <p:cNvPr id="4" name="Espaço Reservado para Número de Slide 3"/>
          <p:cNvSpPr>
            <a:spLocks noGrp="1"/>
          </p:cNvSpPr>
          <p:nvPr>
            <p:ph type="sldNum" sz="quarter" idx="10"/>
          </p:nvPr>
        </p:nvSpPr>
        <p:spPr/>
        <p:txBody>
          <a:bodyPr/>
          <a:lstStyle/>
          <a:p>
            <a:fld id="{2A496F8A-C949-4BC5-89D8-51B3A5CA3A29}" type="slidenum">
              <a:rPr lang="pt-BR" smtClean="0"/>
              <a:pPr/>
              <a:t>12</a:t>
            </a:fld>
            <a:endParaRPr lang="pt-BR"/>
          </a:p>
        </p:txBody>
      </p:sp>
    </p:spTree>
    <p:extLst>
      <p:ext uri="{BB962C8B-B14F-4D97-AF65-F5344CB8AC3E}">
        <p14:creationId xmlns:p14="http://schemas.microsoft.com/office/powerpoint/2010/main" val="35213362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				</a:t>
            </a:r>
            <a:endParaRPr lang="pt-BR" b="1" dirty="0"/>
          </a:p>
        </p:txBody>
      </p:sp>
      <p:sp>
        <p:nvSpPr>
          <p:cNvPr id="4" name="Espaço Reservado para Número de Slide 3"/>
          <p:cNvSpPr>
            <a:spLocks noGrp="1"/>
          </p:cNvSpPr>
          <p:nvPr>
            <p:ph type="sldNum" sz="quarter" idx="10"/>
          </p:nvPr>
        </p:nvSpPr>
        <p:spPr/>
        <p:txBody>
          <a:bodyPr/>
          <a:lstStyle/>
          <a:p>
            <a:fld id="{2A496F8A-C949-4BC5-89D8-51B3A5CA3A29}" type="slidenum">
              <a:rPr lang="pt-BR" smtClean="0"/>
              <a:pPr/>
              <a:t>18</a:t>
            </a:fld>
            <a:endParaRPr lang="pt-BR"/>
          </a:p>
        </p:txBody>
      </p:sp>
    </p:spTree>
    <p:extLst>
      <p:ext uri="{BB962C8B-B14F-4D97-AF65-F5344CB8AC3E}">
        <p14:creationId xmlns:p14="http://schemas.microsoft.com/office/powerpoint/2010/main" val="3939529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			</a:t>
            </a:r>
            <a:endParaRPr lang="pt-BR" b="1" dirty="0" smtClean="0"/>
          </a:p>
        </p:txBody>
      </p:sp>
      <p:sp>
        <p:nvSpPr>
          <p:cNvPr id="4" name="Espaço Reservado para Número de Slide 3"/>
          <p:cNvSpPr>
            <a:spLocks noGrp="1"/>
          </p:cNvSpPr>
          <p:nvPr>
            <p:ph type="sldNum" sz="quarter" idx="10"/>
          </p:nvPr>
        </p:nvSpPr>
        <p:spPr/>
        <p:txBody>
          <a:bodyPr/>
          <a:lstStyle/>
          <a:p>
            <a:fld id="{2A496F8A-C949-4BC5-89D8-51B3A5CA3A29}" type="slidenum">
              <a:rPr lang="pt-BR" smtClean="0"/>
              <a:pPr/>
              <a:t>22</a:t>
            </a:fld>
            <a:endParaRPr lang="pt-BR"/>
          </a:p>
        </p:txBody>
      </p:sp>
    </p:spTree>
    <p:extLst>
      <p:ext uri="{BB962C8B-B14F-4D97-AF65-F5344CB8AC3E}">
        <p14:creationId xmlns:p14="http://schemas.microsoft.com/office/powerpoint/2010/main" val="3716067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			</a:t>
            </a:r>
            <a:endParaRPr lang="pt-BR" b="1" dirty="0" smtClean="0"/>
          </a:p>
        </p:txBody>
      </p:sp>
      <p:sp>
        <p:nvSpPr>
          <p:cNvPr id="4" name="Espaço Reservado para Número de Slide 3"/>
          <p:cNvSpPr>
            <a:spLocks noGrp="1"/>
          </p:cNvSpPr>
          <p:nvPr>
            <p:ph type="sldNum" sz="quarter" idx="10"/>
          </p:nvPr>
        </p:nvSpPr>
        <p:spPr/>
        <p:txBody>
          <a:bodyPr/>
          <a:lstStyle/>
          <a:p>
            <a:fld id="{2A496F8A-C949-4BC5-89D8-51B3A5CA3A29}" type="slidenum">
              <a:rPr lang="pt-BR" smtClean="0"/>
              <a:pPr/>
              <a:t>23</a:t>
            </a:fld>
            <a:endParaRPr lang="pt-BR"/>
          </a:p>
        </p:txBody>
      </p:sp>
    </p:spTree>
    <p:extLst>
      <p:ext uri="{BB962C8B-B14F-4D97-AF65-F5344CB8AC3E}">
        <p14:creationId xmlns:p14="http://schemas.microsoft.com/office/powerpoint/2010/main" val="37160671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		</a:t>
            </a:r>
            <a:r>
              <a:rPr lang="pt-BR" b="1" dirty="0" smtClean="0"/>
              <a:t>	S Á B A D O</a:t>
            </a:r>
            <a:endParaRPr lang="pt-BR" b="1" dirty="0"/>
          </a:p>
        </p:txBody>
      </p:sp>
      <p:sp>
        <p:nvSpPr>
          <p:cNvPr id="4" name="Espaço Reservado para Número de Slide 3"/>
          <p:cNvSpPr>
            <a:spLocks noGrp="1"/>
          </p:cNvSpPr>
          <p:nvPr>
            <p:ph type="sldNum" sz="quarter" idx="10"/>
          </p:nvPr>
        </p:nvSpPr>
        <p:spPr/>
        <p:txBody>
          <a:bodyPr/>
          <a:lstStyle/>
          <a:p>
            <a:fld id="{2A496F8A-C949-4BC5-89D8-51B3A5CA3A29}" type="slidenum">
              <a:rPr lang="pt-BR" smtClean="0"/>
              <a:pPr/>
              <a:t>29</a:t>
            </a:fld>
            <a:endParaRPr lang="pt-BR"/>
          </a:p>
        </p:txBody>
      </p:sp>
    </p:spTree>
    <p:extLst>
      <p:ext uri="{BB962C8B-B14F-4D97-AF65-F5344CB8AC3E}">
        <p14:creationId xmlns:p14="http://schemas.microsoft.com/office/powerpoint/2010/main" val="3767436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	</a:t>
            </a:r>
            <a:r>
              <a:rPr lang="pt-BR" b="1" dirty="0" smtClean="0"/>
              <a:t>	</a:t>
            </a:r>
            <a:r>
              <a:rPr lang="pt-BR" sz="1200" b="1" dirty="0" smtClean="0">
                <a:solidFill>
                  <a:srgbClr val="0000CC"/>
                </a:solidFill>
              </a:rPr>
              <a:t>Eu e o Pai somos um	ESSA UNIDADE</a:t>
            </a:r>
            <a:r>
              <a:rPr lang="pt-BR" sz="1200" b="1" baseline="0" dirty="0" smtClean="0">
                <a:solidFill>
                  <a:srgbClr val="0000CC"/>
                </a:solidFill>
              </a:rPr>
              <a:t>    </a:t>
            </a:r>
            <a:r>
              <a:rPr lang="pt-BR" sz="1200" b="1" dirty="0" smtClean="0">
                <a:solidFill>
                  <a:srgbClr val="0000CC"/>
                </a:solidFill>
              </a:rPr>
              <a:t>+   MUITAS OUTRAS  DPOUTRINAS   RESSURREIÇÃO</a:t>
            </a:r>
            <a:r>
              <a:rPr lang="pt-BR" sz="1200" b="1" baseline="0" dirty="0" smtClean="0">
                <a:solidFill>
                  <a:srgbClr val="0000CC"/>
                </a:solidFill>
              </a:rPr>
              <a:t> – O REINO  -  REVERÊNCIA</a:t>
            </a:r>
            <a:endParaRPr lang="pt-BR" b="1" dirty="0"/>
          </a:p>
        </p:txBody>
      </p:sp>
      <p:sp>
        <p:nvSpPr>
          <p:cNvPr id="4" name="Espaço Reservado para Número de Slide 3"/>
          <p:cNvSpPr>
            <a:spLocks noGrp="1"/>
          </p:cNvSpPr>
          <p:nvPr>
            <p:ph type="sldNum" sz="quarter" idx="10"/>
          </p:nvPr>
        </p:nvSpPr>
        <p:spPr/>
        <p:txBody>
          <a:bodyPr/>
          <a:lstStyle/>
          <a:p>
            <a:fld id="{2A496F8A-C949-4BC5-89D8-51B3A5CA3A29}" type="slidenum">
              <a:rPr lang="pt-BR" smtClean="0"/>
              <a:pPr/>
              <a:t>30</a:t>
            </a:fld>
            <a:endParaRPr lang="pt-BR"/>
          </a:p>
        </p:txBody>
      </p:sp>
    </p:spTree>
    <p:extLst>
      <p:ext uri="{BB962C8B-B14F-4D97-AF65-F5344CB8AC3E}">
        <p14:creationId xmlns:p14="http://schemas.microsoft.com/office/powerpoint/2010/main" val="2674350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			</a:t>
            </a:r>
            <a:endParaRPr lang="pt-BR" dirty="0"/>
          </a:p>
        </p:txBody>
      </p:sp>
      <p:sp>
        <p:nvSpPr>
          <p:cNvPr id="4" name="Espaço Reservado para Número de Slide 3"/>
          <p:cNvSpPr>
            <a:spLocks noGrp="1"/>
          </p:cNvSpPr>
          <p:nvPr>
            <p:ph type="sldNum" sz="quarter" idx="10"/>
          </p:nvPr>
        </p:nvSpPr>
        <p:spPr/>
        <p:txBody>
          <a:bodyPr/>
          <a:lstStyle/>
          <a:p>
            <a:fld id="{2A496F8A-C949-4BC5-89D8-51B3A5CA3A29}" type="slidenum">
              <a:rPr lang="pt-BR" smtClean="0"/>
              <a:pPr/>
              <a:t>31</a:t>
            </a:fld>
            <a:endParaRPr lang="pt-BR"/>
          </a:p>
        </p:txBody>
      </p:sp>
    </p:spTree>
    <p:extLst>
      <p:ext uri="{BB962C8B-B14F-4D97-AF65-F5344CB8AC3E}">
        <p14:creationId xmlns:p14="http://schemas.microsoft.com/office/powerpoint/2010/main" val="1655463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B159F964-4EF1-4747-994B-3B54052C7970}" type="datetimeFigureOut">
              <a:rPr lang="pt-BR" smtClean="0"/>
              <a:pPr/>
              <a:t>07/11/2017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26D3B79-F488-4927-ADEE-BDA7D4CB6A61}"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B159F964-4EF1-4747-994B-3B54052C7970}" type="datetimeFigureOut">
              <a:rPr lang="pt-BR" smtClean="0"/>
              <a:pPr/>
              <a:t>07/11/2017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26D3B79-F488-4927-ADEE-BDA7D4CB6A61}"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B159F964-4EF1-4747-994B-3B54052C7970}" type="datetimeFigureOut">
              <a:rPr lang="pt-BR" smtClean="0"/>
              <a:pPr/>
              <a:t>07/11/2017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26D3B79-F488-4927-ADEE-BDA7D4CB6A61}"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B159F964-4EF1-4747-994B-3B54052C7970}" type="datetimeFigureOut">
              <a:rPr lang="pt-BR" smtClean="0"/>
              <a:pPr/>
              <a:t>07/11/2017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26D3B79-F488-4927-ADEE-BDA7D4CB6A61}"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pt-BR" smtClean="0"/>
              <a:t>Clique para editar o título mestre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B159F964-4EF1-4747-994B-3B54052C7970}" type="datetimeFigureOut">
              <a:rPr lang="pt-BR" smtClean="0"/>
              <a:pPr/>
              <a:t>07/11/2017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26D3B79-F488-4927-ADEE-BDA7D4CB6A61}"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B159F964-4EF1-4747-994B-3B54052C7970}" type="datetimeFigureOut">
              <a:rPr lang="pt-BR" smtClean="0"/>
              <a:pPr/>
              <a:t>07/11/2017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26D3B79-F488-4927-ADEE-BDA7D4CB6A61}"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Date Placeholder 6"/>
          <p:cNvSpPr>
            <a:spLocks noGrp="1"/>
          </p:cNvSpPr>
          <p:nvPr>
            <p:ph type="dt" sz="half" idx="10"/>
          </p:nvPr>
        </p:nvSpPr>
        <p:spPr/>
        <p:txBody>
          <a:bodyPr/>
          <a:lstStyle/>
          <a:p>
            <a:fld id="{B159F964-4EF1-4747-994B-3B54052C7970}" type="datetimeFigureOut">
              <a:rPr lang="pt-BR" smtClean="0"/>
              <a:pPr/>
              <a:t>07/11/2017</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926D3B79-F488-4927-ADEE-BDA7D4CB6A61}"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Date Placeholder 2"/>
          <p:cNvSpPr>
            <a:spLocks noGrp="1"/>
          </p:cNvSpPr>
          <p:nvPr>
            <p:ph type="dt" sz="half" idx="10"/>
          </p:nvPr>
        </p:nvSpPr>
        <p:spPr/>
        <p:txBody>
          <a:bodyPr/>
          <a:lstStyle/>
          <a:p>
            <a:fld id="{B159F964-4EF1-4747-994B-3B54052C7970}" type="datetimeFigureOut">
              <a:rPr lang="pt-BR" smtClean="0"/>
              <a:pPr/>
              <a:t>07/11/2017</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926D3B79-F488-4927-ADEE-BDA7D4CB6A61}"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59F964-4EF1-4747-994B-3B54052C7970}" type="datetimeFigureOut">
              <a:rPr lang="pt-BR" smtClean="0"/>
              <a:pPr/>
              <a:t>07/11/2017</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926D3B79-F488-4927-ADEE-BDA7D4CB6A61}"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pt-BR" smtClean="0"/>
              <a:t>Clique para editar o título mestre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B159F964-4EF1-4747-994B-3B54052C7970}" type="datetimeFigureOut">
              <a:rPr lang="pt-BR" smtClean="0"/>
              <a:pPr/>
              <a:t>07/11/2017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26D3B79-F488-4927-ADEE-BDA7D4CB6A61}" type="slidenum">
              <a:rPr lang="pt-BR" smtClean="0"/>
              <a:pPr/>
              <a:t>‹nº›</a:t>
            </a:fld>
            <a:endParaRPr lang="pt-BR"/>
          </a:p>
        </p:txBody>
      </p:sp>
      <p:sp>
        <p:nvSpPr>
          <p:cNvPr id="9" name="Content Placeholder 8"/>
          <p:cNvSpPr>
            <a:spLocks noGrp="1"/>
          </p:cNvSpPr>
          <p:nvPr>
            <p:ph sz="quarter" idx="13"/>
          </p:nvPr>
        </p:nvSpPr>
        <p:spPr>
          <a:xfrm>
            <a:off x="304800" y="381000"/>
            <a:ext cx="7772400" cy="494284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pt-BR" smtClean="0"/>
              <a:t>Clique para editar o título mestre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8" name="Date Placeholder 7"/>
          <p:cNvSpPr>
            <a:spLocks noGrp="1"/>
          </p:cNvSpPr>
          <p:nvPr>
            <p:ph type="dt" sz="half" idx="10"/>
          </p:nvPr>
        </p:nvSpPr>
        <p:spPr/>
        <p:txBody>
          <a:bodyPr/>
          <a:lstStyle/>
          <a:p>
            <a:fld id="{B159F964-4EF1-4747-994B-3B54052C7970}" type="datetimeFigureOut">
              <a:rPr lang="pt-BR" smtClean="0"/>
              <a:pPr/>
              <a:t>07/11/2017</a:t>
            </a:fld>
            <a:endParaRPr lang="pt-BR"/>
          </a:p>
        </p:txBody>
      </p:sp>
      <p:sp>
        <p:nvSpPr>
          <p:cNvPr id="9" name="Slide Number Placeholder 8"/>
          <p:cNvSpPr>
            <a:spLocks noGrp="1"/>
          </p:cNvSpPr>
          <p:nvPr>
            <p:ph type="sldNum" sz="quarter" idx="11"/>
          </p:nvPr>
        </p:nvSpPr>
        <p:spPr/>
        <p:txBody>
          <a:bodyPr/>
          <a:lstStyle/>
          <a:p>
            <a:fld id="{926D3B79-F488-4927-ADEE-BDA7D4CB6A61}" type="slidenum">
              <a:rPr lang="pt-BR" smtClean="0"/>
              <a:pPr/>
              <a:t>‹nº›</a:t>
            </a:fld>
            <a:endParaRPr lang="pt-BR"/>
          </a:p>
        </p:txBody>
      </p:sp>
      <p:sp>
        <p:nvSpPr>
          <p:cNvPr id="10" name="Footer Placeholder 9"/>
          <p:cNvSpPr>
            <a:spLocks noGrp="1"/>
          </p:cNvSpPr>
          <p:nvPr>
            <p:ph type="ftr" sz="quarter" idx="12"/>
          </p:nvPr>
        </p:nvSpPr>
        <p:spPr/>
        <p:txBody>
          <a:bodyPr/>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pt-BR" smtClean="0"/>
              <a:t>Clique para editar o título mestre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26D3B79-F488-4927-ADEE-BDA7D4CB6A61}" type="slidenum">
              <a:rPr lang="pt-BR" smtClean="0"/>
              <a:pPr/>
              <a:t>‹nº›</a:t>
            </a:fld>
            <a:endParaRPr lang="pt-B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pt-B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159F964-4EF1-4747-994B-3B54052C7970}" type="datetimeFigureOut">
              <a:rPr lang="pt-BR" smtClean="0"/>
              <a:pPr/>
              <a:t>07/11/2017</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pt-BR" b="1" dirty="0" smtClean="0"/>
              <a:t>A VIDA </a:t>
            </a:r>
            <a:r>
              <a:rPr lang="pt-BR" b="1" dirty="0" smtClean="0"/>
              <a:t> E  OBRA  DE JESUS   </a:t>
            </a:r>
            <a:r>
              <a:rPr lang="pt-BR" b="1" dirty="0" smtClean="0"/>
              <a:t>CRISTO</a:t>
            </a:r>
            <a:endParaRPr lang="pt-BR" b="1" dirty="0"/>
          </a:p>
        </p:txBody>
      </p:sp>
      <p:sp>
        <p:nvSpPr>
          <p:cNvPr id="3" name="Subtítulo 2"/>
          <p:cNvSpPr>
            <a:spLocks noGrp="1"/>
          </p:cNvSpPr>
          <p:nvPr>
            <p:ph type="subTitle" idx="1"/>
          </p:nvPr>
        </p:nvSpPr>
        <p:spPr>
          <a:xfrm>
            <a:off x="685800" y="4572000"/>
            <a:ext cx="7198568" cy="1066800"/>
          </a:xfrm>
        </p:spPr>
        <p:txBody>
          <a:bodyPr>
            <a:normAutofit/>
          </a:bodyPr>
          <a:lstStyle/>
          <a:p>
            <a:pPr algn="ctr"/>
            <a:r>
              <a:rPr lang="pt-BR" sz="4400" b="1" dirty="0" smtClean="0"/>
              <a:t>EBD - 4° TRIMESTRE DE 2017</a:t>
            </a:r>
            <a:endParaRPr lang="pt-BR" sz="4400" b="1" dirty="0"/>
          </a:p>
        </p:txBody>
      </p:sp>
    </p:spTree>
    <p:extLst>
      <p:ext uri="{BB962C8B-B14F-4D97-AF65-F5344CB8AC3E}">
        <p14:creationId xmlns:p14="http://schemas.microsoft.com/office/powerpoint/2010/main" val="29118509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620688"/>
            <a:ext cx="7620000" cy="5904656"/>
          </a:xfrm>
        </p:spPr>
        <p:txBody>
          <a:bodyPr>
            <a:noAutofit/>
          </a:bodyPr>
          <a:lstStyle/>
          <a:p>
            <a:pPr marL="114300" indent="0">
              <a:buNone/>
            </a:pPr>
            <a:r>
              <a:rPr lang="pt-BR" sz="2400" dirty="0" err="1" smtClean="0">
                <a:solidFill>
                  <a:srgbClr val="0000CC"/>
                </a:solidFill>
              </a:rPr>
              <a:t>Mt</a:t>
            </a:r>
            <a:r>
              <a:rPr lang="pt-BR" sz="2400" dirty="0" smtClean="0">
                <a:solidFill>
                  <a:srgbClr val="0000CC"/>
                </a:solidFill>
              </a:rPr>
              <a:t> 16</a:t>
            </a:r>
            <a:r>
              <a:rPr lang="pt-BR" sz="2400" dirty="0">
                <a:solidFill>
                  <a:srgbClr val="0000CC"/>
                </a:solidFill>
              </a:rPr>
              <a:t>:   6  E Jesus disse-lhes: Adverti e acautelai-vos do fermento dos fariseus e saduceus</a:t>
            </a:r>
            <a:r>
              <a:rPr lang="pt-BR" sz="2400" dirty="0" smtClean="0">
                <a:solidFill>
                  <a:srgbClr val="0000CC"/>
                </a:solidFill>
              </a:rPr>
              <a:t>.   7  </a:t>
            </a:r>
            <a:r>
              <a:rPr lang="pt-BR" sz="2400" dirty="0">
                <a:solidFill>
                  <a:srgbClr val="0000CC"/>
                </a:solidFill>
              </a:rPr>
              <a:t>E eles arrazoavam entre si, dizendo: É porque não nos fornecemos de pão</a:t>
            </a:r>
            <a:r>
              <a:rPr lang="pt-BR" sz="2400" dirty="0" smtClean="0">
                <a:solidFill>
                  <a:srgbClr val="0000CC"/>
                </a:solidFill>
              </a:rPr>
              <a:t>.    8  </a:t>
            </a:r>
            <a:r>
              <a:rPr lang="pt-BR" sz="2400" dirty="0">
                <a:solidFill>
                  <a:srgbClr val="0000CC"/>
                </a:solidFill>
              </a:rPr>
              <a:t>E Jesus, percebendo isso, disse: Por que arrazoais entre vós, homens de pequena fé, sobre o não vos terdes fornecido de pão</a:t>
            </a:r>
            <a:r>
              <a:rPr lang="pt-BR" sz="2400" dirty="0" smtClean="0">
                <a:solidFill>
                  <a:srgbClr val="0000CC"/>
                </a:solidFill>
              </a:rPr>
              <a:t>?    9  </a:t>
            </a:r>
            <a:r>
              <a:rPr lang="pt-BR" sz="2400" dirty="0">
                <a:solidFill>
                  <a:srgbClr val="0000CC"/>
                </a:solidFill>
              </a:rPr>
              <a:t>Não compreendeis ainda, nem vos lembrais dos cinco pães para cinco mil homens e de quantos cestos levantastes</a:t>
            </a:r>
            <a:r>
              <a:rPr lang="pt-BR" sz="2400" dirty="0" smtClean="0">
                <a:solidFill>
                  <a:srgbClr val="0000CC"/>
                </a:solidFill>
              </a:rPr>
              <a:t>?    10  </a:t>
            </a:r>
            <a:r>
              <a:rPr lang="pt-BR" sz="2400" dirty="0">
                <a:solidFill>
                  <a:srgbClr val="0000CC"/>
                </a:solidFill>
              </a:rPr>
              <a:t>Nem dos sete pães para quatro mil e de quantos cestos levantastes</a:t>
            </a:r>
            <a:r>
              <a:rPr lang="pt-BR" sz="2400" dirty="0" smtClean="0">
                <a:solidFill>
                  <a:srgbClr val="0000CC"/>
                </a:solidFill>
              </a:rPr>
              <a:t>?    11  </a:t>
            </a:r>
            <a:r>
              <a:rPr lang="pt-BR" sz="2400" dirty="0">
                <a:solidFill>
                  <a:srgbClr val="0000CC"/>
                </a:solidFill>
              </a:rPr>
              <a:t>Como não compreendestes que não vos falei a respeito do pão, mas que vos guardásseis do fermento dos fariseus e saduceus</a:t>
            </a:r>
            <a:r>
              <a:rPr lang="pt-BR" sz="2400" dirty="0" smtClean="0">
                <a:solidFill>
                  <a:srgbClr val="0000CC"/>
                </a:solidFill>
              </a:rPr>
              <a:t>?    12  </a:t>
            </a:r>
            <a:r>
              <a:rPr lang="pt-BR" sz="2400" dirty="0">
                <a:solidFill>
                  <a:srgbClr val="0000CC"/>
                </a:solidFill>
              </a:rPr>
              <a:t>Então, compreenderam que não dissera que se guardassem do fermento do pão, mas da doutrina dos fariseus</a:t>
            </a:r>
            <a:r>
              <a:rPr lang="pt-BR" sz="2400" dirty="0" smtClean="0">
                <a:solidFill>
                  <a:srgbClr val="0000CC"/>
                </a:solidFill>
              </a:rPr>
              <a:t>.</a:t>
            </a:r>
            <a:endParaRPr lang="pt-BR" sz="2400" dirty="0">
              <a:solidFill>
                <a:srgbClr val="0000CC"/>
              </a:solidFill>
            </a:endParaRPr>
          </a:p>
        </p:txBody>
      </p:sp>
    </p:spTree>
    <p:extLst>
      <p:ext uri="{BB962C8B-B14F-4D97-AF65-F5344CB8AC3E}">
        <p14:creationId xmlns:p14="http://schemas.microsoft.com/office/powerpoint/2010/main" val="22425703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620688"/>
            <a:ext cx="7620000" cy="5904656"/>
          </a:xfrm>
        </p:spPr>
        <p:txBody>
          <a:bodyPr>
            <a:noAutofit/>
          </a:bodyPr>
          <a:lstStyle/>
          <a:p>
            <a:pPr marL="114300" indent="0">
              <a:buNone/>
            </a:pPr>
            <a:r>
              <a:rPr lang="pt-BR" sz="2000" dirty="0" err="1" smtClean="0">
                <a:solidFill>
                  <a:srgbClr val="0000CC"/>
                </a:solidFill>
              </a:rPr>
              <a:t>Mt</a:t>
            </a:r>
            <a:r>
              <a:rPr lang="pt-BR" sz="2000" dirty="0" smtClean="0">
                <a:solidFill>
                  <a:srgbClr val="0000CC"/>
                </a:solidFill>
              </a:rPr>
              <a:t> 15.  </a:t>
            </a:r>
            <a:r>
              <a:rPr lang="pt-BR" sz="2000" dirty="0" smtClean="0">
                <a:solidFill>
                  <a:srgbClr val="7030A0"/>
                </a:solidFill>
              </a:rPr>
              <a:t>1  </a:t>
            </a:r>
            <a:r>
              <a:rPr lang="pt-BR" sz="2000" dirty="0">
                <a:solidFill>
                  <a:srgbClr val="7030A0"/>
                </a:solidFill>
              </a:rPr>
              <a:t>Então, chegaram ao pé de Jesus uns escribas e fariseus de Jerusalém, dizendo</a:t>
            </a:r>
            <a:r>
              <a:rPr lang="pt-BR" sz="2000" dirty="0" smtClean="0">
                <a:solidFill>
                  <a:srgbClr val="7030A0"/>
                </a:solidFill>
              </a:rPr>
              <a:t>:    2  </a:t>
            </a:r>
            <a:r>
              <a:rPr lang="pt-BR" sz="2000" dirty="0">
                <a:solidFill>
                  <a:srgbClr val="7030A0"/>
                </a:solidFill>
              </a:rPr>
              <a:t>Por que </a:t>
            </a:r>
            <a:r>
              <a:rPr lang="pt-BR" sz="2000" dirty="0" err="1">
                <a:solidFill>
                  <a:srgbClr val="7030A0"/>
                </a:solidFill>
              </a:rPr>
              <a:t>transgridem</a:t>
            </a:r>
            <a:r>
              <a:rPr lang="pt-BR" sz="2000" dirty="0">
                <a:solidFill>
                  <a:srgbClr val="7030A0"/>
                </a:solidFill>
              </a:rPr>
              <a:t> os teus discípulos a tradição dos anciãos? Pois não lavam as mãos quando comem pão.</a:t>
            </a:r>
          </a:p>
          <a:p>
            <a:pPr marL="114300" indent="0">
              <a:buNone/>
            </a:pPr>
            <a:r>
              <a:rPr lang="pt-BR" sz="2000" dirty="0">
                <a:solidFill>
                  <a:srgbClr val="7030A0"/>
                </a:solidFill>
              </a:rPr>
              <a:t>3  Ele, porém, respondendo, disse-lhes: Por que transgredis vós também o mandamento de Deus pela vossa tradição?</a:t>
            </a:r>
          </a:p>
          <a:p>
            <a:pPr marL="114300" indent="0">
              <a:buNone/>
            </a:pPr>
            <a:r>
              <a:rPr lang="pt-BR" sz="2000" dirty="0" smtClean="0">
                <a:solidFill>
                  <a:srgbClr val="0000CC"/>
                </a:solidFill>
              </a:rPr>
              <a:t>7  </a:t>
            </a:r>
            <a:r>
              <a:rPr lang="pt-BR" sz="2000" dirty="0">
                <a:solidFill>
                  <a:srgbClr val="0000CC"/>
                </a:solidFill>
              </a:rPr>
              <a:t>Hipócritas, bem profetizou Isaías a vosso respeito, dizendo</a:t>
            </a:r>
            <a:r>
              <a:rPr lang="pt-BR" sz="2000" dirty="0" smtClean="0">
                <a:solidFill>
                  <a:srgbClr val="0000CC"/>
                </a:solidFill>
              </a:rPr>
              <a:t>:    8  </a:t>
            </a:r>
            <a:r>
              <a:rPr lang="pt-BR" sz="2000" dirty="0">
                <a:solidFill>
                  <a:srgbClr val="0000CC"/>
                </a:solidFill>
              </a:rPr>
              <a:t>Este povo honra-me com os seus lábios, mas o seu coração está longe de mim</a:t>
            </a:r>
            <a:r>
              <a:rPr lang="pt-BR" sz="2000" dirty="0" smtClean="0">
                <a:solidFill>
                  <a:srgbClr val="0000CC"/>
                </a:solidFill>
              </a:rPr>
              <a:t>.    9  </a:t>
            </a:r>
            <a:r>
              <a:rPr lang="pt-BR" sz="2000" dirty="0">
                <a:solidFill>
                  <a:srgbClr val="0000CC"/>
                </a:solidFill>
              </a:rPr>
              <a:t>Mas em vão me adoram, ensinando doutrinas que são preceitos dos homens</a:t>
            </a:r>
            <a:r>
              <a:rPr lang="pt-BR" sz="2000" dirty="0" smtClean="0">
                <a:solidFill>
                  <a:srgbClr val="0000CC"/>
                </a:solidFill>
              </a:rPr>
              <a:t>.    10  </a:t>
            </a:r>
            <a:r>
              <a:rPr lang="pt-BR" sz="2000" dirty="0">
                <a:solidFill>
                  <a:srgbClr val="0000CC"/>
                </a:solidFill>
              </a:rPr>
              <a:t>E, chamando a si a multidão, disse-lhes: Ouvi e entendei</a:t>
            </a:r>
            <a:r>
              <a:rPr lang="pt-BR" sz="2000" dirty="0" smtClean="0">
                <a:solidFill>
                  <a:srgbClr val="0000CC"/>
                </a:solidFill>
              </a:rPr>
              <a:t>:    11  </a:t>
            </a:r>
            <a:r>
              <a:rPr lang="pt-BR" sz="2000" dirty="0">
                <a:solidFill>
                  <a:srgbClr val="0000CC"/>
                </a:solidFill>
              </a:rPr>
              <a:t>o que contamina o homem não é o que entra na boca, mas o que sai da boca, isso é o que contamina o homem.</a:t>
            </a:r>
          </a:p>
          <a:p>
            <a:pPr marL="114300" indent="0">
              <a:buNone/>
            </a:pPr>
            <a:r>
              <a:rPr lang="pt-BR" sz="2000" dirty="0" smtClean="0">
                <a:solidFill>
                  <a:srgbClr val="7030A0"/>
                </a:solidFill>
              </a:rPr>
              <a:t>17  </a:t>
            </a:r>
            <a:r>
              <a:rPr lang="pt-BR" sz="2000" dirty="0">
                <a:solidFill>
                  <a:srgbClr val="7030A0"/>
                </a:solidFill>
              </a:rPr>
              <a:t>Ainda não compreendeis que tudo o que entra pela boca desce para o ventre e é lançado fora</a:t>
            </a:r>
            <a:r>
              <a:rPr lang="pt-BR" sz="2000" dirty="0" smtClean="0">
                <a:solidFill>
                  <a:srgbClr val="7030A0"/>
                </a:solidFill>
              </a:rPr>
              <a:t>?    18  </a:t>
            </a:r>
            <a:r>
              <a:rPr lang="pt-BR" sz="2000" dirty="0">
                <a:solidFill>
                  <a:srgbClr val="7030A0"/>
                </a:solidFill>
              </a:rPr>
              <a:t>Mas o que sai da boca procede do coração, e isso contamina o homem</a:t>
            </a:r>
            <a:r>
              <a:rPr lang="pt-BR" sz="2000" dirty="0" smtClean="0">
                <a:solidFill>
                  <a:srgbClr val="7030A0"/>
                </a:solidFill>
              </a:rPr>
              <a:t>.    19  </a:t>
            </a:r>
            <a:r>
              <a:rPr lang="pt-BR" sz="2000" dirty="0">
                <a:solidFill>
                  <a:srgbClr val="7030A0"/>
                </a:solidFill>
              </a:rPr>
              <a:t>Porque do coração procedem os maus pensamentos, mortes, adultérios, prostituição, furtos, falsos testemunhos e blasfêmias</a:t>
            </a:r>
            <a:r>
              <a:rPr lang="pt-BR" sz="2000" dirty="0" smtClean="0">
                <a:solidFill>
                  <a:srgbClr val="7030A0"/>
                </a:solidFill>
              </a:rPr>
              <a:t>.    20  </a:t>
            </a:r>
            <a:r>
              <a:rPr lang="pt-BR" sz="2000" dirty="0">
                <a:solidFill>
                  <a:srgbClr val="7030A0"/>
                </a:solidFill>
              </a:rPr>
              <a:t>São essas coisas que contaminam o homem; mas comer sem lavar as mãos, isso não contamina o homem</a:t>
            </a:r>
            <a:r>
              <a:rPr lang="pt-BR" sz="2000" dirty="0">
                <a:solidFill>
                  <a:srgbClr val="0000CC"/>
                </a:solidFill>
              </a:rPr>
              <a:t>.</a:t>
            </a:r>
          </a:p>
        </p:txBody>
      </p:sp>
    </p:spTree>
    <p:extLst>
      <p:ext uri="{BB962C8B-B14F-4D97-AF65-F5344CB8AC3E}">
        <p14:creationId xmlns:p14="http://schemas.microsoft.com/office/powerpoint/2010/main" val="39363162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116632"/>
            <a:ext cx="7620000" cy="648072"/>
          </a:xfrm>
        </p:spPr>
        <p:txBody>
          <a:bodyPr/>
          <a:lstStyle/>
          <a:p>
            <a:pPr algn="ctr"/>
            <a:r>
              <a:rPr lang="pt-BR" sz="2400" b="1" dirty="0">
                <a:solidFill>
                  <a:srgbClr val="675E47"/>
                </a:solidFill>
              </a:rPr>
              <a:t>LIÇÃO 7:   JESUS CONFRONTA A </a:t>
            </a:r>
            <a:r>
              <a:rPr lang="pt-BR" sz="2400" b="1" dirty="0" smtClean="0">
                <a:solidFill>
                  <a:srgbClr val="675E47"/>
                </a:solidFill>
              </a:rPr>
              <a:t>HIPOCRISIA </a:t>
            </a:r>
            <a:r>
              <a:rPr lang="pt-BR" sz="2400" b="1" dirty="0">
                <a:solidFill>
                  <a:srgbClr val="675E47"/>
                </a:solidFill>
              </a:rPr>
              <a:t>RELIGIOSA</a:t>
            </a:r>
            <a:endParaRPr lang="pt-BR" sz="2200" b="1" dirty="0"/>
          </a:p>
        </p:txBody>
      </p:sp>
      <p:sp>
        <p:nvSpPr>
          <p:cNvPr id="3" name="Espaço Reservado para Conteúdo 2"/>
          <p:cNvSpPr>
            <a:spLocks noGrp="1"/>
          </p:cNvSpPr>
          <p:nvPr>
            <p:ph idx="1"/>
          </p:nvPr>
        </p:nvSpPr>
        <p:spPr>
          <a:xfrm>
            <a:off x="323528" y="908720"/>
            <a:ext cx="7620000" cy="5544616"/>
          </a:xfrm>
          <a:ln>
            <a:solidFill>
              <a:schemeClr val="tx1">
                <a:lumMod val="90000"/>
                <a:lumOff val="10000"/>
              </a:schemeClr>
            </a:solidFill>
          </a:ln>
        </p:spPr>
        <p:txBody>
          <a:bodyPr>
            <a:normAutofit fontScale="62500" lnSpcReduction="20000"/>
          </a:bodyPr>
          <a:lstStyle/>
          <a:p>
            <a:pPr marL="114300" lvl="0" indent="0">
              <a:buClr>
                <a:srgbClr val="A9A57C"/>
              </a:buClr>
              <a:buNone/>
            </a:pPr>
            <a:r>
              <a:rPr lang="pt-BR" sz="2900" dirty="0">
                <a:solidFill>
                  <a:srgbClr val="2F2B20"/>
                </a:solidFill>
              </a:rPr>
              <a:t>I – CONFRONTANDO OS MESTRES DA LEI E LEGISLADORES </a:t>
            </a:r>
            <a:r>
              <a:rPr lang="pt-BR" sz="2900" dirty="0" smtClean="0">
                <a:solidFill>
                  <a:srgbClr val="2F2B20"/>
                </a:solidFill>
              </a:rPr>
              <a:t>DA TRADIÇÃO</a:t>
            </a:r>
            <a:r>
              <a:rPr lang="pt-BR" sz="2400" dirty="0">
                <a:solidFill>
                  <a:srgbClr val="2F2B20"/>
                </a:solidFill>
              </a:rPr>
              <a:t>	</a:t>
            </a:r>
            <a:r>
              <a:rPr lang="pt-BR" sz="2600" dirty="0" smtClean="0">
                <a:solidFill>
                  <a:srgbClr val="2F2B20"/>
                </a:solidFill>
              </a:rPr>
              <a:t>2</a:t>
            </a:r>
            <a:endParaRPr lang="pt-BR" sz="2600" dirty="0">
              <a:solidFill>
                <a:srgbClr val="2F2B20"/>
              </a:solidFill>
            </a:endParaRPr>
          </a:p>
          <a:p>
            <a:pPr marL="114300" lvl="0" indent="0">
              <a:buClr>
                <a:srgbClr val="A9A57C"/>
              </a:buClr>
              <a:buNone/>
            </a:pPr>
            <a:endParaRPr lang="pt-BR" sz="900" dirty="0">
              <a:solidFill>
                <a:srgbClr val="2F2B20"/>
              </a:solidFill>
            </a:endParaRPr>
          </a:p>
          <a:p>
            <a:pPr marL="114300" lvl="0" indent="0" algn="just">
              <a:lnSpc>
                <a:spcPct val="107000"/>
              </a:lnSpc>
              <a:spcAft>
                <a:spcPts val="800"/>
              </a:spcAft>
              <a:buClr>
                <a:srgbClr val="A9A57C"/>
              </a:buClr>
              <a:buNone/>
            </a:pPr>
            <a:r>
              <a:rPr lang="pt-BR" dirty="0"/>
              <a:t>	</a:t>
            </a:r>
            <a:r>
              <a:rPr lang="pt-BR" sz="3800" dirty="0">
                <a:solidFill>
                  <a:srgbClr val="2F2B20"/>
                </a:solidFill>
                <a:ea typeface="Calibri"/>
                <a:cs typeface="Times New Roman"/>
              </a:rPr>
              <a:t>A hipocrisia religiosa expressa amplamente por estes líderes acabava servindo de pedra de tropeço para o povo </a:t>
            </a:r>
            <a:r>
              <a:rPr lang="pt-BR" sz="3800" dirty="0" smtClean="0">
                <a:solidFill>
                  <a:srgbClr val="2F2B20"/>
                </a:solidFill>
                <a:ea typeface="Calibri"/>
                <a:cs typeface="Times New Roman"/>
              </a:rPr>
              <a:t>comum</a:t>
            </a:r>
            <a:r>
              <a:rPr lang="pt-BR" sz="3800" dirty="0">
                <a:solidFill>
                  <a:srgbClr val="2F2B20"/>
                </a:solidFill>
                <a:ea typeface="Calibri"/>
                <a:cs typeface="Times New Roman"/>
              </a:rPr>
              <a:t>, pois estes não observavam naqueles a prática fiel dos seus ensinamentos. A hipocrisia e a opressão </a:t>
            </a:r>
            <a:r>
              <a:rPr lang="pt-BR" sz="3800" dirty="0" smtClean="0">
                <a:solidFill>
                  <a:srgbClr val="2F2B20"/>
                </a:solidFill>
                <a:ea typeface="Calibri"/>
                <a:cs typeface="Times New Roman"/>
              </a:rPr>
              <a:t>promovida </a:t>
            </a:r>
            <a:r>
              <a:rPr lang="pt-BR" sz="3800" dirty="0">
                <a:solidFill>
                  <a:srgbClr val="2F2B20"/>
                </a:solidFill>
                <a:ea typeface="Calibri"/>
                <a:cs typeface="Times New Roman"/>
              </a:rPr>
              <a:t>pela liderança religiosa </a:t>
            </a:r>
            <a:r>
              <a:rPr lang="pt-BR" sz="3800" dirty="0" smtClean="0">
                <a:solidFill>
                  <a:srgbClr val="2F2B20"/>
                </a:solidFill>
                <a:ea typeface="Calibri"/>
                <a:cs typeface="Times New Roman"/>
              </a:rPr>
              <a:t>sobrecarregava </a:t>
            </a:r>
            <a:r>
              <a:rPr lang="pt-BR" sz="3800" dirty="0">
                <a:solidFill>
                  <a:srgbClr val="2F2B20"/>
                </a:solidFill>
                <a:ea typeface="Calibri"/>
                <a:cs typeface="Times New Roman"/>
              </a:rPr>
              <a:t>até as almas mais sinceras com cargas morais insuportáveis </a:t>
            </a:r>
            <a:r>
              <a:rPr lang="pt-BR" sz="3800" dirty="0" smtClean="0">
                <a:solidFill>
                  <a:srgbClr val="2F2B20"/>
                </a:solidFill>
                <a:ea typeface="Calibri"/>
                <a:cs typeface="Times New Roman"/>
              </a:rPr>
              <a:t>e impraticáveis</a:t>
            </a:r>
            <a:r>
              <a:rPr lang="pt-BR" sz="3800" dirty="0">
                <a:solidFill>
                  <a:srgbClr val="2F2B20"/>
                </a:solidFill>
                <a:ea typeface="Calibri"/>
                <a:cs typeface="Times New Roman"/>
              </a:rPr>
              <a:t>. </a:t>
            </a:r>
            <a:r>
              <a:rPr lang="pt-BR" sz="3800" dirty="0" smtClean="0">
                <a:solidFill>
                  <a:srgbClr val="2F2B20"/>
                </a:solidFill>
                <a:ea typeface="Calibri"/>
                <a:cs typeface="Times New Roman"/>
              </a:rPr>
              <a:t>O </a:t>
            </a:r>
            <a:r>
              <a:rPr lang="pt-BR" sz="3800" dirty="0">
                <a:solidFill>
                  <a:srgbClr val="2F2B20"/>
                </a:solidFill>
                <a:ea typeface="Calibri"/>
                <a:cs typeface="Times New Roman"/>
              </a:rPr>
              <a:t>Mestre não fez qualquer exortação acerca </a:t>
            </a:r>
            <a:r>
              <a:rPr lang="pt-BR" sz="3800" dirty="0" smtClean="0">
                <a:solidFill>
                  <a:srgbClr val="2F2B20"/>
                </a:solidFill>
                <a:ea typeface="Calibri"/>
                <a:cs typeface="Times New Roman"/>
              </a:rPr>
              <a:t>da idolatria comum. </a:t>
            </a:r>
            <a:r>
              <a:rPr lang="pt-BR" sz="3800" dirty="0">
                <a:solidFill>
                  <a:srgbClr val="2F2B20"/>
                </a:solidFill>
                <a:ea typeface="Calibri"/>
                <a:cs typeface="Times New Roman"/>
              </a:rPr>
              <a:t>Em contra partida, naquela época, a hipocrisia religiosa e a avareza representavam grande empecilho </a:t>
            </a:r>
            <a:r>
              <a:rPr lang="pt-BR" sz="3800" dirty="0" smtClean="0">
                <a:solidFill>
                  <a:srgbClr val="2F2B20"/>
                </a:solidFill>
                <a:ea typeface="Calibri"/>
                <a:cs typeface="Times New Roman"/>
              </a:rPr>
              <a:t>no </a:t>
            </a:r>
            <a:r>
              <a:rPr lang="pt-BR" sz="3800" dirty="0">
                <a:solidFill>
                  <a:srgbClr val="2F2B20"/>
                </a:solidFill>
                <a:ea typeface="Calibri"/>
                <a:cs typeface="Times New Roman"/>
              </a:rPr>
              <a:t>relacionamento entre o Senhor e o seu povo. Ao que </a:t>
            </a:r>
            <a:r>
              <a:rPr lang="pt-BR" sz="3800" dirty="0" smtClean="0">
                <a:solidFill>
                  <a:srgbClr val="2F2B20"/>
                </a:solidFill>
                <a:ea typeface="Calibri"/>
                <a:cs typeface="Times New Roman"/>
              </a:rPr>
              <a:t>parece</a:t>
            </a:r>
            <a:r>
              <a:rPr lang="pt-BR" sz="3800" dirty="0">
                <a:solidFill>
                  <a:srgbClr val="2F2B20"/>
                </a:solidFill>
                <a:ea typeface="Calibri"/>
                <a:cs typeface="Times New Roman"/>
              </a:rPr>
              <a:t>, a vergonha moral dos antepassados do povo de </a:t>
            </a:r>
            <a:r>
              <a:rPr lang="pt-BR" sz="3800" dirty="0" smtClean="0">
                <a:solidFill>
                  <a:srgbClr val="2F2B20"/>
                </a:solidFill>
                <a:ea typeface="Calibri"/>
                <a:cs typeface="Times New Roman"/>
              </a:rPr>
              <a:t>Deus </a:t>
            </a:r>
            <a:r>
              <a:rPr lang="pt-BR" sz="3800" dirty="0">
                <a:solidFill>
                  <a:srgbClr val="2F2B20"/>
                </a:solidFill>
                <a:ea typeface="Calibri"/>
                <a:cs typeface="Times New Roman"/>
              </a:rPr>
              <a:t>foi substituída por um orgulho derivado de uma religiosidade de boa </a:t>
            </a:r>
            <a:r>
              <a:rPr lang="pt-BR" sz="3800" dirty="0" smtClean="0">
                <a:solidFill>
                  <a:srgbClr val="2F2B20"/>
                </a:solidFill>
                <a:ea typeface="Calibri"/>
                <a:cs typeface="Times New Roman"/>
              </a:rPr>
              <a:t>aparência </a:t>
            </a:r>
            <a:r>
              <a:rPr lang="pt-BR" sz="3800" dirty="0">
                <a:solidFill>
                  <a:srgbClr val="2F2B20"/>
                </a:solidFill>
                <a:ea typeface="Calibri"/>
                <a:cs typeface="Times New Roman"/>
              </a:rPr>
              <a:t>externa destituída de genuína </a:t>
            </a:r>
            <a:r>
              <a:rPr lang="pt-BR" sz="3800" dirty="0" smtClean="0">
                <a:solidFill>
                  <a:srgbClr val="2F2B20"/>
                </a:solidFill>
                <a:ea typeface="Calibri"/>
                <a:cs typeface="Times New Roman"/>
              </a:rPr>
              <a:t>virtude </a:t>
            </a:r>
            <a:r>
              <a:rPr lang="pt-BR" sz="3800" dirty="0">
                <a:solidFill>
                  <a:srgbClr val="2F2B20"/>
                </a:solidFill>
                <a:ea typeface="Calibri"/>
                <a:cs typeface="Times New Roman"/>
              </a:rPr>
              <a:t>interior. (</a:t>
            </a:r>
            <a:r>
              <a:rPr lang="pt-BR" sz="3800" dirty="0" err="1">
                <a:solidFill>
                  <a:srgbClr val="0000CC"/>
                </a:solidFill>
                <a:ea typeface="Calibri"/>
                <a:cs typeface="Times New Roman"/>
              </a:rPr>
              <a:t>Lc</a:t>
            </a:r>
            <a:r>
              <a:rPr lang="pt-BR" sz="3800" dirty="0">
                <a:solidFill>
                  <a:srgbClr val="0000CC"/>
                </a:solidFill>
                <a:ea typeface="Calibri"/>
                <a:cs typeface="Times New Roman"/>
              </a:rPr>
              <a:t> 16. 13-18; </a:t>
            </a:r>
            <a:r>
              <a:rPr lang="pt-BR" sz="3800" dirty="0" err="1">
                <a:solidFill>
                  <a:srgbClr val="0000CC"/>
                </a:solidFill>
                <a:ea typeface="Calibri"/>
                <a:cs typeface="Times New Roman"/>
              </a:rPr>
              <a:t>Jo</a:t>
            </a:r>
            <a:r>
              <a:rPr lang="pt-BR" sz="3800" dirty="0">
                <a:solidFill>
                  <a:srgbClr val="0000CC"/>
                </a:solidFill>
                <a:ea typeface="Calibri"/>
                <a:cs typeface="Times New Roman"/>
              </a:rPr>
              <a:t> 9.26-34; </a:t>
            </a:r>
            <a:r>
              <a:rPr lang="pt-BR" sz="3800" dirty="0" err="1">
                <a:solidFill>
                  <a:srgbClr val="0000CC"/>
                </a:solidFill>
                <a:ea typeface="Calibri"/>
                <a:cs typeface="Times New Roman"/>
              </a:rPr>
              <a:t>Mt</a:t>
            </a:r>
            <a:r>
              <a:rPr lang="pt-BR" sz="3800" dirty="0">
                <a:solidFill>
                  <a:srgbClr val="0000CC"/>
                </a:solidFill>
                <a:ea typeface="Calibri"/>
                <a:cs typeface="Times New Roman"/>
              </a:rPr>
              <a:t> 3.9; </a:t>
            </a:r>
            <a:r>
              <a:rPr lang="pt-BR" sz="3800" dirty="0" err="1">
                <a:solidFill>
                  <a:srgbClr val="0000CC"/>
                </a:solidFill>
                <a:ea typeface="Calibri"/>
                <a:cs typeface="Times New Roman"/>
              </a:rPr>
              <a:t>Jo</a:t>
            </a:r>
            <a:r>
              <a:rPr lang="pt-BR" sz="3800" dirty="0">
                <a:solidFill>
                  <a:srgbClr val="0000CC"/>
                </a:solidFill>
                <a:ea typeface="Calibri"/>
                <a:cs typeface="Times New Roman"/>
              </a:rPr>
              <a:t> 8.31-37</a:t>
            </a:r>
            <a:r>
              <a:rPr lang="pt-BR" sz="3800" dirty="0">
                <a:solidFill>
                  <a:srgbClr val="2F2B20"/>
                </a:solidFill>
                <a:ea typeface="Calibri"/>
                <a:cs typeface="Times New Roman"/>
              </a:rPr>
              <a:t>)</a:t>
            </a:r>
          </a:p>
        </p:txBody>
      </p:sp>
    </p:spTree>
    <p:extLst>
      <p:ext uri="{BB962C8B-B14F-4D97-AF65-F5344CB8AC3E}">
        <p14:creationId xmlns:p14="http://schemas.microsoft.com/office/powerpoint/2010/main" val="21533756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404664"/>
            <a:ext cx="7620000" cy="6120680"/>
          </a:xfrm>
        </p:spPr>
        <p:txBody>
          <a:bodyPr>
            <a:noAutofit/>
          </a:bodyPr>
          <a:lstStyle/>
          <a:p>
            <a:pPr marL="114300" indent="0">
              <a:buNone/>
            </a:pPr>
            <a:r>
              <a:rPr lang="fi-FI" sz="2400" dirty="0">
                <a:solidFill>
                  <a:srgbClr val="0000CC"/>
                </a:solidFill>
              </a:rPr>
              <a:t>Lc 16. </a:t>
            </a:r>
            <a:r>
              <a:rPr lang="pt-BR" sz="2400" dirty="0">
                <a:solidFill>
                  <a:srgbClr val="0000CC"/>
                </a:solidFill>
              </a:rPr>
              <a:t>13  Nenhum servo pode servir a dois senhores, porque ou há de aborrecer a um e amar ao outro ou se há de chegar a um e desprezar ao outro. Não podeis servir a Deus e a </a:t>
            </a:r>
            <a:r>
              <a:rPr lang="pt-BR" sz="2400" dirty="0" err="1">
                <a:solidFill>
                  <a:srgbClr val="0000CC"/>
                </a:solidFill>
              </a:rPr>
              <a:t>Mamom</a:t>
            </a:r>
            <a:r>
              <a:rPr lang="pt-BR" sz="2400" dirty="0" smtClean="0">
                <a:solidFill>
                  <a:srgbClr val="0000CC"/>
                </a:solidFill>
              </a:rPr>
              <a:t>.    14  </a:t>
            </a:r>
            <a:r>
              <a:rPr lang="pt-BR" sz="2400" dirty="0">
                <a:solidFill>
                  <a:srgbClr val="0000CC"/>
                </a:solidFill>
              </a:rPr>
              <a:t>E </a:t>
            </a:r>
            <a:r>
              <a:rPr lang="pt-BR" sz="2400" u="sng" dirty="0">
                <a:solidFill>
                  <a:srgbClr val="0000CC"/>
                </a:solidFill>
              </a:rPr>
              <a:t>os fariseus, que eram avarentos</a:t>
            </a:r>
            <a:r>
              <a:rPr lang="pt-BR" sz="2400" dirty="0">
                <a:solidFill>
                  <a:srgbClr val="0000CC"/>
                </a:solidFill>
              </a:rPr>
              <a:t>, ouviam todas essas coisas e zombavam dele</a:t>
            </a:r>
            <a:r>
              <a:rPr lang="pt-BR" sz="2400" dirty="0" smtClean="0">
                <a:solidFill>
                  <a:srgbClr val="0000CC"/>
                </a:solidFill>
              </a:rPr>
              <a:t>.    15  </a:t>
            </a:r>
            <a:r>
              <a:rPr lang="pt-BR" sz="2400" dirty="0">
                <a:solidFill>
                  <a:srgbClr val="0000CC"/>
                </a:solidFill>
              </a:rPr>
              <a:t>E disse-lhes: Vós sois os que vos justificais a vós mesmos diante dos homens, mas Deus conhece o vosso coração, porque o que entre os homens é elevado perante Deus é abominação</a:t>
            </a:r>
            <a:r>
              <a:rPr lang="pt-BR" sz="2400" dirty="0" smtClean="0">
                <a:solidFill>
                  <a:srgbClr val="0000CC"/>
                </a:solidFill>
              </a:rPr>
              <a:t>.   16  </a:t>
            </a:r>
            <a:r>
              <a:rPr lang="pt-BR" sz="2400" dirty="0">
                <a:solidFill>
                  <a:srgbClr val="0000CC"/>
                </a:solidFill>
              </a:rPr>
              <a:t>A Lei e os Profetas duraram até João; desde então, é anunciado o Reino de Deus, e todo homem emprega força para entrar nele</a:t>
            </a:r>
            <a:r>
              <a:rPr lang="pt-BR" sz="2400" dirty="0" smtClean="0">
                <a:solidFill>
                  <a:srgbClr val="0000CC"/>
                </a:solidFill>
              </a:rPr>
              <a:t>.    17  </a:t>
            </a:r>
            <a:r>
              <a:rPr lang="pt-BR" sz="2400" dirty="0">
                <a:solidFill>
                  <a:srgbClr val="0000CC"/>
                </a:solidFill>
              </a:rPr>
              <a:t>E é mais fácil passar o céu e a terra do que cair um til da Lei</a:t>
            </a:r>
            <a:r>
              <a:rPr lang="pt-BR" sz="2400" dirty="0" smtClean="0">
                <a:solidFill>
                  <a:srgbClr val="0000CC"/>
                </a:solidFill>
              </a:rPr>
              <a:t>.   18  </a:t>
            </a:r>
            <a:r>
              <a:rPr lang="pt-BR" sz="2400" dirty="0">
                <a:solidFill>
                  <a:srgbClr val="0000CC"/>
                </a:solidFill>
              </a:rPr>
              <a:t>Qualquer que deixa sua mulher e casa com outra adultera; e aquele que casa com a repudiada pelo marido adultera também</a:t>
            </a:r>
            <a:r>
              <a:rPr lang="pt-BR" sz="2400" dirty="0" smtClean="0">
                <a:solidFill>
                  <a:srgbClr val="0000CC"/>
                </a:solidFill>
              </a:rPr>
              <a:t>.</a:t>
            </a:r>
            <a:endParaRPr lang="fi-FI" sz="2400" dirty="0">
              <a:solidFill>
                <a:srgbClr val="0000CC"/>
              </a:solidFill>
            </a:endParaRPr>
          </a:p>
        </p:txBody>
      </p:sp>
    </p:spTree>
    <p:extLst>
      <p:ext uri="{BB962C8B-B14F-4D97-AF65-F5344CB8AC3E}">
        <p14:creationId xmlns:p14="http://schemas.microsoft.com/office/powerpoint/2010/main" val="12509781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404664"/>
            <a:ext cx="7620000" cy="6120680"/>
          </a:xfrm>
        </p:spPr>
        <p:txBody>
          <a:bodyPr>
            <a:noAutofit/>
          </a:bodyPr>
          <a:lstStyle/>
          <a:p>
            <a:pPr marL="114300" indent="0">
              <a:buNone/>
            </a:pPr>
            <a:r>
              <a:rPr lang="fi-FI" sz="2400" dirty="0" smtClean="0">
                <a:solidFill>
                  <a:srgbClr val="0000CC"/>
                </a:solidFill>
              </a:rPr>
              <a:t>Jo 9. </a:t>
            </a:r>
            <a:r>
              <a:rPr lang="pt-BR" sz="2400" dirty="0">
                <a:solidFill>
                  <a:srgbClr val="0000CC"/>
                </a:solidFill>
              </a:rPr>
              <a:t>26  E tornaram a dizer-lhe: Que te fez ele? Como te abriu os olhos</a:t>
            </a:r>
            <a:r>
              <a:rPr lang="pt-BR" sz="2400" dirty="0" smtClean="0">
                <a:solidFill>
                  <a:srgbClr val="0000CC"/>
                </a:solidFill>
              </a:rPr>
              <a:t>?    27  </a:t>
            </a:r>
            <a:r>
              <a:rPr lang="pt-BR" sz="2400" dirty="0">
                <a:solidFill>
                  <a:srgbClr val="0000CC"/>
                </a:solidFill>
              </a:rPr>
              <a:t>Respondeu-lhes: Já </a:t>
            </a:r>
            <a:r>
              <a:rPr lang="pt-BR" sz="2400" dirty="0" err="1">
                <a:solidFill>
                  <a:srgbClr val="0000CC"/>
                </a:solidFill>
              </a:rPr>
              <a:t>vo-lo</a:t>
            </a:r>
            <a:r>
              <a:rPr lang="pt-BR" sz="2400" dirty="0">
                <a:solidFill>
                  <a:srgbClr val="0000CC"/>
                </a:solidFill>
              </a:rPr>
              <a:t> disse e não ouvistes; para que o quereis tornar a ouvir? Quereis vós, porventura, fazer-vos também seus discípulos</a:t>
            </a:r>
            <a:r>
              <a:rPr lang="pt-BR" sz="2400" dirty="0" smtClean="0">
                <a:solidFill>
                  <a:srgbClr val="0000CC"/>
                </a:solidFill>
              </a:rPr>
              <a:t>? 28 Então</a:t>
            </a:r>
            <a:r>
              <a:rPr lang="pt-BR" sz="2400" dirty="0">
                <a:solidFill>
                  <a:srgbClr val="0000CC"/>
                </a:solidFill>
              </a:rPr>
              <a:t>, o injuriaram e disseram: Discípulo dele sejas tu; nós, porém, somos discípulos de Moisés</a:t>
            </a:r>
            <a:r>
              <a:rPr lang="pt-BR" sz="2400" dirty="0" smtClean="0">
                <a:solidFill>
                  <a:srgbClr val="0000CC"/>
                </a:solidFill>
              </a:rPr>
              <a:t>.   29 Nós </a:t>
            </a:r>
            <a:r>
              <a:rPr lang="pt-BR" sz="2400" dirty="0">
                <a:solidFill>
                  <a:srgbClr val="0000CC"/>
                </a:solidFill>
              </a:rPr>
              <a:t>bem sabemos que Deus falou a Moisés, mas este não sabemos de onde é</a:t>
            </a:r>
            <a:r>
              <a:rPr lang="pt-BR" sz="2400" dirty="0" smtClean="0">
                <a:solidFill>
                  <a:srgbClr val="0000CC"/>
                </a:solidFill>
              </a:rPr>
              <a:t>.    30  </a:t>
            </a:r>
            <a:r>
              <a:rPr lang="pt-BR" sz="2400" dirty="0">
                <a:solidFill>
                  <a:srgbClr val="0000CC"/>
                </a:solidFill>
              </a:rPr>
              <a:t>O homem respondeu e disse-lhes: Nisto, pois, está a maravilha: que vós não saibais de onde ele é e me abrisse os olhos</a:t>
            </a:r>
            <a:r>
              <a:rPr lang="pt-BR" sz="2400" dirty="0" smtClean="0">
                <a:solidFill>
                  <a:srgbClr val="0000CC"/>
                </a:solidFill>
              </a:rPr>
              <a:t>.    31  </a:t>
            </a:r>
            <a:r>
              <a:rPr lang="pt-BR" sz="2400" dirty="0">
                <a:solidFill>
                  <a:srgbClr val="0000CC"/>
                </a:solidFill>
              </a:rPr>
              <a:t>Ora, nós sabemos que Deus não ouve a pecadores; mas, se alguém é temente a Deus e faz a sua vontade, a esse ouve</a:t>
            </a:r>
            <a:r>
              <a:rPr lang="pt-BR" sz="2400" dirty="0" smtClean="0">
                <a:solidFill>
                  <a:srgbClr val="0000CC"/>
                </a:solidFill>
              </a:rPr>
              <a:t>.    32  </a:t>
            </a:r>
            <a:r>
              <a:rPr lang="pt-BR" sz="2400" dirty="0">
                <a:solidFill>
                  <a:srgbClr val="0000CC"/>
                </a:solidFill>
              </a:rPr>
              <a:t>Desde o princípio do mundo, nunca se ouviu que alguém abrisse os olhos a um cego de nascença</a:t>
            </a:r>
            <a:r>
              <a:rPr lang="pt-BR" sz="2400" dirty="0" smtClean="0">
                <a:solidFill>
                  <a:srgbClr val="0000CC"/>
                </a:solidFill>
              </a:rPr>
              <a:t>.    33  </a:t>
            </a:r>
            <a:r>
              <a:rPr lang="pt-BR" sz="2400" dirty="0">
                <a:solidFill>
                  <a:srgbClr val="0000CC"/>
                </a:solidFill>
              </a:rPr>
              <a:t>Se este não fosse de Deus, nada poderia fazer</a:t>
            </a:r>
            <a:r>
              <a:rPr lang="pt-BR" sz="2400" dirty="0" smtClean="0">
                <a:solidFill>
                  <a:srgbClr val="0000CC"/>
                </a:solidFill>
              </a:rPr>
              <a:t>.    34 Responderam </a:t>
            </a:r>
            <a:r>
              <a:rPr lang="pt-BR" sz="2400" dirty="0">
                <a:solidFill>
                  <a:srgbClr val="0000CC"/>
                </a:solidFill>
              </a:rPr>
              <a:t>eles e disseram-lhe: Tu és nascido todo em pecados e nos ensinas a nós? E </a:t>
            </a:r>
            <a:r>
              <a:rPr lang="pt-BR" sz="2400" dirty="0" smtClean="0">
                <a:solidFill>
                  <a:srgbClr val="0000CC"/>
                </a:solidFill>
              </a:rPr>
              <a:t>expulsaram-no</a:t>
            </a:r>
            <a:endParaRPr lang="fi-FI" sz="2400" dirty="0">
              <a:solidFill>
                <a:srgbClr val="0000CC"/>
              </a:solidFill>
            </a:endParaRPr>
          </a:p>
        </p:txBody>
      </p:sp>
    </p:spTree>
    <p:extLst>
      <p:ext uri="{BB962C8B-B14F-4D97-AF65-F5344CB8AC3E}">
        <p14:creationId xmlns:p14="http://schemas.microsoft.com/office/powerpoint/2010/main" val="20643256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332656"/>
            <a:ext cx="7620000" cy="6192688"/>
          </a:xfrm>
        </p:spPr>
        <p:txBody>
          <a:bodyPr>
            <a:noAutofit/>
          </a:bodyPr>
          <a:lstStyle/>
          <a:p>
            <a:pPr marL="114300" indent="0">
              <a:buNone/>
            </a:pPr>
            <a:r>
              <a:rPr lang="fi-FI" sz="2800" dirty="0" smtClean="0">
                <a:solidFill>
                  <a:srgbClr val="7030A0"/>
                </a:solidFill>
              </a:rPr>
              <a:t>Mt 3. </a:t>
            </a:r>
            <a:r>
              <a:rPr lang="pt-BR" sz="2800" dirty="0">
                <a:solidFill>
                  <a:srgbClr val="7030A0"/>
                </a:solidFill>
              </a:rPr>
              <a:t>9  e não presumais de vós mesmos, dizendo: Temos por pai a Abraão; porque eu vos digo que mesmo destas pedras Deus pode suscitar filhos a Abraão.</a:t>
            </a:r>
            <a:endParaRPr lang="fi-FI" sz="2800" dirty="0">
              <a:solidFill>
                <a:srgbClr val="7030A0"/>
              </a:solidFill>
            </a:endParaRPr>
          </a:p>
          <a:p>
            <a:pPr marL="114300" indent="0">
              <a:buNone/>
            </a:pPr>
            <a:r>
              <a:rPr lang="fi-FI" sz="2400" dirty="0" smtClean="0">
                <a:solidFill>
                  <a:srgbClr val="0000CC"/>
                </a:solidFill>
              </a:rPr>
              <a:t>Jo </a:t>
            </a:r>
            <a:r>
              <a:rPr lang="fi-FI" sz="2400" dirty="0">
                <a:solidFill>
                  <a:srgbClr val="0000CC"/>
                </a:solidFill>
              </a:rPr>
              <a:t>8</a:t>
            </a:r>
            <a:r>
              <a:rPr lang="fi-FI" sz="2400" dirty="0" smtClean="0">
                <a:solidFill>
                  <a:srgbClr val="0000CC"/>
                </a:solidFill>
              </a:rPr>
              <a:t>. </a:t>
            </a:r>
            <a:r>
              <a:rPr lang="pt-BR" sz="2400" dirty="0">
                <a:solidFill>
                  <a:srgbClr val="0000CC"/>
                </a:solidFill>
              </a:rPr>
              <a:t>31  Jesus dizia, pois, aos judeus que criam nele: Se vós permanecerdes na minha palavra, verdadeiramente, sereis meus discípulos    32  e conhecereis a verdade, e a verdade vos libertará.    33  Responderam-lhe: Somos descendência de Abraão, e nunca servimos a ninguém; como dizes tu: Sereis livres?    34  Respondeu-lhes Jesus: Em verdade, em verdade vos digo que todo aquele que comete pecado é servo do pecado.    35  Ora, o servo não fica para sempre em casa; o Filho fica para sempre.   36  Se, pois, o Filho vos libertar, verdadeiramente, sereis livres.    37  Bem sei que sois descendência de Abraão; contudo, procurais matar-me, porque a minha palavra não entra em vós.</a:t>
            </a:r>
            <a:endParaRPr lang="fi-FI" sz="2400" dirty="0">
              <a:solidFill>
                <a:srgbClr val="0000CC"/>
              </a:solidFill>
            </a:endParaRPr>
          </a:p>
        </p:txBody>
      </p:sp>
    </p:spTree>
    <p:extLst>
      <p:ext uri="{BB962C8B-B14F-4D97-AF65-F5344CB8AC3E}">
        <p14:creationId xmlns:p14="http://schemas.microsoft.com/office/powerpoint/2010/main" val="2064325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400" b="1" dirty="0">
                <a:solidFill>
                  <a:srgbClr val="675E47"/>
                </a:solidFill>
              </a:rPr>
              <a:t>LIÇÃO 7</a:t>
            </a:r>
            <a:r>
              <a:rPr lang="pt-BR" sz="2400" b="1" dirty="0" smtClean="0">
                <a:solidFill>
                  <a:srgbClr val="675E47"/>
                </a:solidFill>
              </a:rPr>
              <a:t>:   </a:t>
            </a:r>
            <a:r>
              <a:rPr lang="pt-BR" sz="2400" b="1" dirty="0">
                <a:solidFill>
                  <a:srgbClr val="675E47"/>
                </a:solidFill>
              </a:rPr>
              <a:t>JESUS CONFRONTA A </a:t>
            </a:r>
            <a:r>
              <a:rPr lang="pt-BR" sz="2400" b="1" dirty="0" smtClean="0">
                <a:solidFill>
                  <a:srgbClr val="675E47"/>
                </a:solidFill>
              </a:rPr>
              <a:t>HIPOCRISIA RELIGIOSA</a:t>
            </a:r>
            <a:endParaRPr lang="pt-BR" sz="2800" b="1" dirty="0"/>
          </a:p>
        </p:txBody>
      </p:sp>
      <p:sp>
        <p:nvSpPr>
          <p:cNvPr id="3" name="Espaço Reservado para Conteúdo 2"/>
          <p:cNvSpPr>
            <a:spLocks noGrp="1"/>
          </p:cNvSpPr>
          <p:nvPr>
            <p:ph idx="1"/>
          </p:nvPr>
        </p:nvSpPr>
        <p:spPr/>
        <p:txBody>
          <a:bodyPr>
            <a:normAutofit/>
          </a:bodyPr>
          <a:lstStyle/>
          <a:p>
            <a:pPr marL="114300" indent="0">
              <a:buNone/>
            </a:pPr>
            <a:endParaRPr lang="pt-BR" dirty="0"/>
          </a:p>
          <a:p>
            <a:pPr marL="114300" indent="0">
              <a:buNone/>
            </a:pPr>
            <a:r>
              <a:rPr lang="pt-BR" sz="2400" dirty="0" smtClean="0"/>
              <a:t>	INTRODUÇÃO</a:t>
            </a:r>
          </a:p>
          <a:p>
            <a:r>
              <a:rPr lang="pt-BR" sz="2400" dirty="0"/>
              <a:t>I – CONFRONTANDO OS MESTRES DA LEI </a:t>
            </a:r>
            <a:r>
              <a:rPr lang="pt-BR" sz="2400" dirty="0" smtClean="0"/>
              <a:t>E 	LEGISLADORES </a:t>
            </a:r>
            <a:r>
              <a:rPr lang="pt-BR" sz="2400" dirty="0"/>
              <a:t>DA TRADIÇÃO </a:t>
            </a:r>
            <a:r>
              <a:rPr lang="pt-BR" sz="2400" dirty="0" smtClean="0"/>
              <a:t>	(</a:t>
            </a:r>
            <a:r>
              <a:rPr lang="pt-BR" sz="2400" dirty="0" err="1"/>
              <a:t>Mt</a:t>
            </a:r>
            <a:r>
              <a:rPr lang="pt-BR" sz="2400" dirty="0"/>
              <a:t> 23.1-4</a:t>
            </a:r>
            <a:r>
              <a:rPr lang="pt-BR" sz="2400" dirty="0" smtClean="0"/>
              <a:t>)</a:t>
            </a:r>
          </a:p>
          <a:p>
            <a:endParaRPr lang="pt-BR" sz="1000" dirty="0"/>
          </a:p>
          <a:p>
            <a:r>
              <a:rPr lang="pt-BR" sz="2400" dirty="0">
                <a:solidFill>
                  <a:srgbClr val="FF0000"/>
                </a:solidFill>
              </a:rPr>
              <a:t>II – CONFRONTANDO O AMOR AO LOUVOR DOS </a:t>
            </a:r>
            <a:r>
              <a:rPr lang="pt-BR" sz="2400" dirty="0" smtClean="0">
                <a:solidFill>
                  <a:srgbClr val="FF0000"/>
                </a:solidFill>
              </a:rPr>
              <a:t>	HOMENS 				(</a:t>
            </a:r>
            <a:r>
              <a:rPr lang="pt-BR" sz="2400" dirty="0" err="1">
                <a:solidFill>
                  <a:srgbClr val="FF0000"/>
                </a:solidFill>
              </a:rPr>
              <a:t>Mt</a:t>
            </a:r>
            <a:r>
              <a:rPr lang="pt-BR" sz="2400" dirty="0">
                <a:solidFill>
                  <a:srgbClr val="FF0000"/>
                </a:solidFill>
              </a:rPr>
              <a:t> 23.5-12</a:t>
            </a:r>
            <a:r>
              <a:rPr lang="pt-BR" sz="2400" dirty="0" smtClean="0">
                <a:solidFill>
                  <a:srgbClr val="FF0000"/>
                </a:solidFill>
              </a:rPr>
              <a:t>)</a:t>
            </a:r>
          </a:p>
          <a:p>
            <a:endParaRPr lang="pt-BR" sz="1000" dirty="0"/>
          </a:p>
          <a:p>
            <a:r>
              <a:rPr lang="pt-BR" sz="2400" dirty="0"/>
              <a:t>III –CONFRONTANDO ENSINAMENTOS E PRÁTICAS </a:t>
            </a:r>
            <a:r>
              <a:rPr lang="pt-BR" sz="2400" dirty="0" smtClean="0"/>
              <a:t>	PERVERTIDAS 				(</a:t>
            </a:r>
            <a:r>
              <a:rPr lang="pt-BR" sz="2400" dirty="0" err="1"/>
              <a:t>Mt</a:t>
            </a:r>
            <a:r>
              <a:rPr lang="pt-BR" sz="2400" dirty="0"/>
              <a:t> </a:t>
            </a:r>
            <a:r>
              <a:rPr lang="pt-BR" sz="2400" dirty="0" smtClean="0"/>
              <a:t>23.13-36)</a:t>
            </a:r>
          </a:p>
          <a:p>
            <a:endParaRPr lang="pt-BR" sz="1000" dirty="0"/>
          </a:p>
          <a:p>
            <a:r>
              <a:rPr lang="pt-BR" sz="2400" dirty="0" smtClean="0"/>
              <a:t>	</a:t>
            </a:r>
            <a:r>
              <a:rPr lang="pt-BR" sz="2800" dirty="0" smtClean="0"/>
              <a:t>CONCLUSÃO</a:t>
            </a:r>
            <a:endParaRPr lang="pt-BR" sz="2800" dirty="0"/>
          </a:p>
        </p:txBody>
      </p:sp>
    </p:spTree>
    <p:extLst>
      <p:ext uri="{BB962C8B-B14F-4D97-AF65-F5344CB8AC3E}">
        <p14:creationId xmlns:p14="http://schemas.microsoft.com/office/powerpoint/2010/main" val="22209513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7620000" cy="706090"/>
          </a:xfrm>
        </p:spPr>
        <p:txBody>
          <a:bodyPr/>
          <a:lstStyle/>
          <a:p>
            <a:pPr algn="ctr"/>
            <a:r>
              <a:rPr lang="pt-BR" sz="3200" b="1" dirty="0" smtClean="0"/>
              <a:t>LEITURA BÍBLICA</a:t>
            </a:r>
            <a:endParaRPr lang="pt-BR" sz="3200" b="1" dirty="0"/>
          </a:p>
        </p:txBody>
      </p:sp>
      <p:sp>
        <p:nvSpPr>
          <p:cNvPr id="3" name="Espaço Reservado para Conteúdo 2"/>
          <p:cNvSpPr>
            <a:spLocks noGrp="1"/>
          </p:cNvSpPr>
          <p:nvPr>
            <p:ph idx="1"/>
          </p:nvPr>
        </p:nvSpPr>
        <p:spPr>
          <a:xfrm>
            <a:off x="457200" y="1052736"/>
            <a:ext cx="7620000" cy="5348064"/>
          </a:xfrm>
        </p:spPr>
        <p:txBody>
          <a:bodyPr>
            <a:noAutofit/>
          </a:bodyPr>
          <a:lstStyle/>
          <a:p>
            <a:pPr marL="114300" indent="0">
              <a:buNone/>
            </a:pPr>
            <a:r>
              <a:rPr lang="pt-BR" sz="2400" dirty="0" err="1">
                <a:solidFill>
                  <a:srgbClr val="0000CC"/>
                </a:solidFill>
              </a:rPr>
              <a:t>Mt</a:t>
            </a:r>
            <a:r>
              <a:rPr lang="pt-BR" sz="2400" dirty="0">
                <a:solidFill>
                  <a:srgbClr val="0000CC"/>
                </a:solidFill>
              </a:rPr>
              <a:t> 23</a:t>
            </a:r>
            <a:r>
              <a:rPr lang="pt-BR" sz="2400" dirty="0" smtClean="0">
                <a:solidFill>
                  <a:srgbClr val="0000CC"/>
                </a:solidFill>
              </a:rPr>
              <a:t>. 5 E </a:t>
            </a:r>
            <a:r>
              <a:rPr lang="pt-BR" sz="2400" dirty="0">
                <a:solidFill>
                  <a:srgbClr val="0000CC"/>
                </a:solidFill>
              </a:rPr>
              <a:t>fazem todas as obras a fim de serem vistos pelos homens, pois trazem largos </a:t>
            </a:r>
            <a:r>
              <a:rPr lang="pt-BR" sz="2400" dirty="0" err="1">
                <a:solidFill>
                  <a:srgbClr val="0000CC"/>
                </a:solidFill>
              </a:rPr>
              <a:t>filactérios</a:t>
            </a:r>
            <a:r>
              <a:rPr lang="pt-BR" sz="2400" dirty="0">
                <a:solidFill>
                  <a:srgbClr val="0000CC"/>
                </a:solidFill>
              </a:rPr>
              <a:t>, e alargam as franjas das suas vestes</a:t>
            </a:r>
            <a:r>
              <a:rPr lang="pt-BR" sz="2400" dirty="0" smtClean="0">
                <a:solidFill>
                  <a:srgbClr val="0000CC"/>
                </a:solidFill>
              </a:rPr>
              <a:t>,    6  </a:t>
            </a:r>
            <a:r>
              <a:rPr lang="pt-BR" sz="2400" dirty="0">
                <a:solidFill>
                  <a:srgbClr val="0000CC"/>
                </a:solidFill>
              </a:rPr>
              <a:t>e amam os primeiros lugares nas ceias, e as primeiras cadeiras nas sinagogas</a:t>
            </a:r>
            <a:r>
              <a:rPr lang="pt-BR" sz="2400" dirty="0" smtClean="0">
                <a:solidFill>
                  <a:srgbClr val="0000CC"/>
                </a:solidFill>
              </a:rPr>
              <a:t>,     7 </a:t>
            </a:r>
            <a:r>
              <a:rPr lang="pt-BR" sz="2400" dirty="0">
                <a:solidFill>
                  <a:srgbClr val="0000CC"/>
                </a:solidFill>
              </a:rPr>
              <a:t>e as saudações nas praças, e o serem chamados pelos homens: —Rabi, Rabi</a:t>
            </a:r>
            <a:r>
              <a:rPr lang="pt-BR" sz="2400" dirty="0" smtClean="0">
                <a:solidFill>
                  <a:srgbClr val="0000CC"/>
                </a:solidFill>
              </a:rPr>
              <a:t>.    8  </a:t>
            </a:r>
            <a:r>
              <a:rPr lang="pt-BR" sz="2400" dirty="0">
                <a:solidFill>
                  <a:srgbClr val="0000CC"/>
                </a:solidFill>
              </a:rPr>
              <a:t>Vós, porém, não queirais ser chamados Rabi, porque um só é o vosso Mestre, a saber, o Cristo, e todos vós sois irmãos</a:t>
            </a:r>
            <a:r>
              <a:rPr lang="pt-BR" sz="2400" dirty="0" smtClean="0">
                <a:solidFill>
                  <a:srgbClr val="0000CC"/>
                </a:solidFill>
              </a:rPr>
              <a:t>.    9 E </a:t>
            </a:r>
            <a:r>
              <a:rPr lang="pt-BR" sz="2400" dirty="0">
                <a:solidFill>
                  <a:srgbClr val="0000CC"/>
                </a:solidFill>
              </a:rPr>
              <a:t>a ninguém na terra chameis vosso pai, porque um só é o vosso Pai, o qual está nos céus</a:t>
            </a:r>
            <a:r>
              <a:rPr lang="pt-BR" sz="2400" dirty="0" smtClean="0">
                <a:solidFill>
                  <a:srgbClr val="0000CC"/>
                </a:solidFill>
              </a:rPr>
              <a:t>.  10 Nem </a:t>
            </a:r>
            <a:r>
              <a:rPr lang="pt-BR" sz="2400" dirty="0">
                <a:solidFill>
                  <a:srgbClr val="0000CC"/>
                </a:solidFill>
              </a:rPr>
              <a:t>vos chameis mestres, porque um só é o vosso Mestre, que é o Cristo</a:t>
            </a:r>
            <a:r>
              <a:rPr lang="pt-BR" sz="2400" dirty="0" smtClean="0">
                <a:solidFill>
                  <a:srgbClr val="0000CC"/>
                </a:solidFill>
              </a:rPr>
              <a:t>.    11  </a:t>
            </a:r>
            <a:r>
              <a:rPr lang="pt-BR" sz="2400" dirty="0">
                <a:solidFill>
                  <a:srgbClr val="0000CC"/>
                </a:solidFill>
              </a:rPr>
              <a:t>Porém o maior dentre vós será vosso servo</a:t>
            </a:r>
            <a:r>
              <a:rPr lang="pt-BR" sz="2400" dirty="0" smtClean="0">
                <a:solidFill>
                  <a:srgbClr val="0000CC"/>
                </a:solidFill>
              </a:rPr>
              <a:t>.    12  </a:t>
            </a:r>
            <a:r>
              <a:rPr lang="pt-BR" sz="2400" dirty="0">
                <a:solidFill>
                  <a:srgbClr val="0000CC"/>
                </a:solidFill>
              </a:rPr>
              <a:t>E o que a si mesmo se exaltar será humilhado; e o que a si mesmo se humilhar será exaltado</a:t>
            </a:r>
            <a:r>
              <a:rPr lang="pt-BR" sz="2400" dirty="0" smtClean="0">
                <a:solidFill>
                  <a:srgbClr val="0000CC"/>
                </a:solidFill>
              </a:rPr>
              <a:t>.</a:t>
            </a:r>
            <a:endParaRPr lang="pt-BR" sz="2400" dirty="0">
              <a:solidFill>
                <a:srgbClr val="0000CC"/>
              </a:solidFill>
            </a:endParaRPr>
          </a:p>
        </p:txBody>
      </p:sp>
    </p:spTree>
    <p:extLst>
      <p:ext uri="{BB962C8B-B14F-4D97-AF65-F5344CB8AC3E}">
        <p14:creationId xmlns:p14="http://schemas.microsoft.com/office/powerpoint/2010/main" val="9140602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116632"/>
            <a:ext cx="7620000" cy="1080120"/>
          </a:xfrm>
        </p:spPr>
        <p:txBody>
          <a:bodyPr/>
          <a:lstStyle/>
          <a:p>
            <a:pPr algn="ctr"/>
            <a:r>
              <a:rPr lang="pt-BR" sz="2400" b="1" dirty="0">
                <a:solidFill>
                  <a:srgbClr val="675E47"/>
                </a:solidFill>
              </a:rPr>
              <a:t>LIÇÃO 7:   JESUS CONFRONTA A </a:t>
            </a:r>
            <a:r>
              <a:rPr lang="pt-BR" sz="2400" b="1" dirty="0" smtClean="0">
                <a:solidFill>
                  <a:srgbClr val="675E47"/>
                </a:solidFill>
              </a:rPr>
              <a:t>HIPOCRISIA </a:t>
            </a:r>
            <a:r>
              <a:rPr lang="pt-BR" sz="2400" b="1" dirty="0">
                <a:solidFill>
                  <a:srgbClr val="675E47"/>
                </a:solidFill>
              </a:rPr>
              <a:t>RELIGIOSA</a:t>
            </a:r>
            <a:endParaRPr lang="pt-BR" sz="2800" b="1" dirty="0"/>
          </a:p>
        </p:txBody>
      </p:sp>
      <p:sp>
        <p:nvSpPr>
          <p:cNvPr id="3" name="Espaço Reservado para Conteúdo 2"/>
          <p:cNvSpPr>
            <a:spLocks noGrp="1"/>
          </p:cNvSpPr>
          <p:nvPr>
            <p:ph idx="1"/>
          </p:nvPr>
        </p:nvSpPr>
        <p:spPr>
          <a:xfrm>
            <a:off x="323528" y="1196752"/>
            <a:ext cx="7620000" cy="5016624"/>
          </a:xfrm>
          <a:ln>
            <a:solidFill>
              <a:schemeClr val="tx1">
                <a:lumMod val="90000"/>
                <a:lumOff val="10000"/>
              </a:schemeClr>
            </a:solidFill>
          </a:ln>
        </p:spPr>
        <p:txBody>
          <a:bodyPr>
            <a:normAutofit lnSpcReduction="10000"/>
          </a:bodyPr>
          <a:lstStyle/>
          <a:p>
            <a:pPr marL="114300" lvl="0" indent="0">
              <a:buClr>
                <a:srgbClr val="A9A57C"/>
              </a:buClr>
              <a:buNone/>
            </a:pPr>
            <a:r>
              <a:rPr lang="pt-BR" dirty="0">
                <a:solidFill>
                  <a:srgbClr val="2F2B20"/>
                </a:solidFill>
              </a:rPr>
              <a:t>II – CONFRONTANDO O AMOR AO LOUVOR DOS </a:t>
            </a:r>
            <a:r>
              <a:rPr lang="pt-BR" dirty="0" smtClean="0">
                <a:solidFill>
                  <a:srgbClr val="2F2B20"/>
                </a:solidFill>
              </a:rPr>
              <a:t>HOMENS</a:t>
            </a:r>
            <a:r>
              <a:rPr lang="pt-BR" sz="2400" dirty="0" smtClean="0">
                <a:solidFill>
                  <a:srgbClr val="2F2B20"/>
                </a:solidFill>
              </a:rPr>
              <a:t>	</a:t>
            </a:r>
            <a:r>
              <a:rPr lang="pt-BR" sz="1800" dirty="0" smtClean="0">
                <a:solidFill>
                  <a:srgbClr val="2F2B20"/>
                </a:solidFill>
              </a:rPr>
              <a:t>1</a:t>
            </a:r>
            <a:endParaRPr lang="pt-BR" sz="1800" dirty="0">
              <a:solidFill>
                <a:srgbClr val="2F2B20"/>
              </a:solidFill>
            </a:endParaRPr>
          </a:p>
          <a:p>
            <a:pPr marL="114300" indent="0" algn="just">
              <a:buNone/>
            </a:pPr>
            <a:endParaRPr lang="pt-BR" sz="1100" dirty="0" smtClean="0"/>
          </a:p>
          <a:p>
            <a:pPr marL="114300" indent="0" algn="just">
              <a:buNone/>
            </a:pPr>
            <a:r>
              <a:rPr lang="pt-BR" dirty="0"/>
              <a:t>	</a:t>
            </a:r>
            <a:r>
              <a:rPr lang="pt-BR" sz="2400" dirty="0"/>
              <a:t>Um dos aspectos principais da hipocrisia religiosa dos escribas e fariseus combatido por Jesus Cristo era o amor que eles tinham pelo louvor dos homens. Toda </a:t>
            </a:r>
            <a:r>
              <a:rPr lang="pt-BR" sz="2400" dirty="0" smtClean="0"/>
              <a:t>religiosidade </a:t>
            </a:r>
            <a:r>
              <a:rPr lang="pt-BR" sz="2400" dirty="0"/>
              <a:t>dos escribas e fariseus visava impressionar as pessoas </a:t>
            </a:r>
            <a:r>
              <a:rPr lang="pt-BR" sz="2400" dirty="0" smtClean="0"/>
              <a:t>à </a:t>
            </a:r>
            <a:r>
              <a:rPr lang="pt-BR" sz="2400" dirty="0"/>
              <a:t>volta deles e obter reconhecimento. O orgulho religioso era constantemente nutrido pelos elogios, pela honra dos primeiros lugares nas ceias e nas sinagogas, e pelos títulos de Rabi e Pai. Os escribas e fariseus se consideravam como pertencentes a uma classe de pessoas notáveis e superiores, por isso, exigiam que seus compatriotas os tratassem com a máxima reverência. (</a:t>
            </a:r>
            <a:r>
              <a:rPr lang="pt-BR" sz="2400" dirty="0" err="1">
                <a:solidFill>
                  <a:srgbClr val="0000CC"/>
                </a:solidFill>
              </a:rPr>
              <a:t>Mt</a:t>
            </a:r>
            <a:r>
              <a:rPr lang="pt-BR" sz="2400" dirty="0">
                <a:solidFill>
                  <a:srgbClr val="0000CC"/>
                </a:solidFill>
              </a:rPr>
              <a:t> 6:1-7, 16-18; </a:t>
            </a:r>
            <a:r>
              <a:rPr lang="pt-BR" sz="2400" dirty="0" err="1">
                <a:solidFill>
                  <a:srgbClr val="0000CC"/>
                </a:solidFill>
              </a:rPr>
              <a:t>Jo</a:t>
            </a:r>
            <a:r>
              <a:rPr lang="pt-BR" sz="2400" dirty="0">
                <a:solidFill>
                  <a:srgbClr val="0000CC"/>
                </a:solidFill>
              </a:rPr>
              <a:t> 5. </a:t>
            </a:r>
            <a:r>
              <a:rPr lang="pt-BR" sz="2400" dirty="0" smtClean="0">
                <a:solidFill>
                  <a:srgbClr val="0000CC"/>
                </a:solidFill>
              </a:rPr>
              <a:t>39-47</a:t>
            </a:r>
            <a:r>
              <a:rPr lang="pt-BR" sz="2400" dirty="0">
                <a:solidFill>
                  <a:srgbClr val="0000CC"/>
                </a:solidFill>
              </a:rPr>
              <a:t>; </a:t>
            </a:r>
            <a:r>
              <a:rPr lang="pt-BR" sz="2400" dirty="0" err="1">
                <a:solidFill>
                  <a:srgbClr val="0000CC"/>
                </a:solidFill>
              </a:rPr>
              <a:t>Jo</a:t>
            </a:r>
            <a:r>
              <a:rPr lang="pt-BR" sz="2400" dirty="0">
                <a:solidFill>
                  <a:srgbClr val="0000CC"/>
                </a:solidFill>
              </a:rPr>
              <a:t> 12. 42,43</a:t>
            </a:r>
            <a:r>
              <a:rPr lang="pt-BR" sz="2400" dirty="0"/>
              <a:t>)</a:t>
            </a:r>
          </a:p>
        </p:txBody>
      </p:sp>
    </p:spTree>
    <p:extLst>
      <p:ext uri="{BB962C8B-B14F-4D97-AF65-F5344CB8AC3E}">
        <p14:creationId xmlns:p14="http://schemas.microsoft.com/office/powerpoint/2010/main" val="12323547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548680"/>
            <a:ext cx="7620000" cy="5904656"/>
          </a:xfrm>
        </p:spPr>
        <p:txBody>
          <a:bodyPr>
            <a:noAutofit/>
          </a:bodyPr>
          <a:lstStyle/>
          <a:p>
            <a:pPr marL="114300" indent="0">
              <a:buNone/>
            </a:pPr>
            <a:r>
              <a:rPr lang="fi-FI" sz="1800" dirty="0">
                <a:solidFill>
                  <a:srgbClr val="7030A0"/>
                </a:solidFill>
              </a:rPr>
              <a:t>Mt 6</a:t>
            </a:r>
            <a:r>
              <a:rPr lang="fi-FI" sz="1800" dirty="0" smtClean="0">
                <a:solidFill>
                  <a:srgbClr val="7030A0"/>
                </a:solidFill>
              </a:rPr>
              <a:t>:  </a:t>
            </a:r>
            <a:r>
              <a:rPr lang="pt-BR" sz="1800" dirty="0" smtClean="0">
                <a:solidFill>
                  <a:srgbClr val="7030A0"/>
                </a:solidFill>
              </a:rPr>
              <a:t>1  </a:t>
            </a:r>
            <a:r>
              <a:rPr lang="pt-BR" sz="1800" dirty="0">
                <a:solidFill>
                  <a:srgbClr val="7030A0"/>
                </a:solidFill>
              </a:rPr>
              <a:t>Guardai-vos de fazer a vossa esmola diante dos homens, para serdes vistos por eles; aliás, não tereis galardão junto de vosso Pai, que está nos céus</a:t>
            </a:r>
            <a:r>
              <a:rPr lang="pt-BR" sz="1800" dirty="0" smtClean="0">
                <a:solidFill>
                  <a:srgbClr val="7030A0"/>
                </a:solidFill>
              </a:rPr>
              <a:t>.    2  </a:t>
            </a:r>
            <a:r>
              <a:rPr lang="pt-BR" sz="1800" dirty="0">
                <a:solidFill>
                  <a:srgbClr val="7030A0"/>
                </a:solidFill>
              </a:rPr>
              <a:t>Quando, pois, deres esmola, não faças tocar trombeta diante de ti, como fazem os hipócritas nas sinagogas e nas ruas, para serem glorificados pelos homens. Em verdade vos digo que já receberam o seu galardão</a:t>
            </a:r>
            <a:r>
              <a:rPr lang="pt-BR" sz="1800" dirty="0" smtClean="0">
                <a:solidFill>
                  <a:srgbClr val="7030A0"/>
                </a:solidFill>
              </a:rPr>
              <a:t>.    3  </a:t>
            </a:r>
            <a:r>
              <a:rPr lang="pt-BR" sz="1800" dirty="0">
                <a:solidFill>
                  <a:srgbClr val="7030A0"/>
                </a:solidFill>
              </a:rPr>
              <a:t>Mas, quando tu deres esmola, não saiba a tua mão esquerda o que faz a tua direita</a:t>
            </a:r>
            <a:r>
              <a:rPr lang="pt-BR" sz="1800" dirty="0" smtClean="0">
                <a:solidFill>
                  <a:srgbClr val="7030A0"/>
                </a:solidFill>
              </a:rPr>
              <a:t>,    4  </a:t>
            </a:r>
            <a:r>
              <a:rPr lang="pt-BR" sz="1800" dirty="0">
                <a:solidFill>
                  <a:srgbClr val="7030A0"/>
                </a:solidFill>
              </a:rPr>
              <a:t>para que a tua esmola seja dada ocultamente, e teu Pai, que vê em secreto, te recompensará publicamente</a:t>
            </a:r>
            <a:r>
              <a:rPr lang="pt-BR" sz="1800" dirty="0" smtClean="0">
                <a:solidFill>
                  <a:srgbClr val="7030A0"/>
                </a:solidFill>
              </a:rPr>
              <a:t>.   5  </a:t>
            </a:r>
            <a:r>
              <a:rPr lang="pt-BR" sz="1800" dirty="0">
                <a:solidFill>
                  <a:srgbClr val="7030A0"/>
                </a:solidFill>
              </a:rPr>
              <a:t>E, quando orares, não sejas como os hipócritas, pois se comprazem em orar em pé nas sinagogas e às esquinas das ruas, para serem vistos pelos homens. Em verdade vos digo que já receberam o seu galardão</a:t>
            </a:r>
            <a:r>
              <a:rPr lang="pt-BR" sz="1800" dirty="0" smtClean="0">
                <a:solidFill>
                  <a:srgbClr val="7030A0"/>
                </a:solidFill>
              </a:rPr>
              <a:t>.    6  Mas </a:t>
            </a:r>
            <a:r>
              <a:rPr lang="pt-BR" sz="1800" dirty="0">
                <a:solidFill>
                  <a:srgbClr val="7030A0"/>
                </a:solidFill>
              </a:rPr>
              <a:t>tu, quando orares, entra no teu aposento e, fechando a tua porta, ora a teu Pai, que vê o que está oculto; e teu Pai, que vê o que está oculto, te recompensará</a:t>
            </a:r>
            <a:r>
              <a:rPr lang="pt-BR" sz="1800" dirty="0" smtClean="0">
                <a:solidFill>
                  <a:srgbClr val="7030A0"/>
                </a:solidFill>
              </a:rPr>
              <a:t>.    7  </a:t>
            </a:r>
            <a:r>
              <a:rPr lang="pt-BR" sz="1800" dirty="0">
                <a:solidFill>
                  <a:srgbClr val="7030A0"/>
                </a:solidFill>
              </a:rPr>
              <a:t>E, orando, não useis de vãs repetições, como os gentios, que pensam que, por muito falarem, serão ouvidos</a:t>
            </a:r>
            <a:r>
              <a:rPr lang="pt-BR" sz="1800" dirty="0" smtClean="0">
                <a:solidFill>
                  <a:srgbClr val="7030A0"/>
                </a:solidFill>
              </a:rPr>
              <a:t>. </a:t>
            </a:r>
          </a:p>
          <a:p>
            <a:pPr marL="114300" indent="0">
              <a:buNone/>
            </a:pPr>
            <a:r>
              <a:rPr lang="pt-BR" sz="2000" dirty="0" smtClean="0">
                <a:solidFill>
                  <a:srgbClr val="0000CC"/>
                </a:solidFill>
              </a:rPr>
              <a:t>16  </a:t>
            </a:r>
            <a:r>
              <a:rPr lang="pt-BR" sz="2000" dirty="0">
                <a:solidFill>
                  <a:srgbClr val="0000CC"/>
                </a:solidFill>
              </a:rPr>
              <a:t>E, quando jejuardes, não vos mostreis contristados como os hipócritas, porque desfiguram o rosto, para que aos homens pareça que jejuam. Em verdade vos digo que já receberam o seu galardão</a:t>
            </a:r>
            <a:r>
              <a:rPr lang="pt-BR" sz="2000" dirty="0" smtClean="0">
                <a:solidFill>
                  <a:srgbClr val="0000CC"/>
                </a:solidFill>
              </a:rPr>
              <a:t>.    17  </a:t>
            </a:r>
            <a:r>
              <a:rPr lang="pt-BR" sz="2000" dirty="0">
                <a:solidFill>
                  <a:srgbClr val="0000CC"/>
                </a:solidFill>
              </a:rPr>
              <a:t>Porém tu, quando jejuares, unge a cabeça e lava o rosto</a:t>
            </a:r>
            <a:r>
              <a:rPr lang="pt-BR" sz="2000" dirty="0" smtClean="0">
                <a:solidFill>
                  <a:srgbClr val="0000CC"/>
                </a:solidFill>
              </a:rPr>
              <a:t>,    18  </a:t>
            </a:r>
            <a:r>
              <a:rPr lang="pt-BR" sz="2000" dirty="0">
                <a:solidFill>
                  <a:srgbClr val="0000CC"/>
                </a:solidFill>
              </a:rPr>
              <a:t>para não pareceres aos homens que jejuas, mas sim a teu Pai, que está oculto; e teu Pai, que vê o que está oculto, te recompensará</a:t>
            </a:r>
            <a:r>
              <a:rPr lang="pt-BR" sz="2000" dirty="0" smtClean="0">
                <a:solidFill>
                  <a:srgbClr val="0000CC"/>
                </a:solidFill>
              </a:rPr>
              <a:t>.</a:t>
            </a:r>
            <a:endParaRPr lang="fi-FI" sz="2000" dirty="0" smtClean="0">
              <a:solidFill>
                <a:srgbClr val="0000CC"/>
              </a:solidFill>
            </a:endParaRPr>
          </a:p>
        </p:txBody>
      </p:sp>
    </p:spTree>
    <p:extLst>
      <p:ext uri="{BB962C8B-B14F-4D97-AF65-F5344CB8AC3E}">
        <p14:creationId xmlns:p14="http://schemas.microsoft.com/office/powerpoint/2010/main" val="2435313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pt-BR" sz="4400" b="1" dirty="0"/>
              <a:t>LIÇÃO 7</a:t>
            </a:r>
            <a:r>
              <a:rPr lang="pt-BR" sz="4400" b="1" dirty="0" smtClean="0"/>
              <a:t>:   </a:t>
            </a:r>
            <a:r>
              <a:rPr lang="pt-BR" sz="4400" b="1" dirty="0" smtClean="0"/>
              <a:t>JESUS  </a:t>
            </a:r>
            <a:r>
              <a:rPr lang="pt-BR" sz="4400" b="1" dirty="0"/>
              <a:t>CONFRONTA </a:t>
            </a:r>
            <a:r>
              <a:rPr lang="pt-BR" sz="4400" b="1" dirty="0" smtClean="0"/>
              <a:t>A  </a:t>
            </a:r>
            <a:r>
              <a:rPr lang="pt-BR" sz="4400" b="1" dirty="0" smtClean="0"/>
              <a:t>HIPOCRISIA </a:t>
            </a:r>
            <a:r>
              <a:rPr lang="pt-BR" sz="4400" b="1" dirty="0" smtClean="0"/>
              <a:t> RELIGIOSA</a:t>
            </a:r>
            <a:endParaRPr lang="pt-BR" sz="4400" b="1" dirty="0"/>
          </a:p>
        </p:txBody>
      </p:sp>
    </p:spTree>
    <p:extLst>
      <p:ext uri="{BB962C8B-B14F-4D97-AF65-F5344CB8AC3E}">
        <p14:creationId xmlns:p14="http://schemas.microsoft.com/office/powerpoint/2010/main" val="1596990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548680"/>
            <a:ext cx="7620000" cy="5904656"/>
          </a:xfrm>
        </p:spPr>
        <p:txBody>
          <a:bodyPr>
            <a:noAutofit/>
          </a:bodyPr>
          <a:lstStyle/>
          <a:p>
            <a:pPr marL="114300" indent="0">
              <a:buNone/>
            </a:pPr>
            <a:r>
              <a:rPr lang="fi-FI" dirty="0" smtClean="0">
                <a:solidFill>
                  <a:srgbClr val="0000CC"/>
                </a:solidFill>
              </a:rPr>
              <a:t>Jo </a:t>
            </a:r>
            <a:r>
              <a:rPr lang="fi-FI" dirty="0">
                <a:solidFill>
                  <a:srgbClr val="0000CC"/>
                </a:solidFill>
              </a:rPr>
              <a:t>5. </a:t>
            </a:r>
            <a:r>
              <a:rPr lang="pt-BR" dirty="0" smtClean="0">
                <a:solidFill>
                  <a:srgbClr val="0000CC"/>
                </a:solidFill>
              </a:rPr>
              <a:t>39  </a:t>
            </a:r>
            <a:r>
              <a:rPr lang="pt-BR" dirty="0">
                <a:solidFill>
                  <a:srgbClr val="0000CC"/>
                </a:solidFill>
              </a:rPr>
              <a:t>Examinais as Escrituras, porque vós cuidais ter nelas a vida eterna, e são elas que de mim testificam</a:t>
            </a:r>
            <a:r>
              <a:rPr lang="pt-BR" dirty="0" smtClean="0">
                <a:solidFill>
                  <a:srgbClr val="0000CC"/>
                </a:solidFill>
              </a:rPr>
              <a:t>.    40  </a:t>
            </a:r>
            <a:r>
              <a:rPr lang="pt-BR" dirty="0">
                <a:solidFill>
                  <a:srgbClr val="0000CC"/>
                </a:solidFill>
              </a:rPr>
              <a:t>E não quereis vir a mim para terdes vida</a:t>
            </a:r>
            <a:r>
              <a:rPr lang="pt-BR" dirty="0" smtClean="0">
                <a:solidFill>
                  <a:srgbClr val="0000CC"/>
                </a:solidFill>
              </a:rPr>
              <a:t>.    41  </a:t>
            </a:r>
            <a:r>
              <a:rPr lang="pt-BR" dirty="0">
                <a:solidFill>
                  <a:srgbClr val="0000CC"/>
                </a:solidFill>
              </a:rPr>
              <a:t>Eu não recebo glória dos homens</a:t>
            </a:r>
            <a:r>
              <a:rPr lang="pt-BR" dirty="0" smtClean="0">
                <a:solidFill>
                  <a:srgbClr val="0000CC"/>
                </a:solidFill>
              </a:rPr>
              <a:t>,    42  </a:t>
            </a:r>
            <a:r>
              <a:rPr lang="pt-BR" dirty="0">
                <a:solidFill>
                  <a:srgbClr val="0000CC"/>
                </a:solidFill>
              </a:rPr>
              <a:t>mas bem vos conheço, que não tendes em vós o amor de Deus</a:t>
            </a:r>
            <a:r>
              <a:rPr lang="pt-BR" dirty="0" smtClean="0">
                <a:solidFill>
                  <a:srgbClr val="0000CC"/>
                </a:solidFill>
              </a:rPr>
              <a:t>.    43  </a:t>
            </a:r>
            <a:r>
              <a:rPr lang="pt-BR" dirty="0">
                <a:solidFill>
                  <a:srgbClr val="0000CC"/>
                </a:solidFill>
              </a:rPr>
              <a:t>Eu vim em nome de meu Pai, e não me aceitais; se outro vier em seu próprio nome, a esse aceitareis</a:t>
            </a:r>
            <a:r>
              <a:rPr lang="pt-BR" dirty="0" smtClean="0">
                <a:solidFill>
                  <a:srgbClr val="0000CC"/>
                </a:solidFill>
              </a:rPr>
              <a:t>.    44  </a:t>
            </a:r>
            <a:r>
              <a:rPr lang="pt-BR" dirty="0">
                <a:solidFill>
                  <a:srgbClr val="0000CC"/>
                </a:solidFill>
              </a:rPr>
              <a:t>Como podeis vós crer, recebendo honra uns dos outros e não buscando a honra que vem só de Deus</a:t>
            </a:r>
            <a:r>
              <a:rPr lang="pt-BR" dirty="0" smtClean="0">
                <a:solidFill>
                  <a:srgbClr val="0000CC"/>
                </a:solidFill>
              </a:rPr>
              <a:t>?    45  </a:t>
            </a:r>
            <a:r>
              <a:rPr lang="pt-BR" dirty="0">
                <a:solidFill>
                  <a:srgbClr val="0000CC"/>
                </a:solidFill>
              </a:rPr>
              <a:t>Não cuideis que eu vos hei de acusar para com o Pai. Há um que vos acusa, Moisés, em quem vós esperais</a:t>
            </a:r>
            <a:r>
              <a:rPr lang="pt-BR" dirty="0" smtClean="0">
                <a:solidFill>
                  <a:srgbClr val="0000CC"/>
                </a:solidFill>
              </a:rPr>
              <a:t>.    46  </a:t>
            </a:r>
            <a:r>
              <a:rPr lang="pt-BR" dirty="0">
                <a:solidFill>
                  <a:srgbClr val="0000CC"/>
                </a:solidFill>
              </a:rPr>
              <a:t>Porque, se vós crêsseis em Moisés, creríeis em mim, porque de mim escreveu ele</a:t>
            </a:r>
            <a:r>
              <a:rPr lang="pt-BR" dirty="0" smtClean="0">
                <a:solidFill>
                  <a:srgbClr val="0000CC"/>
                </a:solidFill>
              </a:rPr>
              <a:t>.    47  Mas</a:t>
            </a:r>
            <a:r>
              <a:rPr lang="pt-BR" dirty="0">
                <a:solidFill>
                  <a:srgbClr val="0000CC"/>
                </a:solidFill>
              </a:rPr>
              <a:t>, se não credes nos seus escritos, como crereis nas minhas </a:t>
            </a:r>
            <a:r>
              <a:rPr lang="pt-BR" dirty="0" smtClean="0">
                <a:solidFill>
                  <a:srgbClr val="0000CC"/>
                </a:solidFill>
              </a:rPr>
              <a:t>palavras?</a:t>
            </a:r>
          </a:p>
          <a:p>
            <a:pPr marL="114300" indent="0">
              <a:buNone/>
            </a:pPr>
            <a:r>
              <a:rPr lang="fi-FI" sz="2400" dirty="0" smtClean="0">
                <a:solidFill>
                  <a:srgbClr val="7030A0"/>
                </a:solidFill>
              </a:rPr>
              <a:t>Jo </a:t>
            </a:r>
            <a:r>
              <a:rPr lang="fi-FI" sz="2400" dirty="0">
                <a:solidFill>
                  <a:srgbClr val="7030A0"/>
                </a:solidFill>
              </a:rPr>
              <a:t>12. </a:t>
            </a:r>
            <a:r>
              <a:rPr lang="pt-BR" sz="2400" dirty="0">
                <a:solidFill>
                  <a:srgbClr val="7030A0"/>
                </a:solidFill>
              </a:rPr>
              <a:t>42 </a:t>
            </a:r>
            <a:r>
              <a:rPr lang="pt-BR" sz="2400" dirty="0" smtClean="0">
                <a:solidFill>
                  <a:srgbClr val="7030A0"/>
                </a:solidFill>
              </a:rPr>
              <a:t> </a:t>
            </a:r>
            <a:r>
              <a:rPr lang="pt-BR" sz="2400" dirty="0">
                <a:solidFill>
                  <a:srgbClr val="7030A0"/>
                </a:solidFill>
              </a:rPr>
              <a:t>Apesar de tudo, até muitos dos principais creram nele; mas não o confessavam por causa dos fariseus, para não serem expulsos da sinagoga</a:t>
            </a:r>
            <a:r>
              <a:rPr lang="pt-BR" sz="2400" dirty="0" smtClean="0">
                <a:solidFill>
                  <a:srgbClr val="7030A0"/>
                </a:solidFill>
              </a:rPr>
              <a:t>.    43  </a:t>
            </a:r>
            <a:r>
              <a:rPr lang="pt-BR" sz="2400" dirty="0">
                <a:solidFill>
                  <a:srgbClr val="7030A0"/>
                </a:solidFill>
              </a:rPr>
              <a:t>Porque amavam mais a glória dos homens do que a glória de Deus.</a:t>
            </a:r>
            <a:endParaRPr lang="pt-BR" sz="2400" b="1" dirty="0">
              <a:solidFill>
                <a:srgbClr val="7030A0"/>
              </a:solidFill>
            </a:endParaRPr>
          </a:p>
        </p:txBody>
      </p:sp>
    </p:spTree>
    <p:extLst>
      <p:ext uri="{BB962C8B-B14F-4D97-AF65-F5344CB8AC3E}">
        <p14:creationId xmlns:p14="http://schemas.microsoft.com/office/powerpoint/2010/main" val="14066175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116632"/>
            <a:ext cx="7620000" cy="864096"/>
          </a:xfrm>
        </p:spPr>
        <p:txBody>
          <a:bodyPr/>
          <a:lstStyle/>
          <a:p>
            <a:pPr algn="ctr"/>
            <a:r>
              <a:rPr lang="pt-BR" sz="2400" b="1" dirty="0">
                <a:solidFill>
                  <a:srgbClr val="675E47"/>
                </a:solidFill>
              </a:rPr>
              <a:t>LIÇÃO 7:   JESUS CONFRONTA A </a:t>
            </a:r>
            <a:r>
              <a:rPr lang="pt-BR" sz="2400" b="1" dirty="0" smtClean="0">
                <a:solidFill>
                  <a:srgbClr val="675E47"/>
                </a:solidFill>
              </a:rPr>
              <a:t>HIPOCRISIA </a:t>
            </a:r>
            <a:r>
              <a:rPr lang="pt-BR" sz="2400" b="1" dirty="0">
                <a:solidFill>
                  <a:srgbClr val="675E47"/>
                </a:solidFill>
              </a:rPr>
              <a:t>RELIGIOSA</a:t>
            </a:r>
            <a:endParaRPr lang="pt-BR" sz="2800" b="1" dirty="0"/>
          </a:p>
        </p:txBody>
      </p:sp>
      <p:sp>
        <p:nvSpPr>
          <p:cNvPr id="3" name="Espaço Reservado para Conteúdo 2"/>
          <p:cNvSpPr>
            <a:spLocks noGrp="1"/>
          </p:cNvSpPr>
          <p:nvPr>
            <p:ph idx="1"/>
          </p:nvPr>
        </p:nvSpPr>
        <p:spPr>
          <a:xfrm>
            <a:off x="323528" y="1124744"/>
            <a:ext cx="7620000" cy="5328592"/>
          </a:xfrm>
          <a:ln>
            <a:solidFill>
              <a:schemeClr val="tx1">
                <a:lumMod val="90000"/>
                <a:lumOff val="10000"/>
              </a:schemeClr>
            </a:solidFill>
          </a:ln>
        </p:spPr>
        <p:txBody>
          <a:bodyPr>
            <a:normAutofit/>
          </a:bodyPr>
          <a:lstStyle/>
          <a:p>
            <a:pPr marL="114300" lvl="0" indent="0">
              <a:buClr>
                <a:srgbClr val="A9A57C"/>
              </a:buClr>
              <a:buNone/>
            </a:pPr>
            <a:r>
              <a:rPr lang="pt-BR" dirty="0">
                <a:solidFill>
                  <a:srgbClr val="2F2B20"/>
                </a:solidFill>
              </a:rPr>
              <a:t>II – CONFRONTANDO O AMOR AO LOUVOR DOS </a:t>
            </a:r>
            <a:r>
              <a:rPr lang="pt-BR" dirty="0" smtClean="0">
                <a:solidFill>
                  <a:srgbClr val="2F2B20"/>
                </a:solidFill>
              </a:rPr>
              <a:t>HOMENS</a:t>
            </a:r>
            <a:r>
              <a:rPr lang="pt-BR" sz="2400" dirty="0">
                <a:solidFill>
                  <a:srgbClr val="2F2B20"/>
                </a:solidFill>
              </a:rPr>
              <a:t>	</a:t>
            </a:r>
            <a:r>
              <a:rPr lang="pt-BR" sz="1800" dirty="0" smtClean="0">
                <a:solidFill>
                  <a:srgbClr val="2F2B20"/>
                </a:solidFill>
              </a:rPr>
              <a:t>2</a:t>
            </a:r>
          </a:p>
          <a:p>
            <a:pPr marL="114300" lvl="0" indent="0">
              <a:buClr>
                <a:srgbClr val="A9A57C"/>
              </a:buClr>
              <a:buNone/>
            </a:pPr>
            <a:endParaRPr lang="pt-BR" sz="1100" dirty="0">
              <a:solidFill>
                <a:srgbClr val="2F2B20"/>
              </a:solidFill>
            </a:endParaRPr>
          </a:p>
          <a:p>
            <a:pPr marL="114300" indent="0" algn="just">
              <a:buNone/>
            </a:pPr>
            <a:r>
              <a:rPr lang="pt-BR" dirty="0"/>
              <a:t>	</a:t>
            </a:r>
            <a:r>
              <a:rPr lang="pt-BR" sz="2400" dirty="0"/>
              <a:t>Sendo assim, nosso verdadeiro Mestre e Pai da Eternidade confronta o mau uso dos títulos e posições de liderança a fim estabelecer uma fraternidade genuína marcada pelo humilde desejo de servir ao próximo. O amor a proeminência sempre resultará em alguma forma de manipulação e opressão, enquanto o genuíno amor ao próximo resultará em serviço humilde. Nosso Mestre é o modelo perfeito de liderança baseada no amor e focada no serviço ao próximo (</a:t>
            </a:r>
            <a:r>
              <a:rPr lang="pt-BR" sz="2400" dirty="0" err="1">
                <a:solidFill>
                  <a:srgbClr val="0000CC"/>
                </a:solidFill>
              </a:rPr>
              <a:t>Jo</a:t>
            </a:r>
            <a:r>
              <a:rPr lang="pt-BR" sz="2400" dirty="0">
                <a:solidFill>
                  <a:srgbClr val="0000CC"/>
                </a:solidFill>
              </a:rPr>
              <a:t> 13. 12-17; </a:t>
            </a:r>
            <a:r>
              <a:rPr lang="pt-BR" sz="2400" dirty="0" err="1">
                <a:solidFill>
                  <a:srgbClr val="0000CC"/>
                </a:solidFill>
              </a:rPr>
              <a:t>Lc</a:t>
            </a:r>
            <a:r>
              <a:rPr lang="pt-BR" sz="2400" dirty="0">
                <a:solidFill>
                  <a:srgbClr val="0000CC"/>
                </a:solidFill>
              </a:rPr>
              <a:t> </a:t>
            </a:r>
            <a:r>
              <a:rPr lang="pt-BR" sz="2400" dirty="0" smtClean="0">
                <a:solidFill>
                  <a:srgbClr val="0000CC"/>
                </a:solidFill>
              </a:rPr>
              <a:t>22.24-27</a:t>
            </a:r>
            <a:r>
              <a:rPr lang="pt-BR" sz="2400" dirty="0" smtClean="0"/>
              <a:t>).</a:t>
            </a:r>
            <a:endParaRPr lang="pt-BR" sz="2400" dirty="0"/>
          </a:p>
        </p:txBody>
      </p:sp>
    </p:spTree>
    <p:extLst>
      <p:ext uri="{BB962C8B-B14F-4D97-AF65-F5344CB8AC3E}">
        <p14:creationId xmlns:p14="http://schemas.microsoft.com/office/powerpoint/2010/main" val="3251814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476672"/>
            <a:ext cx="7620000" cy="5924128"/>
          </a:xfrm>
        </p:spPr>
        <p:txBody>
          <a:bodyPr>
            <a:noAutofit/>
          </a:bodyPr>
          <a:lstStyle/>
          <a:p>
            <a:pPr marL="114300" indent="0">
              <a:buNone/>
            </a:pPr>
            <a:r>
              <a:rPr lang="pt-BR" sz="2400" dirty="0" err="1">
                <a:solidFill>
                  <a:srgbClr val="0000CC"/>
                </a:solidFill>
              </a:rPr>
              <a:t>Jo</a:t>
            </a:r>
            <a:r>
              <a:rPr lang="pt-BR" sz="2400" dirty="0">
                <a:solidFill>
                  <a:srgbClr val="0000CC"/>
                </a:solidFill>
              </a:rPr>
              <a:t> 13. 12  Depois que lhes lavou os pés, e tomou as suas vestes, e se assentou outra vez à mesa, disse-lhes: Entendeis o que vos tenho feito?</a:t>
            </a:r>
          </a:p>
          <a:p>
            <a:pPr marL="114300" indent="0">
              <a:buNone/>
            </a:pPr>
            <a:r>
              <a:rPr lang="pt-BR" sz="2400" dirty="0">
                <a:solidFill>
                  <a:srgbClr val="0000CC"/>
                </a:solidFill>
              </a:rPr>
              <a:t>13  Vós me chamais Mestre e Senhor e dizeis bem, porque eu o sou.</a:t>
            </a:r>
          </a:p>
          <a:p>
            <a:pPr marL="114300" indent="0">
              <a:buNone/>
            </a:pPr>
            <a:r>
              <a:rPr lang="pt-BR" sz="2400" dirty="0">
                <a:solidFill>
                  <a:srgbClr val="0000CC"/>
                </a:solidFill>
              </a:rPr>
              <a:t>14  Ora, se eu, Senhor e Mestre, vos lavei os pés, vós deveis também lavar os pés uns aos outros.</a:t>
            </a:r>
          </a:p>
          <a:p>
            <a:pPr marL="114300" indent="0">
              <a:buNone/>
            </a:pPr>
            <a:r>
              <a:rPr lang="pt-BR" sz="2400" dirty="0">
                <a:solidFill>
                  <a:srgbClr val="0000CC"/>
                </a:solidFill>
              </a:rPr>
              <a:t>15  Porque eu vos dei o exemplo, para que, como eu vos fiz, façais vós também.</a:t>
            </a:r>
          </a:p>
          <a:p>
            <a:pPr marL="114300" indent="0">
              <a:buNone/>
            </a:pPr>
            <a:r>
              <a:rPr lang="pt-BR" sz="2400" dirty="0">
                <a:solidFill>
                  <a:srgbClr val="0000CC"/>
                </a:solidFill>
              </a:rPr>
              <a:t>16  Na verdade, na verdade vos digo que não é o servo maior do que o seu senhor, nem o enviado, maior do que aquele que o enviou.</a:t>
            </a:r>
          </a:p>
          <a:p>
            <a:pPr marL="114300" indent="0">
              <a:buNone/>
            </a:pPr>
            <a:r>
              <a:rPr lang="pt-BR" sz="2400" dirty="0">
                <a:solidFill>
                  <a:srgbClr val="0000CC"/>
                </a:solidFill>
              </a:rPr>
              <a:t>17  Se sabeis essas coisas, bem-aventurados sois se as fizerdes</a:t>
            </a:r>
            <a:r>
              <a:rPr lang="pt-BR" sz="2400" dirty="0" smtClean="0">
                <a:solidFill>
                  <a:srgbClr val="0000CC"/>
                </a:solidFill>
              </a:rPr>
              <a:t>.</a:t>
            </a:r>
            <a:endParaRPr lang="pt-BR" sz="2400" dirty="0">
              <a:solidFill>
                <a:srgbClr val="0000CC"/>
              </a:solidFill>
            </a:endParaRPr>
          </a:p>
        </p:txBody>
      </p:sp>
    </p:spTree>
    <p:extLst>
      <p:ext uri="{BB962C8B-B14F-4D97-AF65-F5344CB8AC3E}">
        <p14:creationId xmlns:p14="http://schemas.microsoft.com/office/powerpoint/2010/main" val="26650619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476672"/>
            <a:ext cx="7620000" cy="5924128"/>
          </a:xfrm>
        </p:spPr>
        <p:txBody>
          <a:bodyPr>
            <a:noAutofit/>
          </a:bodyPr>
          <a:lstStyle/>
          <a:p>
            <a:pPr marL="114300" indent="0">
              <a:buNone/>
            </a:pPr>
            <a:r>
              <a:rPr lang="pt-BR" sz="2800" dirty="0" err="1" smtClean="0">
                <a:solidFill>
                  <a:srgbClr val="0000CC"/>
                </a:solidFill>
              </a:rPr>
              <a:t>Lc</a:t>
            </a:r>
            <a:r>
              <a:rPr lang="pt-BR" sz="2800" dirty="0" smtClean="0">
                <a:solidFill>
                  <a:srgbClr val="0000CC"/>
                </a:solidFill>
              </a:rPr>
              <a:t> 22</a:t>
            </a:r>
            <a:r>
              <a:rPr lang="pt-BR" sz="2800" dirty="0">
                <a:solidFill>
                  <a:srgbClr val="0000CC"/>
                </a:solidFill>
              </a:rPr>
              <a:t>. 24  E houve também entre eles contenda sobre qual deles parecia ser o maior.</a:t>
            </a:r>
          </a:p>
          <a:p>
            <a:pPr marL="114300" indent="0">
              <a:buNone/>
            </a:pPr>
            <a:r>
              <a:rPr lang="pt-BR" sz="2800" dirty="0">
                <a:solidFill>
                  <a:srgbClr val="0000CC"/>
                </a:solidFill>
              </a:rPr>
              <a:t>25  E ele lhes disse: Os reis dos gentios dominam sobre eles, e os que têm autoridade sobre eles são chamados benfeitores.</a:t>
            </a:r>
          </a:p>
          <a:p>
            <a:pPr marL="114300" indent="0">
              <a:buNone/>
            </a:pPr>
            <a:r>
              <a:rPr lang="pt-BR" sz="2800" dirty="0">
                <a:solidFill>
                  <a:srgbClr val="0000CC"/>
                </a:solidFill>
              </a:rPr>
              <a:t>26  Mas não sereis vós assim; antes, o maior entre vós seja como o menor; e quem governa, como quem serve.</a:t>
            </a:r>
          </a:p>
          <a:p>
            <a:pPr marL="114300" indent="0">
              <a:buNone/>
            </a:pPr>
            <a:r>
              <a:rPr lang="pt-BR" sz="2800" dirty="0">
                <a:solidFill>
                  <a:srgbClr val="0000CC"/>
                </a:solidFill>
              </a:rPr>
              <a:t>27  Pois qual é maior: quem está à mesa ou quem serve? Porventura, não é quem está à mesa? Eu, porém, entre vós, sou como aquele que serve.</a:t>
            </a:r>
          </a:p>
        </p:txBody>
      </p:sp>
    </p:spTree>
    <p:extLst>
      <p:ext uri="{BB962C8B-B14F-4D97-AF65-F5344CB8AC3E}">
        <p14:creationId xmlns:p14="http://schemas.microsoft.com/office/powerpoint/2010/main" val="39792441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400" b="1" dirty="0">
                <a:solidFill>
                  <a:srgbClr val="675E47"/>
                </a:solidFill>
              </a:rPr>
              <a:t>LIÇÃO 7</a:t>
            </a:r>
            <a:r>
              <a:rPr lang="pt-BR" sz="2400" b="1" dirty="0" smtClean="0">
                <a:solidFill>
                  <a:srgbClr val="675E47"/>
                </a:solidFill>
              </a:rPr>
              <a:t>:   </a:t>
            </a:r>
            <a:r>
              <a:rPr lang="pt-BR" sz="2400" b="1" dirty="0">
                <a:solidFill>
                  <a:srgbClr val="675E47"/>
                </a:solidFill>
              </a:rPr>
              <a:t>JESUS CONFRONTA A </a:t>
            </a:r>
            <a:r>
              <a:rPr lang="pt-BR" sz="2400" b="1" dirty="0" smtClean="0">
                <a:solidFill>
                  <a:srgbClr val="675E47"/>
                </a:solidFill>
              </a:rPr>
              <a:t>HIPOCRISIA RELIGIOSA</a:t>
            </a:r>
            <a:endParaRPr lang="pt-BR" sz="2800" b="1" dirty="0"/>
          </a:p>
        </p:txBody>
      </p:sp>
      <p:sp>
        <p:nvSpPr>
          <p:cNvPr id="3" name="Espaço Reservado para Conteúdo 2"/>
          <p:cNvSpPr>
            <a:spLocks noGrp="1"/>
          </p:cNvSpPr>
          <p:nvPr>
            <p:ph idx="1"/>
          </p:nvPr>
        </p:nvSpPr>
        <p:spPr/>
        <p:txBody>
          <a:bodyPr>
            <a:normAutofit/>
          </a:bodyPr>
          <a:lstStyle/>
          <a:p>
            <a:pPr marL="114300" indent="0">
              <a:buNone/>
            </a:pPr>
            <a:endParaRPr lang="pt-BR" dirty="0"/>
          </a:p>
          <a:p>
            <a:pPr marL="114300" indent="0">
              <a:buNone/>
            </a:pPr>
            <a:r>
              <a:rPr lang="pt-BR" sz="2400" dirty="0" smtClean="0"/>
              <a:t>	INTRODUÇÃO</a:t>
            </a:r>
          </a:p>
          <a:p>
            <a:r>
              <a:rPr lang="pt-BR" sz="2400" dirty="0"/>
              <a:t>I – CONFRONTANDO OS MESTRES DA LEI </a:t>
            </a:r>
            <a:r>
              <a:rPr lang="pt-BR" sz="2400" dirty="0" smtClean="0"/>
              <a:t>E 	LEGISLADORES </a:t>
            </a:r>
            <a:r>
              <a:rPr lang="pt-BR" sz="2400" dirty="0"/>
              <a:t>DA TRADIÇÃO </a:t>
            </a:r>
            <a:r>
              <a:rPr lang="pt-BR" sz="2400" dirty="0" smtClean="0"/>
              <a:t>	(</a:t>
            </a:r>
            <a:r>
              <a:rPr lang="pt-BR" sz="2400" dirty="0" err="1"/>
              <a:t>Mt</a:t>
            </a:r>
            <a:r>
              <a:rPr lang="pt-BR" sz="2400" dirty="0"/>
              <a:t> 23.1-4</a:t>
            </a:r>
            <a:r>
              <a:rPr lang="pt-BR" sz="2400" dirty="0" smtClean="0"/>
              <a:t>)</a:t>
            </a:r>
          </a:p>
          <a:p>
            <a:endParaRPr lang="pt-BR" sz="1000" dirty="0"/>
          </a:p>
          <a:p>
            <a:r>
              <a:rPr lang="pt-BR" sz="2400" dirty="0"/>
              <a:t>II – CONFRONTANDO O AMOR AO LOUVOR DOS </a:t>
            </a:r>
            <a:r>
              <a:rPr lang="pt-BR" sz="2400" dirty="0" smtClean="0"/>
              <a:t>	HOMENS 				(</a:t>
            </a:r>
            <a:r>
              <a:rPr lang="pt-BR" sz="2400" dirty="0" err="1"/>
              <a:t>Mt</a:t>
            </a:r>
            <a:r>
              <a:rPr lang="pt-BR" sz="2400" dirty="0"/>
              <a:t> 23.5-12</a:t>
            </a:r>
            <a:r>
              <a:rPr lang="pt-BR" sz="2400" dirty="0" smtClean="0"/>
              <a:t>)</a:t>
            </a:r>
          </a:p>
          <a:p>
            <a:endParaRPr lang="pt-BR" sz="1000" dirty="0"/>
          </a:p>
          <a:p>
            <a:r>
              <a:rPr lang="pt-BR" sz="2400" dirty="0">
                <a:solidFill>
                  <a:srgbClr val="FF0000"/>
                </a:solidFill>
              </a:rPr>
              <a:t>III –CONFRONTANDO ENSINAMENTOS E PRÁTICAS </a:t>
            </a:r>
            <a:r>
              <a:rPr lang="pt-BR" sz="2400" dirty="0" smtClean="0">
                <a:solidFill>
                  <a:srgbClr val="FF0000"/>
                </a:solidFill>
              </a:rPr>
              <a:t>	PERVERTIDAS 				(</a:t>
            </a:r>
            <a:r>
              <a:rPr lang="pt-BR" sz="2400" dirty="0" err="1">
                <a:solidFill>
                  <a:srgbClr val="FF0000"/>
                </a:solidFill>
              </a:rPr>
              <a:t>Mt</a:t>
            </a:r>
            <a:r>
              <a:rPr lang="pt-BR" sz="2400" dirty="0">
                <a:solidFill>
                  <a:srgbClr val="FF0000"/>
                </a:solidFill>
              </a:rPr>
              <a:t> </a:t>
            </a:r>
            <a:r>
              <a:rPr lang="pt-BR" sz="2400" dirty="0" smtClean="0">
                <a:solidFill>
                  <a:srgbClr val="FF0000"/>
                </a:solidFill>
              </a:rPr>
              <a:t>23.13-36)</a:t>
            </a:r>
          </a:p>
          <a:p>
            <a:endParaRPr lang="pt-BR" sz="1000" dirty="0"/>
          </a:p>
          <a:p>
            <a:r>
              <a:rPr lang="pt-BR" sz="2400" dirty="0" smtClean="0"/>
              <a:t>	</a:t>
            </a:r>
            <a:r>
              <a:rPr lang="pt-BR" sz="2800" dirty="0" smtClean="0"/>
              <a:t>CONCLUSÃO</a:t>
            </a:r>
            <a:endParaRPr lang="pt-BR" sz="2800" dirty="0"/>
          </a:p>
        </p:txBody>
      </p:sp>
    </p:spTree>
    <p:extLst>
      <p:ext uri="{BB962C8B-B14F-4D97-AF65-F5344CB8AC3E}">
        <p14:creationId xmlns:p14="http://schemas.microsoft.com/office/powerpoint/2010/main" val="22209513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16632"/>
            <a:ext cx="7620000" cy="706090"/>
          </a:xfrm>
        </p:spPr>
        <p:txBody>
          <a:bodyPr/>
          <a:lstStyle/>
          <a:p>
            <a:pPr algn="ctr"/>
            <a:r>
              <a:rPr lang="pt-BR" sz="3200" b="1" dirty="0" smtClean="0"/>
              <a:t>EXTENDENDO A LEITURA BÍBLICA</a:t>
            </a:r>
            <a:endParaRPr lang="pt-BR" sz="3200" b="1" dirty="0"/>
          </a:p>
        </p:txBody>
      </p:sp>
      <p:sp>
        <p:nvSpPr>
          <p:cNvPr id="3" name="Espaço Reservado para Conteúdo 2"/>
          <p:cNvSpPr>
            <a:spLocks noGrp="1"/>
          </p:cNvSpPr>
          <p:nvPr>
            <p:ph idx="1"/>
          </p:nvPr>
        </p:nvSpPr>
        <p:spPr>
          <a:xfrm>
            <a:off x="457200" y="836712"/>
            <a:ext cx="7620000" cy="5564088"/>
          </a:xfrm>
        </p:spPr>
        <p:txBody>
          <a:bodyPr>
            <a:noAutofit/>
          </a:bodyPr>
          <a:lstStyle/>
          <a:p>
            <a:pPr marL="114300" indent="0">
              <a:buNone/>
            </a:pPr>
            <a:r>
              <a:rPr lang="pt-BR" sz="2000" dirty="0" err="1">
                <a:solidFill>
                  <a:srgbClr val="0000CC"/>
                </a:solidFill>
              </a:rPr>
              <a:t>Mt</a:t>
            </a:r>
            <a:r>
              <a:rPr lang="pt-BR" sz="2000" dirty="0">
                <a:solidFill>
                  <a:srgbClr val="0000CC"/>
                </a:solidFill>
              </a:rPr>
              <a:t> 23</a:t>
            </a:r>
            <a:r>
              <a:rPr lang="pt-BR" sz="2000" dirty="0" smtClean="0">
                <a:solidFill>
                  <a:srgbClr val="0000CC"/>
                </a:solidFill>
              </a:rPr>
              <a:t>. 13  </a:t>
            </a:r>
            <a:r>
              <a:rPr lang="pt-BR" sz="2000" dirty="0">
                <a:solidFill>
                  <a:srgbClr val="0000CC"/>
                </a:solidFill>
              </a:rPr>
              <a:t>Mas ai de vós, escribas e fariseus, hipócritas! Pois que fechais aos homens o Reino dos céus; e nem vós entrais, nem deixais entrar aos que estão entrando</a:t>
            </a:r>
            <a:r>
              <a:rPr lang="pt-BR" sz="2000" dirty="0" smtClean="0">
                <a:solidFill>
                  <a:srgbClr val="0000CC"/>
                </a:solidFill>
              </a:rPr>
              <a:t>.    14  </a:t>
            </a:r>
            <a:r>
              <a:rPr lang="pt-BR" sz="2000" dirty="0">
                <a:solidFill>
                  <a:srgbClr val="0000CC"/>
                </a:solidFill>
              </a:rPr>
              <a:t>Ai de vós, escribas e fariseus, hipócritas! Pois que devorais as casas das viúvas, sob pretexto de prolongadas orações; por isso, sofrereis mais rigoroso juízo</a:t>
            </a:r>
            <a:r>
              <a:rPr lang="pt-BR" sz="2000" dirty="0" smtClean="0">
                <a:solidFill>
                  <a:srgbClr val="0000CC"/>
                </a:solidFill>
              </a:rPr>
              <a:t>.    15  </a:t>
            </a:r>
            <a:r>
              <a:rPr lang="pt-BR" sz="2000" dirty="0">
                <a:solidFill>
                  <a:srgbClr val="0000CC"/>
                </a:solidFill>
              </a:rPr>
              <a:t>Ai de vós, escribas e fariseus, hipócritas! Pois que percorreis o mar e a terra para fazer um prosélito; e, depois de o terdes feito, o fazeis filho do inferno duas vezes mais do que vós</a:t>
            </a:r>
            <a:r>
              <a:rPr lang="pt-BR" sz="2000" dirty="0" smtClean="0">
                <a:solidFill>
                  <a:srgbClr val="0000CC"/>
                </a:solidFill>
              </a:rPr>
              <a:t>.    16  </a:t>
            </a:r>
            <a:r>
              <a:rPr lang="pt-BR" sz="2000" dirty="0">
                <a:solidFill>
                  <a:srgbClr val="0000CC"/>
                </a:solidFill>
              </a:rPr>
              <a:t>Ai de vós, condutores cegos! Pois que dizeis: Qualquer que jurar pelo templo, isso nada é; mas o que jurar pelo ouro do templo, esse é devedor</a:t>
            </a:r>
            <a:r>
              <a:rPr lang="pt-BR" sz="2000" dirty="0" smtClean="0">
                <a:solidFill>
                  <a:srgbClr val="0000CC"/>
                </a:solidFill>
              </a:rPr>
              <a:t>.    17  </a:t>
            </a:r>
            <a:r>
              <a:rPr lang="pt-BR" sz="2000" dirty="0">
                <a:solidFill>
                  <a:srgbClr val="0000CC"/>
                </a:solidFill>
              </a:rPr>
              <a:t>Insensatos e cegos! Pois qual é maior: o ouro ou o templo, que santifica o ouro</a:t>
            </a:r>
            <a:r>
              <a:rPr lang="pt-BR" sz="2000" dirty="0" smtClean="0">
                <a:solidFill>
                  <a:srgbClr val="0000CC"/>
                </a:solidFill>
              </a:rPr>
              <a:t>?     18  </a:t>
            </a:r>
            <a:r>
              <a:rPr lang="pt-BR" sz="2000" dirty="0">
                <a:solidFill>
                  <a:srgbClr val="0000CC"/>
                </a:solidFill>
              </a:rPr>
              <a:t>E aquele que jurar pelo altar, isso nada é; mas aquele que jurar pela oferta que está sobre o altar, esse é devedor</a:t>
            </a:r>
            <a:r>
              <a:rPr lang="pt-BR" sz="2000" dirty="0" smtClean="0">
                <a:solidFill>
                  <a:srgbClr val="0000CC"/>
                </a:solidFill>
              </a:rPr>
              <a:t>.    19  </a:t>
            </a:r>
            <a:r>
              <a:rPr lang="pt-BR" sz="2000" dirty="0">
                <a:solidFill>
                  <a:srgbClr val="0000CC"/>
                </a:solidFill>
              </a:rPr>
              <a:t>Insensatos e cegos! Pois qual é maior: a oferta ou o altar, que santifica a oferta</a:t>
            </a:r>
            <a:r>
              <a:rPr lang="pt-BR" sz="2000" dirty="0" smtClean="0">
                <a:solidFill>
                  <a:srgbClr val="0000CC"/>
                </a:solidFill>
              </a:rPr>
              <a:t>?    20  </a:t>
            </a:r>
            <a:r>
              <a:rPr lang="pt-BR" sz="2000" dirty="0">
                <a:solidFill>
                  <a:srgbClr val="0000CC"/>
                </a:solidFill>
              </a:rPr>
              <a:t>Portanto, o que jurar pelo altar jura por ele e por tudo o que sobre ele está</a:t>
            </a:r>
            <a:r>
              <a:rPr lang="pt-BR" sz="2000" dirty="0" smtClean="0">
                <a:solidFill>
                  <a:srgbClr val="0000CC"/>
                </a:solidFill>
              </a:rPr>
              <a:t>.    21  </a:t>
            </a:r>
            <a:r>
              <a:rPr lang="pt-BR" sz="2000" dirty="0">
                <a:solidFill>
                  <a:srgbClr val="0000CC"/>
                </a:solidFill>
              </a:rPr>
              <a:t>E o que jurar pelo templo jura por ele e por aquele que nele habita</a:t>
            </a:r>
            <a:r>
              <a:rPr lang="pt-BR" sz="2000" dirty="0" smtClean="0">
                <a:solidFill>
                  <a:srgbClr val="0000CC"/>
                </a:solidFill>
              </a:rPr>
              <a:t>.    22  </a:t>
            </a:r>
            <a:r>
              <a:rPr lang="pt-BR" sz="2000" dirty="0">
                <a:solidFill>
                  <a:srgbClr val="0000CC"/>
                </a:solidFill>
              </a:rPr>
              <a:t>E o que jurar pelo céu jura pelo trono de Deus e por aquele que está assentado nele</a:t>
            </a:r>
            <a:r>
              <a:rPr lang="pt-BR" sz="2000" dirty="0" smtClean="0">
                <a:solidFill>
                  <a:srgbClr val="0000CC"/>
                </a:solidFill>
              </a:rPr>
              <a:t>.</a:t>
            </a:r>
            <a:endParaRPr lang="pt-BR" sz="2000" dirty="0">
              <a:solidFill>
                <a:srgbClr val="0000CC"/>
              </a:solidFill>
            </a:endParaRPr>
          </a:p>
        </p:txBody>
      </p:sp>
    </p:spTree>
    <p:extLst>
      <p:ext uri="{BB962C8B-B14F-4D97-AF65-F5344CB8AC3E}">
        <p14:creationId xmlns:p14="http://schemas.microsoft.com/office/powerpoint/2010/main" val="1632625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16632"/>
            <a:ext cx="7620000" cy="706090"/>
          </a:xfrm>
        </p:spPr>
        <p:txBody>
          <a:bodyPr/>
          <a:lstStyle/>
          <a:p>
            <a:pPr algn="ctr"/>
            <a:r>
              <a:rPr lang="pt-BR" sz="3200" b="1" dirty="0"/>
              <a:t>EXTENDENDO A LEITURA BÍBLICA</a:t>
            </a:r>
          </a:p>
        </p:txBody>
      </p:sp>
      <p:sp>
        <p:nvSpPr>
          <p:cNvPr id="3" name="Espaço Reservado para Conteúdo 2"/>
          <p:cNvSpPr>
            <a:spLocks noGrp="1"/>
          </p:cNvSpPr>
          <p:nvPr>
            <p:ph idx="1"/>
          </p:nvPr>
        </p:nvSpPr>
        <p:spPr>
          <a:xfrm>
            <a:off x="457200" y="908720"/>
            <a:ext cx="7620000" cy="5492080"/>
          </a:xfrm>
        </p:spPr>
        <p:txBody>
          <a:bodyPr>
            <a:noAutofit/>
          </a:bodyPr>
          <a:lstStyle/>
          <a:p>
            <a:pPr marL="114300" indent="0">
              <a:buNone/>
            </a:pPr>
            <a:r>
              <a:rPr lang="pt-BR" sz="1600" dirty="0" err="1">
                <a:solidFill>
                  <a:srgbClr val="0000CC"/>
                </a:solidFill>
              </a:rPr>
              <a:t>Mt</a:t>
            </a:r>
            <a:r>
              <a:rPr lang="pt-BR" sz="1600" dirty="0">
                <a:solidFill>
                  <a:srgbClr val="0000CC"/>
                </a:solidFill>
              </a:rPr>
              <a:t> 23</a:t>
            </a:r>
            <a:r>
              <a:rPr lang="pt-BR" sz="1600" dirty="0" smtClean="0">
                <a:solidFill>
                  <a:srgbClr val="0000CC"/>
                </a:solidFill>
              </a:rPr>
              <a:t>. 23  </a:t>
            </a:r>
            <a:r>
              <a:rPr lang="pt-BR" sz="1600" dirty="0">
                <a:solidFill>
                  <a:srgbClr val="0000CC"/>
                </a:solidFill>
              </a:rPr>
              <a:t>Ai de vós, escribas e fariseus, hipócritas! Pois que dais o dízimo da hortelã, do </a:t>
            </a:r>
            <a:r>
              <a:rPr lang="pt-BR" sz="1600" dirty="0" err="1">
                <a:solidFill>
                  <a:srgbClr val="0000CC"/>
                </a:solidFill>
              </a:rPr>
              <a:t>endro</a:t>
            </a:r>
            <a:r>
              <a:rPr lang="pt-BR" sz="1600" dirty="0">
                <a:solidFill>
                  <a:srgbClr val="0000CC"/>
                </a:solidFill>
              </a:rPr>
              <a:t> e do cominho e desprezais o mais importante da lei, o juízo, a misericórdia e a fé; deveis, porém, fazer essas coisas e não omitir aquelas</a:t>
            </a:r>
            <a:r>
              <a:rPr lang="pt-BR" sz="1600" dirty="0" smtClean="0">
                <a:solidFill>
                  <a:srgbClr val="0000CC"/>
                </a:solidFill>
              </a:rPr>
              <a:t>.    24  </a:t>
            </a:r>
            <a:r>
              <a:rPr lang="pt-BR" sz="1600" dirty="0">
                <a:solidFill>
                  <a:srgbClr val="0000CC"/>
                </a:solidFill>
              </a:rPr>
              <a:t>Condutores cegos! Coais um mosquito e engolis um camelo</a:t>
            </a:r>
            <a:r>
              <a:rPr lang="pt-BR" sz="1600" dirty="0" smtClean="0">
                <a:solidFill>
                  <a:srgbClr val="0000CC"/>
                </a:solidFill>
              </a:rPr>
              <a:t>.    25  </a:t>
            </a:r>
            <a:r>
              <a:rPr lang="pt-BR" sz="1600" dirty="0">
                <a:solidFill>
                  <a:srgbClr val="0000CC"/>
                </a:solidFill>
              </a:rPr>
              <a:t>Ai de vós, escribas e fariseus, hipócritas! Pois que limpais o exterior do copo e do prato, mas o interior está cheio de rapina e de </a:t>
            </a:r>
            <a:r>
              <a:rPr lang="pt-BR" sz="1600" dirty="0" err="1">
                <a:solidFill>
                  <a:srgbClr val="0000CC"/>
                </a:solidFill>
              </a:rPr>
              <a:t>iniqüidade</a:t>
            </a:r>
            <a:r>
              <a:rPr lang="pt-BR" sz="1600" dirty="0" smtClean="0">
                <a:solidFill>
                  <a:srgbClr val="0000CC"/>
                </a:solidFill>
              </a:rPr>
              <a:t>.    26  </a:t>
            </a:r>
            <a:r>
              <a:rPr lang="pt-BR" sz="1600" dirty="0">
                <a:solidFill>
                  <a:srgbClr val="0000CC"/>
                </a:solidFill>
              </a:rPr>
              <a:t>Fariseu cego! Limpa primeiro o interior do copo e do prato, para que também o exterior fique limpo</a:t>
            </a:r>
            <a:r>
              <a:rPr lang="pt-BR" sz="1600" dirty="0" smtClean="0">
                <a:solidFill>
                  <a:srgbClr val="0000CC"/>
                </a:solidFill>
              </a:rPr>
              <a:t>.    27  </a:t>
            </a:r>
            <a:r>
              <a:rPr lang="pt-BR" sz="1600" dirty="0">
                <a:solidFill>
                  <a:srgbClr val="0000CC"/>
                </a:solidFill>
              </a:rPr>
              <a:t>Ai de vós, escribas e fariseus, hipócritas! Pois que sois semelhantes aos sepulcros caiados, que por fora realmente parecem formosos, mas interiormente estão cheios de ossos de mortos e de toda imundícia</a:t>
            </a:r>
            <a:r>
              <a:rPr lang="pt-BR" sz="1600" dirty="0" smtClean="0">
                <a:solidFill>
                  <a:srgbClr val="0000CC"/>
                </a:solidFill>
              </a:rPr>
              <a:t>.    28  </a:t>
            </a:r>
            <a:r>
              <a:rPr lang="pt-BR" sz="1600" dirty="0">
                <a:solidFill>
                  <a:srgbClr val="0000CC"/>
                </a:solidFill>
              </a:rPr>
              <a:t>Assim, também vós exteriormente pareceis justos aos homens, mas interiormente estais cheios de hipocrisia e de </a:t>
            </a:r>
            <a:r>
              <a:rPr lang="pt-BR" sz="1600" dirty="0" err="1">
                <a:solidFill>
                  <a:srgbClr val="0000CC"/>
                </a:solidFill>
              </a:rPr>
              <a:t>iniqüidade</a:t>
            </a:r>
            <a:r>
              <a:rPr lang="pt-BR" sz="1600" dirty="0" smtClean="0">
                <a:solidFill>
                  <a:srgbClr val="0000CC"/>
                </a:solidFill>
              </a:rPr>
              <a:t>.    29  </a:t>
            </a:r>
            <a:r>
              <a:rPr lang="pt-BR" sz="1600" dirty="0">
                <a:solidFill>
                  <a:srgbClr val="0000CC"/>
                </a:solidFill>
              </a:rPr>
              <a:t>Ai de vós, escribas e fariseus, hipócritas! Pois que edificais os sepulcros dos profetas e adornais os monumentos dos </a:t>
            </a:r>
            <a:r>
              <a:rPr lang="pt-BR" sz="1600" dirty="0" smtClean="0">
                <a:solidFill>
                  <a:srgbClr val="0000CC"/>
                </a:solidFill>
              </a:rPr>
              <a:t>justos    30  </a:t>
            </a:r>
            <a:r>
              <a:rPr lang="pt-BR" sz="1600" dirty="0">
                <a:solidFill>
                  <a:srgbClr val="0000CC"/>
                </a:solidFill>
              </a:rPr>
              <a:t>e dizeis: Se existíssemos no tempo de nossos pais, nunca nos associaríamos com eles para derramar o sangue dos profetas</a:t>
            </a:r>
            <a:r>
              <a:rPr lang="pt-BR" sz="1600" dirty="0" smtClean="0">
                <a:solidFill>
                  <a:srgbClr val="0000CC"/>
                </a:solidFill>
              </a:rPr>
              <a:t>.    31  </a:t>
            </a:r>
            <a:r>
              <a:rPr lang="pt-BR" sz="1600" dirty="0">
                <a:solidFill>
                  <a:srgbClr val="0000CC"/>
                </a:solidFill>
              </a:rPr>
              <a:t>Assim, vós mesmos testificais que sois filhos dos que mataram os profetas</a:t>
            </a:r>
            <a:r>
              <a:rPr lang="pt-BR" sz="1600" dirty="0" smtClean="0">
                <a:solidFill>
                  <a:srgbClr val="0000CC"/>
                </a:solidFill>
              </a:rPr>
              <a:t>.    32  </a:t>
            </a:r>
            <a:r>
              <a:rPr lang="pt-BR" sz="1600" dirty="0">
                <a:solidFill>
                  <a:srgbClr val="0000CC"/>
                </a:solidFill>
              </a:rPr>
              <a:t>Enchei vós, pois, a medida de vossos pais</a:t>
            </a:r>
            <a:r>
              <a:rPr lang="pt-BR" sz="1600" dirty="0" smtClean="0">
                <a:solidFill>
                  <a:srgbClr val="0000CC"/>
                </a:solidFill>
              </a:rPr>
              <a:t>.    33  </a:t>
            </a:r>
            <a:r>
              <a:rPr lang="pt-BR" sz="1600" dirty="0">
                <a:solidFill>
                  <a:srgbClr val="0000CC"/>
                </a:solidFill>
              </a:rPr>
              <a:t>Serpentes, raça de víboras! Como escapareis da condenação do inferno</a:t>
            </a:r>
            <a:r>
              <a:rPr lang="pt-BR" sz="1600" dirty="0" smtClean="0">
                <a:solidFill>
                  <a:srgbClr val="0000CC"/>
                </a:solidFill>
              </a:rPr>
              <a:t>?    34  </a:t>
            </a:r>
            <a:r>
              <a:rPr lang="pt-BR" sz="1600" dirty="0">
                <a:solidFill>
                  <a:srgbClr val="0000CC"/>
                </a:solidFill>
              </a:rPr>
              <a:t>Portanto, eis que eu vos envio profetas, sábios e escribas; e a uns deles matareis e crucificareis; e a outros deles açoitareis nas vossas sinagogas e os perseguireis de cidade em cidade</a:t>
            </a:r>
            <a:r>
              <a:rPr lang="pt-BR" sz="1600" dirty="0" smtClean="0">
                <a:solidFill>
                  <a:srgbClr val="0000CC"/>
                </a:solidFill>
              </a:rPr>
              <a:t>,        35  </a:t>
            </a:r>
            <a:r>
              <a:rPr lang="pt-BR" sz="1600" dirty="0">
                <a:solidFill>
                  <a:srgbClr val="0000CC"/>
                </a:solidFill>
              </a:rPr>
              <a:t>para que sobre vós caia todo o sangue justo, que foi derramado sobre a terra, desde o sangue de Abel, o justo, até ao sangue de Zacarias, filho de </a:t>
            </a:r>
            <a:r>
              <a:rPr lang="pt-BR" sz="1600" dirty="0" err="1">
                <a:solidFill>
                  <a:srgbClr val="0000CC"/>
                </a:solidFill>
              </a:rPr>
              <a:t>Baraquias</a:t>
            </a:r>
            <a:r>
              <a:rPr lang="pt-BR" sz="1600" dirty="0">
                <a:solidFill>
                  <a:srgbClr val="0000CC"/>
                </a:solidFill>
              </a:rPr>
              <a:t>, que matastes entre o santuário e o altar</a:t>
            </a:r>
            <a:r>
              <a:rPr lang="pt-BR" sz="1600" dirty="0" smtClean="0">
                <a:solidFill>
                  <a:srgbClr val="0000CC"/>
                </a:solidFill>
              </a:rPr>
              <a:t>.    36  </a:t>
            </a:r>
            <a:r>
              <a:rPr lang="pt-BR" sz="1600" dirty="0">
                <a:solidFill>
                  <a:srgbClr val="0000CC"/>
                </a:solidFill>
              </a:rPr>
              <a:t>Em verdade vos digo que todas essas coisas hão de vir sobre esta geração</a:t>
            </a:r>
            <a:r>
              <a:rPr lang="pt-BR" sz="1600" dirty="0" smtClean="0">
                <a:solidFill>
                  <a:srgbClr val="0000CC"/>
                </a:solidFill>
              </a:rPr>
              <a:t>.</a:t>
            </a:r>
            <a:endParaRPr lang="pt-BR" sz="1600" dirty="0">
              <a:solidFill>
                <a:srgbClr val="0000CC"/>
              </a:solidFill>
            </a:endParaRPr>
          </a:p>
        </p:txBody>
      </p:sp>
    </p:spTree>
    <p:extLst>
      <p:ext uri="{BB962C8B-B14F-4D97-AF65-F5344CB8AC3E}">
        <p14:creationId xmlns:p14="http://schemas.microsoft.com/office/powerpoint/2010/main" val="10107682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116632"/>
            <a:ext cx="7620000" cy="864096"/>
          </a:xfrm>
        </p:spPr>
        <p:txBody>
          <a:bodyPr/>
          <a:lstStyle/>
          <a:p>
            <a:pPr algn="ctr"/>
            <a:r>
              <a:rPr lang="pt-BR" sz="2400" b="1" dirty="0">
                <a:solidFill>
                  <a:srgbClr val="675E47"/>
                </a:solidFill>
              </a:rPr>
              <a:t>LIÇÃO 7:   JESUS CONFRONTA A </a:t>
            </a:r>
            <a:r>
              <a:rPr lang="pt-BR" sz="2400" b="1" dirty="0" smtClean="0">
                <a:solidFill>
                  <a:srgbClr val="675E47"/>
                </a:solidFill>
              </a:rPr>
              <a:t>HIPOCRISIA </a:t>
            </a:r>
            <a:r>
              <a:rPr lang="pt-BR" sz="2400" b="1" dirty="0">
                <a:solidFill>
                  <a:srgbClr val="675E47"/>
                </a:solidFill>
              </a:rPr>
              <a:t>RELIGIOSA</a:t>
            </a:r>
            <a:endParaRPr lang="pt-BR" sz="2800" b="1" dirty="0"/>
          </a:p>
        </p:txBody>
      </p:sp>
      <p:sp>
        <p:nvSpPr>
          <p:cNvPr id="3" name="Espaço Reservado para Conteúdo 2"/>
          <p:cNvSpPr>
            <a:spLocks noGrp="1"/>
          </p:cNvSpPr>
          <p:nvPr>
            <p:ph idx="1"/>
          </p:nvPr>
        </p:nvSpPr>
        <p:spPr>
          <a:xfrm>
            <a:off x="323528" y="1000108"/>
            <a:ext cx="7620000" cy="5381220"/>
          </a:xfrm>
          <a:ln>
            <a:solidFill>
              <a:schemeClr val="tx1">
                <a:lumMod val="90000"/>
                <a:lumOff val="10000"/>
              </a:schemeClr>
            </a:solidFill>
          </a:ln>
        </p:spPr>
        <p:txBody>
          <a:bodyPr>
            <a:normAutofit lnSpcReduction="10000"/>
          </a:bodyPr>
          <a:lstStyle/>
          <a:p>
            <a:pPr marL="114300" lvl="0" indent="0">
              <a:buClr>
                <a:srgbClr val="A9A57C"/>
              </a:buClr>
              <a:buNone/>
            </a:pPr>
            <a:r>
              <a:rPr lang="pt-BR" dirty="0">
                <a:solidFill>
                  <a:srgbClr val="2F2B20"/>
                </a:solidFill>
              </a:rPr>
              <a:t>III –CONFRONTANDO ENSINAMENTOS E PRÁTICAS </a:t>
            </a:r>
            <a:r>
              <a:rPr lang="pt-BR" dirty="0" smtClean="0">
                <a:solidFill>
                  <a:srgbClr val="2F2B20"/>
                </a:solidFill>
              </a:rPr>
              <a:t>PERVERTIDAS</a:t>
            </a:r>
            <a:r>
              <a:rPr lang="pt-BR" sz="2400" dirty="0" smtClean="0">
                <a:solidFill>
                  <a:srgbClr val="2F2B20"/>
                </a:solidFill>
              </a:rPr>
              <a:t>								</a:t>
            </a:r>
            <a:r>
              <a:rPr lang="pt-BR" sz="1800" dirty="0" smtClean="0">
                <a:solidFill>
                  <a:srgbClr val="2F2B20"/>
                </a:solidFill>
              </a:rPr>
              <a:t>1</a:t>
            </a:r>
            <a:endParaRPr lang="pt-BR" sz="800" dirty="0">
              <a:solidFill>
                <a:srgbClr val="2F2B20"/>
              </a:solidFill>
            </a:endParaRPr>
          </a:p>
          <a:p>
            <a:pPr marL="114300" indent="0" algn="just">
              <a:buNone/>
            </a:pPr>
            <a:r>
              <a:rPr lang="pt-BR" dirty="0"/>
              <a:t>	</a:t>
            </a:r>
            <a:r>
              <a:rPr lang="pt-BR" sz="2400" dirty="0"/>
              <a:t>A mentalidade religiosa vigente naquela época demandava um severo confronto por parte de Cristo em virtude de todos os transtornos que ela causava com pretexto de piedade. As deturpações doutrinárias promovidas pelos líderes religiosos </a:t>
            </a:r>
            <a:r>
              <a:rPr lang="pt-BR" sz="2400" dirty="0" smtClean="0"/>
              <a:t>eram </a:t>
            </a:r>
            <a:r>
              <a:rPr lang="pt-BR" sz="2400" dirty="0"/>
              <a:t>extremamente graves e nocivas ao ponto de se constituírem muros de separação entre os israelitas e o Senhor, invés de servirem como ponte para ligar ambos. O conhecimento e a posição influente acabaram servindo como meios para: </a:t>
            </a:r>
            <a:r>
              <a:rPr lang="pt-BR" sz="2400" dirty="0" smtClean="0"/>
              <a:t>explorar </a:t>
            </a:r>
            <a:r>
              <a:rPr lang="pt-BR" sz="2400" dirty="0"/>
              <a:t>as viúvas ingênuas; promover juramentos destituídos de real significado; difundir a prática de dizimar divorciada da piedade; zelar por aparência de piedade e negligenciar a pureza </a:t>
            </a:r>
            <a:r>
              <a:rPr lang="pt-BR" sz="2400" dirty="0" smtClean="0"/>
              <a:t>interior, etc.  </a:t>
            </a:r>
            <a:r>
              <a:rPr lang="pt-BR" sz="2400" dirty="0"/>
              <a:t>(</a:t>
            </a:r>
            <a:r>
              <a:rPr lang="pt-BR" sz="2400" dirty="0" err="1">
                <a:solidFill>
                  <a:srgbClr val="0000CC"/>
                </a:solidFill>
              </a:rPr>
              <a:t>Jo</a:t>
            </a:r>
            <a:r>
              <a:rPr lang="pt-BR" sz="2400" dirty="0">
                <a:solidFill>
                  <a:srgbClr val="0000CC"/>
                </a:solidFill>
              </a:rPr>
              <a:t> 9.13-17; </a:t>
            </a:r>
            <a:r>
              <a:rPr lang="pt-BR" sz="2400" dirty="0" err="1">
                <a:solidFill>
                  <a:srgbClr val="0000CC"/>
                </a:solidFill>
              </a:rPr>
              <a:t>Jo</a:t>
            </a:r>
            <a:r>
              <a:rPr lang="pt-BR" sz="2400" dirty="0">
                <a:solidFill>
                  <a:srgbClr val="0000CC"/>
                </a:solidFill>
              </a:rPr>
              <a:t> 5. 16-18; </a:t>
            </a:r>
            <a:r>
              <a:rPr lang="pt-BR" sz="2400" dirty="0" err="1">
                <a:solidFill>
                  <a:srgbClr val="0000CC"/>
                </a:solidFill>
              </a:rPr>
              <a:t>Jo</a:t>
            </a:r>
            <a:r>
              <a:rPr lang="pt-BR" sz="2400" dirty="0">
                <a:solidFill>
                  <a:srgbClr val="0000CC"/>
                </a:solidFill>
              </a:rPr>
              <a:t> </a:t>
            </a:r>
            <a:r>
              <a:rPr lang="pt-BR" sz="2400" dirty="0" smtClean="0">
                <a:solidFill>
                  <a:srgbClr val="0000CC"/>
                </a:solidFill>
              </a:rPr>
              <a:t>10.25-31</a:t>
            </a:r>
            <a:r>
              <a:rPr lang="pt-BR" sz="2400" dirty="0" smtClean="0"/>
              <a:t>)</a:t>
            </a:r>
            <a:endParaRPr lang="pt-BR" sz="2400" dirty="0"/>
          </a:p>
        </p:txBody>
      </p:sp>
    </p:spTree>
    <p:extLst>
      <p:ext uri="{BB962C8B-B14F-4D97-AF65-F5344CB8AC3E}">
        <p14:creationId xmlns:p14="http://schemas.microsoft.com/office/powerpoint/2010/main" val="27197730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16632"/>
            <a:ext cx="7620000" cy="706090"/>
          </a:xfrm>
        </p:spPr>
        <p:txBody>
          <a:bodyPr/>
          <a:lstStyle/>
          <a:p>
            <a:pPr algn="ctr"/>
            <a:r>
              <a:rPr lang="pt-BR" sz="3200" b="1" dirty="0" smtClean="0"/>
              <a:t>EXTENDENDO A LEITURA BÍBLICA</a:t>
            </a:r>
            <a:endParaRPr lang="pt-BR" sz="3200" b="1" dirty="0"/>
          </a:p>
        </p:txBody>
      </p:sp>
      <p:sp>
        <p:nvSpPr>
          <p:cNvPr id="3" name="Espaço Reservado para Conteúdo 2"/>
          <p:cNvSpPr>
            <a:spLocks noGrp="1"/>
          </p:cNvSpPr>
          <p:nvPr>
            <p:ph idx="1"/>
          </p:nvPr>
        </p:nvSpPr>
        <p:spPr>
          <a:xfrm>
            <a:off x="457200" y="836712"/>
            <a:ext cx="7620000" cy="5564088"/>
          </a:xfrm>
        </p:spPr>
        <p:txBody>
          <a:bodyPr>
            <a:noAutofit/>
          </a:bodyPr>
          <a:lstStyle/>
          <a:p>
            <a:pPr marL="114300" indent="0">
              <a:buNone/>
            </a:pPr>
            <a:r>
              <a:rPr lang="pt-BR" sz="2000" dirty="0" err="1">
                <a:solidFill>
                  <a:srgbClr val="7030A0"/>
                </a:solidFill>
              </a:rPr>
              <a:t>Mt</a:t>
            </a:r>
            <a:r>
              <a:rPr lang="pt-BR" sz="2000" dirty="0">
                <a:solidFill>
                  <a:srgbClr val="7030A0"/>
                </a:solidFill>
              </a:rPr>
              <a:t> 23</a:t>
            </a:r>
            <a:r>
              <a:rPr lang="pt-BR" sz="2000" dirty="0" smtClean="0">
                <a:solidFill>
                  <a:srgbClr val="7030A0"/>
                </a:solidFill>
              </a:rPr>
              <a:t>.   14  </a:t>
            </a:r>
            <a:r>
              <a:rPr lang="pt-BR" sz="2000" dirty="0">
                <a:solidFill>
                  <a:srgbClr val="7030A0"/>
                </a:solidFill>
              </a:rPr>
              <a:t>Ai de vós, escribas e fariseus, hipócritas! Pois que devorais as casas das viúvas, sob pretexto de prolongadas </a:t>
            </a:r>
            <a:r>
              <a:rPr lang="pt-BR" sz="2000" dirty="0" smtClean="0">
                <a:solidFill>
                  <a:srgbClr val="7030A0"/>
                </a:solidFill>
              </a:rPr>
              <a:t>orações  . . </a:t>
            </a:r>
            <a:r>
              <a:rPr lang="pt-BR" sz="2000" dirty="0" smtClean="0">
                <a:solidFill>
                  <a:srgbClr val="0000CC"/>
                </a:solidFill>
              </a:rPr>
              <a:t>.</a:t>
            </a:r>
          </a:p>
          <a:p>
            <a:pPr marL="114300" indent="0">
              <a:buNone/>
            </a:pPr>
            <a:r>
              <a:rPr lang="pt-BR" sz="2000" dirty="0" smtClean="0">
                <a:solidFill>
                  <a:srgbClr val="0000CC"/>
                </a:solidFill>
              </a:rPr>
              <a:t>15  Ai </a:t>
            </a:r>
            <a:r>
              <a:rPr lang="pt-BR" sz="2000" dirty="0">
                <a:solidFill>
                  <a:srgbClr val="0000CC"/>
                </a:solidFill>
              </a:rPr>
              <a:t>de vós, escribas e fariseus, hipócritas! Pois que percorreis o mar e a terra para fazer um prosélito; e, depois de o terdes feito, o fazeis filho do inferno duas vezes mais do que </a:t>
            </a:r>
            <a:r>
              <a:rPr lang="pt-BR" sz="2000" dirty="0" smtClean="0">
                <a:solidFill>
                  <a:srgbClr val="0000CC"/>
                </a:solidFill>
              </a:rPr>
              <a:t>vós.</a:t>
            </a:r>
          </a:p>
          <a:p>
            <a:pPr marL="114300" indent="0">
              <a:buNone/>
            </a:pPr>
            <a:r>
              <a:rPr lang="pt-BR" sz="2000" dirty="0" smtClean="0">
                <a:solidFill>
                  <a:srgbClr val="7030A0"/>
                </a:solidFill>
              </a:rPr>
              <a:t>16  Ai </a:t>
            </a:r>
            <a:r>
              <a:rPr lang="pt-BR" sz="2000" dirty="0">
                <a:solidFill>
                  <a:srgbClr val="7030A0"/>
                </a:solidFill>
              </a:rPr>
              <a:t>de vós, condutores cegos! Pois que dizeis: Qualquer que jurar pelo templo, isso nada é; mas o que jurar pelo ouro do templo, esse é devedor</a:t>
            </a:r>
            <a:r>
              <a:rPr lang="pt-BR" sz="2000" dirty="0" smtClean="0">
                <a:solidFill>
                  <a:srgbClr val="7030A0"/>
                </a:solidFill>
              </a:rPr>
              <a:t>.    17  </a:t>
            </a:r>
            <a:r>
              <a:rPr lang="pt-BR" sz="2000" dirty="0">
                <a:solidFill>
                  <a:srgbClr val="7030A0"/>
                </a:solidFill>
              </a:rPr>
              <a:t>Insensatos e cegos! Pois qual é maior: o ouro ou o templo, que santifica o ouro</a:t>
            </a:r>
            <a:r>
              <a:rPr lang="pt-BR" sz="2000" dirty="0" smtClean="0">
                <a:solidFill>
                  <a:srgbClr val="7030A0"/>
                </a:solidFill>
              </a:rPr>
              <a:t>?</a:t>
            </a:r>
          </a:p>
          <a:p>
            <a:pPr marL="114300" indent="0">
              <a:buNone/>
            </a:pPr>
            <a:r>
              <a:rPr lang="pt-BR" sz="2000" dirty="0" smtClean="0">
                <a:solidFill>
                  <a:srgbClr val="0000CC"/>
                </a:solidFill>
              </a:rPr>
              <a:t>18  E </a:t>
            </a:r>
            <a:r>
              <a:rPr lang="pt-BR" sz="2000" dirty="0">
                <a:solidFill>
                  <a:srgbClr val="0000CC"/>
                </a:solidFill>
              </a:rPr>
              <a:t>aquele que jurar pelo altar, isso nada é; mas aquele que jurar pela oferta que está sobre o altar, esse é devedor</a:t>
            </a:r>
            <a:r>
              <a:rPr lang="pt-BR" sz="2000" dirty="0" smtClean="0">
                <a:solidFill>
                  <a:srgbClr val="0000CC"/>
                </a:solidFill>
              </a:rPr>
              <a:t>.    19  </a:t>
            </a:r>
            <a:r>
              <a:rPr lang="pt-BR" sz="2000" dirty="0">
                <a:solidFill>
                  <a:srgbClr val="0000CC"/>
                </a:solidFill>
              </a:rPr>
              <a:t>Insensatos e cegos! Pois qual é maior: a oferta ou o altar, que santifica a oferta</a:t>
            </a:r>
            <a:r>
              <a:rPr lang="pt-BR" sz="2000" dirty="0" smtClean="0">
                <a:solidFill>
                  <a:srgbClr val="0000CC"/>
                </a:solidFill>
              </a:rPr>
              <a:t>?  </a:t>
            </a:r>
          </a:p>
          <a:p>
            <a:pPr marL="114300" indent="0">
              <a:buNone/>
            </a:pPr>
            <a:r>
              <a:rPr lang="pt-BR" sz="2000" dirty="0">
                <a:solidFill>
                  <a:srgbClr val="7030A0"/>
                </a:solidFill>
              </a:rPr>
              <a:t>23  Ai de vós, escribas e fariseus, hipócritas! Pois que dais o dízimo da hortelã, do </a:t>
            </a:r>
            <a:r>
              <a:rPr lang="pt-BR" sz="2000" dirty="0" err="1">
                <a:solidFill>
                  <a:srgbClr val="7030A0"/>
                </a:solidFill>
              </a:rPr>
              <a:t>endro</a:t>
            </a:r>
            <a:r>
              <a:rPr lang="pt-BR" sz="2000" dirty="0">
                <a:solidFill>
                  <a:srgbClr val="7030A0"/>
                </a:solidFill>
              </a:rPr>
              <a:t> e do cominho e desprezais o mais importante da lei, o juízo, a misericórdia e a </a:t>
            </a:r>
            <a:r>
              <a:rPr lang="pt-BR" sz="2000" dirty="0" smtClean="0">
                <a:solidFill>
                  <a:srgbClr val="7030A0"/>
                </a:solidFill>
              </a:rPr>
              <a:t>fé . . .25  </a:t>
            </a:r>
            <a:r>
              <a:rPr lang="pt-BR" sz="2000" dirty="0">
                <a:solidFill>
                  <a:srgbClr val="7030A0"/>
                </a:solidFill>
              </a:rPr>
              <a:t>Ai de vós, escribas e fariseus, hipócritas! Pois que limpais o exterior do copo e do prato, mas o interior está cheio de rapina e de </a:t>
            </a:r>
            <a:r>
              <a:rPr lang="pt-BR" sz="2000" dirty="0" err="1">
                <a:solidFill>
                  <a:srgbClr val="7030A0"/>
                </a:solidFill>
              </a:rPr>
              <a:t>iniqüidade</a:t>
            </a:r>
            <a:r>
              <a:rPr lang="pt-BR" sz="2000" dirty="0">
                <a:solidFill>
                  <a:srgbClr val="7030A0"/>
                </a:solidFill>
              </a:rPr>
              <a:t>. </a:t>
            </a:r>
          </a:p>
        </p:txBody>
      </p:sp>
    </p:spTree>
    <p:extLst>
      <p:ext uri="{BB962C8B-B14F-4D97-AF65-F5344CB8AC3E}">
        <p14:creationId xmlns:p14="http://schemas.microsoft.com/office/powerpoint/2010/main" val="13469577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620688"/>
            <a:ext cx="7620000" cy="5760640"/>
          </a:xfrm>
        </p:spPr>
        <p:txBody>
          <a:bodyPr>
            <a:noAutofit/>
          </a:bodyPr>
          <a:lstStyle/>
          <a:p>
            <a:pPr marL="114300" indent="0">
              <a:buNone/>
            </a:pPr>
            <a:r>
              <a:rPr lang="fi-FI" dirty="0">
                <a:solidFill>
                  <a:srgbClr val="0000CC"/>
                </a:solidFill>
              </a:rPr>
              <a:t>Jo </a:t>
            </a:r>
            <a:r>
              <a:rPr lang="fi-FI" dirty="0" smtClean="0">
                <a:solidFill>
                  <a:srgbClr val="0000CC"/>
                </a:solidFill>
              </a:rPr>
              <a:t>9. </a:t>
            </a:r>
            <a:r>
              <a:rPr lang="pt-BR" dirty="0">
                <a:solidFill>
                  <a:srgbClr val="0000CC"/>
                </a:solidFill>
              </a:rPr>
              <a:t>13 </a:t>
            </a:r>
            <a:r>
              <a:rPr lang="pt-BR" dirty="0" smtClean="0">
                <a:solidFill>
                  <a:srgbClr val="0000CC"/>
                </a:solidFill>
              </a:rPr>
              <a:t> </a:t>
            </a:r>
            <a:r>
              <a:rPr lang="pt-BR" dirty="0">
                <a:solidFill>
                  <a:srgbClr val="0000CC"/>
                </a:solidFill>
              </a:rPr>
              <a:t>Levaram, pois, aos fariseus o que dantes era cego</a:t>
            </a:r>
            <a:r>
              <a:rPr lang="pt-BR" dirty="0" smtClean="0">
                <a:solidFill>
                  <a:srgbClr val="0000CC"/>
                </a:solidFill>
              </a:rPr>
              <a:t>.    14  </a:t>
            </a:r>
            <a:r>
              <a:rPr lang="pt-BR" dirty="0">
                <a:solidFill>
                  <a:srgbClr val="0000CC"/>
                </a:solidFill>
              </a:rPr>
              <a:t>E era sábado quando Jesus fez o lodo e lhe abriu os olhos</a:t>
            </a:r>
            <a:r>
              <a:rPr lang="pt-BR" dirty="0" smtClean="0">
                <a:solidFill>
                  <a:srgbClr val="0000CC"/>
                </a:solidFill>
              </a:rPr>
              <a:t>.    15  </a:t>
            </a:r>
            <a:r>
              <a:rPr lang="pt-BR" dirty="0">
                <a:solidFill>
                  <a:srgbClr val="0000CC"/>
                </a:solidFill>
              </a:rPr>
              <a:t>Tornaram, pois, também os fariseus a perguntar-lhe como vira, e ele lhes disse: Pôs-me lodo sobre os olhos, lavei-me e vejo</a:t>
            </a:r>
            <a:r>
              <a:rPr lang="pt-BR" dirty="0" smtClean="0">
                <a:solidFill>
                  <a:srgbClr val="0000CC"/>
                </a:solidFill>
              </a:rPr>
              <a:t>.    16  </a:t>
            </a:r>
            <a:r>
              <a:rPr lang="pt-BR" dirty="0">
                <a:solidFill>
                  <a:srgbClr val="0000CC"/>
                </a:solidFill>
              </a:rPr>
              <a:t>Então, alguns dos fariseus diziam: Este homem não é de Deus, pois não guarda o sábado. Diziam outros: Como pode um homem pecador fazer tais sinais? E havia dissensão entre eles</a:t>
            </a:r>
            <a:r>
              <a:rPr lang="pt-BR" dirty="0" smtClean="0">
                <a:solidFill>
                  <a:srgbClr val="0000CC"/>
                </a:solidFill>
              </a:rPr>
              <a:t>.    17  </a:t>
            </a:r>
            <a:r>
              <a:rPr lang="pt-BR" dirty="0">
                <a:solidFill>
                  <a:srgbClr val="0000CC"/>
                </a:solidFill>
              </a:rPr>
              <a:t>Tornaram, pois, a dizer ao cego: Tu que dizes daquele que te abriu os olhos? E ele respondeu: Que é profeta.</a:t>
            </a:r>
            <a:endParaRPr lang="fi-FI" dirty="0">
              <a:solidFill>
                <a:srgbClr val="0000CC"/>
              </a:solidFill>
            </a:endParaRPr>
          </a:p>
          <a:p>
            <a:pPr marL="114300" indent="0">
              <a:buNone/>
            </a:pPr>
            <a:endParaRPr lang="fi-FI" sz="1000" dirty="0" smtClean="0">
              <a:solidFill>
                <a:srgbClr val="0000CC"/>
              </a:solidFill>
            </a:endParaRPr>
          </a:p>
          <a:p>
            <a:pPr marL="114300" indent="0">
              <a:buNone/>
            </a:pPr>
            <a:r>
              <a:rPr lang="fi-FI" sz="2300" dirty="0" smtClean="0">
                <a:solidFill>
                  <a:srgbClr val="7030A0"/>
                </a:solidFill>
              </a:rPr>
              <a:t>Jo </a:t>
            </a:r>
            <a:r>
              <a:rPr lang="fi-FI" sz="2300" dirty="0">
                <a:solidFill>
                  <a:srgbClr val="7030A0"/>
                </a:solidFill>
              </a:rPr>
              <a:t>5. </a:t>
            </a:r>
            <a:r>
              <a:rPr lang="pt-BR" sz="2300" dirty="0">
                <a:solidFill>
                  <a:srgbClr val="7030A0"/>
                </a:solidFill>
              </a:rPr>
              <a:t>16  E, por essa causa, os judeus perseguiram Jesus e procuravam matá-lo, porque fazia essas coisas no sábado</a:t>
            </a:r>
            <a:r>
              <a:rPr lang="pt-BR" sz="2300" dirty="0" smtClean="0">
                <a:solidFill>
                  <a:srgbClr val="7030A0"/>
                </a:solidFill>
              </a:rPr>
              <a:t>.    17  </a:t>
            </a:r>
            <a:r>
              <a:rPr lang="pt-BR" sz="2300" dirty="0">
                <a:solidFill>
                  <a:srgbClr val="7030A0"/>
                </a:solidFill>
              </a:rPr>
              <a:t>E Jesus lhes respondeu: Meu Pai trabalha até agora, e eu trabalho também</a:t>
            </a:r>
            <a:r>
              <a:rPr lang="pt-BR" sz="2300" dirty="0" smtClean="0">
                <a:solidFill>
                  <a:srgbClr val="7030A0"/>
                </a:solidFill>
              </a:rPr>
              <a:t>.    18  </a:t>
            </a:r>
            <a:r>
              <a:rPr lang="pt-BR" sz="2300" dirty="0">
                <a:solidFill>
                  <a:srgbClr val="7030A0"/>
                </a:solidFill>
              </a:rPr>
              <a:t>Por isso, pois, os judeus ainda mais procuravam matá-lo, porque não só quebrantava o sábado, mas também dizia que Deus era seu próprio Pai, fazendo-se igual a Deus</a:t>
            </a:r>
            <a:r>
              <a:rPr lang="pt-BR" sz="2300" dirty="0" smtClean="0">
                <a:solidFill>
                  <a:srgbClr val="7030A0"/>
                </a:solidFill>
              </a:rPr>
              <a:t>.</a:t>
            </a:r>
            <a:endParaRPr lang="fi-FI" sz="2300" dirty="0">
              <a:solidFill>
                <a:srgbClr val="7030A0"/>
              </a:solidFill>
            </a:endParaRPr>
          </a:p>
        </p:txBody>
      </p:sp>
    </p:spTree>
    <p:extLst>
      <p:ext uri="{BB962C8B-B14F-4D97-AF65-F5344CB8AC3E}">
        <p14:creationId xmlns:p14="http://schemas.microsoft.com/office/powerpoint/2010/main" val="3883234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400" b="1" dirty="0">
                <a:solidFill>
                  <a:srgbClr val="675E47"/>
                </a:solidFill>
              </a:rPr>
              <a:t>LIÇÃO 7: JESUS CONFRONTA A </a:t>
            </a:r>
            <a:r>
              <a:rPr lang="pt-BR" sz="2400" b="1" dirty="0" smtClean="0">
                <a:solidFill>
                  <a:srgbClr val="675E47"/>
                </a:solidFill>
              </a:rPr>
              <a:t>HIPOCRISIA </a:t>
            </a:r>
            <a:r>
              <a:rPr lang="pt-BR" sz="2400" b="1" dirty="0">
                <a:solidFill>
                  <a:srgbClr val="675E47"/>
                </a:solidFill>
              </a:rPr>
              <a:t>RELIGIOSA</a:t>
            </a:r>
            <a:endParaRPr lang="pt-BR" dirty="0"/>
          </a:p>
        </p:txBody>
      </p:sp>
      <p:sp>
        <p:nvSpPr>
          <p:cNvPr id="3" name="Espaço Reservado para Conteúdo 2"/>
          <p:cNvSpPr>
            <a:spLocks noGrp="1"/>
          </p:cNvSpPr>
          <p:nvPr>
            <p:ph idx="1"/>
          </p:nvPr>
        </p:nvSpPr>
        <p:spPr/>
        <p:txBody>
          <a:bodyPr/>
          <a:lstStyle/>
          <a:p>
            <a:endParaRPr lang="pt-BR" dirty="0" smtClean="0"/>
          </a:p>
          <a:p>
            <a:pPr marL="114300" indent="0">
              <a:buNone/>
            </a:pPr>
            <a:endParaRPr lang="pt-BR" dirty="0" smtClean="0"/>
          </a:p>
          <a:p>
            <a:r>
              <a:rPr lang="pt-BR" sz="2800" b="1" dirty="0" smtClean="0"/>
              <a:t>TEXTO ÁUREO: </a:t>
            </a:r>
          </a:p>
          <a:p>
            <a:r>
              <a:rPr lang="pt-BR" sz="2800" b="1" dirty="0"/>
              <a:t>“</a:t>
            </a:r>
            <a:r>
              <a:rPr lang="pt-BR" sz="2800" b="1" dirty="0">
                <a:solidFill>
                  <a:srgbClr val="0000CC"/>
                </a:solidFill>
              </a:rPr>
              <a:t>Mas ai de vós, escribas e fariseus, hipócritas! Pois que fechais aos homens o Reino dos céus; e nem vós entrais, nem deixais entrar aos que estão entrando.</a:t>
            </a:r>
            <a:r>
              <a:rPr lang="pt-BR" sz="2800" b="1" dirty="0"/>
              <a:t>” </a:t>
            </a:r>
            <a:r>
              <a:rPr lang="pt-BR" sz="2800" b="1" dirty="0" smtClean="0"/>
              <a:t>		</a:t>
            </a:r>
            <a:r>
              <a:rPr lang="pt-BR" sz="2800" dirty="0" smtClean="0"/>
              <a:t>(</a:t>
            </a:r>
            <a:r>
              <a:rPr lang="pt-BR" sz="2800" dirty="0" err="1">
                <a:solidFill>
                  <a:srgbClr val="0000CC"/>
                </a:solidFill>
              </a:rPr>
              <a:t>Mt</a:t>
            </a:r>
            <a:r>
              <a:rPr lang="pt-BR" sz="2800" dirty="0">
                <a:solidFill>
                  <a:srgbClr val="0000CC"/>
                </a:solidFill>
              </a:rPr>
              <a:t> 23.13</a:t>
            </a:r>
            <a:r>
              <a:rPr lang="pt-BR" sz="2800" dirty="0" smtClean="0"/>
              <a:t>)</a:t>
            </a:r>
            <a:endParaRPr lang="pt-BR" sz="2800" dirty="0"/>
          </a:p>
        </p:txBody>
      </p:sp>
    </p:spTree>
    <p:extLst>
      <p:ext uri="{BB962C8B-B14F-4D97-AF65-F5344CB8AC3E}">
        <p14:creationId xmlns:p14="http://schemas.microsoft.com/office/powerpoint/2010/main" val="28915542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620688"/>
            <a:ext cx="7620000" cy="5760640"/>
          </a:xfrm>
        </p:spPr>
        <p:txBody>
          <a:bodyPr>
            <a:noAutofit/>
          </a:bodyPr>
          <a:lstStyle/>
          <a:p>
            <a:pPr marL="114300" indent="0">
              <a:buNone/>
            </a:pPr>
            <a:r>
              <a:rPr lang="fi-FI" sz="2400" dirty="0" smtClean="0">
                <a:solidFill>
                  <a:srgbClr val="0000CC"/>
                </a:solidFill>
              </a:rPr>
              <a:t>Jo </a:t>
            </a:r>
            <a:r>
              <a:rPr lang="fi-FI" sz="2400" dirty="0">
                <a:solidFill>
                  <a:srgbClr val="0000CC"/>
                </a:solidFill>
              </a:rPr>
              <a:t>10</a:t>
            </a:r>
            <a:r>
              <a:rPr lang="fi-FI" sz="2400" dirty="0" smtClean="0">
                <a:solidFill>
                  <a:srgbClr val="0000CC"/>
                </a:solidFill>
              </a:rPr>
              <a:t>. </a:t>
            </a:r>
            <a:r>
              <a:rPr lang="pt-BR" sz="2400" dirty="0">
                <a:solidFill>
                  <a:srgbClr val="0000CC"/>
                </a:solidFill>
              </a:rPr>
              <a:t>25  Respondeu-lhes Jesus: Já </a:t>
            </a:r>
            <a:r>
              <a:rPr lang="pt-BR" sz="2400" dirty="0" err="1">
                <a:solidFill>
                  <a:srgbClr val="0000CC"/>
                </a:solidFill>
              </a:rPr>
              <a:t>vo-lo</a:t>
            </a:r>
            <a:r>
              <a:rPr lang="pt-BR" sz="2400" dirty="0">
                <a:solidFill>
                  <a:srgbClr val="0000CC"/>
                </a:solidFill>
              </a:rPr>
              <a:t> tenho dito, e não o credes. As obras que eu faço em nome de meu Pai, essas testificam de mim.</a:t>
            </a:r>
          </a:p>
          <a:p>
            <a:pPr marL="114300" indent="0">
              <a:buNone/>
            </a:pPr>
            <a:r>
              <a:rPr lang="pt-BR" sz="2400" dirty="0">
                <a:solidFill>
                  <a:srgbClr val="0000CC"/>
                </a:solidFill>
              </a:rPr>
              <a:t>26  Mas vós não credes, porque não sois das minhas ovelhas, como já </a:t>
            </a:r>
            <a:r>
              <a:rPr lang="pt-BR" sz="2400" dirty="0" err="1">
                <a:solidFill>
                  <a:srgbClr val="0000CC"/>
                </a:solidFill>
              </a:rPr>
              <a:t>vo-lo</a:t>
            </a:r>
            <a:r>
              <a:rPr lang="pt-BR" sz="2400" dirty="0">
                <a:solidFill>
                  <a:srgbClr val="0000CC"/>
                </a:solidFill>
              </a:rPr>
              <a:t> tenho dito.</a:t>
            </a:r>
          </a:p>
          <a:p>
            <a:pPr marL="114300" indent="0">
              <a:buNone/>
            </a:pPr>
            <a:r>
              <a:rPr lang="pt-BR" sz="2400" dirty="0">
                <a:solidFill>
                  <a:srgbClr val="0000CC"/>
                </a:solidFill>
              </a:rPr>
              <a:t>27  As minhas ovelhas ouvem a minha voz, e eu conheço-as, e elas me seguem;</a:t>
            </a:r>
          </a:p>
          <a:p>
            <a:pPr marL="114300" indent="0">
              <a:buNone/>
            </a:pPr>
            <a:r>
              <a:rPr lang="pt-BR" sz="2400" dirty="0">
                <a:solidFill>
                  <a:srgbClr val="0000CC"/>
                </a:solidFill>
              </a:rPr>
              <a:t>28  e dou-lhes a vida eterna, e nunca hão de perecer, e ninguém as arrebatará das minhas mãos.</a:t>
            </a:r>
          </a:p>
          <a:p>
            <a:pPr marL="114300" indent="0">
              <a:buNone/>
            </a:pPr>
            <a:r>
              <a:rPr lang="pt-BR" sz="2400" dirty="0">
                <a:solidFill>
                  <a:srgbClr val="0000CC"/>
                </a:solidFill>
              </a:rPr>
              <a:t>29  Meu Pai, que mas deu, é maior do que todos; e ninguém pode arrebatá-las das mãos de meu Pai.</a:t>
            </a:r>
          </a:p>
          <a:p>
            <a:pPr marL="114300" indent="0">
              <a:buNone/>
            </a:pPr>
            <a:r>
              <a:rPr lang="pt-BR" sz="2400" dirty="0">
                <a:solidFill>
                  <a:srgbClr val="0000CC"/>
                </a:solidFill>
              </a:rPr>
              <a:t>30  Eu e o Pai somos um.</a:t>
            </a:r>
          </a:p>
          <a:p>
            <a:pPr marL="114300" indent="0">
              <a:buNone/>
            </a:pPr>
            <a:r>
              <a:rPr lang="pt-BR" sz="2400" dirty="0">
                <a:solidFill>
                  <a:srgbClr val="0000CC"/>
                </a:solidFill>
              </a:rPr>
              <a:t>31  Os judeus pegaram, então, outra vez, em pedras para o apedrejarem.</a:t>
            </a:r>
          </a:p>
        </p:txBody>
      </p:sp>
    </p:spTree>
    <p:extLst>
      <p:ext uri="{BB962C8B-B14F-4D97-AF65-F5344CB8AC3E}">
        <p14:creationId xmlns:p14="http://schemas.microsoft.com/office/powerpoint/2010/main" val="25401390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11562"/>
            <a:ext cx="7620000" cy="848274"/>
          </a:xfrm>
        </p:spPr>
        <p:txBody>
          <a:bodyPr/>
          <a:lstStyle/>
          <a:p>
            <a:pPr algn="ctr"/>
            <a:r>
              <a:rPr lang="pt-BR" sz="2400" b="1" dirty="0">
                <a:solidFill>
                  <a:srgbClr val="675E47"/>
                </a:solidFill>
              </a:rPr>
              <a:t>LIÇÃO 7:   JESUS CONFRONTA A </a:t>
            </a:r>
            <a:r>
              <a:rPr lang="pt-BR" sz="2400" b="1" dirty="0" smtClean="0">
                <a:solidFill>
                  <a:srgbClr val="675E47"/>
                </a:solidFill>
              </a:rPr>
              <a:t>HIPOCRISIA </a:t>
            </a:r>
            <a:r>
              <a:rPr lang="pt-BR" sz="2400" b="1" dirty="0">
                <a:solidFill>
                  <a:srgbClr val="675E47"/>
                </a:solidFill>
              </a:rPr>
              <a:t>RELIGIOSA</a:t>
            </a:r>
            <a:endParaRPr lang="pt-BR" sz="2800" b="1" dirty="0"/>
          </a:p>
        </p:txBody>
      </p:sp>
      <p:sp>
        <p:nvSpPr>
          <p:cNvPr id="3" name="Espaço Reservado para Conteúdo 2"/>
          <p:cNvSpPr>
            <a:spLocks noGrp="1"/>
          </p:cNvSpPr>
          <p:nvPr>
            <p:ph idx="1"/>
          </p:nvPr>
        </p:nvSpPr>
        <p:spPr>
          <a:xfrm>
            <a:off x="323528" y="980728"/>
            <a:ext cx="7620000" cy="5472608"/>
          </a:xfrm>
          <a:ln>
            <a:solidFill>
              <a:schemeClr val="tx1">
                <a:lumMod val="90000"/>
                <a:lumOff val="10000"/>
              </a:schemeClr>
            </a:solidFill>
          </a:ln>
        </p:spPr>
        <p:txBody>
          <a:bodyPr>
            <a:normAutofit/>
          </a:bodyPr>
          <a:lstStyle/>
          <a:p>
            <a:pPr marL="114300" lvl="0" indent="0">
              <a:buClr>
                <a:srgbClr val="A9A57C"/>
              </a:buClr>
              <a:buNone/>
            </a:pPr>
            <a:r>
              <a:rPr lang="pt-BR" dirty="0">
                <a:solidFill>
                  <a:srgbClr val="2F2B20"/>
                </a:solidFill>
              </a:rPr>
              <a:t>III –CONFRONTANDO ENSINAMENTOS E PRÁTICAS PERVERTIDAS</a:t>
            </a:r>
            <a:r>
              <a:rPr lang="pt-BR" sz="2400" dirty="0">
                <a:solidFill>
                  <a:srgbClr val="2F2B20"/>
                </a:solidFill>
              </a:rPr>
              <a:t>								</a:t>
            </a:r>
            <a:r>
              <a:rPr lang="pt-BR" sz="1800" dirty="0" smtClean="0">
                <a:solidFill>
                  <a:srgbClr val="2F2B20"/>
                </a:solidFill>
              </a:rPr>
              <a:t>2</a:t>
            </a:r>
            <a:endParaRPr lang="pt-BR" sz="1800" dirty="0">
              <a:solidFill>
                <a:srgbClr val="2F2B20"/>
              </a:solidFill>
            </a:endParaRPr>
          </a:p>
          <a:p>
            <a:pPr marL="114300" lvl="0" indent="0">
              <a:buClr>
                <a:srgbClr val="A9A57C"/>
              </a:buClr>
              <a:buNone/>
            </a:pPr>
            <a:endParaRPr lang="pt-BR" sz="800" dirty="0">
              <a:solidFill>
                <a:srgbClr val="2F2B20"/>
              </a:solidFill>
            </a:endParaRPr>
          </a:p>
          <a:p>
            <a:pPr marL="114300" indent="0" algn="just">
              <a:buNone/>
            </a:pPr>
            <a:r>
              <a:rPr lang="pt-BR" dirty="0"/>
              <a:t>	</a:t>
            </a:r>
            <a:r>
              <a:rPr lang="pt-BR" sz="2800" dirty="0"/>
              <a:t>Este quadro religioso caótico era responsável por privar os judeus de um verdadeiro relacionamento com Deus, bem como endurecer os seus corações para a verdade. O povo judeu continuamente apresentou-se, em relação ao chamado de Deus, como um povo rebelde e </a:t>
            </a:r>
            <a:r>
              <a:rPr lang="pt-BR" sz="2800" dirty="0" err="1"/>
              <a:t>contradizente</a:t>
            </a:r>
            <a:r>
              <a:rPr lang="pt-BR" sz="2800" dirty="0"/>
              <a:t>, contudo, esta postura nunca anulou o grande amor de Deus por seu </a:t>
            </a:r>
            <a:r>
              <a:rPr lang="pt-BR" sz="2800" dirty="0" smtClean="0"/>
              <a:t>povo, ensinando-os e </a:t>
            </a:r>
            <a:r>
              <a:rPr lang="pt-BR" sz="2800" dirty="0" err="1" smtClean="0"/>
              <a:t>admoestandos-os</a:t>
            </a:r>
            <a:r>
              <a:rPr lang="pt-BR" sz="2800" dirty="0" smtClean="0"/>
              <a:t> </a:t>
            </a:r>
            <a:r>
              <a:rPr lang="pt-BR" sz="2800" dirty="0"/>
              <a:t>(</a:t>
            </a:r>
            <a:r>
              <a:rPr lang="pt-BR" sz="2800" dirty="0" err="1">
                <a:solidFill>
                  <a:srgbClr val="0000CC"/>
                </a:solidFill>
              </a:rPr>
              <a:t>Mt</a:t>
            </a:r>
            <a:r>
              <a:rPr lang="pt-BR" sz="2800" dirty="0">
                <a:solidFill>
                  <a:srgbClr val="0000CC"/>
                </a:solidFill>
              </a:rPr>
              <a:t> 5.20-48</a:t>
            </a:r>
            <a:r>
              <a:rPr lang="pt-BR" sz="2800" dirty="0"/>
              <a:t>).</a:t>
            </a:r>
          </a:p>
        </p:txBody>
      </p:sp>
    </p:spTree>
    <p:extLst>
      <p:ext uri="{BB962C8B-B14F-4D97-AF65-F5344CB8AC3E}">
        <p14:creationId xmlns:p14="http://schemas.microsoft.com/office/powerpoint/2010/main" val="9009011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980728"/>
            <a:ext cx="7620000" cy="5400600"/>
          </a:xfrm>
        </p:spPr>
        <p:txBody>
          <a:bodyPr>
            <a:noAutofit/>
          </a:bodyPr>
          <a:lstStyle/>
          <a:p>
            <a:pPr marL="114300" indent="0">
              <a:buNone/>
            </a:pPr>
            <a:r>
              <a:rPr lang="pt-BR" sz="2800" dirty="0" err="1">
                <a:solidFill>
                  <a:srgbClr val="0000CC"/>
                </a:solidFill>
              </a:rPr>
              <a:t>Mt</a:t>
            </a:r>
            <a:r>
              <a:rPr lang="pt-BR" sz="2800" dirty="0">
                <a:solidFill>
                  <a:srgbClr val="0000CC"/>
                </a:solidFill>
              </a:rPr>
              <a:t> 5. 20  Porque vos digo que, se a vossa justiça não exceder a dos escribas e fariseus, de modo nenhum entrareis no Reino dos céus</a:t>
            </a:r>
            <a:r>
              <a:rPr lang="pt-BR" sz="2800" dirty="0" smtClean="0">
                <a:solidFill>
                  <a:srgbClr val="0000CC"/>
                </a:solidFill>
              </a:rPr>
              <a:t>.    21  </a:t>
            </a:r>
            <a:r>
              <a:rPr lang="pt-BR" sz="2800" dirty="0">
                <a:solidFill>
                  <a:srgbClr val="0000CC"/>
                </a:solidFill>
              </a:rPr>
              <a:t>Ouvistes que foi dito aos antigos: Não matarás; mas qualquer que matar será réu de juízo</a:t>
            </a:r>
            <a:r>
              <a:rPr lang="pt-BR" sz="2800" dirty="0" smtClean="0">
                <a:solidFill>
                  <a:srgbClr val="0000CC"/>
                </a:solidFill>
              </a:rPr>
              <a:t>.    22  </a:t>
            </a:r>
            <a:r>
              <a:rPr lang="pt-BR" sz="2800" dirty="0">
                <a:solidFill>
                  <a:srgbClr val="0000CC"/>
                </a:solidFill>
              </a:rPr>
              <a:t>Eu, porém, vos digo que qualquer que, sem motivo, se encolerizar contra seu irmão será réu de juízo, e qualquer que chamar a seu irmão de </a:t>
            </a:r>
            <a:r>
              <a:rPr lang="pt-BR" sz="2800" dirty="0" err="1">
                <a:solidFill>
                  <a:srgbClr val="0000CC"/>
                </a:solidFill>
              </a:rPr>
              <a:t>raca</a:t>
            </a:r>
            <a:r>
              <a:rPr lang="pt-BR" sz="2800" dirty="0">
                <a:solidFill>
                  <a:srgbClr val="0000CC"/>
                </a:solidFill>
              </a:rPr>
              <a:t> será réu do Sinédrio; e qualquer que lhe chamar de louco será réu do fogo do inferno</a:t>
            </a:r>
            <a:r>
              <a:rPr lang="pt-BR" sz="2800" dirty="0" smtClean="0">
                <a:solidFill>
                  <a:srgbClr val="0000CC"/>
                </a:solidFill>
              </a:rPr>
              <a:t>.</a:t>
            </a:r>
            <a:endParaRPr lang="pt-BR" sz="2800" u="sng" dirty="0">
              <a:solidFill>
                <a:srgbClr val="0000CC"/>
              </a:solidFill>
            </a:endParaRPr>
          </a:p>
        </p:txBody>
      </p:sp>
    </p:spTree>
    <p:extLst>
      <p:ext uri="{BB962C8B-B14F-4D97-AF65-F5344CB8AC3E}">
        <p14:creationId xmlns:p14="http://schemas.microsoft.com/office/powerpoint/2010/main" val="20143631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620688"/>
            <a:ext cx="7620000" cy="5760640"/>
          </a:xfrm>
        </p:spPr>
        <p:txBody>
          <a:bodyPr>
            <a:noAutofit/>
          </a:bodyPr>
          <a:lstStyle/>
          <a:p>
            <a:pPr marL="114300" indent="0">
              <a:buNone/>
            </a:pPr>
            <a:r>
              <a:rPr lang="pt-BR" sz="2800" dirty="0" err="1">
                <a:solidFill>
                  <a:srgbClr val="7030A0"/>
                </a:solidFill>
              </a:rPr>
              <a:t>Mt</a:t>
            </a:r>
            <a:r>
              <a:rPr lang="pt-BR" sz="2800" dirty="0">
                <a:solidFill>
                  <a:srgbClr val="7030A0"/>
                </a:solidFill>
              </a:rPr>
              <a:t> </a:t>
            </a:r>
            <a:r>
              <a:rPr lang="pt-BR" sz="2800" dirty="0" smtClean="0">
                <a:solidFill>
                  <a:srgbClr val="7030A0"/>
                </a:solidFill>
              </a:rPr>
              <a:t>5. 27  </a:t>
            </a:r>
            <a:r>
              <a:rPr lang="pt-BR" sz="2800" dirty="0">
                <a:solidFill>
                  <a:srgbClr val="7030A0"/>
                </a:solidFill>
              </a:rPr>
              <a:t>Ouvistes que foi dito aos antigos: Não cometerás adultério</a:t>
            </a:r>
            <a:r>
              <a:rPr lang="pt-BR" sz="2800" dirty="0" smtClean="0">
                <a:solidFill>
                  <a:srgbClr val="7030A0"/>
                </a:solidFill>
              </a:rPr>
              <a:t>.    28  </a:t>
            </a:r>
            <a:r>
              <a:rPr lang="pt-BR" sz="2800" dirty="0">
                <a:solidFill>
                  <a:srgbClr val="7030A0"/>
                </a:solidFill>
              </a:rPr>
              <a:t>Eu porém, vos digo que qualquer que atentar numa mulher para a cobiçar já em seu coração cometeu adultério com ela.</a:t>
            </a:r>
          </a:p>
          <a:p>
            <a:pPr marL="114300" indent="0">
              <a:buNone/>
            </a:pPr>
            <a:endParaRPr lang="pt-BR" sz="2800" dirty="0">
              <a:solidFill>
                <a:srgbClr val="7030A0"/>
              </a:solidFill>
            </a:endParaRPr>
          </a:p>
          <a:p>
            <a:pPr marL="114300" indent="0">
              <a:buNone/>
            </a:pPr>
            <a:r>
              <a:rPr lang="pt-BR" sz="2800" dirty="0" err="1">
                <a:solidFill>
                  <a:srgbClr val="0000CC"/>
                </a:solidFill>
              </a:rPr>
              <a:t>Mt</a:t>
            </a:r>
            <a:r>
              <a:rPr lang="pt-BR" sz="2800" dirty="0">
                <a:solidFill>
                  <a:srgbClr val="0000CC"/>
                </a:solidFill>
              </a:rPr>
              <a:t> 5. </a:t>
            </a:r>
            <a:r>
              <a:rPr lang="pt-BR" sz="2800" dirty="0" smtClean="0">
                <a:solidFill>
                  <a:srgbClr val="0000CC"/>
                </a:solidFill>
              </a:rPr>
              <a:t>31  </a:t>
            </a:r>
            <a:r>
              <a:rPr lang="pt-BR" sz="2800" dirty="0">
                <a:solidFill>
                  <a:srgbClr val="0000CC"/>
                </a:solidFill>
              </a:rPr>
              <a:t>Também foi dito: Qualquer que deixar sua mulher, que lhe dê carta de desquite</a:t>
            </a:r>
            <a:r>
              <a:rPr lang="pt-BR" sz="2800" dirty="0" smtClean="0">
                <a:solidFill>
                  <a:srgbClr val="0000CC"/>
                </a:solidFill>
              </a:rPr>
              <a:t>.    32  </a:t>
            </a:r>
            <a:r>
              <a:rPr lang="pt-BR" sz="2800" dirty="0">
                <a:solidFill>
                  <a:srgbClr val="0000CC"/>
                </a:solidFill>
              </a:rPr>
              <a:t>Eu, porém, vos digo que qualquer que repudiar sua mulher, a não ser por causa de prostituição, faz que ela cometa adultério; e qualquer que casar com a repudiada comete adultério</a:t>
            </a:r>
            <a:r>
              <a:rPr lang="pt-BR" sz="2800" dirty="0" smtClean="0">
                <a:solidFill>
                  <a:srgbClr val="0000CC"/>
                </a:solidFill>
              </a:rPr>
              <a:t>.</a:t>
            </a:r>
            <a:endParaRPr lang="pt-BR" sz="2800" dirty="0">
              <a:solidFill>
                <a:srgbClr val="0000CC"/>
              </a:solidFill>
            </a:endParaRPr>
          </a:p>
        </p:txBody>
      </p:sp>
    </p:spTree>
    <p:extLst>
      <p:ext uri="{BB962C8B-B14F-4D97-AF65-F5344CB8AC3E}">
        <p14:creationId xmlns:p14="http://schemas.microsoft.com/office/powerpoint/2010/main" val="15890737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476672"/>
            <a:ext cx="7620000" cy="5904656"/>
          </a:xfrm>
        </p:spPr>
        <p:txBody>
          <a:bodyPr>
            <a:noAutofit/>
          </a:bodyPr>
          <a:lstStyle/>
          <a:p>
            <a:pPr marL="114300" indent="0">
              <a:buNone/>
            </a:pPr>
            <a:r>
              <a:rPr lang="pt-BR" sz="2800" dirty="0" err="1">
                <a:solidFill>
                  <a:srgbClr val="7030A0"/>
                </a:solidFill>
              </a:rPr>
              <a:t>Mt</a:t>
            </a:r>
            <a:r>
              <a:rPr lang="pt-BR" sz="2800" dirty="0">
                <a:solidFill>
                  <a:srgbClr val="7030A0"/>
                </a:solidFill>
              </a:rPr>
              <a:t> 5. </a:t>
            </a:r>
            <a:r>
              <a:rPr lang="pt-BR" sz="2800" dirty="0" smtClean="0">
                <a:solidFill>
                  <a:srgbClr val="7030A0"/>
                </a:solidFill>
              </a:rPr>
              <a:t>33  Outrossim</a:t>
            </a:r>
            <a:r>
              <a:rPr lang="pt-BR" sz="2800" dirty="0">
                <a:solidFill>
                  <a:srgbClr val="7030A0"/>
                </a:solidFill>
              </a:rPr>
              <a:t>, ouvistes que foi dito aos antigos: Não perjurarás, mas cumprirás teus juramentos ao Senhor</a:t>
            </a:r>
            <a:r>
              <a:rPr lang="pt-BR" sz="2800" dirty="0" smtClean="0">
                <a:solidFill>
                  <a:srgbClr val="7030A0"/>
                </a:solidFill>
              </a:rPr>
              <a:t>.  34  </a:t>
            </a:r>
            <a:r>
              <a:rPr lang="pt-BR" sz="2800" dirty="0">
                <a:solidFill>
                  <a:srgbClr val="7030A0"/>
                </a:solidFill>
              </a:rPr>
              <a:t>Eu, porém, vos digo que, de maneira nenhuma, jureis nem pelo céu, porque é o trono de Deus</a:t>
            </a:r>
            <a:r>
              <a:rPr lang="pt-BR" sz="2800" dirty="0" smtClean="0">
                <a:solidFill>
                  <a:srgbClr val="7030A0"/>
                </a:solidFill>
              </a:rPr>
              <a:t>,</a:t>
            </a:r>
          </a:p>
          <a:p>
            <a:pPr marL="114300" indent="0">
              <a:buNone/>
            </a:pPr>
            <a:r>
              <a:rPr lang="pt-BR" sz="2800" dirty="0" smtClean="0">
                <a:solidFill>
                  <a:srgbClr val="7030A0"/>
                </a:solidFill>
              </a:rPr>
              <a:t> 37  </a:t>
            </a:r>
            <a:r>
              <a:rPr lang="pt-BR" sz="2800" dirty="0">
                <a:solidFill>
                  <a:srgbClr val="7030A0"/>
                </a:solidFill>
              </a:rPr>
              <a:t>Seja, porém, o vosso falar: Sim, sim; não, não, porque o que passa disso é de procedência maligna</a:t>
            </a:r>
            <a:r>
              <a:rPr lang="pt-BR" sz="2800" dirty="0" smtClean="0">
                <a:solidFill>
                  <a:srgbClr val="7030A0"/>
                </a:solidFill>
              </a:rPr>
              <a:t>.</a:t>
            </a:r>
          </a:p>
          <a:p>
            <a:pPr marL="114300" indent="0">
              <a:buNone/>
            </a:pPr>
            <a:endParaRPr lang="pt-BR" sz="2800" dirty="0">
              <a:solidFill>
                <a:srgbClr val="0000CC"/>
              </a:solidFill>
            </a:endParaRPr>
          </a:p>
          <a:p>
            <a:pPr marL="114300" indent="0">
              <a:buNone/>
            </a:pPr>
            <a:r>
              <a:rPr lang="pt-BR" sz="2800" dirty="0" err="1">
                <a:solidFill>
                  <a:srgbClr val="0000CC"/>
                </a:solidFill>
              </a:rPr>
              <a:t>Mt</a:t>
            </a:r>
            <a:r>
              <a:rPr lang="pt-BR" sz="2800" dirty="0">
                <a:solidFill>
                  <a:srgbClr val="0000CC"/>
                </a:solidFill>
              </a:rPr>
              <a:t> 5. </a:t>
            </a:r>
            <a:r>
              <a:rPr lang="pt-BR" sz="2800" dirty="0" smtClean="0">
                <a:solidFill>
                  <a:srgbClr val="0000CC"/>
                </a:solidFill>
              </a:rPr>
              <a:t>38  Ouvistes </a:t>
            </a:r>
            <a:r>
              <a:rPr lang="pt-BR" sz="2800" dirty="0">
                <a:solidFill>
                  <a:srgbClr val="0000CC"/>
                </a:solidFill>
              </a:rPr>
              <a:t>que foi dito: Olho por olho e dente por dente</a:t>
            </a:r>
            <a:r>
              <a:rPr lang="pt-BR" sz="2800" dirty="0" smtClean="0">
                <a:solidFill>
                  <a:srgbClr val="0000CC"/>
                </a:solidFill>
              </a:rPr>
              <a:t>.    39  </a:t>
            </a:r>
            <a:r>
              <a:rPr lang="pt-BR" sz="2800" dirty="0">
                <a:solidFill>
                  <a:srgbClr val="0000CC"/>
                </a:solidFill>
              </a:rPr>
              <a:t>Eu, porém, vos digo que não resistais ao mal; mas, se qualquer te bater na face direita, oferece-lhe também a outra</a:t>
            </a:r>
            <a:r>
              <a:rPr lang="pt-BR" sz="2800" dirty="0" smtClean="0">
                <a:solidFill>
                  <a:srgbClr val="0000CC"/>
                </a:solidFill>
              </a:rPr>
              <a:t>;</a:t>
            </a:r>
            <a:endParaRPr lang="pt-BR" sz="2800" u="sng" dirty="0">
              <a:solidFill>
                <a:srgbClr val="0000CC"/>
              </a:solidFill>
            </a:endParaRPr>
          </a:p>
        </p:txBody>
      </p:sp>
    </p:spTree>
    <p:extLst>
      <p:ext uri="{BB962C8B-B14F-4D97-AF65-F5344CB8AC3E}">
        <p14:creationId xmlns:p14="http://schemas.microsoft.com/office/powerpoint/2010/main" val="15890737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1052736"/>
            <a:ext cx="7620000" cy="5328592"/>
          </a:xfrm>
        </p:spPr>
        <p:txBody>
          <a:bodyPr>
            <a:noAutofit/>
          </a:bodyPr>
          <a:lstStyle/>
          <a:p>
            <a:pPr marL="114300" indent="0">
              <a:buNone/>
            </a:pPr>
            <a:r>
              <a:rPr lang="pt-BR" sz="2800" dirty="0" err="1" smtClean="0">
                <a:solidFill>
                  <a:srgbClr val="0000CC"/>
                </a:solidFill>
              </a:rPr>
              <a:t>Mt</a:t>
            </a:r>
            <a:r>
              <a:rPr lang="pt-BR" sz="2800" dirty="0" smtClean="0">
                <a:solidFill>
                  <a:srgbClr val="0000CC"/>
                </a:solidFill>
              </a:rPr>
              <a:t> 5. 43  </a:t>
            </a:r>
            <a:r>
              <a:rPr lang="pt-BR" sz="2800" dirty="0">
                <a:solidFill>
                  <a:srgbClr val="0000CC"/>
                </a:solidFill>
              </a:rPr>
              <a:t>Ouvistes que foi dito: Amarás o teu próximo e aborrecerás o teu inimigo</a:t>
            </a:r>
            <a:r>
              <a:rPr lang="pt-BR" sz="2800" dirty="0" smtClean="0">
                <a:solidFill>
                  <a:srgbClr val="0000CC"/>
                </a:solidFill>
              </a:rPr>
              <a:t>.    44  </a:t>
            </a:r>
            <a:r>
              <a:rPr lang="pt-BR" sz="2800" dirty="0">
                <a:solidFill>
                  <a:srgbClr val="0000CC"/>
                </a:solidFill>
              </a:rPr>
              <a:t>Eu, porém, vos digo: Amai a vossos inimigos, bendizei os que vos maldizem, fazei bem aos que vos odeiam e orai pelos que vos maltratam e vos perseguem</a:t>
            </a:r>
            <a:r>
              <a:rPr lang="pt-BR" sz="2800" dirty="0" smtClean="0">
                <a:solidFill>
                  <a:srgbClr val="0000CC"/>
                </a:solidFill>
              </a:rPr>
              <a:t>,   45  </a:t>
            </a:r>
            <a:r>
              <a:rPr lang="pt-BR" sz="2800" dirty="0">
                <a:solidFill>
                  <a:srgbClr val="0000CC"/>
                </a:solidFill>
              </a:rPr>
              <a:t>para que sejais filhos do Pai que está nos céus; porque faz que o seu sol se levante sobre maus e bons e a chuva desça sobre justos e injustos.</a:t>
            </a:r>
          </a:p>
          <a:p>
            <a:pPr marL="114300" indent="0">
              <a:buNone/>
            </a:pPr>
            <a:r>
              <a:rPr lang="pt-BR" sz="2800" dirty="0" smtClean="0">
                <a:solidFill>
                  <a:srgbClr val="0000CC"/>
                </a:solidFill>
              </a:rPr>
              <a:t>48  </a:t>
            </a:r>
            <a:r>
              <a:rPr lang="pt-BR" sz="2800" dirty="0">
                <a:solidFill>
                  <a:srgbClr val="0000CC"/>
                </a:solidFill>
              </a:rPr>
              <a:t>Sede vós, pois, perfeitos, como é perfeito o vosso Pai, que está nos céus.</a:t>
            </a:r>
            <a:endParaRPr lang="pt-BR" sz="2800" u="sng" dirty="0">
              <a:solidFill>
                <a:srgbClr val="0000CC"/>
              </a:solidFill>
            </a:endParaRPr>
          </a:p>
        </p:txBody>
      </p:sp>
    </p:spTree>
    <p:extLst>
      <p:ext uri="{BB962C8B-B14F-4D97-AF65-F5344CB8AC3E}">
        <p14:creationId xmlns:p14="http://schemas.microsoft.com/office/powerpoint/2010/main" val="6536553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400" b="1" dirty="0">
                <a:solidFill>
                  <a:srgbClr val="675E47"/>
                </a:solidFill>
              </a:rPr>
              <a:t>LIÇÃO 7</a:t>
            </a:r>
            <a:r>
              <a:rPr lang="pt-BR" sz="2400" b="1" dirty="0" smtClean="0">
                <a:solidFill>
                  <a:srgbClr val="675E47"/>
                </a:solidFill>
              </a:rPr>
              <a:t>:   </a:t>
            </a:r>
            <a:r>
              <a:rPr lang="pt-BR" sz="2400" b="1" dirty="0">
                <a:solidFill>
                  <a:srgbClr val="675E47"/>
                </a:solidFill>
              </a:rPr>
              <a:t>JESUS CONFRONTA A </a:t>
            </a:r>
            <a:r>
              <a:rPr lang="pt-BR" sz="2400" b="1" dirty="0" smtClean="0">
                <a:solidFill>
                  <a:srgbClr val="675E47"/>
                </a:solidFill>
              </a:rPr>
              <a:t>HIPOCRISIA RELIGIOSA</a:t>
            </a:r>
            <a:endParaRPr lang="pt-BR" sz="2800" b="1" dirty="0"/>
          </a:p>
        </p:txBody>
      </p:sp>
      <p:sp>
        <p:nvSpPr>
          <p:cNvPr id="3" name="Espaço Reservado para Conteúdo 2"/>
          <p:cNvSpPr>
            <a:spLocks noGrp="1"/>
          </p:cNvSpPr>
          <p:nvPr>
            <p:ph idx="1"/>
          </p:nvPr>
        </p:nvSpPr>
        <p:spPr/>
        <p:txBody>
          <a:bodyPr>
            <a:normAutofit/>
          </a:bodyPr>
          <a:lstStyle/>
          <a:p>
            <a:pPr marL="114300" indent="0">
              <a:buNone/>
            </a:pPr>
            <a:endParaRPr lang="pt-BR" dirty="0"/>
          </a:p>
          <a:p>
            <a:pPr marL="114300" indent="0">
              <a:buNone/>
            </a:pPr>
            <a:r>
              <a:rPr lang="pt-BR" sz="2400" dirty="0" smtClean="0"/>
              <a:t>	INTRODUÇÃO</a:t>
            </a:r>
          </a:p>
          <a:p>
            <a:r>
              <a:rPr lang="pt-BR" sz="2400" dirty="0"/>
              <a:t>I – CONFRONTANDO OS MESTRES DA LEI </a:t>
            </a:r>
            <a:r>
              <a:rPr lang="pt-BR" sz="2400" dirty="0" smtClean="0"/>
              <a:t>E 	LEGISLADORES </a:t>
            </a:r>
            <a:r>
              <a:rPr lang="pt-BR" sz="2400" dirty="0"/>
              <a:t>DA TRADIÇÃO </a:t>
            </a:r>
            <a:r>
              <a:rPr lang="pt-BR" sz="2400" dirty="0" smtClean="0"/>
              <a:t>	(</a:t>
            </a:r>
            <a:r>
              <a:rPr lang="pt-BR" sz="2400" dirty="0" err="1"/>
              <a:t>Mt</a:t>
            </a:r>
            <a:r>
              <a:rPr lang="pt-BR" sz="2400" dirty="0"/>
              <a:t> 23.1-4</a:t>
            </a:r>
            <a:r>
              <a:rPr lang="pt-BR" sz="2400" dirty="0" smtClean="0"/>
              <a:t>)</a:t>
            </a:r>
          </a:p>
          <a:p>
            <a:endParaRPr lang="pt-BR" sz="1000" dirty="0"/>
          </a:p>
          <a:p>
            <a:r>
              <a:rPr lang="pt-BR" sz="2400" dirty="0"/>
              <a:t>II – CONFRONTANDO O AMOR AO LOUVOR DOS </a:t>
            </a:r>
            <a:r>
              <a:rPr lang="pt-BR" sz="2400" dirty="0" smtClean="0"/>
              <a:t>	HOMENS 				(</a:t>
            </a:r>
            <a:r>
              <a:rPr lang="pt-BR" sz="2400" dirty="0" err="1"/>
              <a:t>Mt</a:t>
            </a:r>
            <a:r>
              <a:rPr lang="pt-BR" sz="2400" dirty="0"/>
              <a:t> 23.5-12</a:t>
            </a:r>
            <a:r>
              <a:rPr lang="pt-BR" sz="2400" dirty="0" smtClean="0"/>
              <a:t>)</a:t>
            </a:r>
          </a:p>
          <a:p>
            <a:endParaRPr lang="pt-BR" sz="1000" dirty="0"/>
          </a:p>
          <a:p>
            <a:r>
              <a:rPr lang="pt-BR" sz="2400" dirty="0"/>
              <a:t>III –CONFRONTANDO ENSINAMENTOS E PRÁTICAS </a:t>
            </a:r>
            <a:r>
              <a:rPr lang="pt-BR" sz="2400" dirty="0" smtClean="0"/>
              <a:t>	PERVERTIDAS 				(</a:t>
            </a:r>
            <a:r>
              <a:rPr lang="pt-BR" sz="2400" dirty="0" err="1"/>
              <a:t>Mt</a:t>
            </a:r>
            <a:r>
              <a:rPr lang="pt-BR" sz="2400" dirty="0"/>
              <a:t> </a:t>
            </a:r>
            <a:r>
              <a:rPr lang="pt-BR" sz="2400" dirty="0" smtClean="0"/>
              <a:t>23.13-36)</a:t>
            </a:r>
          </a:p>
          <a:p>
            <a:endParaRPr lang="pt-BR" sz="1000" dirty="0"/>
          </a:p>
          <a:p>
            <a:r>
              <a:rPr lang="pt-BR" sz="2400" dirty="0" smtClean="0"/>
              <a:t>	</a:t>
            </a:r>
            <a:r>
              <a:rPr lang="pt-BR" sz="3200" b="1" dirty="0" smtClean="0">
                <a:solidFill>
                  <a:srgbClr val="FF0000"/>
                </a:solidFill>
              </a:rPr>
              <a:t>CONCLUSÃO</a:t>
            </a:r>
            <a:endParaRPr lang="pt-BR" sz="3200" b="1" dirty="0">
              <a:solidFill>
                <a:srgbClr val="FF0000"/>
              </a:solidFill>
            </a:endParaRPr>
          </a:p>
        </p:txBody>
      </p:sp>
    </p:spTree>
    <p:extLst>
      <p:ext uri="{BB962C8B-B14F-4D97-AF65-F5344CB8AC3E}">
        <p14:creationId xmlns:p14="http://schemas.microsoft.com/office/powerpoint/2010/main" val="22209513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116632"/>
            <a:ext cx="7620000" cy="1080120"/>
          </a:xfrm>
        </p:spPr>
        <p:txBody>
          <a:bodyPr/>
          <a:lstStyle/>
          <a:p>
            <a:pPr algn="ctr"/>
            <a:r>
              <a:rPr lang="pt-BR" sz="2400" b="1" dirty="0">
                <a:solidFill>
                  <a:srgbClr val="675E47"/>
                </a:solidFill>
              </a:rPr>
              <a:t>LIÇÃO 7:   JESUS CONFRONTA A </a:t>
            </a:r>
            <a:r>
              <a:rPr lang="pt-BR" sz="2400" b="1" dirty="0" smtClean="0">
                <a:solidFill>
                  <a:srgbClr val="675E47"/>
                </a:solidFill>
              </a:rPr>
              <a:t>HIPOCRISIA </a:t>
            </a:r>
            <a:r>
              <a:rPr lang="pt-BR" sz="2400" b="1" dirty="0">
                <a:solidFill>
                  <a:srgbClr val="675E47"/>
                </a:solidFill>
              </a:rPr>
              <a:t>RELIGIOSA</a:t>
            </a:r>
            <a:endParaRPr lang="pt-BR" sz="2800" b="1" dirty="0"/>
          </a:p>
        </p:txBody>
      </p:sp>
      <p:sp>
        <p:nvSpPr>
          <p:cNvPr id="3" name="Espaço Reservado para Conteúdo 2"/>
          <p:cNvSpPr>
            <a:spLocks noGrp="1"/>
          </p:cNvSpPr>
          <p:nvPr>
            <p:ph idx="1"/>
          </p:nvPr>
        </p:nvSpPr>
        <p:spPr>
          <a:xfrm>
            <a:off x="323528" y="1412776"/>
            <a:ext cx="7620000" cy="4800600"/>
          </a:xfrm>
          <a:ln>
            <a:solidFill>
              <a:schemeClr val="tx1">
                <a:lumMod val="90000"/>
                <a:lumOff val="10000"/>
              </a:schemeClr>
            </a:solidFill>
          </a:ln>
        </p:spPr>
        <p:txBody>
          <a:bodyPr>
            <a:normAutofit/>
          </a:bodyPr>
          <a:lstStyle/>
          <a:p>
            <a:pPr marL="114300" lvl="0" indent="0">
              <a:buClr>
                <a:srgbClr val="A9A57C"/>
              </a:buClr>
              <a:buNone/>
            </a:pPr>
            <a:r>
              <a:rPr lang="pt-BR" sz="2400" dirty="0" smtClean="0">
                <a:solidFill>
                  <a:srgbClr val="2F2B20"/>
                </a:solidFill>
              </a:rPr>
              <a:t>CONCLUSÃO	</a:t>
            </a:r>
          </a:p>
          <a:p>
            <a:pPr marL="114300" lvl="0" indent="0">
              <a:buClr>
                <a:srgbClr val="A9A57C"/>
              </a:buClr>
              <a:buNone/>
            </a:pPr>
            <a:r>
              <a:rPr lang="pt-BR" sz="1000" dirty="0" smtClean="0">
                <a:solidFill>
                  <a:srgbClr val="2F2B20"/>
                </a:solidFill>
              </a:rPr>
              <a:t>			</a:t>
            </a:r>
          </a:p>
          <a:p>
            <a:pPr marL="114300" lvl="0" indent="0" algn="just">
              <a:buClr>
                <a:srgbClr val="A9A57C"/>
              </a:buClr>
              <a:buNone/>
            </a:pPr>
            <a:r>
              <a:rPr lang="pt-BR" dirty="0"/>
              <a:t>	</a:t>
            </a:r>
            <a:r>
              <a:rPr lang="pt-BR" sz="2400" dirty="0"/>
              <a:t>Jesus confrontou os equívocos teológicos dos seus contemporâneos por zelar amorosamente pela verdade. Atualmente, o movimento ecumênico rotula tal confronto como uma prática preconceituosa e intolerante. </a:t>
            </a:r>
            <a:r>
              <a:rPr lang="pt-BR" sz="2400" dirty="0" smtClean="0"/>
              <a:t>Nós</a:t>
            </a:r>
            <a:r>
              <a:rPr lang="pt-BR" sz="2400" dirty="0"/>
              <a:t>, porém, somos convictos acerca do poder da verdade bíblica para promover a verdadeira reconciliação entre Deus e a humanidade caída, portanto, </a:t>
            </a:r>
            <a:r>
              <a:rPr lang="pt-BR" sz="2400"/>
              <a:t>não </a:t>
            </a:r>
            <a:r>
              <a:rPr lang="pt-BR" sz="2400" smtClean="0"/>
              <a:t>paremos </a:t>
            </a:r>
            <a:r>
              <a:rPr lang="pt-BR" sz="2400" dirty="0"/>
              <a:t>de falar a verdade com amor na esperança de que muitos sejam libertos dos enganos das falsas religiões e, assim, alcancem a salvação em Cristo Jesus.</a:t>
            </a:r>
          </a:p>
        </p:txBody>
      </p:sp>
    </p:spTree>
    <p:extLst>
      <p:ext uri="{BB962C8B-B14F-4D97-AF65-F5344CB8AC3E}">
        <p14:creationId xmlns:p14="http://schemas.microsoft.com/office/powerpoint/2010/main" val="10924243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400" b="1" dirty="0">
                <a:solidFill>
                  <a:srgbClr val="675E47"/>
                </a:solidFill>
              </a:rPr>
              <a:t>LIÇÃO 7</a:t>
            </a:r>
            <a:r>
              <a:rPr lang="pt-BR" sz="2400" b="1" dirty="0" smtClean="0">
                <a:solidFill>
                  <a:srgbClr val="675E47"/>
                </a:solidFill>
              </a:rPr>
              <a:t>:   </a:t>
            </a:r>
            <a:r>
              <a:rPr lang="pt-BR" sz="2400" b="1" dirty="0">
                <a:solidFill>
                  <a:srgbClr val="675E47"/>
                </a:solidFill>
              </a:rPr>
              <a:t>JESUS CONFRONTA A </a:t>
            </a:r>
            <a:r>
              <a:rPr lang="pt-BR" sz="2400" b="1" dirty="0" smtClean="0">
                <a:solidFill>
                  <a:srgbClr val="675E47"/>
                </a:solidFill>
              </a:rPr>
              <a:t>HIPOCRISIA RELIGIOSA</a:t>
            </a:r>
            <a:endParaRPr lang="pt-BR" sz="2800" b="1" dirty="0"/>
          </a:p>
        </p:txBody>
      </p:sp>
      <p:sp>
        <p:nvSpPr>
          <p:cNvPr id="3" name="Espaço Reservado para Conteúdo 2"/>
          <p:cNvSpPr>
            <a:spLocks noGrp="1"/>
          </p:cNvSpPr>
          <p:nvPr>
            <p:ph idx="1"/>
          </p:nvPr>
        </p:nvSpPr>
        <p:spPr/>
        <p:txBody>
          <a:bodyPr>
            <a:normAutofit/>
          </a:bodyPr>
          <a:lstStyle/>
          <a:p>
            <a:pPr marL="114300" indent="0">
              <a:buNone/>
            </a:pPr>
            <a:endParaRPr lang="pt-BR" dirty="0"/>
          </a:p>
          <a:p>
            <a:pPr marL="114300" indent="0">
              <a:buNone/>
            </a:pPr>
            <a:r>
              <a:rPr lang="pt-BR" sz="2400" dirty="0" smtClean="0"/>
              <a:t>	INTRODUÇÃO</a:t>
            </a:r>
          </a:p>
          <a:p>
            <a:r>
              <a:rPr lang="pt-BR" sz="2400" dirty="0"/>
              <a:t>I – CONFRONTANDO OS MESTRES DA LEI </a:t>
            </a:r>
            <a:r>
              <a:rPr lang="pt-BR" sz="2400" dirty="0" smtClean="0"/>
              <a:t>E 	LEGISLADORES </a:t>
            </a:r>
            <a:r>
              <a:rPr lang="pt-BR" sz="2400" dirty="0"/>
              <a:t>DA TRADIÇÃO </a:t>
            </a:r>
            <a:r>
              <a:rPr lang="pt-BR" sz="2400" dirty="0" smtClean="0"/>
              <a:t>	(</a:t>
            </a:r>
            <a:r>
              <a:rPr lang="pt-BR" sz="2400" dirty="0" err="1"/>
              <a:t>Mt</a:t>
            </a:r>
            <a:r>
              <a:rPr lang="pt-BR" sz="2400" dirty="0"/>
              <a:t> 23.1-4</a:t>
            </a:r>
            <a:r>
              <a:rPr lang="pt-BR" sz="2400" dirty="0" smtClean="0"/>
              <a:t>)</a:t>
            </a:r>
          </a:p>
          <a:p>
            <a:endParaRPr lang="pt-BR" sz="1000" dirty="0"/>
          </a:p>
          <a:p>
            <a:r>
              <a:rPr lang="pt-BR" sz="2400" dirty="0"/>
              <a:t>II – CONFRONTANDO O AMOR AO LOUVOR DOS </a:t>
            </a:r>
            <a:r>
              <a:rPr lang="pt-BR" sz="2400" dirty="0" smtClean="0"/>
              <a:t>	HOMENS 				(</a:t>
            </a:r>
            <a:r>
              <a:rPr lang="pt-BR" sz="2400" dirty="0" err="1"/>
              <a:t>Mt</a:t>
            </a:r>
            <a:r>
              <a:rPr lang="pt-BR" sz="2400" dirty="0"/>
              <a:t> 23.5-12</a:t>
            </a:r>
            <a:r>
              <a:rPr lang="pt-BR" sz="2400" dirty="0" smtClean="0"/>
              <a:t>)</a:t>
            </a:r>
          </a:p>
          <a:p>
            <a:endParaRPr lang="pt-BR" sz="1000" dirty="0"/>
          </a:p>
          <a:p>
            <a:r>
              <a:rPr lang="pt-BR" sz="2400" dirty="0"/>
              <a:t>III –CONFRONTANDO ENSINAMENTOS E PRÁTICAS </a:t>
            </a:r>
            <a:r>
              <a:rPr lang="pt-BR" sz="2400" dirty="0" smtClean="0"/>
              <a:t>	PERVERTIDAS 				(</a:t>
            </a:r>
            <a:r>
              <a:rPr lang="pt-BR" sz="2400" dirty="0" err="1"/>
              <a:t>Mt</a:t>
            </a:r>
            <a:r>
              <a:rPr lang="pt-BR" sz="2400" dirty="0"/>
              <a:t> </a:t>
            </a:r>
            <a:r>
              <a:rPr lang="pt-BR" sz="2400" dirty="0" smtClean="0"/>
              <a:t>23.13-36)</a:t>
            </a:r>
          </a:p>
          <a:p>
            <a:endParaRPr lang="pt-BR" sz="1000" dirty="0"/>
          </a:p>
          <a:p>
            <a:r>
              <a:rPr lang="pt-BR" sz="2400" dirty="0" smtClean="0"/>
              <a:t>	</a:t>
            </a:r>
            <a:r>
              <a:rPr lang="pt-BR" sz="2800" dirty="0" smtClean="0"/>
              <a:t>CONCLUSÃO</a:t>
            </a:r>
            <a:endParaRPr lang="pt-BR" sz="2800" dirty="0"/>
          </a:p>
        </p:txBody>
      </p:sp>
    </p:spTree>
    <p:extLst>
      <p:ext uri="{BB962C8B-B14F-4D97-AF65-F5344CB8AC3E}">
        <p14:creationId xmlns:p14="http://schemas.microsoft.com/office/powerpoint/2010/main" val="22209513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400" b="1" dirty="0">
                <a:solidFill>
                  <a:srgbClr val="675E47"/>
                </a:solidFill>
              </a:rPr>
              <a:t>LIÇÃO 7: JESUS CONFRONTA A </a:t>
            </a:r>
            <a:r>
              <a:rPr lang="pt-BR" sz="2400" b="1" dirty="0" smtClean="0">
                <a:solidFill>
                  <a:srgbClr val="675E47"/>
                </a:solidFill>
              </a:rPr>
              <a:t>HIPOCRISIA </a:t>
            </a:r>
            <a:r>
              <a:rPr lang="pt-BR" sz="2400" b="1" dirty="0">
                <a:solidFill>
                  <a:srgbClr val="675E47"/>
                </a:solidFill>
              </a:rPr>
              <a:t>RELIGIOSA</a:t>
            </a:r>
            <a:endParaRPr lang="pt-BR" dirty="0"/>
          </a:p>
        </p:txBody>
      </p:sp>
      <p:sp>
        <p:nvSpPr>
          <p:cNvPr id="3" name="Espaço Reservado para Conteúdo 2"/>
          <p:cNvSpPr>
            <a:spLocks noGrp="1"/>
          </p:cNvSpPr>
          <p:nvPr>
            <p:ph idx="1"/>
          </p:nvPr>
        </p:nvSpPr>
        <p:spPr/>
        <p:txBody>
          <a:bodyPr/>
          <a:lstStyle/>
          <a:p>
            <a:endParaRPr lang="pt-BR" dirty="0" smtClean="0"/>
          </a:p>
          <a:p>
            <a:pPr marL="114300" indent="0">
              <a:buNone/>
            </a:pPr>
            <a:endParaRPr lang="pt-BR" dirty="0" smtClean="0"/>
          </a:p>
          <a:p>
            <a:r>
              <a:rPr lang="pt-BR" sz="2800" b="1" dirty="0" smtClean="0"/>
              <a:t>TEXTO ÁUREO: </a:t>
            </a:r>
          </a:p>
          <a:p>
            <a:r>
              <a:rPr lang="pt-BR" sz="2800" b="1" dirty="0"/>
              <a:t>“</a:t>
            </a:r>
            <a:r>
              <a:rPr lang="pt-BR" sz="2800" b="1" dirty="0">
                <a:solidFill>
                  <a:srgbClr val="0000CC"/>
                </a:solidFill>
              </a:rPr>
              <a:t>Mas ai de vós, escribas e fariseus, hipócritas! Pois que fechais aos homens o Reino dos céus; e nem vós entrais, nem deixais entrar aos que estão entrando.</a:t>
            </a:r>
            <a:r>
              <a:rPr lang="pt-BR" sz="2800" b="1" dirty="0"/>
              <a:t>” </a:t>
            </a:r>
            <a:r>
              <a:rPr lang="pt-BR" sz="2800" b="1" dirty="0" smtClean="0"/>
              <a:t>		</a:t>
            </a:r>
            <a:r>
              <a:rPr lang="pt-BR" sz="2800" dirty="0" smtClean="0"/>
              <a:t>(</a:t>
            </a:r>
            <a:r>
              <a:rPr lang="pt-BR" sz="2800" dirty="0" err="1">
                <a:solidFill>
                  <a:srgbClr val="0000CC"/>
                </a:solidFill>
              </a:rPr>
              <a:t>Mt</a:t>
            </a:r>
            <a:r>
              <a:rPr lang="pt-BR" sz="2800" dirty="0">
                <a:solidFill>
                  <a:srgbClr val="0000CC"/>
                </a:solidFill>
              </a:rPr>
              <a:t> 23.13</a:t>
            </a:r>
            <a:r>
              <a:rPr lang="pt-BR" sz="2800" dirty="0" smtClean="0"/>
              <a:t>)  </a:t>
            </a:r>
            <a:endParaRPr lang="pt-BR" sz="2800" dirty="0"/>
          </a:p>
        </p:txBody>
      </p:sp>
    </p:spTree>
    <p:extLst>
      <p:ext uri="{BB962C8B-B14F-4D97-AF65-F5344CB8AC3E}">
        <p14:creationId xmlns:p14="http://schemas.microsoft.com/office/powerpoint/2010/main" val="7454481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7620000" cy="706090"/>
          </a:xfrm>
        </p:spPr>
        <p:txBody>
          <a:bodyPr/>
          <a:lstStyle/>
          <a:p>
            <a:pPr algn="ctr"/>
            <a:r>
              <a:rPr lang="pt-BR" sz="3200" b="1" dirty="0" smtClean="0"/>
              <a:t>LEITURA BÍBLICA</a:t>
            </a:r>
            <a:endParaRPr lang="pt-BR" sz="3200" b="1" dirty="0"/>
          </a:p>
        </p:txBody>
      </p:sp>
      <p:sp>
        <p:nvSpPr>
          <p:cNvPr id="3" name="Espaço Reservado para Conteúdo 2"/>
          <p:cNvSpPr>
            <a:spLocks noGrp="1"/>
          </p:cNvSpPr>
          <p:nvPr>
            <p:ph idx="1"/>
          </p:nvPr>
        </p:nvSpPr>
        <p:spPr>
          <a:xfrm>
            <a:off x="457200" y="1052736"/>
            <a:ext cx="7620000" cy="5348064"/>
          </a:xfrm>
        </p:spPr>
        <p:txBody>
          <a:bodyPr>
            <a:noAutofit/>
          </a:bodyPr>
          <a:lstStyle/>
          <a:p>
            <a:pPr marL="114300" indent="0">
              <a:buNone/>
            </a:pPr>
            <a:r>
              <a:rPr lang="pt-BR" sz="1900" dirty="0" err="1">
                <a:solidFill>
                  <a:srgbClr val="0000CC"/>
                </a:solidFill>
              </a:rPr>
              <a:t>Mt</a:t>
            </a:r>
            <a:r>
              <a:rPr lang="pt-BR" sz="1900" dirty="0">
                <a:solidFill>
                  <a:srgbClr val="0000CC"/>
                </a:solidFill>
              </a:rPr>
              <a:t> 23</a:t>
            </a:r>
            <a:r>
              <a:rPr lang="pt-BR" sz="1900" dirty="0" smtClean="0">
                <a:solidFill>
                  <a:srgbClr val="0000CC"/>
                </a:solidFill>
              </a:rPr>
              <a:t>. </a:t>
            </a:r>
            <a:r>
              <a:rPr lang="pt-BR" sz="1900" dirty="0">
                <a:solidFill>
                  <a:srgbClr val="0000CC"/>
                </a:solidFill>
              </a:rPr>
              <a:t>1 </a:t>
            </a:r>
            <a:r>
              <a:rPr lang="pt-BR" sz="1900" dirty="0" smtClean="0">
                <a:solidFill>
                  <a:srgbClr val="0000CC"/>
                </a:solidFill>
              </a:rPr>
              <a:t> </a:t>
            </a:r>
            <a:r>
              <a:rPr lang="pt-BR" sz="1900" dirty="0">
                <a:solidFill>
                  <a:srgbClr val="0000CC"/>
                </a:solidFill>
              </a:rPr>
              <a:t>Então, falou Jesus à multidão e aos seus discípulos</a:t>
            </a:r>
            <a:r>
              <a:rPr lang="pt-BR" sz="1900" dirty="0" smtClean="0">
                <a:solidFill>
                  <a:srgbClr val="0000CC"/>
                </a:solidFill>
              </a:rPr>
              <a:t>, 2 dizendo</a:t>
            </a:r>
            <a:r>
              <a:rPr lang="pt-BR" sz="1900" dirty="0">
                <a:solidFill>
                  <a:srgbClr val="0000CC"/>
                </a:solidFill>
              </a:rPr>
              <a:t>: Na cadeira de Moisés, estão assentados os escribas e fariseus</a:t>
            </a:r>
            <a:r>
              <a:rPr lang="pt-BR" sz="1900" dirty="0" smtClean="0">
                <a:solidFill>
                  <a:srgbClr val="0000CC"/>
                </a:solidFill>
              </a:rPr>
              <a:t>.    3  </a:t>
            </a:r>
            <a:r>
              <a:rPr lang="pt-BR" sz="1900" dirty="0">
                <a:solidFill>
                  <a:srgbClr val="0000CC"/>
                </a:solidFill>
              </a:rPr>
              <a:t>Observai, pois, e praticai tudo o que vos disserem; mas não procedais em conformidade com as suas obras, porque dizem e não praticam</a:t>
            </a:r>
            <a:r>
              <a:rPr lang="pt-BR" sz="1900" dirty="0" smtClean="0">
                <a:solidFill>
                  <a:srgbClr val="0000CC"/>
                </a:solidFill>
              </a:rPr>
              <a:t>.    4  </a:t>
            </a:r>
            <a:r>
              <a:rPr lang="pt-BR" sz="1900" dirty="0">
                <a:solidFill>
                  <a:srgbClr val="0000CC"/>
                </a:solidFill>
              </a:rPr>
              <a:t>Pois atam fardos pesados e difíceis de suportar, e os põem sobre os ombros dos homens; eles, porém, nem com o dedo </a:t>
            </a:r>
            <a:r>
              <a:rPr lang="pt-BR" sz="1900" dirty="0" smtClean="0">
                <a:solidFill>
                  <a:srgbClr val="0000CC"/>
                </a:solidFill>
              </a:rPr>
              <a:t>querem movê-los.  5 E </a:t>
            </a:r>
            <a:r>
              <a:rPr lang="pt-BR" sz="1900" dirty="0">
                <a:solidFill>
                  <a:srgbClr val="0000CC"/>
                </a:solidFill>
              </a:rPr>
              <a:t>fazem todas as obras a fim de serem vistos pelos homens, pois trazem largos </a:t>
            </a:r>
            <a:r>
              <a:rPr lang="pt-BR" sz="1900" dirty="0" err="1">
                <a:solidFill>
                  <a:srgbClr val="0000CC"/>
                </a:solidFill>
              </a:rPr>
              <a:t>filactérios</a:t>
            </a:r>
            <a:r>
              <a:rPr lang="pt-BR" sz="1900" dirty="0">
                <a:solidFill>
                  <a:srgbClr val="0000CC"/>
                </a:solidFill>
              </a:rPr>
              <a:t>, e alargam as franjas das suas vestes</a:t>
            </a:r>
            <a:r>
              <a:rPr lang="pt-BR" sz="1900" dirty="0" smtClean="0">
                <a:solidFill>
                  <a:srgbClr val="0000CC"/>
                </a:solidFill>
              </a:rPr>
              <a:t>,    6  </a:t>
            </a:r>
            <a:r>
              <a:rPr lang="pt-BR" sz="1900" dirty="0">
                <a:solidFill>
                  <a:srgbClr val="0000CC"/>
                </a:solidFill>
              </a:rPr>
              <a:t>e amam os primeiros lugares nas ceias, e as primeiras cadeiras nas sinagogas</a:t>
            </a:r>
            <a:r>
              <a:rPr lang="pt-BR" sz="1900" dirty="0" smtClean="0">
                <a:solidFill>
                  <a:srgbClr val="0000CC"/>
                </a:solidFill>
              </a:rPr>
              <a:t>,     7 </a:t>
            </a:r>
            <a:r>
              <a:rPr lang="pt-BR" sz="1900" dirty="0">
                <a:solidFill>
                  <a:srgbClr val="0000CC"/>
                </a:solidFill>
              </a:rPr>
              <a:t>e as saudações nas praças, e o serem chamados pelos homens: —Rabi, Rabi</a:t>
            </a:r>
            <a:r>
              <a:rPr lang="pt-BR" sz="1900" dirty="0" smtClean="0">
                <a:solidFill>
                  <a:srgbClr val="0000CC"/>
                </a:solidFill>
              </a:rPr>
              <a:t>.    8  </a:t>
            </a:r>
            <a:r>
              <a:rPr lang="pt-BR" sz="1900" dirty="0">
                <a:solidFill>
                  <a:srgbClr val="0000CC"/>
                </a:solidFill>
              </a:rPr>
              <a:t>Vós, porém, não queirais ser chamados Rabi, porque um só é o vosso Mestre, a saber, o Cristo, e todos vós sois irmãos</a:t>
            </a:r>
            <a:r>
              <a:rPr lang="pt-BR" sz="1900" dirty="0" smtClean="0">
                <a:solidFill>
                  <a:srgbClr val="0000CC"/>
                </a:solidFill>
              </a:rPr>
              <a:t>.    9 E </a:t>
            </a:r>
            <a:r>
              <a:rPr lang="pt-BR" sz="1900" dirty="0">
                <a:solidFill>
                  <a:srgbClr val="0000CC"/>
                </a:solidFill>
              </a:rPr>
              <a:t>a ninguém na terra chameis vosso pai, porque um só é o vosso Pai, o qual está nos céus</a:t>
            </a:r>
            <a:r>
              <a:rPr lang="pt-BR" sz="1900" dirty="0" smtClean="0">
                <a:solidFill>
                  <a:srgbClr val="0000CC"/>
                </a:solidFill>
              </a:rPr>
              <a:t>.    10  </a:t>
            </a:r>
            <a:r>
              <a:rPr lang="pt-BR" sz="1900" dirty="0">
                <a:solidFill>
                  <a:srgbClr val="0000CC"/>
                </a:solidFill>
              </a:rPr>
              <a:t>Nem vos chameis mestres, porque um só é o vosso Mestre, que é o Cristo</a:t>
            </a:r>
            <a:r>
              <a:rPr lang="pt-BR" sz="1900" dirty="0" smtClean="0">
                <a:solidFill>
                  <a:srgbClr val="0000CC"/>
                </a:solidFill>
              </a:rPr>
              <a:t>.    11  </a:t>
            </a:r>
            <a:r>
              <a:rPr lang="pt-BR" sz="1900" dirty="0">
                <a:solidFill>
                  <a:srgbClr val="0000CC"/>
                </a:solidFill>
              </a:rPr>
              <a:t>Porém o maior dentre vós será vosso servo</a:t>
            </a:r>
            <a:r>
              <a:rPr lang="pt-BR" sz="1900" dirty="0" smtClean="0">
                <a:solidFill>
                  <a:srgbClr val="0000CC"/>
                </a:solidFill>
              </a:rPr>
              <a:t>.    12  </a:t>
            </a:r>
            <a:r>
              <a:rPr lang="pt-BR" sz="1900" dirty="0">
                <a:solidFill>
                  <a:srgbClr val="0000CC"/>
                </a:solidFill>
              </a:rPr>
              <a:t>E o que a si mesmo se exaltar será humilhado; e o que a si mesmo se humilhar será exaltado</a:t>
            </a:r>
            <a:r>
              <a:rPr lang="pt-BR" sz="1900" dirty="0" smtClean="0">
                <a:solidFill>
                  <a:srgbClr val="0000CC"/>
                </a:solidFill>
              </a:rPr>
              <a:t>.    13  </a:t>
            </a:r>
            <a:r>
              <a:rPr lang="pt-BR" sz="1900" dirty="0">
                <a:solidFill>
                  <a:srgbClr val="0000CC"/>
                </a:solidFill>
              </a:rPr>
              <a:t>Mas ai de vós, escribas e fariseus, hipócritas! Pois que fechais aos homens o Reino dos céus; e nem vós entrais, nem deixais entrar aos que estão entrando</a:t>
            </a:r>
            <a:r>
              <a:rPr lang="pt-BR" sz="1900" dirty="0" smtClean="0">
                <a:solidFill>
                  <a:srgbClr val="0000CC"/>
                </a:solidFill>
              </a:rPr>
              <a:t>.</a:t>
            </a:r>
            <a:endParaRPr lang="pt-BR" sz="1900" dirty="0">
              <a:solidFill>
                <a:srgbClr val="0000CC"/>
              </a:solidFill>
            </a:endParaRPr>
          </a:p>
        </p:txBody>
      </p:sp>
    </p:spTree>
    <p:extLst>
      <p:ext uri="{BB962C8B-B14F-4D97-AF65-F5344CB8AC3E}">
        <p14:creationId xmlns:p14="http://schemas.microsoft.com/office/powerpoint/2010/main" val="12082984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400" b="1" dirty="0">
                <a:solidFill>
                  <a:srgbClr val="675E47"/>
                </a:solidFill>
              </a:rPr>
              <a:t>LIÇÃO 7</a:t>
            </a:r>
            <a:r>
              <a:rPr lang="pt-BR" sz="2400" b="1" dirty="0" smtClean="0">
                <a:solidFill>
                  <a:srgbClr val="675E47"/>
                </a:solidFill>
              </a:rPr>
              <a:t>:   </a:t>
            </a:r>
            <a:r>
              <a:rPr lang="pt-BR" sz="2400" b="1" dirty="0">
                <a:solidFill>
                  <a:srgbClr val="675E47"/>
                </a:solidFill>
              </a:rPr>
              <a:t>JESUS CONFRONTA A </a:t>
            </a:r>
            <a:r>
              <a:rPr lang="pt-BR" sz="2400" b="1" dirty="0" smtClean="0">
                <a:solidFill>
                  <a:srgbClr val="675E47"/>
                </a:solidFill>
              </a:rPr>
              <a:t>HIPOCRISIA RELIGIOSA</a:t>
            </a:r>
            <a:endParaRPr lang="pt-BR" sz="2800" b="1" dirty="0"/>
          </a:p>
        </p:txBody>
      </p:sp>
      <p:sp>
        <p:nvSpPr>
          <p:cNvPr id="3" name="Espaço Reservado para Conteúdo 2"/>
          <p:cNvSpPr>
            <a:spLocks noGrp="1"/>
          </p:cNvSpPr>
          <p:nvPr>
            <p:ph idx="1"/>
          </p:nvPr>
        </p:nvSpPr>
        <p:spPr/>
        <p:txBody>
          <a:bodyPr>
            <a:normAutofit/>
          </a:bodyPr>
          <a:lstStyle/>
          <a:p>
            <a:pPr marL="114300" indent="0">
              <a:buNone/>
            </a:pPr>
            <a:endParaRPr lang="pt-BR" dirty="0"/>
          </a:p>
          <a:p>
            <a:pPr marL="114300" indent="0">
              <a:buNone/>
            </a:pPr>
            <a:r>
              <a:rPr lang="pt-BR" sz="2400" dirty="0" smtClean="0"/>
              <a:t>	INTRODUÇÃO</a:t>
            </a:r>
          </a:p>
          <a:p>
            <a:r>
              <a:rPr lang="pt-BR" sz="2400" dirty="0"/>
              <a:t>I – CONFRONTANDO OS MESTRES DA LEI </a:t>
            </a:r>
            <a:r>
              <a:rPr lang="pt-BR" sz="2400" dirty="0" smtClean="0"/>
              <a:t>E 	LEGISLADORES </a:t>
            </a:r>
            <a:r>
              <a:rPr lang="pt-BR" sz="2400" dirty="0"/>
              <a:t>DA TRADIÇÃO </a:t>
            </a:r>
            <a:r>
              <a:rPr lang="pt-BR" sz="2400" dirty="0" smtClean="0"/>
              <a:t>	(</a:t>
            </a:r>
            <a:r>
              <a:rPr lang="pt-BR" sz="2400" dirty="0" err="1"/>
              <a:t>Mt</a:t>
            </a:r>
            <a:r>
              <a:rPr lang="pt-BR" sz="2400" dirty="0"/>
              <a:t> 23.1-4</a:t>
            </a:r>
            <a:r>
              <a:rPr lang="pt-BR" sz="2400" dirty="0" smtClean="0"/>
              <a:t>)</a:t>
            </a:r>
          </a:p>
          <a:p>
            <a:endParaRPr lang="pt-BR" sz="1000" dirty="0"/>
          </a:p>
          <a:p>
            <a:r>
              <a:rPr lang="pt-BR" sz="2400" dirty="0"/>
              <a:t>II – CONFRONTANDO O AMOR AO LOUVOR DOS </a:t>
            </a:r>
            <a:r>
              <a:rPr lang="pt-BR" sz="2400" dirty="0" smtClean="0"/>
              <a:t>	HOMENS 				(</a:t>
            </a:r>
            <a:r>
              <a:rPr lang="pt-BR" sz="2400" dirty="0" err="1"/>
              <a:t>Mt</a:t>
            </a:r>
            <a:r>
              <a:rPr lang="pt-BR" sz="2400" dirty="0"/>
              <a:t> 23.5-12</a:t>
            </a:r>
            <a:r>
              <a:rPr lang="pt-BR" sz="2400" dirty="0" smtClean="0"/>
              <a:t>)</a:t>
            </a:r>
          </a:p>
          <a:p>
            <a:endParaRPr lang="pt-BR" sz="1000" dirty="0"/>
          </a:p>
          <a:p>
            <a:r>
              <a:rPr lang="pt-BR" sz="2400" dirty="0"/>
              <a:t>III –CONFRONTANDO ENSINAMENTOS E PRÁTICAS </a:t>
            </a:r>
            <a:r>
              <a:rPr lang="pt-BR" sz="2400" dirty="0" smtClean="0"/>
              <a:t>	PERVERTIDAS 				(</a:t>
            </a:r>
            <a:r>
              <a:rPr lang="pt-BR" sz="2400" dirty="0" err="1"/>
              <a:t>Mt</a:t>
            </a:r>
            <a:r>
              <a:rPr lang="pt-BR" sz="2400" dirty="0"/>
              <a:t> </a:t>
            </a:r>
            <a:r>
              <a:rPr lang="pt-BR" sz="2400" dirty="0" smtClean="0"/>
              <a:t>23.13-36)</a:t>
            </a:r>
          </a:p>
          <a:p>
            <a:endParaRPr lang="pt-BR" sz="1000" dirty="0"/>
          </a:p>
          <a:p>
            <a:r>
              <a:rPr lang="pt-BR" sz="2400" dirty="0" smtClean="0"/>
              <a:t>	</a:t>
            </a:r>
            <a:r>
              <a:rPr lang="pt-BR" sz="2800" dirty="0" smtClean="0"/>
              <a:t>CONCLUSÃO</a:t>
            </a:r>
            <a:endParaRPr lang="pt-BR" sz="2800" dirty="0"/>
          </a:p>
        </p:txBody>
      </p:sp>
    </p:spTree>
    <p:extLst>
      <p:ext uri="{BB962C8B-B14F-4D97-AF65-F5344CB8AC3E}">
        <p14:creationId xmlns:p14="http://schemas.microsoft.com/office/powerpoint/2010/main" val="2899758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116632"/>
            <a:ext cx="7620000" cy="1008112"/>
          </a:xfrm>
        </p:spPr>
        <p:txBody>
          <a:bodyPr/>
          <a:lstStyle/>
          <a:p>
            <a:pPr algn="ctr"/>
            <a:r>
              <a:rPr lang="pt-BR" sz="2200" b="1" dirty="0">
                <a:solidFill>
                  <a:srgbClr val="675E47"/>
                </a:solidFill>
              </a:rPr>
              <a:t>LIÇÃO 7:   JESUS CONFRONTA A </a:t>
            </a:r>
            <a:r>
              <a:rPr lang="pt-BR" sz="2200" b="1" dirty="0" smtClean="0">
                <a:solidFill>
                  <a:srgbClr val="675E47"/>
                </a:solidFill>
              </a:rPr>
              <a:t>HIPOCRISIA </a:t>
            </a:r>
            <a:r>
              <a:rPr lang="pt-BR" sz="2200" b="1" dirty="0">
                <a:solidFill>
                  <a:srgbClr val="675E47"/>
                </a:solidFill>
              </a:rPr>
              <a:t>RELIGIOSA</a:t>
            </a:r>
            <a:endParaRPr lang="pt-BR" sz="2800" b="1" dirty="0"/>
          </a:p>
        </p:txBody>
      </p:sp>
      <p:sp>
        <p:nvSpPr>
          <p:cNvPr id="3" name="Espaço Reservado para Conteúdo 2"/>
          <p:cNvSpPr>
            <a:spLocks noGrp="1"/>
          </p:cNvSpPr>
          <p:nvPr>
            <p:ph idx="1"/>
          </p:nvPr>
        </p:nvSpPr>
        <p:spPr>
          <a:xfrm>
            <a:off x="323528" y="1268760"/>
            <a:ext cx="7620000" cy="4944616"/>
          </a:xfrm>
        </p:spPr>
        <p:txBody>
          <a:bodyPr>
            <a:normAutofit/>
          </a:bodyPr>
          <a:lstStyle/>
          <a:p>
            <a:pPr marL="114300" indent="0">
              <a:buNone/>
            </a:pPr>
            <a:r>
              <a:rPr lang="pt-BR" sz="2400" b="1" dirty="0" smtClean="0"/>
              <a:t>	INTRODUÇÃO</a:t>
            </a:r>
          </a:p>
          <a:p>
            <a:pPr marL="114300" indent="0">
              <a:buNone/>
            </a:pPr>
            <a:endParaRPr lang="pt-BR" sz="1200" dirty="0" smtClean="0"/>
          </a:p>
          <a:p>
            <a:pPr marL="114300" indent="0" algn="just">
              <a:buNone/>
            </a:pPr>
            <a:r>
              <a:rPr lang="pt-BR" dirty="0" smtClean="0"/>
              <a:t>	</a:t>
            </a:r>
            <a:r>
              <a:rPr lang="pt-BR" sz="2400" dirty="0"/>
              <a:t>Na aula anterior aprendemos sobre os ensinamentos de Jesus e os seus principais temas. Nesta lição, vamos </a:t>
            </a:r>
            <a:r>
              <a:rPr lang="pt-BR" sz="2400" dirty="0" smtClean="0"/>
              <a:t>estudar Jesus</a:t>
            </a:r>
            <a:r>
              <a:rPr lang="pt-BR" sz="2400" dirty="0"/>
              <a:t>, defendendo uma comunhão legítima com Deus e uma espiritualidade </a:t>
            </a:r>
            <a:r>
              <a:rPr lang="pt-BR" sz="2400" dirty="0" smtClean="0"/>
              <a:t>profunda e </a:t>
            </a:r>
            <a:r>
              <a:rPr lang="pt-BR" sz="2400" dirty="0"/>
              <a:t>do </a:t>
            </a:r>
            <a:r>
              <a:rPr lang="pt-BR" sz="2400" dirty="0" smtClean="0"/>
              <a:t>outro lado, </a:t>
            </a:r>
            <a:r>
              <a:rPr lang="pt-BR" sz="2400" dirty="0"/>
              <a:t>os fariseus, defendendo suas tradições e uma religiosidade morta. Os fariseus </a:t>
            </a:r>
            <a:r>
              <a:rPr lang="pt-BR" sz="2400" dirty="0" smtClean="0"/>
              <a:t>se </a:t>
            </a:r>
            <a:r>
              <a:rPr lang="pt-BR" sz="2400" dirty="0"/>
              <a:t>opunham com muita veemência ao ministério de Cristo e aos seus ensinamentos. No entanto, o Mestre nunca deixou de confrontá-los com a verdade e, com isso, revelou muitos princípios </a:t>
            </a:r>
            <a:r>
              <a:rPr lang="pt-BR" sz="2400" dirty="0" smtClean="0"/>
              <a:t>importantíssimos </a:t>
            </a:r>
            <a:r>
              <a:rPr lang="pt-BR" sz="2400" dirty="0"/>
              <a:t>para nosso relacionamento com Deus.</a:t>
            </a:r>
          </a:p>
        </p:txBody>
      </p:sp>
    </p:spTree>
    <p:extLst>
      <p:ext uri="{BB962C8B-B14F-4D97-AF65-F5344CB8AC3E}">
        <p14:creationId xmlns:p14="http://schemas.microsoft.com/office/powerpoint/2010/main" val="3000696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400" b="1" dirty="0">
                <a:solidFill>
                  <a:srgbClr val="675E47"/>
                </a:solidFill>
              </a:rPr>
              <a:t>LIÇÃO 7</a:t>
            </a:r>
            <a:r>
              <a:rPr lang="pt-BR" sz="2400" b="1" dirty="0" smtClean="0">
                <a:solidFill>
                  <a:srgbClr val="675E47"/>
                </a:solidFill>
              </a:rPr>
              <a:t>:   </a:t>
            </a:r>
            <a:r>
              <a:rPr lang="pt-BR" sz="2400" b="1" dirty="0">
                <a:solidFill>
                  <a:srgbClr val="675E47"/>
                </a:solidFill>
              </a:rPr>
              <a:t>JESUS CONFRONTA A </a:t>
            </a:r>
            <a:r>
              <a:rPr lang="pt-BR" sz="2400" b="1" dirty="0" smtClean="0">
                <a:solidFill>
                  <a:srgbClr val="675E47"/>
                </a:solidFill>
              </a:rPr>
              <a:t>HIPOCRISIA RELIGIOSA</a:t>
            </a:r>
            <a:endParaRPr lang="pt-BR" sz="2800" b="1" dirty="0"/>
          </a:p>
        </p:txBody>
      </p:sp>
      <p:sp>
        <p:nvSpPr>
          <p:cNvPr id="3" name="Espaço Reservado para Conteúdo 2"/>
          <p:cNvSpPr>
            <a:spLocks noGrp="1"/>
          </p:cNvSpPr>
          <p:nvPr>
            <p:ph idx="1"/>
          </p:nvPr>
        </p:nvSpPr>
        <p:spPr/>
        <p:txBody>
          <a:bodyPr>
            <a:normAutofit/>
          </a:bodyPr>
          <a:lstStyle/>
          <a:p>
            <a:pPr marL="114300" indent="0">
              <a:buNone/>
            </a:pPr>
            <a:endParaRPr lang="pt-BR" dirty="0"/>
          </a:p>
          <a:p>
            <a:pPr marL="114300" indent="0">
              <a:buNone/>
            </a:pPr>
            <a:r>
              <a:rPr lang="pt-BR" sz="2400" dirty="0" smtClean="0"/>
              <a:t>	INTRODUÇÃO</a:t>
            </a:r>
          </a:p>
          <a:p>
            <a:r>
              <a:rPr lang="pt-BR" sz="2400" dirty="0">
                <a:solidFill>
                  <a:srgbClr val="FF0000"/>
                </a:solidFill>
              </a:rPr>
              <a:t>I – CONFRONTANDO OS MESTRES DA LEI </a:t>
            </a:r>
            <a:r>
              <a:rPr lang="pt-BR" sz="2400" dirty="0" smtClean="0">
                <a:solidFill>
                  <a:srgbClr val="FF0000"/>
                </a:solidFill>
              </a:rPr>
              <a:t>E 	LEGISLADORES </a:t>
            </a:r>
            <a:r>
              <a:rPr lang="pt-BR" sz="2400" dirty="0">
                <a:solidFill>
                  <a:srgbClr val="FF0000"/>
                </a:solidFill>
              </a:rPr>
              <a:t>DA TRADIÇÃO </a:t>
            </a:r>
            <a:r>
              <a:rPr lang="pt-BR" sz="2400" dirty="0" smtClean="0">
                <a:solidFill>
                  <a:srgbClr val="FF0000"/>
                </a:solidFill>
              </a:rPr>
              <a:t>	(</a:t>
            </a:r>
            <a:r>
              <a:rPr lang="pt-BR" sz="2400" dirty="0" err="1">
                <a:solidFill>
                  <a:srgbClr val="FF0000"/>
                </a:solidFill>
              </a:rPr>
              <a:t>Mt</a:t>
            </a:r>
            <a:r>
              <a:rPr lang="pt-BR" sz="2400" dirty="0">
                <a:solidFill>
                  <a:srgbClr val="FF0000"/>
                </a:solidFill>
              </a:rPr>
              <a:t> 23.1-4</a:t>
            </a:r>
            <a:r>
              <a:rPr lang="pt-BR" sz="2400" dirty="0" smtClean="0">
                <a:solidFill>
                  <a:srgbClr val="FF0000"/>
                </a:solidFill>
              </a:rPr>
              <a:t>)</a:t>
            </a:r>
          </a:p>
          <a:p>
            <a:endParaRPr lang="pt-BR" sz="1000" dirty="0"/>
          </a:p>
          <a:p>
            <a:r>
              <a:rPr lang="pt-BR" sz="2400" dirty="0"/>
              <a:t>II – CONFRONTANDO O AMOR AO LOUVOR DOS </a:t>
            </a:r>
            <a:r>
              <a:rPr lang="pt-BR" sz="2400" dirty="0" smtClean="0"/>
              <a:t>	HOMENS 				(</a:t>
            </a:r>
            <a:r>
              <a:rPr lang="pt-BR" sz="2400" dirty="0" err="1"/>
              <a:t>Mt</a:t>
            </a:r>
            <a:r>
              <a:rPr lang="pt-BR" sz="2400" dirty="0"/>
              <a:t> 23.5-12</a:t>
            </a:r>
            <a:r>
              <a:rPr lang="pt-BR" sz="2400" dirty="0" smtClean="0"/>
              <a:t>)</a:t>
            </a:r>
          </a:p>
          <a:p>
            <a:endParaRPr lang="pt-BR" sz="1000" dirty="0"/>
          </a:p>
          <a:p>
            <a:r>
              <a:rPr lang="pt-BR" sz="2400" dirty="0"/>
              <a:t>III –CONFRONTANDO ENSINAMENTOS E PRÁTICAS </a:t>
            </a:r>
            <a:r>
              <a:rPr lang="pt-BR" sz="2400" dirty="0" smtClean="0"/>
              <a:t>	PERVERTIDAS 				(</a:t>
            </a:r>
            <a:r>
              <a:rPr lang="pt-BR" sz="2400" dirty="0" err="1"/>
              <a:t>Mt</a:t>
            </a:r>
            <a:r>
              <a:rPr lang="pt-BR" sz="2400" dirty="0"/>
              <a:t> </a:t>
            </a:r>
            <a:r>
              <a:rPr lang="pt-BR" sz="2400" dirty="0" smtClean="0"/>
              <a:t>23.13-36)</a:t>
            </a:r>
          </a:p>
          <a:p>
            <a:endParaRPr lang="pt-BR" sz="1000" dirty="0"/>
          </a:p>
          <a:p>
            <a:r>
              <a:rPr lang="pt-BR" sz="2400" dirty="0" smtClean="0"/>
              <a:t>	</a:t>
            </a:r>
            <a:r>
              <a:rPr lang="pt-BR" sz="2800" dirty="0" smtClean="0"/>
              <a:t>CONCLUSÃO</a:t>
            </a:r>
            <a:endParaRPr lang="pt-BR" sz="2800" dirty="0"/>
          </a:p>
        </p:txBody>
      </p:sp>
    </p:spTree>
    <p:extLst>
      <p:ext uri="{BB962C8B-B14F-4D97-AF65-F5344CB8AC3E}">
        <p14:creationId xmlns:p14="http://schemas.microsoft.com/office/powerpoint/2010/main" val="22209513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7620000" cy="706090"/>
          </a:xfrm>
        </p:spPr>
        <p:txBody>
          <a:bodyPr/>
          <a:lstStyle/>
          <a:p>
            <a:pPr algn="ctr"/>
            <a:r>
              <a:rPr lang="pt-BR" sz="3200" b="1" dirty="0" smtClean="0"/>
              <a:t>LEITURA   BÍBLICA</a:t>
            </a:r>
            <a:endParaRPr lang="pt-BR" sz="3200" b="1" dirty="0"/>
          </a:p>
        </p:txBody>
      </p:sp>
      <p:sp>
        <p:nvSpPr>
          <p:cNvPr id="3" name="Espaço Reservado para Conteúdo 2"/>
          <p:cNvSpPr>
            <a:spLocks noGrp="1"/>
          </p:cNvSpPr>
          <p:nvPr>
            <p:ph idx="1"/>
          </p:nvPr>
        </p:nvSpPr>
        <p:spPr>
          <a:xfrm>
            <a:off x="457200" y="1772816"/>
            <a:ext cx="7620000" cy="4627984"/>
          </a:xfrm>
        </p:spPr>
        <p:txBody>
          <a:bodyPr>
            <a:noAutofit/>
          </a:bodyPr>
          <a:lstStyle/>
          <a:p>
            <a:pPr marL="114300" indent="0">
              <a:buNone/>
            </a:pPr>
            <a:r>
              <a:rPr lang="pt-BR" sz="2800" dirty="0" err="1">
                <a:solidFill>
                  <a:srgbClr val="0000CC"/>
                </a:solidFill>
              </a:rPr>
              <a:t>Mt</a:t>
            </a:r>
            <a:r>
              <a:rPr lang="pt-BR" sz="2800" dirty="0">
                <a:solidFill>
                  <a:srgbClr val="0000CC"/>
                </a:solidFill>
              </a:rPr>
              <a:t> 23</a:t>
            </a:r>
            <a:r>
              <a:rPr lang="pt-BR" sz="2800" dirty="0" smtClean="0">
                <a:solidFill>
                  <a:srgbClr val="0000CC"/>
                </a:solidFill>
              </a:rPr>
              <a:t>. </a:t>
            </a:r>
            <a:r>
              <a:rPr lang="pt-BR" sz="2800" dirty="0">
                <a:solidFill>
                  <a:srgbClr val="0000CC"/>
                </a:solidFill>
              </a:rPr>
              <a:t>1 </a:t>
            </a:r>
            <a:r>
              <a:rPr lang="pt-BR" sz="2800" dirty="0" smtClean="0">
                <a:solidFill>
                  <a:srgbClr val="0000CC"/>
                </a:solidFill>
              </a:rPr>
              <a:t> </a:t>
            </a:r>
            <a:r>
              <a:rPr lang="pt-BR" sz="2800" dirty="0">
                <a:solidFill>
                  <a:srgbClr val="0000CC"/>
                </a:solidFill>
              </a:rPr>
              <a:t>Então, falou Jesus à multidão e aos seus discípulos</a:t>
            </a:r>
            <a:r>
              <a:rPr lang="pt-BR" sz="2800" dirty="0" smtClean="0">
                <a:solidFill>
                  <a:srgbClr val="0000CC"/>
                </a:solidFill>
              </a:rPr>
              <a:t>, 2 dizendo</a:t>
            </a:r>
            <a:r>
              <a:rPr lang="pt-BR" sz="2800" dirty="0">
                <a:solidFill>
                  <a:srgbClr val="0000CC"/>
                </a:solidFill>
              </a:rPr>
              <a:t>: </a:t>
            </a:r>
            <a:r>
              <a:rPr lang="pt-BR" sz="2800" u="sng" dirty="0">
                <a:solidFill>
                  <a:srgbClr val="0000CC"/>
                </a:solidFill>
              </a:rPr>
              <a:t>Na cadeira de Moisés</a:t>
            </a:r>
            <a:r>
              <a:rPr lang="pt-BR" sz="2800" dirty="0">
                <a:solidFill>
                  <a:srgbClr val="0000CC"/>
                </a:solidFill>
              </a:rPr>
              <a:t>, estão assentados os escribas e fariseus</a:t>
            </a:r>
            <a:r>
              <a:rPr lang="pt-BR" sz="2800" dirty="0" smtClean="0">
                <a:solidFill>
                  <a:srgbClr val="0000CC"/>
                </a:solidFill>
              </a:rPr>
              <a:t>.    3  </a:t>
            </a:r>
            <a:r>
              <a:rPr lang="pt-BR" sz="2800" dirty="0">
                <a:solidFill>
                  <a:srgbClr val="0000CC"/>
                </a:solidFill>
              </a:rPr>
              <a:t>Observai, pois, e praticai tudo o que vos disserem; mas não procedais em conformidade com as suas obras, porque dizem e não praticam</a:t>
            </a:r>
            <a:r>
              <a:rPr lang="pt-BR" sz="2800" dirty="0" smtClean="0">
                <a:solidFill>
                  <a:srgbClr val="0000CC"/>
                </a:solidFill>
              </a:rPr>
              <a:t>.    4  </a:t>
            </a:r>
            <a:r>
              <a:rPr lang="pt-BR" sz="2800" dirty="0">
                <a:solidFill>
                  <a:srgbClr val="0000CC"/>
                </a:solidFill>
              </a:rPr>
              <a:t>Pois atam fardos pesados e difíceis de suportar, e os põem sobre os ombros dos homens; eles, porém, nem com o dedo </a:t>
            </a:r>
            <a:r>
              <a:rPr lang="pt-BR" sz="2800" dirty="0" smtClean="0">
                <a:solidFill>
                  <a:srgbClr val="0000CC"/>
                </a:solidFill>
              </a:rPr>
              <a:t>querem movê-los.</a:t>
            </a:r>
            <a:endParaRPr lang="pt-BR" sz="2800" dirty="0">
              <a:solidFill>
                <a:srgbClr val="0000CC"/>
              </a:solidFill>
            </a:endParaRPr>
          </a:p>
        </p:txBody>
      </p:sp>
    </p:spTree>
    <p:extLst>
      <p:ext uri="{BB962C8B-B14F-4D97-AF65-F5344CB8AC3E}">
        <p14:creationId xmlns:p14="http://schemas.microsoft.com/office/powerpoint/2010/main" val="29033564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116632"/>
            <a:ext cx="7620000" cy="1080120"/>
          </a:xfrm>
        </p:spPr>
        <p:txBody>
          <a:bodyPr/>
          <a:lstStyle/>
          <a:p>
            <a:pPr algn="ctr"/>
            <a:r>
              <a:rPr lang="pt-BR" sz="2400" b="1" dirty="0">
                <a:solidFill>
                  <a:srgbClr val="675E47"/>
                </a:solidFill>
              </a:rPr>
              <a:t>LIÇÃO 7:   JESUS CONFRONTA A </a:t>
            </a:r>
            <a:r>
              <a:rPr lang="pt-BR" sz="2400" b="1" dirty="0" smtClean="0">
                <a:solidFill>
                  <a:srgbClr val="675E47"/>
                </a:solidFill>
              </a:rPr>
              <a:t>HIPOCRISIA </a:t>
            </a:r>
            <a:r>
              <a:rPr lang="pt-BR" sz="2400" b="1" dirty="0">
                <a:solidFill>
                  <a:srgbClr val="675E47"/>
                </a:solidFill>
              </a:rPr>
              <a:t>RELIGIOSA</a:t>
            </a:r>
            <a:endParaRPr lang="pt-BR" sz="2800" b="1" dirty="0"/>
          </a:p>
        </p:txBody>
      </p:sp>
      <p:sp>
        <p:nvSpPr>
          <p:cNvPr id="3" name="Espaço Reservado para Conteúdo 2"/>
          <p:cNvSpPr>
            <a:spLocks noGrp="1"/>
          </p:cNvSpPr>
          <p:nvPr>
            <p:ph idx="1"/>
          </p:nvPr>
        </p:nvSpPr>
        <p:spPr>
          <a:xfrm>
            <a:off x="323528" y="1412776"/>
            <a:ext cx="7620000" cy="4800600"/>
          </a:xfrm>
          <a:ln>
            <a:solidFill>
              <a:schemeClr val="tx1">
                <a:lumMod val="90000"/>
                <a:lumOff val="10000"/>
              </a:schemeClr>
            </a:solidFill>
          </a:ln>
        </p:spPr>
        <p:txBody>
          <a:bodyPr>
            <a:normAutofit fontScale="92500" lnSpcReduction="20000"/>
          </a:bodyPr>
          <a:lstStyle/>
          <a:p>
            <a:pPr marL="114300" lvl="0" indent="0">
              <a:buClr>
                <a:srgbClr val="A9A57C"/>
              </a:buClr>
              <a:buNone/>
            </a:pPr>
            <a:r>
              <a:rPr lang="pt-BR" sz="2400" dirty="0">
                <a:solidFill>
                  <a:srgbClr val="2F2B20"/>
                </a:solidFill>
              </a:rPr>
              <a:t>I – CONFRONTANDO OS MESTRES DA LEI E </a:t>
            </a:r>
            <a:r>
              <a:rPr lang="pt-BR" sz="2400" dirty="0" smtClean="0">
                <a:solidFill>
                  <a:srgbClr val="2F2B20"/>
                </a:solidFill>
              </a:rPr>
              <a:t>LEGISLADORES DA TRADIÇÃO   </a:t>
            </a:r>
            <a:r>
              <a:rPr lang="pt-BR" sz="1800" dirty="0" smtClean="0">
                <a:solidFill>
                  <a:srgbClr val="2F2B20"/>
                </a:solidFill>
              </a:rPr>
              <a:t>1</a:t>
            </a:r>
          </a:p>
          <a:p>
            <a:pPr marL="114300" lvl="0" indent="0">
              <a:buClr>
                <a:srgbClr val="A9A57C"/>
              </a:buClr>
              <a:buNone/>
            </a:pPr>
            <a:endParaRPr lang="pt-BR" sz="1000" dirty="0">
              <a:solidFill>
                <a:srgbClr val="2F2B20"/>
              </a:solidFill>
            </a:endParaRPr>
          </a:p>
          <a:p>
            <a:pPr marL="114300" indent="0" algn="just">
              <a:lnSpc>
                <a:spcPct val="107000"/>
              </a:lnSpc>
              <a:spcAft>
                <a:spcPts val="800"/>
              </a:spcAft>
              <a:buNone/>
            </a:pPr>
            <a:r>
              <a:rPr lang="pt-BR" dirty="0"/>
              <a:t>	</a:t>
            </a:r>
            <a:r>
              <a:rPr lang="pt-BR" sz="2400" dirty="0" smtClean="0">
                <a:ea typeface="Calibri"/>
                <a:cs typeface="Times New Roman"/>
              </a:rPr>
              <a:t>A </a:t>
            </a:r>
            <a:r>
              <a:rPr lang="pt-BR" sz="2400" dirty="0">
                <a:ea typeface="Calibri"/>
                <a:cs typeface="Times New Roman"/>
              </a:rPr>
              <a:t>“cadeira de Moisés” representava a autoridade confiada aos escribas e </a:t>
            </a:r>
            <a:r>
              <a:rPr lang="pt-BR" sz="2400" dirty="0" smtClean="0">
                <a:ea typeface="Calibri"/>
                <a:cs typeface="Times New Roman"/>
              </a:rPr>
              <a:t>fariseus pelo </a:t>
            </a:r>
            <a:r>
              <a:rPr lang="pt-BR" sz="2400" dirty="0">
                <a:ea typeface="Calibri"/>
                <a:cs typeface="Times New Roman"/>
              </a:rPr>
              <a:t>ensino da Lei</a:t>
            </a:r>
            <a:r>
              <a:rPr lang="pt-BR" sz="2400" dirty="0" smtClean="0">
                <a:ea typeface="Calibri"/>
                <a:cs typeface="Times New Roman"/>
              </a:rPr>
              <a:t>. </a:t>
            </a:r>
            <a:r>
              <a:rPr lang="pt-BR" sz="2400" dirty="0">
                <a:ea typeface="Calibri"/>
                <a:cs typeface="Times New Roman"/>
              </a:rPr>
              <a:t>A influência </a:t>
            </a:r>
            <a:r>
              <a:rPr lang="pt-BR" sz="2400" dirty="0" smtClean="0">
                <a:ea typeface="Calibri"/>
                <a:cs typeface="Times New Roman"/>
              </a:rPr>
              <a:t>desta autoridade religiosa </a:t>
            </a:r>
            <a:r>
              <a:rPr lang="pt-BR" sz="2400" dirty="0">
                <a:ea typeface="Calibri"/>
                <a:cs typeface="Times New Roman"/>
              </a:rPr>
              <a:t>sobre os judeus naquela época era extremamente forte, por isso, o confronto entre eles e Jesus foi inevitável. Jesus confrontou diretamente as interpretações distorcidas da Lei, bem como as novas regras por eles </a:t>
            </a:r>
            <a:r>
              <a:rPr lang="pt-BR" sz="2400" dirty="0" smtClean="0">
                <a:ea typeface="Calibri"/>
                <a:cs typeface="Times New Roman"/>
              </a:rPr>
              <a:t>acrescentadas, as tradições. </a:t>
            </a:r>
            <a:r>
              <a:rPr lang="pt-BR" sz="2400" dirty="0">
                <a:ea typeface="Calibri"/>
                <a:cs typeface="Times New Roman"/>
              </a:rPr>
              <a:t>O ministério de ensino dos fariseus pode ser bem definido pelo ditado popular: “Faça o que eu mando, mas não faça o que eu faço”. </a:t>
            </a:r>
            <a:r>
              <a:rPr lang="pt-BR" sz="2400" dirty="0" smtClean="0">
                <a:ea typeface="Calibri"/>
                <a:cs typeface="Times New Roman"/>
              </a:rPr>
              <a:t>Impunham maior </a:t>
            </a:r>
            <a:r>
              <a:rPr lang="pt-BR" sz="2400" dirty="0">
                <a:ea typeface="Calibri"/>
                <a:cs typeface="Times New Roman"/>
              </a:rPr>
              <a:t>rigor sobre seus discípulos no tocante ao cumprimento da Lei, </a:t>
            </a:r>
            <a:r>
              <a:rPr lang="pt-BR" sz="2400" dirty="0" smtClean="0">
                <a:ea typeface="Calibri"/>
                <a:cs typeface="Times New Roman"/>
              </a:rPr>
              <a:t>mais do </a:t>
            </a:r>
            <a:r>
              <a:rPr lang="pt-BR" sz="2400" dirty="0">
                <a:ea typeface="Calibri"/>
                <a:cs typeface="Times New Roman"/>
              </a:rPr>
              <a:t>que sobre eles mesmos. Os fariseus e escribas manejavam a Lei conforme lhes era conveniente e não com temor de Deus </a:t>
            </a:r>
            <a:r>
              <a:rPr lang="pt-BR" sz="2400" dirty="0">
                <a:solidFill>
                  <a:srgbClr val="7030A0"/>
                </a:solidFill>
                <a:ea typeface="Calibri"/>
                <a:cs typeface="Times New Roman"/>
              </a:rPr>
              <a:t>(</a:t>
            </a:r>
            <a:r>
              <a:rPr lang="pt-BR" sz="2400" dirty="0">
                <a:solidFill>
                  <a:srgbClr val="0000CC"/>
                </a:solidFill>
                <a:ea typeface="Calibri"/>
                <a:cs typeface="Times New Roman"/>
              </a:rPr>
              <a:t>Mateus 16:6-12; </a:t>
            </a:r>
            <a:r>
              <a:rPr lang="pt-BR" sz="2400" dirty="0" err="1">
                <a:solidFill>
                  <a:srgbClr val="0000CC"/>
                </a:solidFill>
                <a:ea typeface="Calibri"/>
                <a:cs typeface="Times New Roman"/>
              </a:rPr>
              <a:t>Mt</a:t>
            </a:r>
            <a:r>
              <a:rPr lang="pt-BR" sz="2400" dirty="0">
                <a:solidFill>
                  <a:srgbClr val="0000CC"/>
                </a:solidFill>
                <a:ea typeface="Calibri"/>
                <a:cs typeface="Times New Roman"/>
              </a:rPr>
              <a:t> 15.1-3, 7-11, 17-20</a:t>
            </a:r>
            <a:r>
              <a:rPr lang="pt-BR" sz="2400" dirty="0">
                <a:solidFill>
                  <a:srgbClr val="7030A0"/>
                </a:solidFill>
                <a:ea typeface="Calibri"/>
                <a:cs typeface="Times New Roman"/>
              </a:rPr>
              <a:t>)</a:t>
            </a:r>
            <a:r>
              <a:rPr lang="pt-BR" sz="2400" dirty="0">
                <a:ea typeface="Calibri"/>
                <a:cs typeface="Times New Roman"/>
              </a:rPr>
              <a:t>.</a:t>
            </a:r>
          </a:p>
        </p:txBody>
      </p:sp>
    </p:spTree>
    <p:extLst>
      <p:ext uri="{BB962C8B-B14F-4D97-AF65-F5344CB8AC3E}">
        <p14:creationId xmlns:p14="http://schemas.microsoft.com/office/powerpoint/2010/main" val="5709317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ência">
  <a:themeElements>
    <a:clrScheme name="Adjacê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Escritório">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ê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794</TotalTime>
  <Words>4297</Words>
  <Application>Microsoft Office PowerPoint</Application>
  <PresentationFormat>Apresentação na tela (4:3)</PresentationFormat>
  <Paragraphs>183</Paragraphs>
  <Slides>39</Slides>
  <Notes>10</Notes>
  <HiddenSlides>0</HiddenSlides>
  <MMClips>0</MMClips>
  <ScaleCrop>false</ScaleCrop>
  <HeadingPairs>
    <vt:vector size="4" baseType="variant">
      <vt:variant>
        <vt:lpstr>Tema</vt:lpstr>
      </vt:variant>
      <vt:variant>
        <vt:i4>1</vt:i4>
      </vt:variant>
      <vt:variant>
        <vt:lpstr>Títulos de slides</vt:lpstr>
      </vt:variant>
      <vt:variant>
        <vt:i4>39</vt:i4>
      </vt:variant>
    </vt:vector>
  </HeadingPairs>
  <TitlesOfParts>
    <vt:vector size="40" baseType="lpstr">
      <vt:lpstr>Adjacência</vt:lpstr>
      <vt:lpstr>A VIDA  E  OBRA  DE JESUS   CRISTO</vt:lpstr>
      <vt:lpstr>LIÇÃO 7:   JESUS  CONFRONTA A  HIPOCRISIA  RELIGIOSA</vt:lpstr>
      <vt:lpstr>LIÇÃO 7: JESUS CONFRONTA A HIPOCRISIA RELIGIOSA</vt:lpstr>
      <vt:lpstr>LEITURA BÍBLICA</vt:lpstr>
      <vt:lpstr>LIÇÃO 7:   JESUS CONFRONTA A HIPOCRISIA RELIGIOSA</vt:lpstr>
      <vt:lpstr>LIÇÃO 7:   JESUS CONFRONTA A HIPOCRISIA RELIGIOSA</vt:lpstr>
      <vt:lpstr>LIÇÃO 7:   JESUS CONFRONTA A HIPOCRISIA RELIGIOSA</vt:lpstr>
      <vt:lpstr>LEITURA   BÍBLICA</vt:lpstr>
      <vt:lpstr>LIÇÃO 7:   JESUS CONFRONTA A HIPOCRISIA RELIGIOSA</vt:lpstr>
      <vt:lpstr>Apresentação do PowerPoint</vt:lpstr>
      <vt:lpstr>Apresentação do PowerPoint</vt:lpstr>
      <vt:lpstr>LIÇÃO 7:   JESUS CONFRONTA A HIPOCRISIA RELIGIOSA</vt:lpstr>
      <vt:lpstr>Apresentação do PowerPoint</vt:lpstr>
      <vt:lpstr>Apresentação do PowerPoint</vt:lpstr>
      <vt:lpstr>Apresentação do PowerPoint</vt:lpstr>
      <vt:lpstr>LIÇÃO 7:   JESUS CONFRONTA A HIPOCRISIA RELIGIOSA</vt:lpstr>
      <vt:lpstr>LEITURA BÍBLICA</vt:lpstr>
      <vt:lpstr>LIÇÃO 7:   JESUS CONFRONTA A HIPOCRISIA RELIGIOSA</vt:lpstr>
      <vt:lpstr>Apresentação do PowerPoint</vt:lpstr>
      <vt:lpstr>Apresentação do PowerPoint</vt:lpstr>
      <vt:lpstr>LIÇÃO 7:   JESUS CONFRONTA A HIPOCRISIA RELIGIOSA</vt:lpstr>
      <vt:lpstr>Apresentação do PowerPoint</vt:lpstr>
      <vt:lpstr>Apresentação do PowerPoint</vt:lpstr>
      <vt:lpstr>LIÇÃO 7:   JESUS CONFRONTA A HIPOCRISIA RELIGIOSA</vt:lpstr>
      <vt:lpstr>EXTENDENDO A LEITURA BÍBLICA</vt:lpstr>
      <vt:lpstr>EXTENDENDO A LEITURA BÍBLICA</vt:lpstr>
      <vt:lpstr>LIÇÃO 7:   JESUS CONFRONTA A HIPOCRISIA RELIGIOSA</vt:lpstr>
      <vt:lpstr>EXTENDENDO A LEITURA BÍBLICA</vt:lpstr>
      <vt:lpstr>Apresentação do PowerPoint</vt:lpstr>
      <vt:lpstr>Apresentação do PowerPoint</vt:lpstr>
      <vt:lpstr>LIÇÃO 7:   JESUS CONFRONTA A HIPOCRISIA RELIGIOSA</vt:lpstr>
      <vt:lpstr>Apresentação do PowerPoint</vt:lpstr>
      <vt:lpstr>Apresentação do PowerPoint</vt:lpstr>
      <vt:lpstr>Apresentação do PowerPoint</vt:lpstr>
      <vt:lpstr>Apresentação do PowerPoint</vt:lpstr>
      <vt:lpstr>LIÇÃO 7:   JESUS CONFRONTA A HIPOCRISIA RELIGIOSA</vt:lpstr>
      <vt:lpstr>LIÇÃO 7:   JESUS CONFRONTA A HIPOCRISIA RELIGIOSA</vt:lpstr>
      <vt:lpstr>LIÇÃO 7:   JESUS CONFRONTA A HIPOCRISIA RELIGIOSA</vt:lpstr>
      <vt:lpstr>LIÇÃO 7: JESUS CONFRONTA A HIPOCRISIA RELIGIOSA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VIDA E OBRA DE JESUS CRISTO</dc:title>
  <dc:creator>Cledson _</dc:creator>
  <cp:lastModifiedBy>I.G.V</cp:lastModifiedBy>
  <cp:revision>60</cp:revision>
  <dcterms:created xsi:type="dcterms:W3CDTF">2017-09-26T11:32:47Z</dcterms:created>
  <dcterms:modified xsi:type="dcterms:W3CDTF">2017-11-08T01:23:59Z</dcterms:modified>
</cp:coreProperties>
</file>