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3" r:id="rId6"/>
    <p:sldId id="261" r:id="rId7"/>
    <p:sldId id="313" r:id="rId8"/>
    <p:sldId id="301" r:id="rId9"/>
    <p:sldId id="272" r:id="rId10"/>
    <p:sldId id="302" r:id="rId11"/>
    <p:sldId id="303" r:id="rId12"/>
    <p:sldId id="274" r:id="rId13"/>
    <p:sldId id="304" r:id="rId14"/>
    <p:sldId id="295" r:id="rId15"/>
    <p:sldId id="276" r:id="rId16"/>
    <p:sldId id="305" r:id="rId17"/>
    <p:sldId id="278" r:id="rId18"/>
    <p:sldId id="306" r:id="rId19"/>
    <p:sldId id="299" r:id="rId20"/>
    <p:sldId id="279" r:id="rId21"/>
    <p:sldId id="296" r:id="rId22"/>
    <p:sldId id="281" r:id="rId23"/>
    <p:sldId id="294" r:id="rId24"/>
    <p:sldId id="307" r:id="rId25"/>
    <p:sldId id="300" r:id="rId26"/>
    <p:sldId id="286" r:id="rId27"/>
    <p:sldId id="297" r:id="rId28"/>
    <p:sldId id="288" r:id="rId29"/>
    <p:sldId id="298" r:id="rId30"/>
    <p:sldId id="309" r:id="rId31"/>
    <p:sldId id="291" r:id="rId32"/>
    <p:sldId id="308" r:id="rId33"/>
    <p:sldId id="311" r:id="rId3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FECC2-8F8F-47EA-83AC-CCFACACA2B89}" type="datetimeFigureOut">
              <a:rPr lang="pt-BR" smtClean="0"/>
              <a:t>31/10/2017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96F8A-C949-4BC5-89D8-51B3A5CA3A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3991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b="1" i="1" dirty="0" smtClean="0"/>
              <a:t>Obs. A amplitude dos ensinos de Jesus é muito grande, aqui temos uma breve citação. Há um estudo mais detalhado, nos materiais do 1º e 2º trimestre de 2017.)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811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	</a:t>
            </a:r>
            <a:r>
              <a:rPr lang="pt-BR" b="1" dirty="0" smtClean="0"/>
              <a:t>	</a:t>
            </a:r>
            <a:r>
              <a:rPr lang="pt-BR" sz="1200" b="1" dirty="0" smtClean="0"/>
              <a:t>A ALEGRIA  (</a:t>
            </a:r>
            <a:r>
              <a:rPr lang="pt-BR" sz="4400" b="1" dirty="0" smtClean="0"/>
              <a:t>FELICIDADE</a:t>
            </a:r>
            <a:r>
              <a:rPr lang="pt-BR" sz="1200" b="1" dirty="0" smtClean="0"/>
              <a:t>), O AMOR E A HUMILDADE.                Justificados temos   PAZ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36300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			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5750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				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95295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			</a:t>
            </a:r>
            <a:endParaRPr lang="pt-BR" b="1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60671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			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54630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1" dirty="0" smtClean="0"/>
              <a:t>		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6866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31/10/2017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31/10/2017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31/10/2017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31/10/2017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31/10/2017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31/10/2017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31/10/2017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31/10/2017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31/10/2017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31/10/2017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31/10/2017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159F964-4EF1-4747-994B-3B54052C7970}" type="datetimeFigureOut">
              <a:rPr lang="pt-BR" smtClean="0"/>
              <a:t>31/10/2017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A VIDA E OBRA DE JESUS CRISTO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198568" cy="1066800"/>
          </a:xfrm>
        </p:spPr>
        <p:txBody>
          <a:bodyPr>
            <a:normAutofit/>
          </a:bodyPr>
          <a:lstStyle/>
          <a:p>
            <a:pPr algn="ctr"/>
            <a:r>
              <a:rPr lang="pt-BR" sz="4400" b="1" dirty="0" smtClean="0"/>
              <a:t>EBD - 4° TRIMESTRE DE 2017</a:t>
            </a:r>
            <a:endParaRPr lang="pt-BR" sz="4400" b="1" dirty="0"/>
          </a:p>
        </p:txBody>
      </p:sp>
    </p:spTree>
    <p:extLst>
      <p:ext uri="{BB962C8B-B14F-4D97-AF65-F5344CB8AC3E}">
        <p14:creationId xmlns:p14="http://schemas.microsoft.com/office/powerpoint/2010/main" val="291185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648072"/>
          </a:xfrm>
        </p:spPr>
        <p:txBody>
          <a:bodyPr/>
          <a:lstStyle/>
          <a:p>
            <a:pPr algn="ctr"/>
            <a:r>
              <a:rPr lang="pt-BR" sz="3200" b="1" dirty="0" smtClean="0"/>
              <a:t>LEITURA BÍBLICA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836712"/>
            <a:ext cx="7920880" cy="556408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400" dirty="0" err="1" smtClean="0">
                <a:solidFill>
                  <a:srgbClr val="0000CC"/>
                </a:solidFill>
              </a:rPr>
              <a:t>Lc</a:t>
            </a:r>
            <a:r>
              <a:rPr lang="pt-BR" sz="2400" dirty="0" smtClean="0">
                <a:solidFill>
                  <a:srgbClr val="0000CC"/>
                </a:solidFill>
              </a:rPr>
              <a:t> </a:t>
            </a:r>
            <a:r>
              <a:rPr lang="pt-BR" sz="2400" dirty="0">
                <a:solidFill>
                  <a:srgbClr val="0000CC"/>
                </a:solidFill>
              </a:rPr>
              <a:t>6. </a:t>
            </a:r>
            <a:r>
              <a:rPr lang="pt-BR" sz="2400" dirty="0" smtClean="0">
                <a:solidFill>
                  <a:srgbClr val="0000CC"/>
                </a:solidFill>
              </a:rPr>
              <a:t>20 E</a:t>
            </a:r>
            <a:r>
              <a:rPr lang="pt-BR" sz="2400" dirty="0">
                <a:solidFill>
                  <a:srgbClr val="0000CC"/>
                </a:solidFill>
              </a:rPr>
              <a:t>, levantando ele os olhos para os seus discípulos, dizia: Bem-aventurados vós, os pobres, porque vosso é o Reino de Deus</a:t>
            </a:r>
            <a:r>
              <a:rPr lang="pt-BR" sz="2400" dirty="0" smtClean="0">
                <a:solidFill>
                  <a:srgbClr val="0000CC"/>
                </a:solidFill>
              </a:rPr>
              <a:t>. </a:t>
            </a:r>
            <a:r>
              <a:rPr lang="pt-BR" sz="2400" dirty="0" smtClean="0">
                <a:solidFill>
                  <a:srgbClr val="0000CC"/>
                </a:solidFill>
              </a:rPr>
              <a:t>  21 </a:t>
            </a:r>
            <a:r>
              <a:rPr lang="pt-BR" sz="2400" dirty="0">
                <a:solidFill>
                  <a:srgbClr val="0000CC"/>
                </a:solidFill>
              </a:rPr>
              <a:t>Bem-aventurados vós, que agora tendes fome, porque sereis fartos. Bem-aventurados vós, que agora chorais, porque haveis de rir</a:t>
            </a:r>
            <a:r>
              <a:rPr lang="pt-BR" sz="2400" dirty="0" smtClean="0">
                <a:solidFill>
                  <a:srgbClr val="0000CC"/>
                </a:solidFill>
              </a:rPr>
              <a:t>.    22  </a:t>
            </a:r>
            <a:r>
              <a:rPr lang="pt-BR" sz="2400" dirty="0">
                <a:solidFill>
                  <a:srgbClr val="0000CC"/>
                </a:solidFill>
              </a:rPr>
              <a:t>Bem-aventurados sereis quando os homens vos aborrecerem, e quando vos separarem, e vos injuriarem, e rejeitarem o vosso nome como mau, por causa do Filho do Homem</a:t>
            </a:r>
            <a:r>
              <a:rPr lang="pt-BR" sz="2400" dirty="0" smtClean="0">
                <a:solidFill>
                  <a:srgbClr val="0000CC"/>
                </a:solidFill>
              </a:rPr>
              <a:t>.  </a:t>
            </a:r>
            <a:r>
              <a:rPr lang="pt-BR" sz="2400" dirty="0" smtClean="0">
                <a:solidFill>
                  <a:srgbClr val="0000CC"/>
                </a:solidFill>
              </a:rPr>
              <a:t>23 Folgai </a:t>
            </a:r>
            <a:r>
              <a:rPr lang="pt-BR" sz="2400" dirty="0">
                <a:solidFill>
                  <a:srgbClr val="0000CC"/>
                </a:solidFill>
              </a:rPr>
              <a:t>nesse dia, exultai, porque é grande o vosso galardão no céu, pois assim faziam os seus pais aos </a:t>
            </a:r>
            <a:r>
              <a:rPr lang="pt-BR" sz="2400" dirty="0" smtClean="0">
                <a:solidFill>
                  <a:srgbClr val="0000CC"/>
                </a:solidFill>
              </a:rPr>
              <a:t>profetas.   24 </a:t>
            </a:r>
            <a:r>
              <a:rPr lang="pt-BR" sz="2400" dirty="0">
                <a:solidFill>
                  <a:srgbClr val="0000CC"/>
                </a:solidFill>
              </a:rPr>
              <a:t>Mas ai de vós, ricos! Porque já tendes a vossa consolação</a:t>
            </a:r>
            <a:r>
              <a:rPr lang="pt-BR" sz="2400" dirty="0" smtClean="0">
                <a:solidFill>
                  <a:srgbClr val="0000CC"/>
                </a:solidFill>
              </a:rPr>
              <a:t>.  </a:t>
            </a:r>
            <a:r>
              <a:rPr lang="pt-BR" sz="2400" dirty="0" smtClean="0">
                <a:solidFill>
                  <a:srgbClr val="0000CC"/>
                </a:solidFill>
              </a:rPr>
              <a:t>25 Ai </a:t>
            </a:r>
            <a:r>
              <a:rPr lang="pt-BR" sz="2400" dirty="0">
                <a:solidFill>
                  <a:srgbClr val="0000CC"/>
                </a:solidFill>
              </a:rPr>
              <a:t>de vós, os que estais fartos, porque tereis fome! Ai de vós, os que agora rides, porque vos lamentareis e chorareis</a:t>
            </a:r>
            <a:r>
              <a:rPr lang="pt-BR" sz="2400" dirty="0" smtClean="0">
                <a:solidFill>
                  <a:srgbClr val="0000CC"/>
                </a:solidFill>
              </a:rPr>
              <a:t>!    26  </a:t>
            </a:r>
            <a:r>
              <a:rPr lang="pt-BR" sz="2400" dirty="0">
                <a:solidFill>
                  <a:srgbClr val="0000CC"/>
                </a:solidFill>
              </a:rPr>
              <a:t>Ai de vós quando todos os homens falarem bem de vós, porque assim faziam seus pais aos falsos </a:t>
            </a:r>
            <a:r>
              <a:rPr lang="pt-BR" sz="2400" dirty="0" smtClean="0">
                <a:solidFill>
                  <a:srgbClr val="0000CC"/>
                </a:solidFill>
              </a:rPr>
              <a:t>profetas</a:t>
            </a:r>
            <a:r>
              <a:rPr lang="pt-BR" sz="2000" dirty="0" smtClean="0">
                <a:solidFill>
                  <a:srgbClr val="0000CC"/>
                </a:solidFill>
              </a:rPr>
              <a:t>.    </a:t>
            </a:r>
            <a:endParaRPr lang="pt-BR" sz="20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612068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400" dirty="0" err="1">
                <a:solidFill>
                  <a:srgbClr val="7030A0"/>
                </a:solidFill>
              </a:rPr>
              <a:t>Sl</a:t>
            </a:r>
            <a:r>
              <a:rPr lang="pt-BR" sz="2400" dirty="0">
                <a:solidFill>
                  <a:srgbClr val="7030A0"/>
                </a:solidFill>
              </a:rPr>
              <a:t> </a:t>
            </a:r>
            <a:r>
              <a:rPr lang="pt-BR" sz="2400" dirty="0" smtClean="0">
                <a:solidFill>
                  <a:srgbClr val="7030A0"/>
                </a:solidFill>
              </a:rPr>
              <a:t>51</a:t>
            </a:r>
            <a:r>
              <a:rPr lang="pt-BR" sz="2400" dirty="0">
                <a:solidFill>
                  <a:srgbClr val="7030A0"/>
                </a:solidFill>
              </a:rPr>
              <a:t>. 11  Não me lances fora da tua presença e não retires de mim o teu Espírito Santo</a:t>
            </a:r>
            <a:r>
              <a:rPr lang="pt-BR" sz="2400" dirty="0" smtClean="0">
                <a:solidFill>
                  <a:srgbClr val="7030A0"/>
                </a:solidFill>
              </a:rPr>
              <a:t>.    12  </a:t>
            </a:r>
            <a:r>
              <a:rPr lang="pt-BR" sz="2400" dirty="0">
                <a:solidFill>
                  <a:srgbClr val="7030A0"/>
                </a:solidFill>
              </a:rPr>
              <a:t>Torna a dar-me a alegria da tua salvação e sustém-me com um espírito voluntário</a:t>
            </a:r>
            <a:r>
              <a:rPr lang="pt-BR" sz="2400" dirty="0" smtClean="0">
                <a:solidFill>
                  <a:srgbClr val="7030A0"/>
                </a:solidFill>
              </a:rPr>
              <a:t>.</a:t>
            </a:r>
            <a:endParaRPr lang="pt-BR" sz="2400" dirty="0">
              <a:solidFill>
                <a:srgbClr val="7030A0"/>
              </a:solidFill>
            </a:endParaRPr>
          </a:p>
          <a:p>
            <a:pPr marL="114300" indent="0">
              <a:buNone/>
            </a:pPr>
            <a:endParaRPr lang="pt-BR" sz="800" dirty="0">
              <a:solidFill>
                <a:srgbClr val="0000CC"/>
              </a:solidFill>
            </a:endParaRPr>
          </a:p>
          <a:p>
            <a:pPr marL="114300" indent="0">
              <a:buNone/>
            </a:pPr>
            <a:r>
              <a:rPr lang="pt-BR" sz="2400" dirty="0" smtClean="0">
                <a:solidFill>
                  <a:srgbClr val="0000CC"/>
                </a:solidFill>
              </a:rPr>
              <a:t>Cl </a:t>
            </a:r>
            <a:r>
              <a:rPr lang="pt-BR" sz="2400" dirty="0">
                <a:solidFill>
                  <a:srgbClr val="0000CC"/>
                </a:solidFill>
              </a:rPr>
              <a:t>1. 24  Regozijo-me, agora, no que padeço por vós e na minha carne cumpro o resto das aflições de Cristo, pelo seu corpo, que é a igreja</a:t>
            </a:r>
            <a:r>
              <a:rPr lang="pt-BR" sz="2400" dirty="0" smtClean="0">
                <a:solidFill>
                  <a:srgbClr val="0000CC"/>
                </a:solidFill>
              </a:rPr>
              <a:t>;    25  </a:t>
            </a:r>
            <a:r>
              <a:rPr lang="pt-BR" sz="2400" dirty="0">
                <a:solidFill>
                  <a:srgbClr val="0000CC"/>
                </a:solidFill>
              </a:rPr>
              <a:t>da qual eu estou feito ministro segundo a dispensação de Deus, que me foi concedida para convosco, para cumprir a palavra de Deus</a:t>
            </a:r>
            <a:r>
              <a:rPr lang="pt-BR" sz="2400" dirty="0" smtClean="0">
                <a:solidFill>
                  <a:srgbClr val="0000CC"/>
                </a:solidFill>
              </a:rPr>
              <a:t>:    26  </a:t>
            </a:r>
            <a:r>
              <a:rPr lang="pt-BR" sz="2400" dirty="0">
                <a:solidFill>
                  <a:srgbClr val="0000CC"/>
                </a:solidFill>
              </a:rPr>
              <a:t>o mistério que esteve oculto desde todos os séculos e em todas as gerações e que, agora, foi manifesto aos seus santos</a:t>
            </a:r>
            <a:r>
              <a:rPr lang="pt-BR" sz="2400" dirty="0" smtClean="0">
                <a:solidFill>
                  <a:srgbClr val="0000CC"/>
                </a:solidFill>
              </a:rPr>
              <a:t>;    27  </a:t>
            </a:r>
            <a:r>
              <a:rPr lang="pt-BR" sz="2400" dirty="0">
                <a:solidFill>
                  <a:srgbClr val="0000CC"/>
                </a:solidFill>
              </a:rPr>
              <a:t>aos quais Deus quis fazer conhecer quais são as riquezas da glória deste mistério entre os gentios, que é Cristo em vós, esperança da glória</a:t>
            </a:r>
            <a:r>
              <a:rPr lang="pt-BR" sz="2400" dirty="0" smtClean="0">
                <a:solidFill>
                  <a:srgbClr val="0000CC"/>
                </a:solidFill>
              </a:rPr>
              <a:t>;    28  </a:t>
            </a:r>
            <a:r>
              <a:rPr lang="pt-BR" sz="2400" dirty="0">
                <a:solidFill>
                  <a:srgbClr val="0000CC"/>
                </a:solidFill>
              </a:rPr>
              <a:t>a quem anunciamos, admoestando a todo homem e ensinando a todo homem em toda a sabedoria; para que apresentemos todo homem perfeito em Jesus </a:t>
            </a:r>
            <a:r>
              <a:rPr lang="pt-BR" sz="2400" dirty="0" smtClean="0">
                <a:solidFill>
                  <a:srgbClr val="0000CC"/>
                </a:solidFill>
              </a:rPr>
              <a:t>Cristo</a:t>
            </a:r>
            <a:endParaRPr lang="pt-BR" sz="24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52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936104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6:   OS ENSINAMENTOS DE JESUS CRISTO</a:t>
            </a:r>
            <a:endParaRPr lang="pt-BR" sz="2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196752"/>
            <a:ext cx="7620000" cy="5112568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>
                <a:solidFill>
                  <a:srgbClr val="2F2B20"/>
                </a:solidFill>
              </a:rPr>
              <a:t>I - COMO VIVENCIAR O REINO DE DEUS AQUI NA TERRA     </a:t>
            </a:r>
            <a:r>
              <a:rPr lang="pt-BR" sz="1800" dirty="0" smtClean="0">
                <a:solidFill>
                  <a:srgbClr val="2F2B20"/>
                </a:solidFill>
              </a:rPr>
              <a:t>2</a:t>
            </a:r>
            <a:endParaRPr lang="pt-BR" sz="1800" dirty="0">
              <a:solidFill>
                <a:srgbClr val="2F2B20"/>
              </a:solidFill>
            </a:endParaRPr>
          </a:p>
          <a:p>
            <a:pPr marL="114300" lvl="0" indent="0">
              <a:buClr>
                <a:srgbClr val="A9A57C"/>
              </a:buClr>
              <a:buNone/>
            </a:pPr>
            <a:endParaRPr lang="pt-BR" sz="1400" dirty="0">
              <a:solidFill>
                <a:srgbClr val="2F2B20"/>
              </a:solidFill>
            </a:endParaRPr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2400" dirty="0"/>
              <a:t>Outro tema </a:t>
            </a:r>
            <a:r>
              <a:rPr lang="pt-BR" sz="2400" dirty="0" smtClean="0"/>
              <a:t>dos </a:t>
            </a:r>
            <a:r>
              <a:rPr lang="pt-BR" sz="2400" dirty="0"/>
              <a:t>ensinamentos de Jesus </a:t>
            </a:r>
            <a:r>
              <a:rPr lang="pt-BR" sz="2400" dirty="0" smtClean="0"/>
              <a:t>é </a:t>
            </a:r>
            <a:r>
              <a:rPr lang="pt-BR" sz="2400" dirty="0"/>
              <a:t>o amor. O amor é o cumprimento de toda prescrição da Lei e dos profetas, pois quem ama a Deus guarda seus mandamentos e não faz mal ao próximo (</a:t>
            </a:r>
            <a:r>
              <a:rPr lang="pt-BR" sz="2400" dirty="0" err="1">
                <a:solidFill>
                  <a:srgbClr val="0000CC"/>
                </a:solidFill>
              </a:rPr>
              <a:t>Rm</a:t>
            </a:r>
            <a:r>
              <a:rPr lang="pt-BR" sz="2400" dirty="0">
                <a:solidFill>
                  <a:srgbClr val="0000CC"/>
                </a:solidFill>
              </a:rPr>
              <a:t> 13.8-10</a:t>
            </a:r>
            <a:r>
              <a:rPr lang="pt-BR" sz="2400" dirty="0"/>
              <a:t>). O amor é a base sólida dos nossos relacionamentos dentro e fora da nossa comunidade de fé </a:t>
            </a:r>
            <a:r>
              <a:rPr lang="pt-BR" sz="2400" dirty="0" smtClean="0"/>
              <a:t>(</a:t>
            </a:r>
            <a:r>
              <a:rPr lang="pt-BR" sz="2400" dirty="0" smtClean="0">
                <a:solidFill>
                  <a:srgbClr val="0000CC"/>
                </a:solidFill>
              </a:rPr>
              <a:t>1Jo </a:t>
            </a:r>
            <a:r>
              <a:rPr lang="pt-BR" sz="2400" dirty="0">
                <a:solidFill>
                  <a:srgbClr val="0000CC"/>
                </a:solidFill>
              </a:rPr>
              <a:t>4.7-11</a:t>
            </a:r>
            <a:r>
              <a:rPr lang="pt-BR" sz="2400" dirty="0"/>
              <a:t>). O amor proposto por Cristo </a:t>
            </a:r>
            <a:r>
              <a:rPr lang="pt-BR" sz="2400" dirty="0" smtClean="0"/>
              <a:t>atinge as </a:t>
            </a:r>
            <a:r>
              <a:rPr lang="pt-BR" sz="2400" dirty="0"/>
              <a:t>pessoas impossíveis de se amar (inimigos, caluniadores, perseguidores e acusadores</a:t>
            </a:r>
            <a:r>
              <a:rPr lang="pt-BR" sz="2400" dirty="0" smtClean="0"/>
              <a:t>).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153375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pPr algn="ctr"/>
            <a:r>
              <a:rPr lang="pt-BR" sz="3200" b="1" dirty="0" smtClean="0"/>
              <a:t>LEITURA BÍBLICA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7620000" cy="534806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000" dirty="0">
                <a:solidFill>
                  <a:srgbClr val="0000CC"/>
                </a:solidFill>
              </a:rPr>
              <a:t>Lucas 6. </a:t>
            </a:r>
            <a:r>
              <a:rPr lang="pt-BR" sz="2000" dirty="0" smtClean="0">
                <a:solidFill>
                  <a:srgbClr val="0000CC"/>
                </a:solidFill>
              </a:rPr>
              <a:t>27  </a:t>
            </a:r>
            <a:r>
              <a:rPr lang="pt-BR" sz="2000" dirty="0">
                <a:solidFill>
                  <a:srgbClr val="0000CC"/>
                </a:solidFill>
              </a:rPr>
              <a:t>Mas a vós, que ouvis, digo: Amai a vossos inimigos, fazei bem aos que vos aborrecem</a:t>
            </a:r>
            <a:r>
              <a:rPr lang="pt-BR" sz="2000" dirty="0" smtClean="0">
                <a:solidFill>
                  <a:srgbClr val="0000CC"/>
                </a:solidFill>
              </a:rPr>
              <a:t>,    28  </a:t>
            </a:r>
            <a:r>
              <a:rPr lang="pt-BR" sz="2000" dirty="0">
                <a:solidFill>
                  <a:srgbClr val="0000CC"/>
                </a:solidFill>
              </a:rPr>
              <a:t>bendizei os que vos maldizem e orai pelos que vos caluniam</a:t>
            </a:r>
            <a:r>
              <a:rPr lang="pt-BR" sz="2000" dirty="0" smtClean="0">
                <a:solidFill>
                  <a:srgbClr val="0000CC"/>
                </a:solidFill>
              </a:rPr>
              <a:t>.    29  </a:t>
            </a:r>
            <a:r>
              <a:rPr lang="pt-BR" sz="2000" dirty="0">
                <a:solidFill>
                  <a:srgbClr val="0000CC"/>
                </a:solidFill>
              </a:rPr>
              <a:t>Ao que te ferir numa face, oferece-lhe também a outra; e ao que te houver tirado a capa, nem a túnica recuses</a:t>
            </a:r>
            <a:r>
              <a:rPr lang="pt-BR" sz="2000" dirty="0" smtClean="0">
                <a:solidFill>
                  <a:srgbClr val="0000CC"/>
                </a:solidFill>
              </a:rPr>
              <a:t>.    30  </a:t>
            </a:r>
            <a:r>
              <a:rPr lang="pt-BR" sz="2000" dirty="0">
                <a:solidFill>
                  <a:srgbClr val="0000CC"/>
                </a:solidFill>
              </a:rPr>
              <a:t>E dá a qualquer que te pedir; e ao que tomar o que é teu, não </a:t>
            </a:r>
            <a:r>
              <a:rPr lang="pt-BR" sz="2000" dirty="0" err="1">
                <a:solidFill>
                  <a:srgbClr val="0000CC"/>
                </a:solidFill>
              </a:rPr>
              <a:t>lho</a:t>
            </a:r>
            <a:r>
              <a:rPr lang="pt-BR" sz="2000" dirty="0">
                <a:solidFill>
                  <a:srgbClr val="0000CC"/>
                </a:solidFill>
              </a:rPr>
              <a:t> tornes a pedir</a:t>
            </a:r>
            <a:r>
              <a:rPr lang="pt-BR" sz="2000" dirty="0" smtClean="0">
                <a:solidFill>
                  <a:srgbClr val="0000CC"/>
                </a:solidFill>
              </a:rPr>
              <a:t>.    31  </a:t>
            </a:r>
            <a:r>
              <a:rPr lang="pt-BR" sz="2000" dirty="0">
                <a:solidFill>
                  <a:srgbClr val="0000CC"/>
                </a:solidFill>
              </a:rPr>
              <a:t>E como vós quereis que os homens vos façam, da mesma maneira fazei-lhes vós também</a:t>
            </a:r>
            <a:r>
              <a:rPr lang="pt-BR" sz="2000" dirty="0" smtClean="0">
                <a:solidFill>
                  <a:srgbClr val="0000CC"/>
                </a:solidFill>
              </a:rPr>
              <a:t>.    32  </a:t>
            </a:r>
            <a:r>
              <a:rPr lang="pt-BR" sz="2000" dirty="0">
                <a:solidFill>
                  <a:srgbClr val="0000CC"/>
                </a:solidFill>
              </a:rPr>
              <a:t>E, se amardes aos que vos amam, que recompensa tereis? Também os pecadores amam aos que os amam</a:t>
            </a:r>
            <a:r>
              <a:rPr lang="pt-BR" sz="2000" dirty="0" smtClean="0">
                <a:solidFill>
                  <a:srgbClr val="0000CC"/>
                </a:solidFill>
              </a:rPr>
              <a:t>.    33  </a:t>
            </a:r>
            <a:r>
              <a:rPr lang="pt-BR" sz="2000" dirty="0">
                <a:solidFill>
                  <a:srgbClr val="0000CC"/>
                </a:solidFill>
              </a:rPr>
              <a:t>E, se fizerdes bem aos que vos fazem bem, que recompensa tereis? Também os pecadores fazem o mesmo</a:t>
            </a:r>
            <a:r>
              <a:rPr lang="pt-BR" sz="2000" dirty="0" smtClean="0">
                <a:solidFill>
                  <a:srgbClr val="0000CC"/>
                </a:solidFill>
              </a:rPr>
              <a:t>.    34  </a:t>
            </a:r>
            <a:r>
              <a:rPr lang="pt-BR" sz="2000" dirty="0">
                <a:solidFill>
                  <a:srgbClr val="0000CC"/>
                </a:solidFill>
              </a:rPr>
              <a:t>E, se emprestardes àqueles de quem esperais tornar a receber, que recompensa tereis? Também os pecadores emprestam aos pecadores, para tornarem a receber outro tanto</a:t>
            </a:r>
            <a:r>
              <a:rPr lang="pt-BR" sz="2000" dirty="0" smtClean="0">
                <a:solidFill>
                  <a:srgbClr val="0000CC"/>
                </a:solidFill>
              </a:rPr>
              <a:t>.    35  </a:t>
            </a:r>
            <a:r>
              <a:rPr lang="pt-BR" sz="2000" dirty="0">
                <a:solidFill>
                  <a:srgbClr val="0000CC"/>
                </a:solidFill>
              </a:rPr>
              <a:t>Amai, pois, a vossos inimigos, e fazei o bem, e emprestai, sem nada esperardes, e será grande o vosso galardão, e sereis filhos do Altíssimo; porque ele é benigno até para com os ingratos e maus</a:t>
            </a:r>
            <a:r>
              <a:rPr lang="pt-BR" sz="2000" dirty="0" smtClean="0">
                <a:solidFill>
                  <a:srgbClr val="0000CC"/>
                </a:solidFill>
              </a:rPr>
              <a:t>.    36  </a:t>
            </a:r>
            <a:r>
              <a:rPr lang="pt-BR" sz="2000" dirty="0">
                <a:solidFill>
                  <a:srgbClr val="0000CC"/>
                </a:solidFill>
              </a:rPr>
              <a:t>Sede, pois, misericordiosos, como também vosso Pai é misericordioso</a:t>
            </a:r>
            <a:r>
              <a:rPr lang="pt-BR" sz="2000" dirty="0" smtClean="0">
                <a:solidFill>
                  <a:srgbClr val="0000CC"/>
                </a:solidFill>
              </a:rPr>
              <a:t>.    </a:t>
            </a:r>
            <a:endParaRPr lang="pt-BR" sz="20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44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612068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dirty="0" err="1">
                <a:solidFill>
                  <a:srgbClr val="7030A0"/>
                </a:solidFill>
              </a:rPr>
              <a:t>Rm</a:t>
            </a:r>
            <a:r>
              <a:rPr lang="pt-BR" dirty="0">
                <a:solidFill>
                  <a:srgbClr val="7030A0"/>
                </a:solidFill>
              </a:rPr>
              <a:t> </a:t>
            </a:r>
            <a:r>
              <a:rPr lang="pt-BR" dirty="0" smtClean="0">
                <a:solidFill>
                  <a:srgbClr val="7030A0"/>
                </a:solidFill>
              </a:rPr>
              <a:t>13</a:t>
            </a:r>
            <a:r>
              <a:rPr lang="pt-BR" dirty="0">
                <a:solidFill>
                  <a:srgbClr val="7030A0"/>
                </a:solidFill>
              </a:rPr>
              <a:t>. 8  A ninguém devais coisa alguma, a não ser o amor com que vos ameis uns aos outros; porque quem ama aos outros cumpriu a lei</a:t>
            </a:r>
            <a:r>
              <a:rPr lang="pt-BR" dirty="0" smtClean="0">
                <a:solidFill>
                  <a:srgbClr val="7030A0"/>
                </a:solidFill>
              </a:rPr>
              <a:t>.    9  </a:t>
            </a:r>
            <a:r>
              <a:rPr lang="pt-BR" dirty="0">
                <a:solidFill>
                  <a:srgbClr val="7030A0"/>
                </a:solidFill>
              </a:rPr>
              <a:t>Com efeito: Não adulterarás, não matarás, não furtarás, não darás falso testemunho, não cobiçarás, e, se há algum outro mandamento, tudo nesta palavra se resume: Amarás ao teu próximo como a ti mesmo</a:t>
            </a:r>
            <a:r>
              <a:rPr lang="pt-BR" dirty="0" smtClean="0">
                <a:solidFill>
                  <a:srgbClr val="7030A0"/>
                </a:solidFill>
              </a:rPr>
              <a:t>.    10  </a:t>
            </a:r>
            <a:r>
              <a:rPr lang="pt-BR" dirty="0">
                <a:solidFill>
                  <a:srgbClr val="7030A0"/>
                </a:solidFill>
              </a:rPr>
              <a:t>O amor não faz mal ao próximo; de sorte que o cumprimento da lei é o amor</a:t>
            </a:r>
            <a:r>
              <a:rPr lang="pt-BR" dirty="0" smtClean="0">
                <a:solidFill>
                  <a:srgbClr val="7030A0"/>
                </a:solidFill>
              </a:rPr>
              <a:t>.</a:t>
            </a:r>
          </a:p>
          <a:p>
            <a:pPr marL="114300" indent="0">
              <a:buNone/>
            </a:pPr>
            <a:endParaRPr lang="pt-BR" sz="1000" dirty="0" smtClean="0">
              <a:solidFill>
                <a:srgbClr val="0000CC"/>
              </a:solidFill>
            </a:endParaRPr>
          </a:p>
          <a:p>
            <a:pPr marL="114300" indent="0">
              <a:buNone/>
            </a:pPr>
            <a:r>
              <a:rPr lang="pt-BR" dirty="0" smtClean="0">
                <a:solidFill>
                  <a:srgbClr val="0000CC"/>
                </a:solidFill>
              </a:rPr>
              <a:t>1Jo </a:t>
            </a:r>
            <a:r>
              <a:rPr lang="pt-BR" dirty="0">
                <a:solidFill>
                  <a:srgbClr val="0000CC"/>
                </a:solidFill>
              </a:rPr>
              <a:t>4. 7 </a:t>
            </a:r>
            <a:r>
              <a:rPr lang="pt-BR" dirty="0" smtClean="0">
                <a:solidFill>
                  <a:srgbClr val="0000CC"/>
                </a:solidFill>
              </a:rPr>
              <a:t> </a:t>
            </a:r>
            <a:r>
              <a:rPr lang="pt-BR" dirty="0">
                <a:solidFill>
                  <a:srgbClr val="0000CC"/>
                </a:solidFill>
              </a:rPr>
              <a:t>Amados, amemo-nos uns aos outros, porque a caridade é de Deus; e qualquer que ama é nascido de Deus e conhece a Deus</a:t>
            </a:r>
            <a:r>
              <a:rPr lang="pt-BR" dirty="0" smtClean="0">
                <a:solidFill>
                  <a:srgbClr val="0000CC"/>
                </a:solidFill>
              </a:rPr>
              <a:t>.    8  </a:t>
            </a:r>
            <a:r>
              <a:rPr lang="pt-BR" dirty="0">
                <a:solidFill>
                  <a:srgbClr val="0000CC"/>
                </a:solidFill>
              </a:rPr>
              <a:t>Aquele que não ama não conhece a Deus, porque Deus é caridade</a:t>
            </a:r>
            <a:r>
              <a:rPr lang="pt-BR" dirty="0" smtClean="0">
                <a:solidFill>
                  <a:srgbClr val="0000CC"/>
                </a:solidFill>
              </a:rPr>
              <a:t>.   9  </a:t>
            </a:r>
            <a:r>
              <a:rPr lang="pt-BR" dirty="0">
                <a:solidFill>
                  <a:srgbClr val="0000CC"/>
                </a:solidFill>
              </a:rPr>
              <a:t>Nisto se manifestou a caridade de Deus para conosco: que Deus enviou seu Filho unigênito ao mundo, para que por ele vivamos</a:t>
            </a:r>
            <a:r>
              <a:rPr lang="pt-BR" dirty="0" smtClean="0">
                <a:solidFill>
                  <a:srgbClr val="0000CC"/>
                </a:solidFill>
              </a:rPr>
              <a:t>.    10  </a:t>
            </a:r>
            <a:r>
              <a:rPr lang="pt-BR" dirty="0">
                <a:solidFill>
                  <a:srgbClr val="0000CC"/>
                </a:solidFill>
              </a:rPr>
              <a:t>Nisto está a caridade: não em que nós tenhamos amado a Deus, mas em que ele nos amou e enviou seu Filho para propiciação pelos nossos pecados</a:t>
            </a:r>
            <a:r>
              <a:rPr lang="pt-BR" dirty="0" smtClean="0">
                <a:solidFill>
                  <a:srgbClr val="0000CC"/>
                </a:solidFill>
              </a:rPr>
              <a:t>.    11  </a:t>
            </a:r>
            <a:r>
              <a:rPr lang="pt-BR" dirty="0">
                <a:solidFill>
                  <a:srgbClr val="0000CC"/>
                </a:solidFill>
              </a:rPr>
              <a:t>Amados, se Deus assim nos amou, também nós devemos amar uns aos outros.</a:t>
            </a:r>
            <a:endParaRPr lang="pt-BR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97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1080120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6:   OS ENSINAMENTOS DE JESUS CRISTO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412776"/>
            <a:ext cx="7620000" cy="4800600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>
                <a:solidFill>
                  <a:srgbClr val="2F2B20"/>
                </a:solidFill>
              </a:rPr>
              <a:t>I - COMO VIVENCIAR O REINO DE DEUS AQUI NA TERRA     </a:t>
            </a:r>
            <a:r>
              <a:rPr lang="pt-BR" sz="1800" dirty="0" smtClean="0">
                <a:solidFill>
                  <a:srgbClr val="2F2B20"/>
                </a:solidFill>
              </a:rPr>
              <a:t>3</a:t>
            </a:r>
            <a:endParaRPr lang="pt-BR" sz="1800" dirty="0">
              <a:solidFill>
                <a:srgbClr val="2F2B20"/>
              </a:solidFill>
            </a:endParaRPr>
          </a:p>
          <a:p>
            <a:pPr marL="114300" lvl="0" indent="0">
              <a:buClr>
                <a:srgbClr val="A9A57C"/>
              </a:buClr>
              <a:buNone/>
            </a:pPr>
            <a:endParaRPr lang="pt-BR" sz="1800" dirty="0">
              <a:solidFill>
                <a:srgbClr val="2F2B20"/>
              </a:solidFill>
            </a:endParaRPr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2400" dirty="0"/>
              <a:t>Agora vejamos a humildade proposta por Cristo aos seus seguidores. </a:t>
            </a:r>
            <a:r>
              <a:rPr lang="pt-BR" sz="2400" dirty="0" smtClean="0"/>
              <a:t>À </a:t>
            </a:r>
            <a:r>
              <a:rPr lang="pt-BR" sz="2400" dirty="0"/>
              <a:t>luz das Escrituras, humildade é o reconhecimento da fraqueza humana comparada com a onipotência </a:t>
            </a:r>
            <a:r>
              <a:rPr lang="pt-BR" sz="2400" dirty="0" smtClean="0"/>
              <a:t>divina. </a:t>
            </a:r>
            <a:r>
              <a:rPr lang="pt-BR" sz="2400" dirty="0"/>
              <a:t>A humildade nos permite enxergar com clareza nossa realidade antes de nos atrevermos a julgar a realidade de outras pessoas. A perfeita compreensão das nossas próprias fraquezas nos torna compassíveis e misericordiosos no trato com os mais fracos (</a:t>
            </a:r>
            <a:r>
              <a:rPr lang="pt-BR" sz="2400" dirty="0" err="1">
                <a:solidFill>
                  <a:srgbClr val="0000CC"/>
                </a:solidFill>
              </a:rPr>
              <a:t>Gl</a:t>
            </a:r>
            <a:r>
              <a:rPr lang="pt-BR" sz="2400" dirty="0">
                <a:solidFill>
                  <a:srgbClr val="0000CC"/>
                </a:solidFill>
              </a:rPr>
              <a:t> 6.1-5</a:t>
            </a:r>
            <a:r>
              <a:rPr lang="pt-BR" sz="2400" dirty="0"/>
              <a:t>).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1533756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661"/>
            <a:ext cx="7620000" cy="576064"/>
          </a:xfrm>
        </p:spPr>
        <p:txBody>
          <a:bodyPr/>
          <a:lstStyle/>
          <a:p>
            <a:pPr algn="ctr"/>
            <a:r>
              <a:rPr lang="pt-BR" sz="3200" b="1" dirty="0" smtClean="0"/>
              <a:t>LEITURA BÍBLICA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620688"/>
            <a:ext cx="7920880" cy="5780112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000" dirty="0">
                <a:solidFill>
                  <a:srgbClr val="0000CC"/>
                </a:solidFill>
              </a:rPr>
              <a:t>Lucas 6. </a:t>
            </a:r>
            <a:r>
              <a:rPr lang="pt-BR" sz="2000" u="sng" dirty="0" smtClean="0">
                <a:solidFill>
                  <a:srgbClr val="0000CC"/>
                </a:solidFill>
              </a:rPr>
              <a:t>37</a:t>
            </a:r>
            <a:r>
              <a:rPr lang="pt-BR" sz="2000" dirty="0" smtClean="0">
                <a:solidFill>
                  <a:srgbClr val="0000CC"/>
                </a:solidFill>
              </a:rPr>
              <a:t>  </a:t>
            </a:r>
            <a:r>
              <a:rPr lang="pt-BR" sz="2000" dirty="0">
                <a:solidFill>
                  <a:srgbClr val="0000CC"/>
                </a:solidFill>
              </a:rPr>
              <a:t>Não julgueis, e não sereis julgados; não condeneis, e não sereis condenados; soltai, e soltar-vos-ão</a:t>
            </a:r>
            <a:r>
              <a:rPr lang="pt-BR" sz="2000" dirty="0" smtClean="0">
                <a:solidFill>
                  <a:srgbClr val="0000CC"/>
                </a:solidFill>
              </a:rPr>
              <a:t>. </a:t>
            </a:r>
            <a:r>
              <a:rPr lang="pt-BR" sz="2000" u="sng" dirty="0" smtClean="0">
                <a:solidFill>
                  <a:srgbClr val="0000CC"/>
                </a:solidFill>
              </a:rPr>
              <a:t>38</a:t>
            </a:r>
            <a:r>
              <a:rPr lang="pt-BR" sz="2000" dirty="0" smtClean="0">
                <a:solidFill>
                  <a:srgbClr val="0000CC"/>
                </a:solidFill>
              </a:rPr>
              <a:t> Dai</a:t>
            </a:r>
            <a:r>
              <a:rPr lang="pt-BR" sz="2000" dirty="0">
                <a:solidFill>
                  <a:srgbClr val="0000CC"/>
                </a:solidFill>
              </a:rPr>
              <a:t>, e ser-vos-á dado; boa medida, recalcada, sacudida e transbordando vos darão; porque com a mesma medida com que medirdes também vos medirão de novo</a:t>
            </a:r>
            <a:r>
              <a:rPr lang="pt-BR" sz="2000" dirty="0" smtClean="0">
                <a:solidFill>
                  <a:srgbClr val="0000CC"/>
                </a:solidFill>
              </a:rPr>
              <a:t>.    </a:t>
            </a:r>
            <a:r>
              <a:rPr lang="pt-BR" sz="2000" u="sng" dirty="0" smtClean="0">
                <a:solidFill>
                  <a:srgbClr val="0000CC"/>
                </a:solidFill>
              </a:rPr>
              <a:t>39</a:t>
            </a:r>
            <a:r>
              <a:rPr lang="pt-BR" sz="2000" dirty="0" smtClean="0">
                <a:solidFill>
                  <a:srgbClr val="0000CC"/>
                </a:solidFill>
              </a:rPr>
              <a:t> </a:t>
            </a:r>
            <a:r>
              <a:rPr lang="pt-BR" sz="2000" dirty="0">
                <a:solidFill>
                  <a:srgbClr val="0000CC"/>
                </a:solidFill>
              </a:rPr>
              <a:t>E disse-lhes uma parábola: Pode, porventura, um cego guiar outro cego? Não cairão ambos na cova</a:t>
            </a:r>
            <a:r>
              <a:rPr lang="pt-BR" sz="2000" dirty="0" smtClean="0">
                <a:solidFill>
                  <a:srgbClr val="0000CC"/>
                </a:solidFill>
              </a:rPr>
              <a:t>?   </a:t>
            </a:r>
            <a:r>
              <a:rPr lang="pt-BR" sz="2000" u="sng" dirty="0" smtClean="0">
                <a:solidFill>
                  <a:srgbClr val="0000CC"/>
                </a:solidFill>
              </a:rPr>
              <a:t>40</a:t>
            </a:r>
            <a:r>
              <a:rPr lang="pt-BR" sz="2000" dirty="0" smtClean="0">
                <a:solidFill>
                  <a:srgbClr val="0000CC"/>
                </a:solidFill>
              </a:rPr>
              <a:t> </a:t>
            </a:r>
            <a:r>
              <a:rPr lang="pt-BR" sz="2000" dirty="0">
                <a:solidFill>
                  <a:srgbClr val="0000CC"/>
                </a:solidFill>
              </a:rPr>
              <a:t>O discípulo não é superior a seu mestre, mas todo o que for perfeito será como o seu mestre</a:t>
            </a:r>
            <a:r>
              <a:rPr lang="pt-BR" sz="2000" dirty="0" smtClean="0">
                <a:solidFill>
                  <a:srgbClr val="0000CC"/>
                </a:solidFill>
              </a:rPr>
              <a:t>.    </a:t>
            </a:r>
            <a:r>
              <a:rPr lang="pt-BR" sz="2000" u="sng" dirty="0" smtClean="0">
                <a:solidFill>
                  <a:srgbClr val="0000CC"/>
                </a:solidFill>
              </a:rPr>
              <a:t>41</a:t>
            </a:r>
            <a:r>
              <a:rPr lang="pt-BR" sz="2000" dirty="0" smtClean="0">
                <a:solidFill>
                  <a:srgbClr val="0000CC"/>
                </a:solidFill>
              </a:rPr>
              <a:t>  </a:t>
            </a:r>
            <a:r>
              <a:rPr lang="pt-BR" sz="2000" dirty="0">
                <a:solidFill>
                  <a:srgbClr val="0000CC"/>
                </a:solidFill>
              </a:rPr>
              <a:t>E por que atentas tu no argueiro que está no olho do teu irmão e não reparas na trave que está no teu próprio olho</a:t>
            </a:r>
            <a:r>
              <a:rPr lang="pt-BR" sz="2000" dirty="0" smtClean="0">
                <a:solidFill>
                  <a:srgbClr val="0000CC"/>
                </a:solidFill>
              </a:rPr>
              <a:t>?  </a:t>
            </a:r>
            <a:r>
              <a:rPr lang="pt-BR" sz="2000" u="sng" dirty="0" smtClean="0">
                <a:solidFill>
                  <a:srgbClr val="0000CC"/>
                </a:solidFill>
              </a:rPr>
              <a:t>42</a:t>
            </a:r>
            <a:r>
              <a:rPr lang="pt-BR" sz="2000" dirty="0" smtClean="0">
                <a:solidFill>
                  <a:srgbClr val="0000CC"/>
                </a:solidFill>
              </a:rPr>
              <a:t> Ou </a:t>
            </a:r>
            <a:r>
              <a:rPr lang="pt-BR" sz="2000" dirty="0">
                <a:solidFill>
                  <a:srgbClr val="0000CC"/>
                </a:solidFill>
              </a:rPr>
              <a:t>como podes dizer a teu irmão: Irmão, deixa-me tirar o argueiro que está no teu olho, não atentando tu mesmo na trave que está no teu olho? Hipócrita, tira primeiro a trave do teu olho e, então, verás bem para tirar o argueiro que está no olho de teu irmão</a:t>
            </a:r>
            <a:r>
              <a:rPr lang="pt-BR" sz="2000" dirty="0" smtClean="0">
                <a:solidFill>
                  <a:srgbClr val="0000CC"/>
                </a:solidFill>
              </a:rPr>
              <a:t>.  </a:t>
            </a:r>
            <a:r>
              <a:rPr lang="pt-BR" sz="2000" u="sng" dirty="0" smtClean="0">
                <a:solidFill>
                  <a:srgbClr val="0000CC"/>
                </a:solidFill>
              </a:rPr>
              <a:t>43 </a:t>
            </a:r>
            <a:r>
              <a:rPr lang="pt-BR" sz="2000" dirty="0" smtClean="0">
                <a:solidFill>
                  <a:srgbClr val="0000CC"/>
                </a:solidFill>
              </a:rPr>
              <a:t>Porque </a:t>
            </a:r>
            <a:r>
              <a:rPr lang="pt-BR" sz="2000" dirty="0">
                <a:solidFill>
                  <a:srgbClr val="0000CC"/>
                </a:solidFill>
              </a:rPr>
              <a:t>não há boa árvore que dê mau fruto, nem má árvore que dê bom fruto</a:t>
            </a:r>
            <a:r>
              <a:rPr lang="pt-BR" sz="2000" dirty="0" smtClean="0">
                <a:solidFill>
                  <a:srgbClr val="0000CC"/>
                </a:solidFill>
              </a:rPr>
              <a:t>.  </a:t>
            </a:r>
            <a:r>
              <a:rPr lang="pt-BR" sz="2000" u="sng" dirty="0" smtClean="0">
                <a:solidFill>
                  <a:srgbClr val="0000CC"/>
                </a:solidFill>
              </a:rPr>
              <a:t>44</a:t>
            </a:r>
            <a:r>
              <a:rPr lang="pt-BR" sz="2000" dirty="0" smtClean="0">
                <a:solidFill>
                  <a:srgbClr val="0000CC"/>
                </a:solidFill>
              </a:rPr>
              <a:t> </a:t>
            </a:r>
            <a:r>
              <a:rPr lang="pt-BR" sz="2000" dirty="0">
                <a:solidFill>
                  <a:srgbClr val="0000CC"/>
                </a:solidFill>
              </a:rPr>
              <a:t>Porque cada árvore se conhece pelo seu próprio fruto; pois não se colhem figos dos espinheiros, nem se vindimam uvas dos </a:t>
            </a:r>
            <a:r>
              <a:rPr lang="pt-BR" sz="2000" dirty="0" smtClean="0">
                <a:solidFill>
                  <a:srgbClr val="0000CC"/>
                </a:solidFill>
              </a:rPr>
              <a:t>abrolhos.   </a:t>
            </a:r>
            <a:r>
              <a:rPr lang="pt-BR" sz="2000" u="sng" dirty="0" smtClean="0">
                <a:solidFill>
                  <a:srgbClr val="0000CC"/>
                </a:solidFill>
              </a:rPr>
              <a:t>45</a:t>
            </a:r>
            <a:r>
              <a:rPr lang="pt-BR" sz="2000" dirty="0" smtClean="0">
                <a:solidFill>
                  <a:srgbClr val="0000CC"/>
                </a:solidFill>
              </a:rPr>
              <a:t> O </a:t>
            </a:r>
            <a:r>
              <a:rPr lang="pt-BR" sz="2000" dirty="0">
                <a:solidFill>
                  <a:srgbClr val="0000CC"/>
                </a:solidFill>
              </a:rPr>
              <a:t>homem bom, do bom tesouro do seu coração, tira o bem, e o homem mau, do mau tesouro do seu coração, tira o mal, porque da abundância do seu coração fala a boca.</a:t>
            </a:r>
          </a:p>
        </p:txBody>
      </p:sp>
    </p:spTree>
    <p:extLst>
      <p:ext uri="{BB962C8B-B14F-4D97-AF65-F5344CB8AC3E}">
        <p14:creationId xmlns:p14="http://schemas.microsoft.com/office/powerpoint/2010/main" val="146738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548680"/>
            <a:ext cx="7620000" cy="5904656"/>
          </a:xfrm>
        </p:spPr>
        <p:txBody>
          <a:bodyPr>
            <a:noAutofit/>
          </a:bodyPr>
          <a:lstStyle/>
          <a:p>
            <a:pPr marL="114300" indent="0">
              <a:buNone/>
            </a:pPr>
            <a:endParaRPr lang="pt-BR" sz="2100" dirty="0" smtClean="0">
              <a:solidFill>
                <a:srgbClr val="0000CC"/>
              </a:solidFill>
            </a:endParaRPr>
          </a:p>
          <a:p>
            <a:pPr marL="114300" indent="0">
              <a:buNone/>
            </a:pPr>
            <a:r>
              <a:rPr lang="pt-BR" sz="2800" dirty="0" err="1" smtClean="0">
                <a:solidFill>
                  <a:srgbClr val="0000CC"/>
                </a:solidFill>
              </a:rPr>
              <a:t>Gl</a:t>
            </a:r>
            <a:r>
              <a:rPr lang="pt-BR" sz="2800" dirty="0" smtClean="0">
                <a:solidFill>
                  <a:srgbClr val="0000CC"/>
                </a:solidFill>
              </a:rPr>
              <a:t> </a:t>
            </a:r>
            <a:r>
              <a:rPr lang="pt-BR" sz="2800" dirty="0">
                <a:solidFill>
                  <a:srgbClr val="0000CC"/>
                </a:solidFill>
              </a:rPr>
              <a:t>6. 1 </a:t>
            </a:r>
            <a:r>
              <a:rPr lang="pt-BR" sz="2800" dirty="0" smtClean="0">
                <a:solidFill>
                  <a:srgbClr val="0000CC"/>
                </a:solidFill>
              </a:rPr>
              <a:t> </a:t>
            </a:r>
            <a:r>
              <a:rPr lang="pt-BR" sz="2800" dirty="0">
                <a:solidFill>
                  <a:srgbClr val="0000CC"/>
                </a:solidFill>
              </a:rPr>
              <a:t>Irmãos, se algum homem chegar a ser surpreendido nalguma ofensa, vós, que sois espirituais, encaminhai o tal com espírito de mansidão, olhando por ti mesmo, para que não sejas também tentado</a:t>
            </a:r>
            <a:r>
              <a:rPr lang="pt-BR" sz="2800" dirty="0" smtClean="0">
                <a:solidFill>
                  <a:srgbClr val="0000CC"/>
                </a:solidFill>
              </a:rPr>
              <a:t>.    2  </a:t>
            </a:r>
            <a:r>
              <a:rPr lang="pt-BR" sz="2800" dirty="0">
                <a:solidFill>
                  <a:srgbClr val="0000CC"/>
                </a:solidFill>
              </a:rPr>
              <a:t>Levai as cargas uns dos outros e assim cumprireis a lei de Cristo</a:t>
            </a:r>
            <a:r>
              <a:rPr lang="pt-BR" sz="2800" dirty="0" smtClean="0">
                <a:solidFill>
                  <a:srgbClr val="0000CC"/>
                </a:solidFill>
              </a:rPr>
              <a:t>.    3  </a:t>
            </a:r>
            <a:r>
              <a:rPr lang="pt-BR" sz="2800" dirty="0">
                <a:solidFill>
                  <a:srgbClr val="0000CC"/>
                </a:solidFill>
              </a:rPr>
              <a:t>Porque, se alguém cuida ser alguma coisa, não sendo nada, engana-se a si mesmo</a:t>
            </a:r>
            <a:r>
              <a:rPr lang="pt-BR" sz="2800" dirty="0" smtClean="0">
                <a:solidFill>
                  <a:srgbClr val="0000CC"/>
                </a:solidFill>
              </a:rPr>
              <a:t>.    4  </a:t>
            </a:r>
            <a:r>
              <a:rPr lang="pt-BR" sz="2800" dirty="0">
                <a:solidFill>
                  <a:srgbClr val="0000CC"/>
                </a:solidFill>
              </a:rPr>
              <a:t>Mas prove cada um a sua própria obra e terá glória só em si mesmo e não noutro</a:t>
            </a:r>
            <a:r>
              <a:rPr lang="pt-BR" sz="2800" dirty="0" smtClean="0">
                <a:solidFill>
                  <a:srgbClr val="0000CC"/>
                </a:solidFill>
              </a:rPr>
              <a:t>.    5  </a:t>
            </a:r>
            <a:r>
              <a:rPr lang="pt-BR" sz="2800" dirty="0">
                <a:solidFill>
                  <a:srgbClr val="0000CC"/>
                </a:solidFill>
              </a:rPr>
              <a:t>Porque cada qual levará a sua própria carga.</a:t>
            </a:r>
            <a:endParaRPr lang="pt-BR" sz="2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88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6:   OS ENSINAMENTOS DE JESUS CRISTO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dirty="0"/>
          </a:p>
          <a:p>
            <a:pPr marL="114300" indent="0">
              <a:buNone/>
            </a:pPr>
            <a:r>
              <a:rPr lang="pt-BR" sz="2400" dirty="0" smtClean="0"/>
              <a:t>	</a:t>
            </a:r>
            <a:r>
              <a:rPr lang="pt-BR" sz="2800" dirty="0" smtClean="0"/>
              <a:t>INTRODUÇÃO</a:t>
            </a:r>
          </a:p>
          <a:p>
            <a:r>
              <a:rPr lang="pt-BR" sz="2400" dirty="0"/>
              <a:t>I - COMO VIVENCIAR O REINO DE DEUS AQUI NA TERRA </a:t>
            </a:r>
            <a:r>
              <a:rPr lang="pt-BR" sz="2400" dirty="0" smtClean="0"/>
              <a:t>					(</a:t>
            </a:r>
            <a:r>
              <a:rPr lang="pt-BR" sz="2400" dirty="0" err="1"/>
              <a:t>Lc</a:t>
            </a:r>
            <a:r>
              <a:rPr lang="pt-BR" sz="2400" dirty="0"/>
              <a:t> 6.17-45</a:t>
            </a:r>
            <a:r>
              <a:rPr lang="pt-BR" sz="2400" dirty="0" smtClean="0"/>
              <a:t>)</a:t>
            </a:r>
          </a:p>
          <a:p>
            <a:r>
              <a:rPr lang="pt-BR" sz="2800" dirty="0">
                <a:solidFill>
                  <a:srgbClr val="FF0000"/>
                </a:solidFill>
              </a:rPr>
              <a:t>II -  A VERDADE SOBRE SI MESMO </a:t>
            </a:r>
            <a:endParaRPr lang="pt-BR" sz="2800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pt-BR" sz="2400" dirty="0">
                <a:solidFill>
                  <a:srgbClr val="FF0000"/>
                </a:solidFill>
              </a:rPr>
              <a:t>	</a:t>
            </a:r>
            <a:r>
              <a:rPr lang="pt-BR" sz="2400" dirty="0" smtClean="0">
                <a:solidFill>
                  <a:srgbClr val="FF0000"/>
                </a:solidFill>
              </a:rPr>
              <a:t>			</a:t>
            </a:r>
            <a:r>
              <a:rPr lang="pt-BR" sz="2400" dirty="0">
                <a:solidFill>
                  <a:srgbClr val="FF0000"/>
                </a:solidFill>
              </a:rPr>
              <a:t>(</a:t>
            </a:r>
            <a:r>
              <a:rPr lang="pt-BR" sz="2400" dirty="0" err="1">
                <a:solidFill>
                  <a:srgbClr val="FF0000"/>
                </a:solidFill>
              </a:rPr>
              <a:t>Jo</a:t>
            </a:r>
            <a:r>
              <a:rPr lang="pt-BR" sz="2400" dirty="0">
                <a:solidFill>
                  <a:srgbClr val="FF0000"/>
                </a:solidFill>
              </a:rPr>
              <a:t> </a:t>
            </a:r>
            <a:r>
              <a:rPr lang="pt-BR" sz="2400" dirty="0" smtClean="0">
                <a:solidFill>
                  <a:srgbClr val="FF0000"/>
                </a:solidFill>
              </a:rPr>
              <a:t>3.11-17</a:t>
            </a:r>
            <a:r>
              <a:rPr lang="pt-BR" sz="2400" dirty="0">
                <a:solidFill>
                  <a:srgbClr val="FF0000"/>
                </a:solidFill>
              </a:rPr>
              <a:t>)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pt-BR" sz="2400" dirty="0"/>
              <a:t>III – COMO VIVER SEGUNDO OS ENSINAMENTOS DE </a:t>
            </a:r>
            <a:endParaRPr lang="pt-BR" sz="2400" dirty="0" smtClean="0"/>
          </a:p>
          <a:p>
            <a:pPr marL="114300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CRISTO 		(</a:t>
            </a:r>
            <a:r>
              <a:rPr lang="pt-BR" sz="2400" dirty="0" err="1"/>
              <a:t>Gl</a:t>
            </a:r>
            <a:r>
              <a:rPr lang="pt-BR" sz="2400" dirty="0"/>
              <a:t> 5.24-25</a:t>
            </a:r>
            <a:r>
              <a:rPr lang="pt-BR" sz="2400" dirty="0" smtClean="0"/>
              <a:t>)</a:t>
            </a:r>
          </a:p>
          <a:p>
            <a:pPr marL="114300" indent="0">
              <a:buNone/>
            </a:pPr>
            <a:r>
              <a:rPr lang="pt-BR" sz="800" dirty="0" smtClean="0"/>
              <a:t> </a:t>
            </a:r>
          </a:p>
          <a:p>
            <a:r>
              <a:rPr lang="pt-BR" sz="2400" dirty="0" smtClean="0"/>
              <a:t>	</a:t>
            </a:r>
            <a:r>
              <a:rPr lang="pt-BR" sz="3200" dirty="0" smtClean="0"/>
              <a:t>CONCLUSÃO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04656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20000" cy="504056"/>
          </a:xfrm>
        </p:spPr>
        <p:txBody>
          <a:bodyPr/>
          <a:lstStyle/>
          <a:p>
            <a:pPr algn="ctr"/>
            <a:r>
              <a:rPr lang="pt-BR" sz="1800" b="1" dirty="0" smtClean="0"/>
              <a:t>LEITURA BÍBLICA</a:t>
            </a:r>
            <a:endParaRPr lang="pt-BR" sz="1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5904656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500" dirty="0" err="1" smtClean="0">
                <a:solidFill>
                  <a:srgbClr val="0000CC"/>
                </a:solidFill>
              </a:rPr>
              <a:t>Jo</a:t>
            </a:r>
            <a:r>
              <a:rPr lang="pt-BR" sz="2500" dirty="0" smtClean="0">
                <a:solidFill>
                  <a:srgbClr val="0000CC"/>
                </a:solidFill>
              </a:rPr>
              <a:t> 3</a:t>
            </a:r>
            <a:r>
              <a:rPr lang="pt-BR" sz="2500" dirty="0">
                <a:solidFill>
                  <a:srgbClr val="0000CC"/>
                </a:solidFill>
              </a:rPr>
              <a:t>. </a:t>
            </a:r>
            <a:r>
              <a:rPr lang="pt-BR" sz="2500" dirty="0" smtClean="0">
                <a:solidFill>
                  <a:srgbClr val="0000CC"/>
                </a:solidFill>
              </a:rPr>
              <a:t>11  </a:t>
            </a:r>
            <a:r>
              <a:rPr lang="pt-BR" sz="2500" dirty="0">
                <a:solidFill>
                  <a:srgbClr val="0000CC"/>
                </a:solidFill>
              </a:rPr>
              <a:t>Na verdade, na verdade te digo que nós dizemos o que sabemos e testificamos o que vimos, e não aceitais o nosso testemunho</a:t>
            </a:r>
            <a:r>
              <a:rPr lang="pt-BR" sz="2500" dirty="0" smtClean="0">
                <a:solidFill>
                  <a:srgbClr val="0000CC"/>
                </a:solidFill>
              </a:rPr>
              <a:t>.    12  </a:t>
            </a:r>
            <a:r>
              <a:rPr lang="pt-BR" sz="2500" dirty="0">
                <a:solidFill>
                  <a:srgbClr val="0000CC"/>
                </a:solidFill>
              </a:rPr>
              <a:t>Se vos falei de coisas terrestres, e não crestes, como crereis, se vos falar das celestiais</a:t>
            </a:r>
            <a:r>
              <a:rPr lang="pt-BR" sz="2500" dirty="0" smtClean="0">
                <a:solidFill>
                  <a:srgbClr val="0000CC"/>
                </a:solidFill>
              </a:rPr>
              <a:t>?    13  </a:t>
            </a:r>
            <a:r>
              <a:rPr lang="pt-BR" sz="2500" dirty="0">
                <a:solidFill>
                  <a:srgbClr val="0000CC"/>
                </a:solidFill>
              </a:rPr>
              <a:t>Ora, ninguém subiu ao céu, senão o que desceu do céu, o Filho do Homem, que está no céu</a:t>
            </a:r>
            <a:r>
              <a:rPr lang="pt-BR" sz="2500" dirty="0" smtClean="0">
                <a:solidFill>
                  <a:srgbClr val="0000CC"/>
                </a:solidFill>
              </a:rPr>
              <a:t>.    14  </a:t>
            </a:r>
            <a:r>
              <a:rPr lang="pt-BR" sz="2500" dirty="0">
                <a:solidFill>
                  <a:srgbClr val="0000CC"/>
                </a:solidFill>
              </a:rPr>
              <a:t>E, como Moisés levantou a serpente no deserto, assim importa que o Filho do Homem seja levantado</a:t>
            </a:r>
            <a:r>
              <a:rPr lang="pt-BR" sz="2500" dirty="0" smtClean="0">
                <a:solidFill>
                  <a:srgbClr val="0000CC"/>
                </a:solidFill>
              </a:rPr>
              <a:t>,    15 </a:t>
            </a:r>
            <a:r>
              <a:rPr lang="pt-BR" sz="2500" dirty="0">
                <a:solidFill>
                  <a:srgbClr val="0000CC"/>
                </a:solidFill>
              </a:rPr>
              <a:t>para que todo aquele que nele crê não pereça, mas tenha a vida eterna</a:t>
            </a:r>
            <a:r>
              <a:rPr lang="pt-BR" sz="2500" dirty="0" smtClean="0">
                <a:solidFill>
                  <a:srgbClr val="0000CC"/>
                </a:solidFill>
              </a:rPr>
              <a:t>.   16  Porque </a:t>
            </a:r>
            <a:r>
              <a:rPr lang="pt-BR" sz="2500" dirty="0">
                <a:solidFill>
                  <a:srgbClr val="0000CC"/>
                </a:solidFill>
              </a:rPr>
              <a:t>Deus amou o mundo de tal maneira que deu o seu Filho unigênito, para que todo aquele que nele crê não pereça, mas tenha a vida eterna</a:t>
            </a:r>
            <a:r>
              <a:rPr lang="pt-BR" sz="2500" dirty="0" smtClean="0">
                <a:solidFill>
                  <a:srgbClr val="0000CC"/>
                </a:solidFill>
              </a:rPr>
              <a:t>.    17  </a:t>
            </a:r>
            <a:r>
              <a:rPr lang="pt-BR" sz="2500" dirty="0">
                <a:solidFill>
                  <a:srgbClr val="0000CC"/>
                </a:solidFill>
              </a:rPr>
              <a:t>Porque Deus enviou o seu Filho ao mundo não para que condenasse o mundo, mas para que o mundo fosse salvo por ele.</a:t>
            </a:r>
            <a:endParaRPr lang="pt-BR" sz="25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67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1905000"/>
            <a:ext cx="7776864" cy="2593975"/>
          </a:xfrm>
        </p:spPr>
        <p:txBody>
          <a:bodyPr/>
          <a:lstStyle/>
          <a:p>
            <a:pPr algn="ctr"/>
            <a:r>
              <a:rPr lang="pt-BR" sz="4000" b="1" dirty="0"/>
              <a:t>LIÇÃO 6: </a:t>
            </a:r>
            <a:r>
              <a:rPr lang="pt-BR" sz="4000" b="1" dirty="0" smtClean="0"/>
              <a:t>  OS ENSINAMENTOS </a:t>
            </a:r>
            <a:r>
              <a:rPr lang="pt-BR" sz="4000" b="1" dirty="0"/>
              <a:t>DE JESUS CRISTO</a:t>
            </a:r>
          </a:p>
        </p:txBody>
      </p:sp>
    </p:spTree>
    <p:extLst>
      <p:ext uri="{BB962C8B-B14F-4D97-AF65-F5344CB8AC3E}">
        <p14:creationId xmlns:p14="http://schemas.microsoft.com/office/powerpoint/2010/main" val="15969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720080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6:   OS ENSINAMENTOS DE JESUS CRISTO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7620000" cy="5160640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>
                <a:solidFill>
                  <a:srgbClr val="2F2B20"/>
                </a:solidFill>
              </a:rPr>
              <a:t>II -  A VERDADE SOBRE SI MESMO </a:t>
            </a:r>
            <a:r>
              <a:rPr lang="pt-BR" sz="2400" dirty="0" smtClean="0">
                <a:solidFill>
                  <a:srgbClr val="2F2B20"/>
                </a:solidFill>
              </a:rPr>
              <a:t>				</a:t>
            </a:r>
            <a:r>
              <a:rPr lang="pt-BR" sz="1800" dirty="0" smtClean="0">
                <a:solidFill>
                  <a:srgbClr val="2F2B20"/>
                </a:solidFill>
              </a:rPr>
              <a:t>1</a:t>
            </a:r>
            <a:endParaRPr lang="pt-BR" sz="1800" dirty="0">
              <a:solidFill>
                <a:srgbClr val="2F2B20"/>
              </a:solidFill>
            </a:endParaRPr>
          </a:p>
          <a:p>
            <a:pPr marL="114300" indent="0" algn="just">
              <a:buNone/>
            </a:pPr>
            <a:endParaRPr lang="pt-BR" sz="1000" dirty="0" smtClean="0"/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2400" dirty="0" smtClean="0"/>
              <a:t>Esta </a:t>
            </a:r>
            <a:r>
              <a:rPr lang="pt-BR" sz="2400" dirty="0"/>
              <a:t>revelação de Cristo levou os fariseus a considera-lo como blasfemo, pois tal soberania é atribuída apenas a Deus. Os fariseus não O viam como o Verbo que se fez carne para habitar entre nós a fim de nos trazer a graça e a verdade, por isso, resistiam e contendiam contra a divina autoridade d’Ele (</a:t>
            </a:r>
            <a:r>
              <a:rPr lang="pt-BR" sz="2400" dirty="0" err="1">
                <a:solidFill>
                  <a:srgbClr val="0000CC"/>
                </a:solidFill>
              </a:rPr>
              <a:t>Jo</a:t>
            </a:r>
            <a:r>
              <a:rPr lang="pt-BR" sz="2400" dirty="0">
                <a:solidFill>
                  <a:srgbClr val="0000CC"/>
                </a:solidFill>
              </a:rPr>
              <a:t> </a:t>
            </a:r>
            <a:r>
              <a:rPr lang="pt-BR" sz="2400" dirty="0" smtClean="0">
                <a:solidFill>
                  <a:srgbClr val="0000CC"/>
                </a:solidFill>
              </a:rPr>
              <a:t>1.1-3,11-14,17</a:t>
            </a:r>
            <a:r>
              <a:rPr lang="pt-BR" sz="2400" dirty="0"/>
              <a:t>). A revelação da verdade sobre Cristo é de fundamental importância para a salvação do seu povo, por isso, sua insistência em falar abertamente sobre sua identidade e propósito </a:t>
            </a:r>
            <a:r>
              <a:rPr lang="pt-BR" sz="2400" dirty="0" smtClean="0"/>
              <a:t>(</a:t>
            </a:r>
            <a:r>
              <a:rPr lang="pt-BR" sz="2400" dirty="0" err="1">
                <a:solidFill>
                  <a:srgbClr val="0000CC"/>
                </a:solidFill>
              </a:rPr>
              <a:t>Jo</a:t>
            </a:r>
            <a:r>
              <a:rPr lang="pt-BR" sz="2400" dirty="0">
                <a:solidFill>
                  <a:srgbClr val="0000CC"/>
                </a:solidFill>
              </a:rPr>
              <a:t> 17. 3 </a:t>
            </a:r>
            <a:r>
              <a:rPr lang="pt-BR" sz="2400" dirty="0" smtClean="0">
                <a:solidFill>
                  <a:srgbClr val="0000CC"/>
                </a:solidFill>
              </a:rPr>
              <a:t>; </a:t>
            </a:r>
            <a:r>
              <a:rPr lang="pt-BR" sz="2400" dirty="0" err="1" smtClean="0">
                <a:solidFill>
                  <a:srgbClr val="0000CC"/>
                </a:solidFill>
              </a:rPr>
              <a:t>Jo</a:t>
            </a:r>
            <a:r>
              <a:rPr lang="pt-BR" sz="2400" dirty="0" smtClean="0">
                <a:solidFill>
                  <a:srgbClr val="0000CC"/>
                </a:solidFill>
              </a:rPr>
              <a:t> 1.29</a:t>
            </a:r>
            <a:r>
              <a:rPr lang="pt-BR" sz="2400" dirty="0" smtClean="0"/>
              <a:t>).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232354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548680"/>
            <a:ext cx="7620000" cy="5904656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000" dirty="0" err="1">
                <a:solidFill>
                  <a:srgbClr val="0000CC"/>
                </a:solidFill>
              </a:rPr>
              <a:t>Jo</a:t>
            </a:r>
            <a:r>
              <a:rPr lang="pt-BR" sz="2000" dirty="0">
                <a:solidFill>
                  <a:srgbClr val="0000CC"/>
                </a:solidFill>
              </a:rPr>
              <a:t> </a:t>
            </a:r>
            <a:r>
              <a:rPr lang="pt-BR" sz="2000" dirty="0" smtClean="0">
                <a:solidFill>
                  <a:srgbClr val="0000CC"/>
                </a:solidFill>
              </a:rPr>
              <a:t>1</a:t>
            </a:r>
            <a:r>
              <a:rPr lang="pt-BR" sz="2000" dirty="0">
                <a:solidFill>
                  <a:srgbClr val="0000CC"/>
                </a:solidFill>
              </a:rPr>
              <a:t>. 1 </a:t>
            </a:r>
            <a:r>
              <a:rPr lang="pt-BR" sz="2000" dirty="0" smtClean="0">
                <a:solidFill>
                  <a:srgbClr val="0000CC"/>
                </a:solidFill>
              </a:rPr>
              <a:t> </a:t>
            </a:r>
            <a:r>
              <a:rPr lang="pt-BR" sz="2000" dirty="0">
                <a:solidFill>
                  <a:srgbClr val="0000CC"/>
                </a:solidFill>
              </a:rPr>
              <a:t>No princípio, era o Verbo, e o Verbo estava com Deus, e o Verbo era Deus</a:t>
            </a:r>
            <a:r>
              <a:rPr lang="pt-BR" sz="2000" dirty="0" smtClean="0">
                <a:solidFill>
                  <a:srgbClr val="0000CC"/>
                </a:solidFill>
              </a:rPr>
              <a:t>.    2  </a:t>
            </a:r>
            <a:r>
              <a:rPr lang="pt-BR" sz="2000" dirty="0">
                <a:solidFill>
                  <a:srgbClr val="0000CC"/>
                </a:solidFill>
              </a:rPr>
              <a:t>Ele estava no princípio com Deus</a:t>
            </a:r>
            <a:r>
              <a:rPr lang="pt-BR" sz="2000" dirty="0" smtClean="0">
                <a:solidFill>
                  <a:srgbClr val="0000CC"/>
                </a:solidFill>
              </a:rPr>
              <a:t>.  3  </a:t>
            </a:r>
            <a:r>
              <a:rPr lang="pt-BR" sz="2000" dirty="0">
                <a:solidFill>
                  <a:srgbClr val="0000CC"/>
                </a:solidFill>
              </a:rPr>
              <a:t>Todas as coisas foram feitas por ele, e sem ele nada do que foi feito se fez.</a:t>
            </a:r>
          </a:p>
          <a:p>
            <a:pPr marL="114300" indent="0">
              <a:buNone/>
            </a:pPr>
            <a:r>
              <a:rPr lang="pt-BR" sz="2000" dirty="0" smtClean="0">
                <a:solidFill>
                  <a:srgbClr val="0000CC"/>
                </a:solidFill>
              </a:rPr>
              <a:t>4  Nele</a:t>
            </a:r>
            <a:r>
              <a:rPr lang="pt-BR" sz="2000" dirty="0">
                <a:solidFill>
                  <a:srgbClr val="0000CC"/>
                </a:solidFill>
              </a:rPr>
              <a:t>, estava a vida e a vida era a luz dos </a:t>
            </a:r>
            <a:r>
              <a:rPr lang="pt-BR" sz="2000" dirty="0" smtClean="0">
                <a:solidFill>
                  <a:srgbClr val="0000CC"/>
                </a:solidFill>
              </a:rPr>
              <a:t>homens;</a:t>
            </a:r>
          </a:p>
          <a:p>
            <a:pPr marL="114300" indent="0">
              <a:buNone/>
            </a:pPr>
            <a:r>
              <a:rPr lang="pt-BR" sz="2000" dirty="0" smtClean="0">
                <a:solidFill>
                  <a:srgbClr val="0000CC"/>
                </a:solidFill>
              </a:rPr>
              <a:t>11  </a:t>
            </a:r>
            <a:r>
              <a:rPr lang="pt-BR" sz="2000" dirty="0">
                <a:solidFill>
                  <a:srgbClr val="0000CC"/>
                </a:solidFill>
              </a:rPr>
              <a:t>Veio para o que era seu, e os seus não o receberam</a:t>
            </a:r>
            <a:r>
              <a:rPr lang="pt-BR" sz="2000" dirty="0" smtClean="0">
                <a:solidFill>
                  <a:srgbClr val="0000CC"/>
                </a:solidFill>
              </a:rPr>
              <a:t>.    12  </a:t>
            </a:r>
            <a:r>
              <a:rPr lang="pt-BR" sz="2000" dirty="0">
                <a:solidFill>
                  <a:srgbClr val="0000CC"/>
                </a:solidFill>
              </a:rPr>
              <a:t>Mas a todos quantos o receberam deu-lhes o poder de serem feitos filhos de Deus: aos que </a:t>
            </a:r>
            <a:r>
              <a:rPr lang="pt-BR" sz="2000" dirty="0" err="1">
                <a:solidFill>
                  <a:srgbClr val="0000CC"/>
                </a:solidFill>
              </a:rPr>
              <a:t>crêem</a:t>
            </a:r>
            <a:r>
              <a:rPr lang="pt-BR" sz="2000" dirty="0">
                <a:solidFill>
                  <a:srgbClr val="0000CC"/>
                </a:solidFill>
              </a:rPr>
              <a:t> no seu nome</a:t>
            </a:r>
            <a:r>
              <a:rPr lang="pt-BR" sz="2000" dirty="0" smtClean="0">
                <a:solidFill>
                  <a:srgbClr val="0000CC"/>
                </a:solidFill>
              </a:rPr>
              <a:t>,    13  </a:t>
            </a:r>
            <a:r>
              <a:rPr lang="pt-BR" sz="2000" dirty="0">
                <a:solidFill>
                  <a:srgbClr val="0000CC"/>
                </a:solidFill>
              </a:rPr>
              <a:t>os quais não nasceram do sangue, nem da vontade da carne, nem da vontade do varão, mas de Deus</a:t>
            </a:r>
            <a:r>
              <a:rPr lang="pt-BR" sz="2000" dirty="0" smtClean="0">
                <a:solidFill>
                  <a:srgbClr val="0000CC"/>
                </a:solidFill>
              </a:rPr>
              <a:t>.    14  </a:t>
            </a:r>
            <a:r>
              <a:rPr lang="pt-BR" sz="2000" dirty="0">
                <a:solidFill>
                  <a:srgbClr val="0000CC"/>
                </a:solidFill>
              </a:rPr>
              <a:t>E o Verbo se fez carne e habitou entre nós, e vimos a sua glória, como a glória do Unigênito do Pai, cheio de graça e de verdade.</a:t>
            </a:r>
          </a:p>
          <a:p>
            <a:pPr marL="114300" indent="0">
              <a:buNone/>
            </a:pPr>
            <a:r>
              <a:rPr lang="pt-BR" sz="2000" dirty="0" smtClean="0">
                <a:solidFill>
                  <a:srgbClr val="0000CC"/>
                </a:solidFill>
              </a:rPr>
              <a:t>17  </a:t>
            </a:r>
            <a:r>
              <a:rPr lang="pt-BR" sz="2000" dirty="0">
                <a:solidFill>
                  <a:srgbClr val="0000CC"/>
                </a:solidFill>
              </a:rPr>
              <a:t>Porque a lei foi dada por Moisés; a graça e a verdade vieram por Jesus Cristo.</a:t>
            </a:r>
          </a:p>
          <a:p>
            <a:pPr marL="114300" indent="0">
              <a:buNone/>
            </a:pPr>
            <a:endParaRPr lang="pt-BR" sz="1000" dirty="0" smtClean="0">
              <a:solidFill>
                <a:srgbClr val="0000CC"/>
              </a:solidFill>
            </a:endParaRPr>
          </a:p>
          <a:p>
            <a:pPr marL="114300" indent="0">
              <a:buNone/>
            </a:pPr>
            <a:r>
              <a:rPr lang="pt-BR" sz="2400" dirty="0" err="1" smtClean="0">
                <a:solidFill>
                  <a:srgbClr val="7030A0"/>
                </a:solidFill>
              </a:rPr>
              <a:t>Jo</a:t>
            </a:r>
            <a:r>
              <a:rPr lang="pt-BR" sz="2400" dirty="0">
                <a:solidFill>
                  <a:srgbClr val="7030A0"/>
                </a:solidFill>
              </a:rPr>
              <a:t> 17. 3  E a vida eterna é esta: que conheçam a ti só por único Deus verdadeiro e a Jesus Cristo, a quem enviaste</a:t>
            </a:r>
            <a:r>
              <a:rPr lang="pt-BR" sz="2400" dirty="0" smtClean="0">
                <a:solidFill>
                  <a:srgbClr val="7030A0"/>
                </a:solidFill>
              </a:rPr>
              <a:t>.</a:t>
            </a:r>
          </a:p>
          <a:p>
            <a:pPr marL="114300" indent="0">
              <a:buNone/>
            </a:pPr>
            <a:endParaRPr lang="pt-BR" sz="1000" b="1" dirty="0" smtClean="0">
              <a:solidFill>
                <a:srgbClr val="0000CC"/>
              </a:solidFill>
            </a:endParaRPr>
          </a:p>
          <a:p>
            <a:pPr marL="114300" indent="0">
              <a:buNone/>
            </a:pPr>
            <a:r>
              <a:rPr lang="pt-BR" sz="2000" dirty="0" err="1">
                <a:solidFill>
                  <a:srgbClr val="0000CC"/>
                </a:solidFill>
              </a:rPr>
              <a:t>Jo</a:t>
            </a:r>
            <a:r>
              <a:rPr lang="pt-BR" sz="2000" dirty="0">
                <a:solidFill>
                  <a:srgbClr val="0000CC"/>
                </a:solidFill>
              </a:rPr>
              <a:t> 1. 29 </a:t>
            </a:r>
            <a:r>
              <a:rPr lang="pt-BR" sz="2000" dirty="0" smtClean="0">
                <a:solidFill>
                  <a:srgbClr val="0000CC"/>
                </a:solidFill>
              </a:rPr>
              <a:t> </a:t>
            </a:r>
            <a:r>
              <a:rPr lang="pt-BR" sz="2000" dirty="0">
                <a:solidFill>
                  <a:srgbClr val="0000CC"/>
                </a:solidFill>
              </a:rPr>
              <a:t>No dia seguinte, João viu a Jesus, que vinha para ele, e disse: Eis o Cordeiro de Deus, que tira o pecado do mundo.</a:t>
            </a:r>
            <a:endParaRPr lang="pt-BR" sz="20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31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864096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6:   OS ENSINAMENTOS DE JESUS CRISTO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124744"/>
            <a:ext cx="7620000" cy="5328592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>
                <a:solidFill>
                  <a:srgbClr val="2F2B20"/>
                </a:solidFill>
              </a:rPr>
              <a:t>II -  A VERDADE SOBRE SI MESMO 				</a:t>
            </a:r>
            <a:r>
              <a:rPr lang="pt-BR" sz="1800" dirty="0" smtClean="0">
                <a:solidFill>
                  <a:srgbClr val="2F2B20"/>
                </a:solidFill>
              </a:rPr>
              <a:t>2</a:t>
            </a:r>
            <a:endParaRPr lang="pt-BR" sz="1800" dirty="0">
              <a:solidFill>
                <a:srgbClr val="2F2B20"/>
              </a:solidFill>
            </a:endParaRPr>
          </a:p>
          <a:p>
            <a:pPr marL="114300" lvl="0" indent="0">
              <a:buClr>
                <a:srgbClr val="A9A57C"/>
              </a:buClr>
              <a:buNone/>
            </a:pPr>
            <a:endParaRPr lang="pt-BR" sz="1100" dirty="0">
              <a:solidFill>
                <a:srgbClr val="2F2B20"/>
              </a:solidFill>
            </a:endParaRPr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2400" dirty="0"/>
              <a:t>Somente a submissão </a:t>
            </a:r>
            <a:r>
              <a:rPr lang="pt-BR" sz="2400" dirty="0" smtClean="0"/>
              <a:t>à </a:t>
            </a:r>
            <a:r>
              <a:rPr lang="pt-BR" sz="2400" dirty="0"/>
              <a:t>divina autoridade de Cristo possibilita uma fé sólida o suficiente para resistir a todas adversidades comuns na peregrinação do cristão rumo a nova Jerusalém (</a:t>
            </a:r>
            <a:r>
              <a:rPr lang="pt-BR" sz="2400" dirty="0">
                <a:solidFill>
                  <a:srgbClr val="0000CC"/>
                </a:solidFill>
              </a:rPr>
              <a:t>At 5.28-32</a:t>
            </a:r>
            <a:r>
              <a:rPr lang="pt-BR" sz="2400" dirty="0"/>
              <a:t>). </a:t>
            </a:r>
            <a:r>
              <a:rPr lang="pt-BR" sz="2400" dirty="0" smtClean="0"/>
              <a:t> Acatar </a:t>
            </a:r>
            <a:r>
              <a:rPr lang="pt-BR" sz="2400" dirty="0"/>
              <a:t>o governo do nosso Senhor é o principal fator do sucesso da nossa carreira cristã. Saulo de Tarso, diante da revelação gloriosa de Cristo no caminho de Damasco rendeu-se imediatamente ao senhorio do Salvador e se dispôs a fazer toda a vontade d’Ele (</a:t>
            </a:r>
            <a:r>
              <a:rPr lang="pt-BR" sz="2400" dirty="0">
                <a:solidFill>
                  <a:srgbClr val="0000CC"/>
                </a:solidFill>
              </a:rPr>
              <a:t>At </a:t>
            </a:r>
            <a:r>
              <a:rPr lang="pt-BR" sz="2400" dirty="0" smtClean="0">
                <a:solidFill>
                  <a:srgbClr val="0000CC"/>
                </a:solidFill>
              </a:rPr>
              <a:t>9.1-6; </a:t>
            </a:r>
            <a:r>
              <a:rPr lang="pt-BR" sz="2400" dirty="0" err="1" smtClean="0">
                <a:solidFill>
                  <a:srgbClr val="0000CC"/>
                </a:solidFill>
              </a:rPr>
              <a:t>Lc</a:t>
            </a:r>
            <a:r>
              <a:rPr lang="pt-BR" sz="2400" dirty="0" smtClean="0">
                <a:solidFill>
                  <a:srgbClr val="0000CC"/>
                </a:solidFill>
              </a:rPr>
              <a:t> 6.46-49</a:t>
            </a:r>
            <a:r>
              <a:rPr lang="pt-BR" sz="2400" dirty="0" smtClean="0"/>
              <a:t>).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2518144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600" dirty="0" smtClean="0">
                <a:solidFill>
                  <a:srgbClr val="7030A0"/>
                </a:solidFill>
              </a:rPr>
              <a:t>At 9</a:t>
            </a:r>
            <a:r>
              <a:rPr lang="pt-BR" sz="2600" dirty="0">
                <a:solidFill>
                  <a:srgbClr val="7030A0"/>
                </a:solidFill>
              </a:rPr>
              <a:t>. </a:t>
            </a:r>
            <a:r>
              <a:rPr lang="pt-BR" sz="2600" dirty="0" smtClean="0">
                <a:solidFill>
                  <a:srgbClr val="7030A0"/>
                </a:solidFill>
              </a:rPr>
              <a:t>4  </a:t>
            </a:r>
            <a:r>
              <a:rPr lang="pt-BR" sz="2600" dirty="0">
                <a:solidFill>
                  <a:srgbClr val="7030A0"/>
                </a:solidFill>
              </a:rPr>
              <a:t>E, caindo em terra, ouviu uma voz que lhe dizia: Saulo, Saulo, por que me persegues</a:t>
            </a:r>
            <a:r>
              <a:rPr lang="pt-BR" sz="2600" dirty="0" smtClean="0">
                <a:solidFill>
                  <a:srgbClr val="7030A0"/>
                </a:solidFill>
              </a:rPr>
              <a:t>?   5  </a:t>
            </a:r>
            <a:r>
              <a:rPr lang="pt-BR" sz="2600" dirty="0">
                <a:solidFill>
                  <a:srgbClr val="7030A0"/>
                </a:solidFill>
              </a:rPr>
              <a:t>E ele disse: Quem és, Senhor? E disse o Senhor: Eu sou Jesus, a quem tu </a:t>
            </a:r>
            <a:r>
              <a:rPr lang="pt-BR" sz="2600" dirty="0" smtClean="0">
                <a:solidFill>
                  <a:srgbClr val="7030A0"/>
                </a:solidFill>
              </a:rPr>
              <a:t>persegues ...   6  </a:t>
            </a:r>
            <a:r>
              <a:rPr lang="pt-BR" sz="2600" dirty="0">
                <a:solidFill>
                  <a:srgbClr val="7030A0"/>
                </a:solidFill>
              </a:rPr>
              <a:t>E ele, tremendo e atônito, disse: Senhor, que queres que faça? </a:t>
            </a:r>
            <a:r>
              <a:rPr lang="pt-BR" sz="2600" dirty="0" smtClean="0">
                <a:solidFill>
                  <a:srgbClr val="7030A0"/>
                </a:solidFill>
              </a:rPr>
              <a:t>...</a:t>
            </a:r>
          </a:p>
          <a:p>
            <a:pPr marL="114300" indent="0">
              <a:buNone/>
            </a:pPr>
            <a:endParaRPr lang="pt-BR" sz="1000" dirty="0">
              <a:solidFill>
                <a:srgbClr val="0000CC"/>
              </a:solidFill>
            </a:endParaRPr>
          </a:p>
          <a:p>
            <a:pPr marL="114300" indent="0">
              <a:buNone/>
            </a:pPr>
            <a:r>
              <a:rPr lang="pt-BR" sz="2400" dirty="0" err="1" smtClean="0">
                <a:solidFill>
                  <a:srgbClr val="0000CC"/>
                </a:solidFill>
              </a:rPr>
              <a:t>Lc</a:t>
            </a:r>
            <a:r>
              <a:rPr lang="pt-BR" sz="2400" dirty="0" smtClean="0">
                <a:solidFill>
                  <a:srgbClr val="0000CC"/>
                </a:solidFill>
              </a:rPr>
              <a:t> 6</a:t>
            </a:r>
            <a:r>
              <a:rPr lang="pt-BR" sz="2400" dirty="0">
                <a:solidFill>
                  <a:srgbClr val="0000CC"/>
                </a:solidFill>
              </a:rPr>
              <a:t>. 46  E por que me chamais Senhor, Senhor, e não fazeis o que eu digo</a:t>
            </a:r>
            <a:r>
              <a:rPr lang="pt-BR" sz="2400" dirty="0" smtClean="0">
                <a:solidFill>
                  <a:srgbClr val="0000CC"/>
                </a:solidFill>
              </a:rPr>
              <a:t>?    47  </a:t>
            </a:r>
            <a:r>
              <a:rPr lang="pt-BR" sz="2400" dirty="0">
                <a:solidFill>
                  <a:srgbClr val="0000CC"/>
                </a:solidFill>
              </a:rPr>
              <a:t>Qualquer que vem a mim, e ouve as minhas palavras, e as observa, eu vos mostrarei a quem é semelhante</a:t>
            </a:r>
            <a:r>
              <a:rPr lang="pt-BR" sz="2400" dirty="0" smtClean="0">
                <a:solidFill>
                  <a:srgbClr val="0000CC"/>
                </a:solidFill>
              </a:rPr>
              <a:t>.    48  </a:t>
            </a:r>
            <a:r>
              <a:rPr lang="pt-BR" sz="2400" dirty="0">
                <a:solidFill>
                  <a:srgbClr val="0000CC"/>
                </a:solidFill>
              </a:rPr>
              <a:t>É semelhante ao homem que edificou uma casa, e cavou, e abriu bem fundo, e pôs os alicerces sobre rocha; e, vindo a enchente, bateu com ímpeto a corrente naquela casa e não a pôde abalar, porque estava fundada sobre rocha</a:t>
            </a:r>
            <a:r>
              <a:rPr lang="pt-BR" sz="2400" dirty="0" smtClean="0">
                <a:solidFill>
                  <a:srgbClr val="0000CC"/>
                </a:solidFill>
              </a:rPr>
              <a:t>.</a:t>
            </a:r>
            <a:endParaRPr lang="pt-BR" sz="2400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06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6:   OS ENSINAMENTOS DE JESUS CRISTO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dirty="0"/>
          </a:p>
          <a:p>
            <a:pPr marL="114300" indent="0">
              <a:buNone/>
            </a:pPr>
            <a:r>
              <a:rPr lang="pt-BR" sz="2400" dirty="0" smtClean="0"/>
              <a:t>	</a:t>
            </a:r>
            <a:r>
              <a:rPr lang="pt-BR" sz="2800" dirty="0" smtClean="0"/>
              <a:t>INTRODUÇÃO</a:t>
            </a:r>
          </a:p>
          <a:p>
            <a:r>
              <a:rPr lang="pt-BR" sz="2400" dirty="0"/>
              <a:t>I - COMO VIVENCIAR O REINO DE DEUS AQUI NA TERRA </a:t>
            </a:r>
            <a:r>
              <a:rPr lang="pt-BR" sz="2400" dirty="0" smtClean="0"/>
              <a:t>					(</a:t>
            </a:r>
            <a:r>
              <a:rPr lang="pt-BR" sz="2400" dirty="0" err="1"/>
              <a:t>Lc</a:t>
            </a:r>
            <a:r>
              <a:rPr lang="pt-BR" sz="2400" dirty="0"/>
              <a:t> 6.17-45</a:t>
            </a:r>
            <a:r>
              <a:rPr lang="pt-BR" sz="2400" dirty="0" smtClean="0"/>
              <a:t>)</a:t>
            </a:r>
          </a:p>
          <a:p>
            <a:r>
              <a:rPr lang="pt-BR" sz="2400" dirty="0"/>
              <a:t>II -  A VERDADE SOBRE SI MESMO </a:t>
            </a:r>
            <a:endParaRPr lang="pt-BR" sz="2400" dirty="0" smtClean="0"/>
          </a:p>
          <a:p>
            <a:pPr marL="114300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			</a:t>
            </a:r>
            <a:r>
              <a:rPr lang="pt-BR" sz="2400" dirty="0"/>
              <a:t>(</a:t>
            </a:r>
            <a:r>
              <a:rPr lang="pt-BR" sz="2400" dirty="0" err="1"/>
              <a:t>Jo</a:t>
            </a:r>
            <a:r>
              <a:rPr lang="pt-BR" sz="2400" dirty="0"/>
              <a:t> </a:t>
            </a:r>
            <a:r>
              <a:rPr lang="pt-BR" sz="2400" dirty="0" smtClean="0"/>
              <a:t>3.11-17</a:t>
            </a:r>
            <a:r>
              <a:rPr lang="pt-BR" sz="2400" dirty="0"/>
              <a:t>)</a:t>
            </a:r>
            <a:endParaRPr lang="pt-BR" sz="2400" dirty="0" smtClean="0"/>
          </a:p>
          <a:p>
            <a:r>
              <a:rPr lang="pt-BR" sz="2400" dirty="0">
                <a:solidFill>
                  <a:srgbClr val="FF0000"/>
                </a:solidFill>
              </a:rPr>
              <a:t>III – COMO VIVER SEGUNDO OS ENSINAMENTOS DE </a:t>
            </a:r>
            <a:endParaRPr lang="pt-BR" sz="2400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pt-BR" sz="2400" dirty="0">
                <a:solidFill>
                  <a:srgbClr val="FF0000"/>
                </a:solidFill>
              </a:rPr>
              <a:t>	</a:t>
            </a:r>
            <a:r>
              <a:rPr lang="pt-BR" sz="2400" dirty="0" smtClean="0">
                <a:solidFill>
                  <a:srgbClr val="FF0000"/>
                </a:solidFill>
              </a:rPr>
              <a:t>CRISTO 		(</a:t>
            </a:r>
            <a:r>
              <a:rPr lang="pt-BR" sz="2400" dirty="0" err="1">
                <a:solidFill>
                  <a:srgbClr val="FF0000"/>
                </a:solidFill>
              </a:rPr>
              <a:t>Gl</a:t>
            </a:r>
            <a:r>
              <a:rPr lang="pt-BR" sz="2400" dirty="0">
                <a:solidFill>
                  <a:srgbClr val="FF0000"/>
                </a:solidFill>
              </a:rPr>
              <a:t> 5.24-25</a:t>
            </a:r>
            <a:r>
              <a:rPr lang="pt-BR" sz="2400" dirty="0" smtClean="0">
                <a:solidFill>
                  <a:srgbClr val="FF0000"/>
                </a:solidFill>
              </a:rPr>
              <a:t>)</a:t>
            </a:r>
          </a:p>
          <a:p>
            <a:pPr marL="114300" indent="0">
              <a:buNone/>
            </a:pPr>
            <a:r>
              <a:rPr lang="pt-BR" sz="800" dirty="0" smtClean="0"/>
              <a:t> </a:t>
            </a:r>
          </a:p>
          <a:p>
            <a:r>
              <a:rPr lang="pt-BR" sz="2400" dirty="0" smtClean="0"/>
              <a:t>	</a:t>
            </a:r>
            <a:r>
              <a:rPr lang="pt-BR" sz="3200" dirty="0" smtClean="0"/>
              <a:t>CONCLUSÃO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01396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20000" cy="936104"/>
          </a:xfrm>
        </p:spPr>
        <p:txBody>
          <a:bodyPr/>
          <a:lstStyle/>
          <a:p>
            <a:pPr algn="ctr"/>
            <a:r>
              <a:rPr lang="pt-BR" sz="1800" b="1" dirty="0" smtClean="0"/>
              <a:t>LEITURA BÍBLICA</a:t>
            </a:r>
            <a:endParaRPr lang="pt-BR" sz="1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72816"/>
            <a:ext cx="7620000" cy="475252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3200" dirty="0" err="1" smtClean="0">
                <a:solidFill>
                  <a:srgbClr val="0000CC"/>
                </a:solidFill>
              </a:rPr>
              <a:t>Gl</a:t>
            </a:r>
            <a:r>
              <a:rPr lang="pt-BR" sz="3200" dirty="0" smtClean="0">
                <a:solidFill>
                  <a:srgbClr val="0000CC"/>
                </a:solidFill>
              </a:rPr>
              <a:t> 5</a:t>
            </a:r>
            <a:r>
              <a:rPr lang="pt-BR" sz="3200" dirty="0">
                <a:solidFill>
                  <a:srgbClr val="0000CC"/>
                </a:solidFill>
              </a:rPr>
              <a:t>. 24  E os que são de Cristo crucificaram a carne com as suas paixões e concupiscências.</a:t>
            </a:r>
          </a:p>
          <a:p>
            <a:pPr marL="114300" indent="0">
              <a:buNone/>
            </a:pPr>
            <a:r>
              <a:rPr lang="pt-BR" sz="3200" dirty="0">
                <a:solidFill>
                  <a:srgbClr val="0000CC"/>
                </a:solidFill>
              </a:rPr>
              <a:t>25  Se vivemos no Espírito, andemos também no Espírito.</a:t>
            </a:r>
          </a:p>
        </p:txBody>
      </p:sp>
    </p:spTree>
    <p:extLst>
      <p:ext uri="{BB962C8B-B14F-4D97-AF65-F5344CB8AC3E}">
        <p14:creationId xmlns:p14="http://schemas.microsoft.com/office/powerpoint/2010/main" val="237267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864096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6:   OS ENSINAMENTOS DE JESUS CRISTO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196752"/>
            <a:ext cx="7620000" cy="5184576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dirty="0">
                <a:solidFill>
                  <a:srgbClr val="2F2B20"/>
                </a:solidFill>
              </a:rPr>
              <a:t>III – COMO VIVER SEGUNDO OS ENSINAMENTOS DE </a:t>
            </a:r>
            <a:r>
              <a:rPr lang="pt-BR" dirty="0" smtClean="0">
                <a:solidFill>
                  <a:srgbClr val="2F2B20"/>
                </a:solidFill>
              </a:rPr>
              <a:t>CRISTO      1</a:t>
            </a:r>
          </a:p>
          <a:p>
            <a:pPr marL="114300" lvl="0" indent="0">
              <a:buClr>
                <a:srgbClr val="A9A57C"/>
              </a:buClr>
              <a:buNone/>
            </a:pPr>
            <a:endParaRPr lang="pt-BR" sz="800" dirty="0">
              <a:solidFill>
                <a:srgbClr val="2F2B20"/>
              </a:solidFill>
            </a:endParaRPr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2800" dirty="0"/>
              <a:t>O verdadeiro encontro com Cristo sempre produzirá no indivíduo arrependimento, </a:t>
            </a:r>
            <a:r>
              <a:rPr lang="pt-BR" sz="2800" dirty="0" smtClean="0"/>
              <a:t>renúncia</a:t>
            </a:r>
            <a:r>
              <a:rPr lang="pt-BR" sz="2800" dirty="0"/>
              <a:t>, submissão e reverência a sua suprema autoridade. Se alguém alega ser de Cristo, o tal deve mostrar por seus frutos e não apenas por suas palavras (</a:t>
            </a:r>
            <a:r>
              <a:rPr lang="pt-BR" sz="2800" dirty="0">
                <a:solidFill>
                  <a:srgbClr val="0000CC"/>
                </a:solidFill>
              </a:rPr>
              <a:t>2Tm </a:t>
            </a:r>
            <a:r>
              <a:rPr lang="pt-BR" sz="2800" dirty="0" smtClean="0">
                <a:solidFill>
                  <a:srgbClr val="0000CC"/>
                </a:solidFill>
              </a:rPr>
              <a:t>2.19</a:t>
            </a:r>
            <a:r>
              <a:rPr lang="pt-BR" sz="2800" dirty="0" smtClean="0"/>
              <a:t>). </a:t>
            </a:r>
            <a:r>
              <a:rPr lang="pt-BR" sz="2800" dirty="0"/>
              <a:t>A fé </a:t>
            </a:r>
            <a:r>
              <a:rPr lang="pt-BR" sz="2800" dirty="0" smtClean="0"/>
              <a:t>genuína sustentada </a:t>
            </a:r>
            <a:r>
              <a:rPr lang="pt-BR" sz="2800" dirty="0"/>
              <a:t>pelo poder do Espírito </a:t>
            </a:r>
            <a:r>
              <a:rPr lang="pt-BR" sz="2800" dirty="0" smtClean="0"/>
              <a:t>Santo </a:t>
            </a:r>
            <a:r>
              <a:rPr lang="pt-BR" sz="2800" dirty="0"/>
              <a:t>prevalecerá superando todas as contrariedades até consumação de toda a peregrinação </a:t>
            </a:r>
            <a:r>
              <a:rPr lang="pt-BR" sz="2800" dirty="0" smtClean="0"/>
              <a:t>(</a:t>
            </a:r>
            <a:r>
              <a:rPr lang="pt-BR" sz="2800" dirty="0" err="1" smtClean="0">
                <a:solidFill>
                  <a:srgbClr val="0000CC"/>
                </a:solidFill>
              </a:rPr>
              <a:t>Rm</a:t>
            </a:r>
            <a:r>
              <a:rPr lang="pt-BR" sz="2800" dirty="0" smtClean="0">
                <a:solidFill>
                  <a:srgbClr val="0000CC"/>
                </a:solidFill>
              </a:rPr>
              <a:t> 8.5-9</a:t>
            </a:r>
            <a:r>
              <a:rPr lang="pt-BR" sz="2800" dirty="0" smtClean="0"/>
              <a:t>).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7197730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620688"/>
            <a:ext cx="7620000" cy="576064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400" dirty="0">
                <a:solidFill>
                  <a:srgbClr val="7030A0"/>
                </a:solidFill>
              </a:rPr>
              <a:t>2Tm 2. 19 </a:t>
            </a:r>
            <a:r>
              <a:rPr lang="pt-BR" sz="2400" dirty="0" smtClean="0">
                <a:solidFill>
                  <a:srgbClr val="7030A0"/>
                </a:solidFill>
              </a:rPr>
              <a:t> </a:t>
            </a:r>
            <a:r>
              <a:rPr lang="pt-BR" sz="2400" dirty="0">
                <a:solidFill>
                  <a:srgbClr val="7030A0"/>
                </a:solidFill>
              </a:rPr>
              <a:t>Todavia, o fundamento de Deus fica firme, tendo este selo: O Senhor conhece os que são seus, e qualquer que profere o nome de Cristo aparte-se da </a:t>
            </a:r>
            <a:r>
              <a:rPr lang="pt-BR" sz="2400" dirty="0" err="1">
                <a:solidFill>
                  <a:srgbClr val="7030A0"/>
                </a:solidFill>
              </a:rPr>
              <a:t>iniqüidade</a:t>
            </a:r>
            <a:r>
              <a:rPr lang="pt-BR" sz="2400" dirty="0" smtClean="0">
                <a:solidFill>
                  <a:srgbClr val="7030A0"/>
                </a:solidFill>
              </a:rPr>
              <a:t>.</a:t>
            </a:r>
          </a:p>
          <a:p>
            <a:pPr marL="114300" indent="0">
              <a:buNone/>
            </a:pPr>
            <a:endParaRPr lang="pt-BR" sz="1000" dirty="0" smtClean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pt-BR" sz="2400" dirty="0" err="1" smtClean="0">
                <a:solidFill>
                  <a:srgbClr val="0000CC"/>
                </a:solidFill>
              </a:rPr>
              <a:t>Rm</a:t>
            </a:r>
            <a:r>
              <a:rPr lang="pt-BR" sz="2400" dirty="0" smtClean="0">
                <a:solidFill>
                  <a:srgbClr val="0000CC"/>
                </a:solidFill>
              </a:rPr>
              <a:t> </a:t>
            </a:r>
            <a:r>
              <a:rPr lang="pt-BR" sz="2400" dirty="0">
                <a:solidFill>
                  <a:srgbClr val="0000CC"/>
                </a:solidFill>
              </a:rPr>
              <a:t>8. 5  Porque os que são segundo a carne inclinam-se para as coisas da carne; mas os que são segundo o Espírito, para as coisas do Espírito</a:t>
            </a:r>
            <a:r>
              <a:rPr lang="pt-BR" sz="2400" dirty="0" smtClean="0">
                <a:solidFill>
                  <a:srgbClr val="0000CC"/>
                </a:solidFill>
              </a:rPr>
              <a:t>.  6 </a:t>
            </a:r>
            <a:r>
              <a:rPr lang="pt-BR" sz="2400" dirty="0">
                <a:solidFill>
                  <a:srgbClr val="0000CC"/>
                </a:solidFill>
              </a:rPr>
              <a:t>Porque a inclinação da carne é morte; mas a inclinação do Espírito é vida e paz</a:t>
            </a:r>
            <a:r>
              <a:rPr lang="pt-BR" sz="2400" dirty="0" smtClean="0">
                <a:solidFill>
                  <a:srgbClr val="0000CC"/>
                </a:solidFill>
              </a:rPr>
              <a:t>.    7  </a:t>
            </a:r>
            <a:r>
              <a:rPr lang="pt-BR" sz="2400" dirty="0">
                <a:solidFill>
                  <a:srgbClr val="0000CC"/>
                </a:solidFill>
              </a:rPr>
              <a:t>Porquanto a inclinação da carne é inimizade contra Deus, pois não é sujeita à lei de Deus, nem, em verdade, o pode ser</a:t>
            </a:r>
            <a:r>
              <a:rPr lang="pt-BR" sz="2400" dirty="0" smtClean="0">
                <a:solidFill>
                  <a:srgbClr val="0000CC"/>
                </a:solidFill>
              </a:rPr>
              <a:t>.    8  </a:t>
            </a:r>
            <a:r>
              <a:rPr lang="pt-BR" sz="2400" dirty="0">
                <a:solidFill>
                  <a:srgbClr val="0000CC"/>
                </a:solidFill>
              </a:rPr>
              <a:t>Portanto, os que estão na carne não podem agradar a Deus</a:t>
            </a:r>
            <a:r>
              <a:rPr lang="pt-BR" sz="2400" dirty="0" smtClean="0">
                <a:solidFill>
                  <a:srgbClr val="0000CC"/>
                </a:solidFill>
              </a:rPr>
              <a:t>.   9 </a:t>
            </a:r>
            <a:r>
              <a:rPr lang="pt-BR" sz="2400" dirty="0">
                <a:solidFill>
                  <a:srgbClr val="0000CC"/>
                </a:solidFill>
              </a:rPr>
              <a:t>Vós, porém, não estais na carne, mas no Espírito, se é que o Espírito de Deus habita em vós. Mas, se alguém não tem o Espírito de Cristo, esse tal não é dele</a:t>
            </a:r>
            <a:r>
              <a:rPr lang="pt-BR" sz="2400" dirty="0" smtClean="0">
                <a:solidFill>
                  <a:srgbClr val="0000CC"/>
                </a:solidFill>
              </a:rPr>
              <a:t>.    </a:t>
            </a:r>
            <a:endParaRPr lang="pt-BR" sz="24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23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-11562"/>
            <a:ext cx="7620000" cy="848274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6:   OS ENSINAMENTOS DE JESUS CRISTO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340768"/>
            <a:ext cx="7620000" cy="5112568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dirty="0">
                <a:solidFill>
                  <a:srgbClr val="2F2B20"/>
                </a:solidFill>
              </a:rPr>
              <a:t>III – COMO VIVER SEGUNDO OS ENSINAMENTOS DE CRISTO    </a:t>
            </a:r>
            <a:r>
              <a:rPr lang="pt-BR" sz="1800" dirty="0" smtClean="0">
                <a:solidFill>
                  <a:srgbClr val="2F2B20"/>
                </a:solidFill>
              </a:rPr>
              <a:t>2/3</a:t>
            </a:r>
            <a:endParaRPr lang="pt-BR" sz="1800" dirty="0">
              <a:solidFill>
                <a:srgbClr val="2F2B20"/>
              </a:solidFill>
            </a:endParaRPr>
          </a:p>
          <a:p>
            <a:pPr marL="114300" lvl="0" indent="0">
              <a:buClr>
                <a:srgbClr val="A9A57C"/>
              </a:buClr>
              <a:buNone/>
            </a:pPr>
            <a:endParaRPr lang="pt-BR" sz="800" dirty="0">
              <a:solidFill>
                <a:srgbClr val="2F2B20"/>
              </a:solidFill>
            </a:endParaRPr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2800" dirty="0"/>
              <a:t>Os ensinamentos de Cristo são dotados de virtude singular, contudo, na tentativa de praticá-los, o homem natural se encontra impedido por conta da inclinação carnal intrínseca à sua natureza humana decaída. </a:t>
            </a:r>
            <a:r>
              <a:rPr lang="pt-BR" sz="2800" dirty="0" smtClean="0"/>
              <a:t>(</a:t>
            </a:r>
            <a:r>
              <a:rPr lang="pt-BR" sz="2800" dirty="0" err="1">
                <a:solidFill>
                  <a:srgbClr val="0000CC"/>
                </a:solidFill>
              </a:rPr>
              <a:t>Rm</a:t>
            </a:r>
            <a:r>
              <a:rPr lang="pt-BR" sz="2800" dirty="0">
                <a:solidFill>
                  <a:srgbClr val="0000CC"/>
                </a:solidFill>
              </a:rPr>
              <a:t> </a:t>
            </a:r>
            <a:r>
              <a:rPr lang="pt-BR" sz="2800" dirty="0" smtClean="0">
                <a:solidFill>
                  <a:srgbClr val="0000CC"/>
                </a:solidFill>
              </a:rPr>
              <a:t>7.14-15</a:t>
            </a:r>
            <a:r>
              <a:rPr lang="pt-BR" sz="2800" dirty="0" smtClean="0"/>
              <a:t>). </a:t>
            </a:r>
            <a:r>
              <a:rPr lang="pt-BR" sz="2800" dirty="0"/>
              <a:t>Sendo assim, </a:t>
            </a:r>
            <a:r>
              <a:rPr lang="pt-BR" sz="2800" dirty="0" smtClean="0"/>
              <a:t>é necessário </a:t>
            </a:r>
            <a:r>
              <a:rPr lang="pt-BR" sz="2800" dirty="0"/>
              <a:t>nascer de novo (</a:t>
            </a:r>
            <a:r>
              <a:rPr lang="pt-BR" sz="2800" dirty="0" err="1">
                <a:solidFill>
                  <a:srgbClr val="0000CC"/>
                </a:solidFill>
              </a:rPr>
              <a:t>Ez</a:t>
            </a:r>
            <a:r>
              <a:rPr lang="pt-BR" sz="2800" dirty="0">
                <a:solidFill>
                  <a:srgbClr val="0000CC"/>
                </a:solidFill>
              </a:rPr>
              <a:t> </a:t>
            </a:r>
            <a:r>
              <a:rPr lang="pt-BR" sz="2800" dirty="0" smtClean="0">
                <a:solidFill>
                  <a:srgbClr val="0000CC"/>
                </a:solidFill>
              </a:rPr>
              <a:t>36.25-27</a:t>
            </a:r>
            <a:r>
              <a:rPr lang="pt-BR" sz="2800" dirty="0" smtClean="0"/>
              <a:t>). Assim, </a:t>
            </a:r>
            <a:r>
              <a:rPr lang="pt-BR" sz="2800" dirty="0"/>
              <a:t>somos unidos a Ele, </a:t>
            </a:r>
            <a:r>
              <a:rPr lang="pt-BR" sz="2800" dirty="0" smtClean="0"/>
              <a:t>e a </a:t>
            </a:r>
            <a:r>
              <a:rPr lang="pt-BR" sz="2800" dirty="0"/>
              <a:t>nossa carne é crucificada e nosso homem interior regenerado para </a:t>
            </a:r>
            <a:r>
              <a:rPr lang="pt-BR" sz="2800" dirty="0" smtClean="0"/>
              <a:t>andarmos </a:t>
            </a:r>
            <a:r>
              <a:rPr lang="pt-BR" sz="2800" dirty="0"/>
              <a:t>no Espírito </a:t>
            </a:r>
            <a:r>
              <a:rPr lang="pt-BR" sz="2800" dirty="0" smtClean="0"/>
              <a:t>conseguindo fazer </a:t>
            </a:r>
            <a:r>
              <a:rPr lang="pt-BR" sz="2800" dirty="0"/>
              <a:t>a vontade de </a:t>
            </a:r>
            <a:r>
              <a:rPr lang="pt-BR" sz="2800" dirty="0" smtClean="0"/>
              <a:t>Deus.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9009011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404664"/>
            <a:ext cx="7620000" cy="597666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400" dirty="0" err="1">
                <a:solidFill>
                  <a:srgbClr val="0000CC"/>
                </a:solidFill>
              </a:rPr>
              <a:t>Rm</a:t>
            </a:r>
            <a:r>
              <a:rPr lang="pt-BR" sz="2400" dirty="0">
                <a:solidFill>
                  <a:srgbClr val="0000CC"/>
                </a:solidFill>
              </a:rPr>
              <a:t> </a:t>
            </a:r>
            <a:r>
              <a:rPr lang="pt-BR" sz="2400" dirty="0" smtClean="0">
                <a:solidFill>
                  <a:srgbClr val="0000CC"/>
                </a:solidFill>
              </a:rPr>
              <a:t>7</a:t>
            </a:r>
            <a:r>
              <a:rPr lang="pt-BR" sz="2400" dirty="0">
                <a:solidFill>
                  <a:srgbClr val="0000CC"/>
                </a:solidFill>
              </a:rPr>
              <a:t>. 14 </a:t>
            </a:r>
            <a:r>
              <a:rPr lang="pt-BR" sz="2400" dirty="0" smtClean="0">
                <a:solidFill>
                  <a:srgbClr val="0000CC"/>
                </a:solidFill>
              </a:rPr>
              <a:t> </a:t>
            </a:r>
            <a:r>
              <a:rPr lang="pt-BR" sz="2400" dirty="0">
                <a:solidFill>
                  <a:srgbClr val="0000CC"/>
                </a:solidFill>
              </a:rPr>
              <a:t>Porque bem sabemos que a lei é espiritual; mas eu sou carnal, vendido sob o pecado</a:t>
            </a:r>
            <a:r>
              <a:rPr lang="pt-BR" sz="2400" dirty="0" smtClean="0">
                <a:solidFill>
                  <a:srgbClr val="0000CC"/>
                </a:solidFill>
              </a:rPr>
              <a:t>.    15  </a:t>
            </a:r>
            <a:r>
              <a:rPr lang="pt-BR" sz="2400" dirty="0">
                <a:solidFill>
                  <a:srgbClr val="0000CC"/>
                </a:solidFill>
              </a:rPr>
              <a:t>Porque o que faço, não o aprovo, pois o que quero, isso não faço; mas o que aborreço, isso faço</a:t>
            </a:r>
            <a:r>
              <a:rPr lang="pt-BR" sz="2400" dirty="0" smtClean="0">
                <a:solidFill>
                  <a:srgbClr val="0000CC"/>
                </a:solidFill>
              </a:rPr>
              <a:t>.    </a:t>
            </a:r>
          </a:p>
          <a:p>
            <a:pPr marL="114300" indent="0">
              <a:buNone/>
            </a:pPr>
            <a:endParaRPr lang="pt-BR" sz="2400" dirty="0" smtClean="0">
              <a:solidFill>
                <a:srgbClr val="0000CC"/>
              </a:solidFill>
            </a:endParaRPr>
          </a:p>
          <a:p>
            <a:pPr marL="114300" indent="0">
              <a:buNone/>
            </a:pPr>
            <a:r>
              <a:rPr lang="pt-BR" sz="2400" dirty="0" err="1" smtClean="0">
                <a:solidFill>
                  <a:srgbClr val="7030A0"/>
                </a:solidFill>
              </a:rPr>
              <a:t>Ez</a:t>
            </a:r>
            <a:r>
              <a:rPr lang="pt-BR" sz="2400" dirty="0" smtClean="0">
                <a:solidFill>
                  <a:srgbClr val="7030A0"/>
                </a:solidFill>
              </a:rPr>
              <a:t> 36</a:t>
            </a:r>
            <a:r>
              <a:rPr lang="pt-BR" sz="2400" dirty="0">
                <a:solidFill>
                  <a:srgbClr val="7030A0"/>
                </a:solidFill>
              </a:rPr>
              <a:t>. 25 </a:t>
            </a:r>
            <a:r>
              <a:rPr lang="pt-BR" sz="2400" dirty="0" smtClean="0">
                <a:solidFill>
                  <a:srgbClr val="7030A0"/>
                </a:solidFill>
              </a:rPr>
              <a:t> </a:t>
            </a:r>
            <a:r>
              <a:rPr lang="pt-BR" sz="2400" dirty="0">
                <a:solidFill>
                  <a:srgbClr val="7030A0"/>
                </a:solidFill>
              </a:rPr>
              <a:t>Então, espalharei água pura sobre vós, e ficareis purificados; de todas as vossas imundícias e de todos os vossos ídolos vos purificarei</a:t>
            </a:r>
            <a:r>
              <a:rPr lang="pt-BR" sz="2400" dirty="0" smtClean="0">
                <a:solidFill>
                  <a:srgbClr val="7030A0"/>
                </a:solidFill>
              </a:rPr>
              <a:t>.    26  </a:t>
            </a:r>
            <a:r>
              <a:rPr lang="pt-BR" sz="2400" dirty="0">
                <a:solidFill>
                  <a:srgbClr val="7030A0"/>
                </a:solidFill>
              </a:rPr>
              <a:t>E vos darei um coração novo e porei dentro de vós um espírito novo; e tirarei o coração de pedra da vossa carne e vos darei um coração de carne</a:t>
            </a:r>
            <a:r>
              <a:rPr lang="pt-BR" sz="2400" dirty="0" smtClean="0">
                <a:solidFill>
                  <a:srgbClr val="7030A0"/>
                </a:solidFill>
              </a:rPr>
              <a:t>.    27  </a:t>
            </a:r>
            <a:r>
              <a:rPr lang="pt-BR" sz="2400" dirty="0">
                <a:solidFill>
                  <a:srgbClr val="7030A0"/>
                </a:solidFill>
              </a:rPr>
              <a:t>E porei dentro de vós o meu espírito e farei que andeis nos meus estatutos, e guardeis os meus juízos, e os observeis</a:t>
            </a:r>
            <a:r>
              <a:rPr lang="pt-BR" sz="2400" dirty="0" smtClean="0">
                <a:solidFill>
                  <a:srgbClr val="7030A0"/>
                </a:solidFill>
              </a:rPr>
              <a:t>.</a:t>
            </a:r>
            <a:endParaRPr lang="pt-BR" sz="2400" u="sng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36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6</a:t>
            </a:r>
            <a:r>
              <a:rPr lang="pt-BR" sz="2400" b="1" dirty="0" smtClean="0">
                <a:solidFill>
                  <a:srgbClr val="675E47"/>
                </a:solidFill>
              </a:rPr>
              <a:t>:   </a:t>
            </a:r>
            <a:r>
              <a:rPr lang="pt-BR" sz="2400" b="1" dirty="0">
                <a:solidFill>
                  <a:srgbClr val="675E47"/>
                </a:solidFill>
              </a:rPr>
              <a:t>OS </a:t>
            </a:r>
            <a:r>
              <a:rPr lang="pt-BR" sz="2400" b="1" dirty="0" smtClean="0">
                <a:solidFill>
                  <a:srgbClr val="675E47"/>
                </a:solidFill>
              </a:rPr>
              <a:t>ENSINAMENTOS </a:t>
            </a:r>
            <a:r>
              <a:rPr lang="pt-BR" sz="2400" b="1" dirty="0">
                <a:solidFill>
                  <a:srgbClr val="675E47"/>
                </a:solidFill>
              </a:rPr>
              <a:t>DE JESUS CRISTO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sz="2800" b="1" dirty="0" smtClean="0"/>
              <a:t>TEXTO </a:t>
            </a:r>
            <a:r>
              <a:rPr lang="pt-BR" sz="2800" b="1" dirty="0" smtClean="0"/>
              <a:t>ÁUREO: </a:t>
            </a:r>
          </a:p>
          <a:p>
            <a:pPr marL="114300" indent="0">
              <a:buNone/>
            </a:pPr>
            <a:r>
              <a:rPr lang="pt-BR" sz="2800" b="1" dirty="0"/>
              <a:t>	</a:t>
            </a:r>
            <a:r>
              <a:rPr lang="pt-BR" sz="2800" b="1" dirty="0" smtClean="0"/>
              <a:t> </a:t>
            </a:r>
            <a:r>
              <a:rPr lang="pt-BR" sz="3200" b="1" dirty="0" smtClean="0"/>
              <a:t>“</a:t>
            </a:r>
            <a:r>
              <a:rPr lang="pt-BR" sz="3200" b="1" dirty="0" smtClean="0">
                <a:solidFill>
                  <a:srgbClr val="0000CC"/>
                </a:solidFill>
              </a:rPr>
              <a:t>... </a:t>
            </a:r>
            <a:r>
              <a:rPr lang="pt-BR" sz="3200" b="1" dirty="0">
                <a:solidFill>
                  <a:srgbClr val="0000CC"/>
                </a:solidFill>
              </a:rPr>
              <a:t>em verdade vos digo que muitos profetas e justos desejaram ver o que vós vedes e não o viram, e ouvir o que vós ouvis, e não o ouviram</a:t>
            </a:r>
            <a:r>
              <a:rPr lang="pt-BR" sz="3200" b="1" dirty="0" smtClean="0">
                <a:solidFill>
                  <a:srgbClr val="0000CC"/>
                </a:solidFill>
              </a:rPr>
              <a:t>.</a:t>
            </a:r>
            <a:r>
              <a:rPr lang="pt-BR" sz="3200" b="1" dirty="0" smtClean="0"/>
              <a:t>” </a:t>
            </a:r>
            <a:endParaRPr lang="pt-BR" sz="3200" b="1" dirty="0" smtClean="0"/>
          </a:p>
          <a:p>
            <a:pPr marL="114300" indent="0">
              <a:buNone/>
            </a:pPr>
            <a:r>
              <a:rPr lang="pt-BR" sz="2800" b="1" dirty="0" smtClean="0"/>
              <a:t>					</a:t>
            </a:r>
            <a:r>
              <a:rPr lang="pt-BR" sz="2800" dirty="0" smtClean="0"/>
              <a:t>	</a:t>
            </a:r>
            <a:r>
              <a:rPr lang="pt-BR" sz="2800" dirty="0" smtClean="0"/>
              <a:t>(</a:t>
            </a:r>
            <a:r>
              <a:rPr lang="pt-BR" sz="2800" dirty="0" err="1">
                <a:solidFill>
                  <a:srgbClr val="0000CC"/>
                </a:solidFill>
              </a:rPr>
              <a:t>Mt</a:t>
            </a:r>
            <a:r>
              <a:rPr lang="pt-BR" sz="2800" dirty="0">
                <a:solidFill>
                  <a:srgbClr val="0000CC"/>
                </a:solidFill>
              </a:rPr>
              <a:t> 13. 17</a:t>
            </a:r>
            <a:r>
              <a:rPr lang="pt-BR" sz="2800" dirty="0" smtClean="0"/>
              <a:t>)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89155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6:   OS ENSINAMENTOS DE JESUS CRISTO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dirty="0"/>
          </a:p>
          <a:p>
            <a:pPr marL="114300" indent="0">
              <a:buNone/>
            </a:pPr>
            <a:r>
              <a:rPr lang="pt-BR" sz="2400" dirty="0" smtClean="0"/>
              <a:t>	</a:t>
            </a:r>
            <a:r>
              <a:rPr lang="pt-BR" sz="2800" dirty="0" smtClean="0"/>
              <a:t>INTRODUÇÃO</a:t>
            </a:r>
          </a:p>
          <a:p>
            <a:r>
              <a:rPr lang="pt-BR" sz="2400" dirty="0"/>
              <a:t>I - COMO VIVENCIAR O REINO DE DEUS AQUI NA TERRA </a:t>
            </a:r>
            <a:r>
              <a:rPr lang="pt-BR" sz="2400" dirty="0" smtClean="0"/>
              <a:t>					(</a:t>
            </a:r>
            <a:r>
              <a:rPr lang="pt-BR" sz="2400" dirty="0" err="1"/>
              <a:t>Lc</a:t>
            </a:r>
            <a:r>
              <a:rPr lang="pt-BR" sz="2400" dirty="0"/>
              <a:t> 6.17-45</a:t>
            </a:r>
            <a:r>
              <a:rPr lang="pt-BR" sz="2400" dirty="0" smtClean="0"/>
              <a:t>)</a:t>
            </a:r>
          </a:p>
          <a:p>
            <a:r>
              <a:rPr lang="pt-BR" sz="2400" dirty="0"/>
              <a:t>II -  A VERDADE SOBRE SI MESMO </a:t>
            </a:r>
            <a:endParaRPr lang="pt-BR" sz="2400" dirty="0" smtClean="0"/>
          </a:p>
          <a:p>
            <a:pPr marL="114300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			</a:t>
            </a:r>
            <a:r>
              <a:rPr lang="pt-BR" sz="2400" dirty="0"/>
              <a:t>(</a:t>
            </a:r>
            <a:r>
              <a:rPr lang="pt-BR" sz="2400" dirty="0" err="1"/>
              <a:t>Jo</a:t>
            </a:r>
            <a:r>
              <a:rPr lang="pt-BR" sz="2400" dirty="0"/>
              <a:t> </a:t>
            </a:r>
            <a:r>
              <a:rPr lang="pt-BR" sz="2400" dirty="0" smtClean="0"/>
              <a:t>3.11-17</a:t>
            </a:r>
            <a:r>
              <a:rPr lang="pt-BR" sz="2400" dirty="0"/>
              <a:t>)</a:t>
            </a:r>
            <a:endParaRPr lang="pt-BR" sz="2400" dirty="0" smtClean="0"/>
          </a:p>
          <a:p>
            <a:r>
              <a:rPr lang="pt-BR" sz="2400" dirty="0"/>
              <a:t>III – COMO VIVER SEGUNDO OS ENSINAMENTOS DE </a:t>
            </a:r>
            <a:endParaRPr lang="pt-BR" sz="2400" dirty="0" smtClean="0"/>
          </a:p>
          <a:p>
            <a:pPr marL="114300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CRISTO 		(</a:t>
            </a:r>
            <a:r>
              <a:rPr lang="pt-BR" sz="2400" dirty="0" err="1"/>
              <a:t>Gl</a:t>
            </a:r>
            <a:r>
              <a:rPr lang="pt-BR" sz="2400" dirty="0"/>
              <a:t> 5.24-25</a:t>
            </a:r>
            <a:r>
              <a:rPr lang="pt-BR" sz="2400" dirty="0" smtClean="0"/>
              <a:t>)</a:t>
            </a:r>
          </a:p>
          <a:p>
            <a:pPr marL="114300" indent="0">
              <a:buNone/>
            </a:pPr>
            <a:r>
              <a:rPr lang="pt-BR" sz="800" dirty="0" smtClean="0"/>
              <a:t> </a:t>
            </a:r>
          </a:p>
          <a:p>
            <a:r>
              <a:rPr lang="pt-BR" sz="2400" dirty="0" smtClean="0"/>
              <a:t>	</a:t>
            </a:r>
            <a:r>
              <a:rPr lang="pt-BR" sz="3200" b="1" dirty="0" smtClean="0">
                <a:solidFill>
                  <a:srgbClr val="FF0000"/>
                </a:solidFill>
              </a:rPr>
              <a:t>CONCLUSÃO</a:t>
            </a:r>
            <a:endParaRPr lang="pt-BR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96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1080120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6:   OS ENSINAMENTOS DE JESUS CRISTO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412776"/>
            <a:ext cx="7620000" cy="4800600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 smtClean="0">
                <a:solidFill>
                  <a:srgbClr val="2F2B20"/>
                </a:solidFill>
              </a:rPr>
              <a:t>CONCLUSÃO	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pt-BR" sz="1000" dirty="0" smtClean="0">
                <a:solidFill>
                  <a:srgbClr val="2F2B20"/>
                </a:solidFill>
              </a:rPr>
              <a:t>			</a:t>
            </a:r>
          </a:p>
          <a:p>
            <a:pPr marL="114300" lvl="0" indent="0" algn="just">
              <a:buClr>
                <a:srgbClr val="A9A57C"/>
              </a:buClr>
              <a:buNone/>
            </a:pPr>
            <a:r>
              <a:rPr lang="pt-BR" dirty="0"/>
              <a:t>	</a:t>
            </a:r>
            <a:r>
              <a:rPr lang="pt-BR" sz="2800" dirty="0"/>
              <a:t>Os ensinamentos de Cristo ocupam uma posição de destacada importância no seu ministério em virtude do seu poder esclarecedor e transformador para seus discípulos. Portanto, devem ser considerados com a máxima estima para desfrutarmos de toda sua excelência. Lembremo-nos que fomos chamados para vivermos os padrões de Deus</a:t>
            </a:r>
            <a:r>
              <a:rPr lang="pt-BR" sz="2400" dirty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0924243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6:   OS ENSINAMENTOS DE JESUS CRISTO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dirty="0"/>
          </a:p>
          <a:p>
            <a:pPr marL="114300" indent="0">
              <a:buNone/>
            </a:pPr>
            <a:r>
              <a:rPr lang="pt-BR" sz="2400" dirty="0" smtClean="0"/>
              <a:t>	</a:t>
            </a:r>
            <a:r>
              <a:rPr lang="pt-BR" sz="2800" dirty="0" smtClean="0"/>
              <a:t>INTRODUÇÃO</a:t>
            </a:r>
          </a:p>
          <a:p>
            <a:r>
              <a:rPr lang="pt-BR" sz="2400" dirty="0"/>
              <a:t>I - COMO VIVENCIAR O REINO DE DEUS AQUI NA TERRA </a:t>
            </a:r>
            <a:r>
              <a:rPr lang="pt-BR" sz="2400" dirty="0" smtClean="0"/>
              <a:t>					(</a:t>
            </a:r>
            <a:r>
              <a:rPr lang="pt-BR" sz="2400" dirty="0" err="1"/>
              <a:t>Lc</a:t>
            </a:r>
            <a:r>
              <a:rPr lang="pt-BR" sz="2400" dirty="0"/>
              <a:t> 6.17-45</a:t>
            </a:r>
            <a:r>
              <a:rPr lang="pt-BR" sz="2400" dirty="0" smtClean="0"/>
              <a:t>)</a:t>
            </a:r>
          </a:p>
          <a:p>
            <a:r>
              <a:rPr lang="pt-BR" sz="2400" dirty="0"/>
              <a:t>II -  A VERDADE SOBRE SI MESMO </a:t>
            </a:r>
            <a:endParaRPr lang="pt-BR" sz="2400" dirty="0" smtClean="0"/>
          </a:p>
          <a:p>
            <a:pPr marL="114300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			</a:t>
            </a:r>
            <a:r>
              <a:rPr lang="pt-BR" sz="2400" dirty="0"/>
              <a:t>(</a:t>
            </a:r>
            <a:r>
              <a:rPr lang="pt-BR" sz="2400" dirty="0" err="1"/>
              <a:t>Jo</a:t>
            </a:r>
            <a:r>
              <a:rPr lang="pt-BR" sz="2400" dirty="0"/>
              <a:t> </a:t>
            </a:r>
            <a:r>
              <a:rPr lang="pt-BR" sz="2400" dirty="0" smtClean="0"/>
              <a:t>3.11-17</a:t>
            </a:r>
            <a:r>
              <a:rPr lang="pt-BR" sz="2400" dirty="0"/>
              <a:t>)</a:t>
            </a:r>
            <a:endParaRPr lang="pt-BR" sz="2400" dirty="0" smtClean="0"/>
          </a:p>
          <a:p>
            <a:r>
              <a:rPr lang="pt-BR" sz="2400" dirty="0"/>
              <a:t>III – COMO VIVER SEGUNDO OS ENSINAMENTOS DE </a:t>
            </a:r>
            <a:endParaRPr lang="pt-BR" sz="2400" dirty="0" smtClean="0"/>
          </a:p>
          <a:p>
            <a:pPr marL="114300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CRISTO 		(</a:t>
            </a:r>
            <a:r>
              <a:rPr lang="pt-BR" sz="2400" dirty="0" err="1"/>
              <a:t>Gl</a:t>
            </a:r>
            <a:r>
              <a:rPr lang="pt-BR" sz="2400" dirty="0"/>
              <a:t> 5.24-25</a:t>
            </a:r>
            <a:r>
              <a:rPr lang="pt-BR" sz="2400" dirty="0" smtClean="0"/>
              <a:t>)</a:t>
            </a:r>
          </a:p>
          <a:p>
            <a:pPr marL="114300" indent="0">
              <a:buNone/>
            </a:pPr>
            <a:r>
              <a:rPr lang="pt-BR" sz="800" dirty="0" smtClean="0"/>
              <a:t> </a:t>
            </a:r>
          </a:p>
          <a:p>
            <a:r>
              <a:rPr lang="pt-BR" sz="2400" dirty="0" smtClean="0"/>
              <a:t>	</a:t>
            </a:r>
            <a:r>
              <a:rPr lang="pt-BR" sz="3200" dirty="0" smtClean="0"/>
              <a:t>CONCLUSÃO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01396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6</a:t>
            </a:r>
            <a:r>
              <a:rPr lang="pt-BR" sz="2400" b="1" dirty="0" smtClean="0">
                <a:solidFill>
                  <a:srgbClr val="675E47"/>
                </a:solidFill>
              </a:rPr>
              <a:t>:   </a:t>
            </a:r>
            <a:r>
              <a:rPr lang="pt-BR" sz="2400" b="1" dirty="0">
                <a:solidFill>
                  <a:srgbClr val="675E47"/>
                </a:solidFill>
              </a:rPr>
              <a:t>OS </a:t>
            </a:r>
            <a:r>
              <a:rPr lang="pt-BR" sz="2400" b="1" dirty="0" smtClean="0">
                <a:solidFill>
                  <a:srgbClr val="675E47"/>
                </a:solidFill>
              </a:rPr>
              <a:t>ENSINAMENTOS </a:t>
            </a:r>
            <a:r>
              <a:rPr lang="pt-BR" sz="2400" b="1" dirty="0">
                <a:solidFill>
                  <a:srgbClr val="675E47"/>
                </a:solidFill>
              </a:rPr>
              <a:t>DE JESUS CRISTO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sz="2800" b="1" dirty="0" smtClean="0"/>
              <a:t>TEXTO </a:t>
            </a:r>
            <a:r>
              <a:rPr lang="pt-BR" sz="2800" b="1" dirty="0" smtClean="0"/>
              <a:t>ÁUREO: </a:t>
            </a:r>
          </a:p>
          <a:p>
            <a:pPr marL="114300" indent="0">
              <a:buNone/>
            </a:pPr>
            <a:r>
              <a:rPr lang="pt-BR" sz="2800" b="1" dirty="0"/>
              <a:t>	</a:t>
            </a:r>
            <a:r>
              <a:rPr lang="pt-BR" sz="2800" b="1" dirty="0" smtClean="0"/>
              <a:t> </a:t>
            </a:r>
            <a:r>
              <a:rPr lang="pt-BR" sz="3200" b="1" dirty="0" smtClean="0"/>
              <a:t>“</a:t>
            </a:r>
            <a:r>
              <a:rPr lang="pt-BR" sz="3200" b="1" dirty="0" smtClean="0">
                <a:solidFill>
                  <a:srgbClr val="0000CC"/>
                </a:solidFill>
              </a:rPr>
              <a:t>... </a:t>
            </a:r>
            <a:r>
              <a:rPr lang="pt-BR" sz="3200" b="1" dirty="0">
                <a:solidFill>
                  <a:srgbClr val="0000CC"/>
                </a:solidFill>
              </a:rPr>
              <a:t>em verdade vos digo que muitos profetas e justos desejaram ver o que vós vedes e não o viram, e ouvir o que vós ouvis, e não o ouviram</a:t>
            </a:r>
            <a:r>
              <a:rPr lang="pt-BR" sz="3200" b="1" dirty="0" smtClean="0">
                <a:solidFill>
                  <a:srgbClr val="0000CC"/>
                </a:solidFill>
              </a:rPr>
              <a:t>.</a:t>
            </a:r>
            <a:r>
              <a:rPr lang="pt-BR" sz="3200" b="1" dirty="0" smtClean="0"/>
              <a:t>” </a:t>
            </a:r>
            <a:endParaRPr lang="pt-BR" sz="3200" b="1" dirty="0" smtClean="0"/>
          </a:p>
          <a:p>
            <a:pPr marL="114300" indent="0">
              <a:buNone/>
            </a:pPr>
            <a:r>
              <a:rPr lang="pt-BR" sz="2800" b="1" dirty="0" smtClean="0"/>
              <a:t>					</a:t>
            </a:r>
            <a:r>
              <a:rPr lang="pt-BR" sz="2800" dirty="0" smtClean="0"/>
              <a:t>	</a:t>
            </a:r>
            <a:r>
              <a:rPr lang="pt-BR" sz="2800" dirty="0" smtClean="0"/>
              <a:t>(</a:t>
            </a:r>
            <a:r>
              <a:rPr lang="pt-BR" sz="2800" dirty="0" err="1">
                <a:solidFill>
                  <a:srgbClr val="0000CC"/>
                </a:solidFill>
              </a:rPr>
              <a:t>Mt</a:t>
            </a:r>
            <a:r>
              <a:rPr lang="pt-BR" sz="2800" dirty="0">
                <a:solidFill>
                  <a:srgbClr val="0000CC"/>
                </a:solidFill>
              </a:rPr>
              <a:t> 13. 17</a:t>
            </a:r>
            <a:r>
              <a:rPr lang="pt-BR" sz="2800" dirty="0" smtClean="0"/>
              <a:t>)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40560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pPr algn="ctr"/>
            <a:r>
              <a:rPr lang="pt-BR" sz="3200" b="1" dirty="0" smtClean="0"/>
              <a:t>LEITURA BÍBLICA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7620000" cy="534806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1100" dirty="0">
                <a:solidFill>
                  <a:srgbClr val="0000CC"/>
                </a:solidFill>
              </a:rPr>
              <a:t>Lucas 6. 17  E, descendo com eles, parou num lugar plano, e também um grande número de seus discípulos, e grande multidão do povo de toda a Judéia, e de Jerusalém, e da costa marítima de Tiro e de </a:t>
            </a:r>
            <a:r>
              <a:rPr lang="pt-BR" sz="1100" dirty="0" err="1">
                <a:solidFill>
                  <a:srgbClr val="0000CC"/>
                </a:solidFill>
              </a:rPr>
              <a:t>Sidom</a:t>
            </a:r>
            <a:r>
              <a:rPr lang="pt-BR" sz="1100" dirty="0" smtClean="0">
                <a:solidFill>
                  <a:srgbClr val="0000CC"/>
                </a:solidFill>
              </a:rPr>
              <a:t>;     18  </a:t>
            </a:r>
            <a:r>
              <a:rPr lang="pt-BR" sz="1100" dirty="0">
                <a:solidFill>
                  <a:srgbClr val="0000CC"/>
                </a:solidFill>
              </a:rPr>
              <a:t>os quais tinham vindo para o ouvir e serem curados das suas enfermidades, como também os atormentados dos espíritos imundos. E eram curados</a:t>
            </a:r>
            <a:r>
              <a:rPr lang="pt-BR" sz="1100" dirty="0" smtClean="0">
                <a:solidFill>
                  <a:srgbClr val="0000CC"/>
                </a:solidFill>
              </a:rPr>
              <a:t>.    19  </a:t>
            </a:r>
            <a:r>
              <a:rPr lang="pt-BR" sz="1100" dirty="0">
                <a:solidFill>
                  <a:srgbClr val="0000CC"/>
                </a:solidFill>
              </a:rPr>
              <a:t>E toda a multidão procurava tocar-lhe, porque saía dele virtude que curava todos</a:t>
            </a:r>
            <a:r>
              <a:rPr lang="pt-BR" sz="1100" dirty="0" smtClean="0">
                <a:solidFill>
                  <a:srgbClr val="0000CC"/>
                </a:solidFill>
              </a:rPr>
              <a:t>.    20  </a:t>
            </a:r>
            <a:r>
              <a:rPr lang="pt-BR" sz="1100" dirty="0">
                <a:solidFill>
                  <a:srgbClr val="0000CC"/>
                </a:solidFill>
              </a:rPr>
              <a:t>E, levantando ele os olhos para os seus discípulos, dizia: Bem-aventurados vós, os pobres, porque vosso é o Reino de Deus</a:t>
            </a:r>
            <a:r>
              <a:rPr lang="pt-BR" sz="1100" dirty="0" smtClean="0">
                <a:solidFill>
                  <a:srgbClr val="0000CC"/>
                </a:solidFill>
              </a:rPr>
              <a:t>.    21  </a:t>
            </a:r>
            <a:r>
              <a:rPr lang="pt-BR" sz="1100" dirty="0">
                <a:solidFill>
                  <a:srgbClr val="0000CC"/>
                </a:solidFill>
              </a:rPr>
              <a:t>Bem-aventurados vós, que agora tendes fome, porque sereis fartos. Bem-aventurados vós, que agora chorais, porque haveis de rir</a:t>
            </a:r>
            <a:r>
              <a:rPr lang="pt-BR" sz="1100" dirty="0" smtClean="0">
                <a:solidFill>
                  <a:srgbClr val="0000CC"/>
                </a:solidFill>
              </a:rPr>
              <a:t>.    22  </a:t>
            </a:r>
            <a:r>
              <a:rPr lang="pt-BR" sz="1100" dirty="0">
                <a:solidFill>
                  <a:srgbClr val="0000CC"/>
                </a:solidFill>
              </a:rPr>
              <a:t>Bem-aventurados sereis quando os homens vos aborrecerem, e quando vos separarem, e vos injuriarem, e rejeitarem o vosso nome como mau, por causa do Filho do Homem</a:t>
            </a:r>
            <a:r>
              <a:rPr lang="pt-BR" sz="1100" dirty="0" smtClean="0">
                <a:solidFill>
                  <a:srgbClr val="0000CC"/>
                </a:solidFill>
              </a:rPr>
              <a:t>.    23  </a:t>
            </a:r>
            <a:r>
              <a:rPr lang="pt-BR" sz="1100" dirty="0">
                <a:solidFill>
                  <a:srgbClr val="0000CC"/>
                </a:solidFill>
              </a:rPr>
              <a:t>Folgai nesse dia, exultai, porque é grande o vosso galardão no céu, pois assim faziam os seus pais aos profetas</a:t>
            </a:r>
            <a:r>
              <a:rPr lang="pt-BR" sz="1100" dirty="0" smtClean="0">
                <a:solidFill>
                  <a:srgbClr val="0000CC"/>
                </a:solidFill>
              </a:rPr>
              <a:t>.    24  </a:t>
            </a:r>
            <a:r>
              <a:rPr lang="pt-BR" sz="1100" dirty="0">
                <a:solidFill>
                  <a:srgbClr val="0000CC"/>
                </a:solidFill>
              </a:rPr>
              <a:t>Mas ai de vós, ricos! Porque já tendes a vossa consolação</a:t>
            </a:r>
            <a:r>
              <a:rPr lang="pt-BR" sz="1100" dirty="0" smtClean="0">
                <a:solidFill>
                  <a:srgbClr val="0000CC"/>
                </a:solidFill>
              </a:rPr>
              <a:t>.    25  </a:t>
            </a:r>
            <a:r>
              <a:rPr lang="pt-BR" sz="1100" dirty="0">
                <a:solidFill>
                  <a:srgbClr val="0000CC"/>
                </a:solidFill>
              </a:rPr>
              <a:t>Ai de vós, os que estais fartos, porque tereis fome! Ai de vós, os que agora rides, porque vos lamentareis e chorareis</a:t>
            </a:r>
            <a:r>
              <a:rPr lang="pt-BR" sz="1100" dirty="0" smtClean="0">
                <a:solidFill>
                  <a:srgbClr val="0000CC"/>
                </a:solidFill>
              </a:rPr>
              <a:t>!    26  </a:t>
            </a:r>
            <a:r>
              <a:rPr lang="pt-BR" sz="1100" dirty="0">
                <a:solidFill>
                  <a:srgbClr val="0000CC"/>
                </a:solidFill>
              </a:rPr>
              <a:t>Ai de vós quando todos os homens falarem bem de vós, porque assim faziam seus pais aos falsos profetas</a:t>
            </a:r>
            <a:r>
              <a:rPr lang="pt-BR" sz="1100" dirty="0" smtClean="0">
                <a:solidFill>
                  <a:srgbClr val="0000CC"/>
                </a:solidFill>
              </a:rPr>
              <a:t>!    27  </a:t>
            </a:r>
            <a:r>
              <a:rPr lang="pt-BR" sz="1100" dirty="0">
                <a:solidFill>
                  <a:srgbClr val="0000CC"/>
                </a:solidFill>
              </a:rPr>
              <a:t>Mas a vós, que ouvis, digo: Amai a vossos inimigos, fazei bem aos que vos aborrecem</a:t>
            </a:r>
            <a:r>
              <a:rPr lang="pt-BR" sz="1100" dirty="0" smtClean="0">
                <a:solidFill>
                  <a:srgbClr val="0000CC"/>
                </a:solidFill>
              </a:rPr>
              <a:t>,    28  </a:t>
            </a:r>
            <a:r>
              <a:rPr lang="pt-BR" sz="1100" dirty="0">
                <a:solidFill>
                  <a:srgbClr val="0000CC"/>
                </a:solidFill>
              </a:rPr>
              <a:t>bendizei os que vos maldizem e orai pelos que vos caluniam</a:t>
            </a:r>
            <a:r>
              <a:rPr lang="pt-BR" sz="1100" dirty="0" smtClean="0">
                <a:solidFill>
                  <a:srgbClr val="0000CC"/>
                </a:solidFill>
              </a:rPr>
              <a:t>.    29  </a:t>
            </a:r>
            <a:r>
              <a:rPr lang="pt-BR" sz="1100" dirty="0">
                <a:solidFill>
                  <a:srgbClr val="0000CC"/>
                </a:solidFill>
              </a:rPr>
              <a:t>Ao que te ferir numa face, oferece-lhe também a outra; e ao que te houver tirado a capa, nem a túnica recuses</a:t>
            </a:r>
            <a:r>
              <a:rPr lang="pt-BR" sz="1100" dirty="0" smtClean="0">
                <a:solidFill>
                  <a:srgbClr val="0000CC"/>
                </a:solidFill>
              </a:rPr>
              <a:t>.    30  </a:t>
            </a:r>
            <a:r>
              <a:rPr lang="pt-BR" sz="1100" dirty="0">
                <a:solidFill>
                  <a:srgbClr val="0000CC"/>
                </a:solidFill>
              </a:rPr>
              <a:t>E dá a qualquer que te pedir; e ao que tomar o que é teu, não </a:t>
            </a:r>
            <a:r>
              <a:rPr lang="pt-BR" sz="1100" dirty="0" err="1">
                <a:solidFill>
                  <a:srgbClr val="0000CC"/>
                </a:solidFill>
              </a:rPr>
              <a:t>lho</a:t>
            </a:r>
            <a:r>
              <a:rPr lang="pt-BR" sz="1100" dirty="0">
                <a:solidFill>
                  <a:srgbClr val="0000CC"/>
                </a:solidFill>
              </a:rPr>
              <a:t> tornes a pedir</a:t>
            </a:r>
            <a:r>
              <a:rPr lang="pt-BR" sz="1100" dirty="0" smtClean="0">
                <a:solidFill>
                  <a:srgbClr val="0000CC"/>
                </a:solidFill>
              </a:rPr>
              <a:t>.    31  </a:t>
            </a:r>
            <a:r>
              <a:rPr lang="pt-BR" sz="1100" dirty="0">
                <a:solidFill>
                  <a:srgbClr val="0000CC"/>
                </a:solidFill>
              </a:rPr>
              <a:t>E como vós quereis que os homens vos façam, da mesma maneira fazei-lhes vós também</a:t>
            </a:r>
            <a:r>
              <a:rPr lang="pt-BR" sz="1100" dirty="0" smtClean="0">
                <a:solidFill>
                  <a:srgbClr val="0000CC"/>
                </a:solidFill>
              </a:rPr>
              <a:t>.    32  </a:t>
            </a:r>
            <a:r>
              <a:rPr lang="pt-BR" sz="1100" dirty="0">
                <a:solidFill>
                  <a:srgbClr val="0000CC"/>
                </a:solidFill>
              </a:rPr>
              <a:t>E, se amardes aos que vos amam, que recompensa tereis? Também os pecadores amam aos que os amam</a:t>
            </a:r>
            <a:r>
              <a:rPr lang="pt-BR" sz="1100" dirty="0" smtClean="0">
                <a:solidFill>
                  <a:srgbClr val="0000CC"/>
                </a:solidFill>
              </a:rPr>
              <a:t>.    33  </a:t>
            </a:r>
            <a:r>
              <a:rPr lang="pt-BR" sz="1100" dirty="0">
                <a:solidFill>
                  <a:srgbClr val="0000CC"/>
                </a:solidFill>
              </a:rPr>
              <a:t>E, se fizerdes bem aos que vos fazem bem, que recompensa tereis? Também os pecadores fazem o mesmo</a:t>
            </a:r>
            <a:r>
              <a:rPr lang="pt-BR" sz="1100" dirty="0" smtClean="0">
                <a:solidFill>
                  <a:srgbClr val="0000CC"/>
                </a:solidFill>
              </a:rPr>
              <a:t>.    34  </a:t>
            </a:r>
            <a:r>
              <a:rPr lang="pt-BR" sz="1100" dirty="0">
                <a:solidFill>
                  <a:srgbClr val="0000CC"/>
                </a:solidFill>
              </a:rPr>
              <a:t>E, se emprestardes àqueles de quem esperais tornar a receber, que recompensa tereis? Também os pecadores emprestam aos pecadores, para tornarem a receber outro tanto</a:t>
            </a:r>
            <a:r>
              <a:rPr lang="pt-BR" sz="1100" dirty="0" smtClean="0">
                <a:solidFill>
                  <a:srgbClr val="0000CC"/>
                </a:solidFill>
              </a:rPr>
              <a:t>.    35  </a:t>
            </a:r>
            <a:r>
              <a:rPr lang="pt-BR" sz="1100" dirty="0">
                <a:solidFill>
                  <a:srgbClr val="0000CC"/>
                </a:solidFill>
              </a:rPr>
              <a:t>Amai, pois, a vossos inimigos, e fazei o bem, e emprestai, sem nada esperardes, e será grande o vosso galardão, e sereis filhos do Altíssimo; porque ele é benigno até para com os ingratos e maus</a:t>
            </a:r>
            <a:r>
              <a:rPr lang="pt-BR" sz="1100" dirty="0" smtClean="0">
                <a:solidFill>
                  <a:srgbClr val="0000CC"/>
                </a:solidFill>
              </a:rPr>
              <a:t>.    36  </a:t>
            </a:r>
            <a:r>
              <a:rPr lang="pt-BR" sz="1100" dirty="0">
                <a:solidFill>
                  <a:srgbClr val="0000CC"/>
                </a:solidFill>
              </a:rPr>
              <a:t>Sede, pois, misericordiosos, como também vosso Pai é misericordioso</a:t>
            </a:r>
            <a:r>
              <a:rPr lang="pt-BR" sz="1100" dirty="0" smtClean="0">
                <a:solidFill>
                  <a:srgbClr val="0000CC"/>
                </a:solidFill>
              </a:rPr>
              <a:t>.    37  </a:t>
            </a:r>
            <a:r>
              <a:rPr lang="pt-BR" sz="1100" dirty="0">
                <a:solidFill>
                  <a:srgbClr val="0000CC"/>
                </a:solidFill>
              </a:rPr>
              <a:t>Não julgueis, e não sereis julgados; não condeneis, e não sereis condenados; soltai, e soltar-vos-ão</a:t>
            </a:r>
            <a:r>
              <a:rPr lang="pt-BR" sz="1100" dirty="0" smtClean="0">
                <a:solidFill>
                  <a:srgbClr val="0000CC"/>
                </a:solidFill>
              </a:rPr>
              <a:t>.    38  </a:t>
            </a:r>
            <a:r>
              <a:rPr lang="pt-BR" sz="1100" dirty="0">
                <a:solidFill>
                  <a:srgbClr val="0000CC"/>
                </a:solidFill>
              </a:rPr>
              <a:t>Dai, e ser-vos-á dado; boa medida, recalcada, sacudida e transbordando vos darão; porque com a mesma medida com que medirdes também vos medirão de novo</a:t>
            </a:r>
            <a:r>
              <a:rPr lang="pt-BR" sz="1100" dirty="0" smtClean="0">
                <a:solidFill>
                  <a:srgbClr val="0000CC"/>
                </a:solidFill>
              </a:rPr>
              <a:t>.    39  </a:t>
            </a:r>
            <a:r>
              <a:rPr lang="pt-BR" sz="1100" dirty="0">
                <a:solidFill>
                  <a:srgbClr val="0000CC"/>
                </a:solidFill>
              </a:rPr>
              <a:t>E disse-lhes uma parábola: Pode, porventura, um cego guiar outro cego? Não cairão ambos na cova</a:t>
            </a:r>
            <a:r>
              <a:rPr lang="pt-BR" sz="1100" dirty="0" smtClean="0">
                <a:solidFill>
                  <a:srgbClr val="0000CC"/>
                </a:solidFill>
              </a:rPr>
              <a:t>?    40  </a:t>
            </a:r>
            <a:r>
              <a:rPr lang="pt-BR" sz="1100" dirty="0">
                <a:solidFill>
                  <a:srgbClr val="0000CC"/>
                </a:solidFill>
              </a:rPr>
              <a:t>O discípulo não é superior a seu mestre, mas todo o que for perfeito será como o seu mestre</a:t>
            </a:r>
            <a:r>
              <a:rPr lang="pt-BR" sz="1100" dirty="0" smtClean="0">
                <a:solidFill>
                  <a:srgbClr val="0000CC"/>
                </a:solidFill>
              </a:rPr>
              <a:t>.    41  </a:t>
            </a:r>
            <a:r>
              <a:rPr lang="pt-BR" sz="1100" dirty="0">
                <a:solidFill>
                  <a:srgbClr val="0000CC"/>
                </a:solidFill>
              </a:rPr>
              <a:t>E por que atentas tu no argueiro que está no olho do teu irmão e não reparas na trave que está no teu próprio olho</a:t>
            </a:r>
            <a:r>
              <a:rPr lang="pt-BR" sz="1100" dirty="0" smtClean="0">
                <a:solidFill>
                  <a:srgbClr val="0000CC"/>
                </a:solidFill>
              </a:rPr>
              <a:t>?    42  </a:t>
            </a:r>
            <a:r>
              <a:rPr lang="pt-BR" sz="1100" dirty="0">
                <a:solidFill>
                  <a:srgbClr val="0000CC"/>
                </a:solidFill>
              </a:rPr>
              <a:t>Ou como podes dizer a teu irmão: Irmão, deixa-me tirar o argueiro que está no teu olho, não atentando tu mesmo na trave que está no teu olho? Hipócrita, tira primeiro a trave do teu olho e, então, verás bem para tirar o argueiro que está no olho de teu irmão</a:t>
            </a:r>
            <a:r>
              <a:rPr lang="pt-BR" sz="1100" dirty="0" smtClean="0">
                <a:solidFill>
                  <a:srgbClr val="0000CC"/>
                </a:solidFill>
              </a:rPr>
              <a:t>.    43  </a:t>
            </a:r>
            <a:r>
              <a:rPr lang="pt-BR" sz="1100" dirty="0">
                <a:solidFill>
                  <a:srgbClr val="0000CC"/>
                </a:solidFill>
              </a:rPr>
              <a:t>Porque não há boa árvore que dê mau fruto, nem má árvore que dê bom fruto</a:t>
            </a:r>
            <a:r>
              <a:rPr lang="pt-BR" sz="1100" dirty="0" smtClean="0">
                <a:solidFill>
                  <a:srgbClr val="0000CC"/>
                </a:solidFill>
              </a:rPr>
              <a:t>.    44  </a:t>
            </a:r>
            <a:r>
              <a:rPr lang="pt-BR" sz="1100" dirty="0">
                <a:solidFill>
                  <a:srgbClr val="0000CC"/>
                </a:solidFill>
              </a:rPr>
              <a:t>Porque cada árvore se conhece pelo seu próprio fruto; pois não se colhem figos dos espinheiros, nem se vindimam uvas dos abrolhos</a:t>
            </a:r>
            <a:r>
              <a:rPr lang="pt-BR" sz="1100" dirty="0" smtClean="0">
                <a:solidFill>
                  <a:srgbClr val="0000CC"/>
                </a:solidFill>
              </a:rPr>
              <a:t>.    45  </a:t>
            </a:r>
            <a:r>
              <a:rPr lang="pt-BR" sz="1100" dirty="0">
                <a:solidFill>
                  <a:srgbClr val="0000CC"/>
                </a:solidFill>
              </a:rPr>
              <a:t>O homem bom, do bom tesouro do seu coração, tira o bem, e o homem mau, do mau tesouro do seu coração, tira o mal, porque da abundância do seu coração fala a boca.</a:t>
            </a:r>
          </a:p>
        </p:txBody>
      </p:sp>
    </p:spTree>
    <p:extLst>
      <p:ext uri="{BB962C8B-B14F-4D97-AF65-F5344CB8AC3E}">
        <p14:creationId xmlns:p14="http://schemas.microsoft.com/office/powerpoint/2010/main" val="43088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6:   OS ENSINAMENTOS DE JESUS CRISTO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dirty="0"/>
          </a:p>
          <a:p>
            <a:pPr marL="114300" indent="0">
              <a:buNone/>
            </a:pPr>
            <a:r>
              <a:rPr lang="pt-BR" sz="2400" dirty="0" smtClean="0"/>
              <a:t>	</a:t>
            </a:r>
            <a:r>
              <a:rPr lang="pt-BR" sz="2800" dirty="0" smtClean="0"/>
              <a:t>INTRODUÇÃO</a:t>
            </a:r>
          </a:p>
          <a:p>
            <a:r>
              <a:rPr lang="pt-BR" sz="2400" dirty="0"/>
              <a:t>I - COMO VIVENCIAR O REINO DE DEUS AQUI NA TERRA </a:t>
            </a:r>
            <a:r>
              <a:rPr lang="pt-BR" sz="2400" dirty="0" smtClean="0"/>
              <a:t>					(</a:t>
            </a:r>
            <a:r>
              <a:rPr lang="pt-BR" sz="2400" dirty="0" err="1"/>
              <a:t>Lc</a:t>
            </a:r>
            <a:r>
              <a:rPr lang="pt-BR" sz="2400" dirty="0"/>
              <a:t> 6.17-45</a:t>
            </a:r>
            <a:r>
              <a:rPr lang="pt-BR" sz="2400" dirty="0" smtClean="0"/>
              <a:t>)</a:t>
            </a:r>
          </a:p>
          <a:p>
            <a:r>
              <a:rPr lang="pt-BR" sz="2400" dirty="0"/>
              <a:t>II -  A VERDADE SOBRE SI MESMO </a:t>
            </a:r>
            <a:endParaRPr lang="pt-BR" sz="2400" dirty="0" smtClean="0"/>
          </a:p>
          <a:p>
            <a:pPr marL="114300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			</a:t>
            </a:r>
            <a:r>
              <a:rPr lang="pt-BR" sz="2400" dirty="0"/>
              <a:t>(</a:t>
            </a:r>
            <a:r>
              <a:rPr lang="pt-BR" sz="2400" dirty="0" err="1"/>
              <a:t>Jo</a:t>
            </a:r>
            <a:r>
              <a:rPr lang="pt-BR" sz="2400" dirty="0"/>
              <a:t> </a:t>
            </a:r>
            <a:r>
              <a:rPr lang="pt-BR" sz="2400" dirty="0" smtClean="0"/>
              <a:t>3.11-17</a:t>
            </a:r>
            <a:r>
              <a:rPr lang="pt-BR" sz="2400" dirty="0"/>
              <a:t>)</a:t>
            </a:r>
            <a:endParaRPr lang="pt-BR" sz="2400" dirty="0" smtClean="0"/>
          </a:p>
          <a:p>
            <a:r>
              <a:rPr lang="pt-BR" sz="2400" dirty="0"/>
              <a:t>III – COMO VIVER SEGUNDO OS ENSINAMENTOS DE </a:t>
            </a:r>
            <a:endParaRPr lang="pt-BR" sz="2400" dirty="0" smtClean="0"/>
          </a:p>
          <a:p>
            <a:pPr marL="114300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CRISTO 		(</a:t>
            </a:r>
            <a:r>
              <a:rPr lang="pt-BR" sz="2400" dirty="0" err="1"/>
              <a:t>Gl</a:t>
            </a:r>
            <a:r>
              <a:rPr lang="pt-BR" sz="2400" dirty="0"/>
              <a:t> 5.24-25</a:t>
            </a:r>
            <a:r>
              <a:rPr lang="pt-BR" sz="2400" dirty="0" smtClean="0"/>
              <a:t>)</a:t>
            </a:r>
          </a:p>
          <a:p>
            <a:pPr marL="114300" indent="0">
              <a:buNone/>
            </a:pPr>
            <a:r>
              <a:rPr lang="pt-BR" sz="800" dirty="0" smtClean="0"/>
              <a:t> </a:t>
            </a:r>
          </a:p>
          <a:p>
            <a:r>
              <a:rPr lang="pt-BR" sz="2400" dirty="0" smtClean="0"/>
              <a:t>	</a:t>
            </a:r>
            <a:r>
              <a:rPr lang="pt-BR" sz="3200" dirty="0" smtClean="0"/>
              <a:t>CONCLUSÃO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89975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1008112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6:   OS ENSINAMENTOS DE JESUS CRISTO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124744"/>
            <a:ext cx="7620000" cy="508863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t-BR" sz="2400" b="1" dirty="0" smtClean="0"/>
              <a:t>	INTRODUÇÃO</a:t>
            </a:r>
          </a:p>
          <a:p>
            <a:pPr marL="114300" indent="0">
              <a:buNone/>
            </a:pPr>
            <a:endParaRPr lang="pt-BR" sz="1200" dirty="0" smtClean="0"/>
          </a:p>
          <a:p>
            <a:pPr marL="114300" indent="0" algn="just">
              <a:buNone/>
            </a:pPr>
            <a:r>
              <a:rPr lang="pt-BR" dirty="0" smtClean="0"/>
              <a:t>	</a:t>
            </a:r>
            <a:r>
              <a:rPr lang="pt-BR" sz="2400" dirty="0"/>
              <a:t>Esta lição apresenta um dos elementos mais relevantes do ministério de Jesus Cristo: o seu ensinamento. Embora os seus maravilhosos milagres fossem os principais responsáveis pela rápida expansão da popularidade do seu ministério, é nos seus ensinamentos que encontramos revelações transformadoras </a:t>
            </a:r>
            <a:r>
              <a:rPr lang="pt-BR" sz="2400" dirty="0" smtClean="0"/>
              <a:t>de </a:t>
            </a:r>
            <a:r>
              <a:rPr lang="pt-BR" sz="2400" dirty="0"/>
              <a:t>corações. </a:t>
            </a:r>
            <a:r>
              <a:rPr lang="pt-BR" sz="2400" dirty="0" smtClean="0"/>
              <a:t>Seus </a:t>
            </a:r>
            <a:r>
              <a:rPr lang="pt-BR" sz="2400" dirty="0"/>
              <a:t>ensinamentos sobre o Reino abordavam o novo modo de vida de todos os participantes do novo nascimento; enquanto os seus ensinamentos sobre a Verdade abordavam a revelação da sua identidade e do seu propósito. </a:t>
            </a:r>
            <a:endParaRPr lang="pt-BR" sz="2400" dirty="0" smtClean="0"/>
          </a:p>
          <a:p>
            <a:pPr marL="114300" indent="0" algn="r">
              <a:buNone/>
            </a:pPr>
            <a:r>
              <a:rPr lang="pt-BR" sz="1200" dirty="0" err="1" smtClean="0"/>
              <a:t>obs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300069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pPr algn="ctr"/>
            <a:r>
              <a:rPr lang="pt-BR" sz="3200" b="1" dirty="0" smtClean="0"/>
              <a:t>LEITURA BÍBLICA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276056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800" dirty="0">
                <a:solidFill>
                  <a:srgbClr val="0000CC"/>
                </a:solidFill>
              </a:rPr>
              <a:t>Lucas 6. 17  E, descendo com eles, parou num lugar plano, e também um grande número de seus discípulos, e grande multidão do povo de toda a Judéia, e de Jerusalém, e da costa marítima de Tiro e de </a:t>
            </a:r>
            <a:r>
              <a:rPr lang="pt-BR" sz="2800" dirty="0" err="1">
                <a:solidFill>
                  <a:srgbClr val="0000CC"/>
                </a:solidFill>
              </a:rPr>
              <a:t>Sidom</a:t>
            </a:r>
            <a:r>
              <a:rPr lang="pt-BR" sz="2800" dirty="0" smtClean="0">
                <a:solidFill>
                  <a:srgbClr val="0000CC"/>
                </a:solidFill>
              </a:rPr>
              <a:t>;     18  </a:t>
            </a:r>
            <a:r>
              <a:rPr lang="pt-BR" sz="2800" dirty="0">
                <a:solidFill>
                  <a:srgbClr val="0000CC"/>
                </a:solidFill>
              </a:rPr>
              <a:t>os quais tinham vindo para o ouvir e serem curados das suas enfermidades, como também os atormentados dos espíritos imundos. E eram curados</a:t>
            </a:r>
            <a:r>
              <a:rPr lang="pt-BR" sz="2800" dirty="0" smtClean="0">
                <a:solidFill>
                  <a:srgbClr val="0000CC"/>
                </a:solidFill>
              </a:rPr>
              <a:t>.    19  </a:t>
            </a:r>
            <a:r>
              <a:rPr lang="pt-BR" sz="2800" dirty="0">
                <a:solidFill>
                  <a:srgbClr val="0000CC"/>
                </a:solidFill>
              </a:rPr>
              <a:t>E toda a multidão procurava tocar-lhe, porque saía dele virtude que curava todos</a:t>
            </a:r>
            <a:r>
              <a:rPr lang="pt-BR" sz="2800" dirty="0" smtClean="0">
                <a:solidFill>
                  <a:srgbClr val="0000CC"/>
                </a:solidFill>
              </a:rPr>
              <a:t>.</a:t>
            </a:r>
            <a:endParaRPr lang="pt-BR" sz="2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17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6:   OS ENSINAMENTOS DE JESUS CRISTO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dirty="0"/>
          </a:p>
          <a:p>
            <a:pPr marL="114300" indent="0">
              <a:buNone/>
            </a:pPr>
            <a:r>
              <a:rPr lang="pt-BR" sz="2400" dirty="0" smtClean="0"/>
              <a:t>	</a:t>
            </a:r>
            <a:r>
              <a:rPr lang="pt-BR" sz="2800" dirty="0" smtClean="0"/>
              <a:t>INTRODUÇÃO</a:t>
            </a:r>
          </a:p>
          <a:p>
            <a:r>
              <a:rPr lang="pt-BR" sz="2400" dirty="0">
                <a:solidFill>
                  <a:srgbClr val="FF0000"/>
                </a:solidFill>
              </a:rPr>
              <a:t>I - COMO VIVENCIAR O REINO DE DEUS AQUI NA TERRA </a:t>
            </a:r>
            <a:r>
              <a:rPr lang="pt-BR" sz="2400" dirty="0" smtClean="0">
                <a:solidFill>
                  <a:srgbClr val="FF0000"/>
                </a:solidFill>
              </a:rPr>
              <a:t>					(</a:t>
            </a:r>
            <a:r>
              <a:rPr lang="pt-BR" sz="2400" dirty="0" err="1">
                <a:solidFill>
                  <a:srgbClr val="FF0000"/>
                </a:solidFill>
              </a:rPr>
              <a:t>Lc</a:t>
            </a:r>
            <a:r>
              <a:rPr lang="pt-BR" sz="2400" dirty="0">
                <a:solidFill>
                  <a:srgbClr val="FF0000"/>
                </a:solidFill>
              </a:rPr>
              <a:t> 6.17-45</a:t>
            </a:r>
            <a:r>
              <a:rPr lang="pt-BR" sz="24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pt-BR" sz="2400" dirty="0"/>
              <a:t>II -  A VERDADE SOBRE SI MESMO </a:t>
            </a:r>
            <a:endParaRPr lang="pt-BR" sz="2400" dirty="0" smtClean="0"/>
          </a:p>
          <a:p>
            <a:pPr marL="114300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			</a:t>
            </a:r>
            <a:r>
              <a:rPr lang="pt-BR" sz="2400" dirty="0"/>
              <a:t>(</a:t>
            </a:r>
            <a:r>
              <a:rPr lang="pt-BR" sz="2400" dirty="0" err="1"/>
              <a:t>Jo</a:t>
            </a:r>
            <a:r>
              <a:rPr lang="pt-BR" sz="2400" dirty="0"/>
              <a:t> </a:t>
            </a:r>
            <a:r>
              <a:rPr lang="pt-BR" sz="2400" dirty="0" smtClean="0"/>
              <a:t>3.11-17</a:t>
            </a:r>
            <a:r>
              <a:rPr lang="pt-BR" sz="2400" dirty="0"/>
              <a:t>)</a:t>
            </a:r>
            <a:endParaRPr lang="pt-BR" sz="2400" dirty="0" smtClean="0"/>
          </a:p>
          <a:p>
            <a:r>
              <a:rPr lang="pt-BR" sz="2400" dirty="0"/>
              <a:t>III – COMO VIVER SEGUNDO OS ENSINAMENTOS DE </a:t>
            </a:r>
            <a:endParaRPr lang="pt-BR" sz="2400" dirty="0" smtClean="0"/>
          </a:p>
          <a:p>
            <a:pPr marL="114300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CRISTO 		(</a:t>
            </a:r>
            <a:r>
              <a:rPr lang="pt-BR" sz="2400" dirty="0" err="1"/>
              <a:t>Gl</a:t>
            </a:r>
            <a:r>
              <a:rPr lang="pt-BR" sz="2400" dirty="0"/>
              <a:t> 5.24-25</a:t>
            </a:r>
            <a:r>
              <a:rPr lang="pt-BR" sz="2400" dirty="0" smtClean="0"/>
              <a:t>)</a:t>
            </a:r>
          </a:p>
          <a:p>
            <a:pPr marL="114300" indent="0">
              <a:buNone/>
            </a:pPr>
            <a:r>
              <a:rPr lang="pt-BR" sz="800" dirty="0" smtClean="0"/>
              <a:t> </a:t>
            </a:r>
          </a:p>
          <a:p>
            <a:r>
              <a:rPr lang="pt-BR" sz="2400" dirty="0" smtClean="0"/>
              <a:t>	</a:t>
            </a:r>
            <a:r>
              <a:rPr lang="pt-BR" sz="3200" dirty="0" smtClean="0"/>
              <a:t>CONCLUSÃO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07643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1080120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6:   OS ENSINAMENTOS DE JESUS CRISTO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412776"/>
            <a:ext cx="7620000" cy="4800600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>
                <a:solidFill>
                  <a:srgbClr val="2F2B20"/>
                </a:solidFill>
              </a:rPr>
              <a:t>I - COMO VIVENCIAR O REINO DE DEUS AQUI NA TERRA </a:t>
            </a:r>
            <a:r>
              <a:rPr lang="pt-BR" sz="2400" dirty="0" smtClean="0">
                <a:solidFill>
                  <a:srgbClr val="2F2B20"/>
                </a:solidFill>
              </a:rPr>
              <a:t>    </a:t>
            </a:r>
            <a:r>
              <a:rPr lang="pt-BR" sz="1800" dirty="0" smtClean="0">
                <a:solidFill>
                  <a:srgbClr val="2F2B20"/>
                </a:solidFill>
              </a:rPr>
              <a:t>1</a:t>
            </a:r>
          </a:p>
          <a:p>
            <a:pPr marL="114300" lvl="0" indent="0">
              <a:buClr>
                <a:srgbClr val="A9A57C"/>
              </a:buClr>
              <a:buNone/>
            </a:pPr>
            <a:endParaRPr lang="pt-BR" sz="1000" dirty="0">
              <a:solidFill>
                <a:srgbClr val="2F2B20"/>
              </a:solidFill>
            </a:endParaRPr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2800" dirty="0"/>
              <a:t>Neste texto </a:t>
            </a:r>
            <a:r>
              <a:rPr lang="pt-BR" sz="2800" dirty="0" smtClean="0"/>
              <a:t>é colocado que </a:t>
            </a:r>
            <a:r>
              <a:rPr lang="pt-BR" sz="2800" dirty="0"/>
              <a:t>a </a:t>
            </a:r>
            <a:r>
              <a:rPr lang="pt-BR" sz="2800" dirty="0" smtClean="0"/>
              <a:t>felicidade </a:t>
            </a:r>
            <a:r>
              <a:rPr lang="pt-BR" sz="2800" dirty="0"/>
              <a:t>dos cidadãos do Reino de Deus está baseada na participação do Reino (</a:t>
            </a:r>
            <a:r>
              <a:rPr lang="pt-BR" sz="2800" dirty="0" err="1">
                <a:solidFill>
                  <a:srgbClr val="0000CC"/>
                </a:solidFill>
              </a:rPr>
              <a:t>Sl</a:t>
            </a:r>
            <a:r>
              <a:rPr lang="pt-BR" sz="2800" dirty="0">
                <a:solidFill>
                  <a:srgbClr val="0000CC"/>
                </a:solidFill>
              </a:rPr>
              <a:t> 51.12</a:t>
            </a:r>
            <a:r>
              <a:rPr lang="pt-BR" sz="2800" dirty="0"/>
              <a:t>), na abundante provisão de justiça em </a:t>
            </a:r>
            <a:r>
              <a:rPr lang="pt-BR" sz="2800" dirty="0" smtClean="0"/>
              <a:t>Cristo, </a:t>
            </a:r>
            <a:r>
              <a:rPr lang="pt-BR" sz="2800" dirty="0"/>
              <a:t>na esperança da manifestação da graça </a:t>
            </a:r>
            <a:r>
              <a:rPr lang="pt-BR" sz="2800" dirty="0" smtClean="0"/>
              <a:t>e da glória futura (</a:t>
            </a:r>
            <a:r>
              <a:rPr lang="pt-BR" sz="2800" dirty="0" smtClean="0">
                <a:solidFill>
                  <a:srgbClr val="0000CC"/>
                </a:solidFill>
              </a:rPr>
              <a:t>Cl 1.24-28</a:t>
            </a:r>
            <a:r>
              <a:rPr lang="pt-BR" sz="2800" dirty="0" smtClean="0"/>
              <a:t>).  Observe </a:t>
            </a:r>
            <a:r>
              <a:rPr lang="pt-BR" sz="2800" dirty="0"/>
              <a:t>como </a:t>
            </a:r>
            <a:r>
              <a:rPr lang="pt-BR" sz="2800" dirty="0" smtClean="0"/>
              <a:t>a visão </a:t>
            </a:r>
            <a:r>
              <a:rPr lang="pt-BR" sz="2800" dirty="0"/>
              <a:t>mundana de felicidade está completamente </a:t>
            </a:r>
            <a:r>
              <a:rPr lang="pt-BR" sz="2800" dirty="0" smtClean="0"/>
              <a:t>deslocada do </a:t>
            </a:r>
            <a:r>
              <a:rPr lang="pt-BR" sz="2800" dirty="0"/>
              <a:t>Reino de Deus.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5709317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697</TotalTime>
  <Words>3289</Words>
  <Application>Microsoft Office PowerPoint</Application>
  <PresentationFormat>Apresentação na tela (4:3)</PresentationFormat>
  <Paragraphs>166</Paragraphs>
  <Slides>33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4" baseType="lpstr">
      <vt:lpstr>Adjacência</vt:lpstr>
      <vt:lpstr>A VIDA E OBRA DE JESUS CRISTO</vt:lpstr>
      <vt:lpstr>LIÇÃO 6:   OS ENSINAMENTOS DE JESUS CRISTO</vt:lpstr>
      <vt:lpstr>LIÇÃO 6:   OS ENSINAMENTOS DE JESUS CRISTO</vt:lpstr>
      <vt:lpstr>LEITURA BÍBLICA</vt:lpstr>
      <vt:lpstr>LIÇÃO 6:   OS ENSINAMENTOS DE JESUS CRISTO</vt:lpstr>
      <vt:lpstr>LIÇÃO 6:   OS ENSINAMENTOS DE JESUS CRISTO</vt:lpstr>
      <vt:lpstr>LEITURA BÍBLICA</vt:lpstr>
      <vt:lpstr>LIÇÃO 6:   OS ENSINAMENTOS DE JESUS CRISTO</vt:lpstr>
      <vt:lpstr>LIÇÃO 6:   OS ENSINAMENTOS DE JESUS CRISTO</vt:lpstr>
      <vt:lpstr>LEITURA BÍBLICA</vt:lpstr>
      <vt:lpstr>Apresentação do PowerPoint</vt:lpstr>
      <vt:lpstr>LIÇÃO 6:   OS ENSINAMENTOS DE JESUS CRISTO</vt:lpstr>
      <vt:lpstr>LEITURA BÍBLICA</vt:lpstr>
      <vt:lpstr>Apresentação do PowerPoint</vt:lpstr>
      <vt:lpstr>LIÇÃO 6:   OS ENSINAMENTOS DE JESUS CRISTO</vt:lpstr>
      <vt:lpstr>LEITURA BÍBLICA</vt:lpstr>
      <vt:lpstr>Apresentação do PowerPoint</vt:lpstr>
      <vt:lpstr>LIÇÃO 6:   OS ENSINAMENTOS DE JESUS CRISTO</vt:lpstr>
      <vt:lpstr>LEITURA BÍBLICA</vt:lpstr>
      <vt:lpstr>LIÇÃO 6:   OS ENSINAMENTOS DE JESUS CRISTO</vt:lpstr>
      <vt:lpstr>Apresentação do PowerPoint</vt:lpstr>
      <vt:lpstr>LIÇÃO 6:   OS ENSINAMENTOS DE JESUS CRISTO</vt:lpstr>
      <vt:lpstr>Apresentação do PowerPoint</vt:lpstr>
      <vt:lpstr>LIÇÃO 6:   OS ENSINAMENTOS DE JESUS CRISTO</vt:lpstr>
      <vt:lpstr>LEITURA BÍBLICA</vt:lpstr>
      <vt:lpstr>LIÇÃO 6:   OS ENSINAMENTOS DE JESUS CRISTO</vt:lpstr>
      <vt:lpstr>Apresentação do PowerPoint</vt:lpstr>
      <vt:lpstr>LIÇÃO 6:   OS ENSINAMENTOS DE JESUS CRISTO</vt:lpstr>
      <vt:lpstr>Apresentação do PowerPoint</vt:lpstr>
      <vt:lpstr>LIÇÃO 6:   OS ENSINAMENTOS DE JESUS CRISTO</vt:lpstr>
      <vt:lpstr>LIÇÃO 6:   OS ENSINAMENTOS DE JESUS CRISTO</vt:lpstr>
      <vt:lpstr>LIÇÃO 6:   OS ENSINAMENTOS DE JESUS CRISTO</vt:lpstr>
      <vt:lpstr>LIÇÃO 6:   OS ENSINAMENTOS DE JESUS CRISTO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VIDA E OBRA DE JESUS CRISTO</dc:title>
  <dc:creator>Cledson _</dc:creator>
  <cp:lastModifiedBy>I.G.V</cp:lastModifiedBy>
  <cp:revision>56</cp:revision>
  <dcterms:created xsi:type="dcterms:W3CDTF">2017-09-26T11:32:47Z</dcterms:created>
  <dcterms:modified xsi:type="dcterms:W3CDTF">2017-10-31T19:34:06Z</dcterms:modified>
</cp:coreProperties>
</file>