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3" r:id="rId6"/>
    <p:sldId id="261" r:id="rId7"/>
    <p:sldId id="299" r:id="rId8"/>
    <p:sldId id="272" r:id="rId9"/>
    <p:sldId id="271" r:id="rId10"/>
    <p:sldId id="273" r:id="rId11"/>
    <p:sldId id="274" r:id="rId12"/>
    <p:sldId id="307" r:id="rId13"/>
    <p:sldId id="300" r:id="rId14"/>
    <p:sldId id="279" r:id="rId15"/>
    <p:sldId id="305" r:id="rId16"/>
    <p:sldId id="296" r:id="rId17"/>
    <p:sldId id="308" r:id="rId18"/>
    <p:sldId id="311" r:id="rId19"/>
    <p:sldId id="281" r:id="rId20"/>
    <p:sldId id="294" r:id="rId21"/>
    <p:sldId id="301" r:id="rId22"/>
    <p:sldId id="286" r:id="rId23"/>
    <p:sldId id="288" r:id="rId24"/>
    <p:sldId id="306" r:id="rId25"/>
    <p:sldId id="302" r:id="rId26"/>
    <p:sldId id="291" r:id="rId27"/>
    <p:sldId id="303" r:id="rId28"/>
    <p:sldId id="304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Na aula anterior, examinamos o ministério de João Batista como precursor do Messias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729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Jesus, após vencer o diabo no deserto,  voltou para a Galileia, onde ensinava nas sinagogas e por todos era louvado.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r>
              <a:rPr lang="pt-BR" b="1" dirty="0" smtClean="0"/>
              <a:t>referencias  Paralelas 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4.18-22; Mc 1.16-20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08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r>
              <a:rPr lang="pt-BR" b="1" dirty="0" smtClean="0"/>
              <a:t>MAIS DETALHES  COMO  VIERAM</a:t>
            </a:r>
            <a:r>
              <a:rPr lang="pt-BR" b="1" baseline="0" dirty="0" smtClean="0"/>
              <a:t>   A   SE   CONHECER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4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Aqui temos um bom modelo de liderança deixado pelo nosso Mestre para seguirmos. Muitos desastres ministeriais teriam sido evitados e a boa reputação da igreja preservada em virtude de uma seleção de obreiros seguindo este modelo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631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r>
              <a:rPr lang="pt-BR" sz="1200" b="1" dirty="0" smtClean="0">
                <a:solidFill>
                  <a:srgbClr val="0000CC"/>
                </a:solidFill>
              </a:rPr>
              <a:t>METRETAS</a:t>
            </a:r>
            <a:r>
              <a:rPr lang="pt-BR" sz="1200" b="1" baseline="0" dirty="0" smtClean="0">
                <a:solidFill>
                  <a:srgbClr val="0000CC"/>
                </a:solidFill>
              </a:rPr>
              <a:t>   =  39 litros</a:t>
            </a:r>
            <a:endParaRPr lang="pt-BR" sz="1200" b="1" dirty="0" smtClean="0">
              <a:solidFill>
                <a:srgbClr val="0000CC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08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24/10/2017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792088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54461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Is</a:t>
            </a:r>
            <a:r>
              <a:rPr lang="pt-BR" sz="2400" dirty="0" smtClean="0">
                <a:solidFill>
                  <a:srgbClr val="0000CC"/>
                </a:solidFill>
              </a:rPr>
              <a:t> 61</a:t>
            </a:r>
            <a:r>
              <a:rPr lang="pt-BR" sz="2400" dirty="0">
                <a:solidFill>
                  <a:srgbClr val="0000CC"/>
                </a:solidFill>
              </a:rPr>
              <a:t>. 1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O Espírito do Senhor JEOVÁ está sobre mim, porque o SENHOR me ungiu para pregar boas-novas aos mansos; enviou-me a restaurar os contritos de coração, a proclamar liberdade aos cativos e a abertura de prisão aos presos</a:t>
            </a:r>
            <a:r>
              <a:rPr lang="pt-BR" sz="2400" dirty="0" smtClean="0">
                <a:solidFill>
                  <a:srgbClr val="0000CC"/>
                </a:solidFill>
              </a:rPr>
              <a:t>;    2  a </a:t>
            </a:r>
            <a:r>
              <a:rPr lang="pt-BR" sz="2400" dirty="0">
                <a:solidFill>
                  <a:srgbClr val="0000CC"/>
                </a:solidFill>
              </a:rPr>
              <a:t>apregoar o ano aceitável do SENHOR e o dia da vingança do nosso Deus; a consolar todos os tristes</a:t>
            </a:r>
            <a:r>
              <a:rPr lang="pt-BR" sz="2400" dirty="0" smtClean="0">
                <a:solidFill>
                  <a:srgbClr val="0000CC"/>
                </a:solidFill>
              </a:rPr>
              <a:t>;</a:t>
            </a:r>
          </a:p>
          <a:p>
            <a:pPr marL="114300" indent="0">
              <a:buNone/>
            </a:pPr>
            <a:endParaRPr lang="pt-BR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800" dirty="0" err="1" smtClean="0">
                <a:solidFill>
                  <a:srgbClr val="7030A0"/>
                </a:solidFill>
              </a:rPr>
              <a:t>Jo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3:34  Porque aquele que Deus enviou fala as palavras de Deus, pois não lhe dá Deus o Espírito por medida</a:t>
            </a:r>
            <a:r>
              <a:rPr lang="pt-BR" sz="2400" dirty="0" smtClean="0">
                <a:solidFill>
                  <a:srgbClr val="7030A0"/>
                </a:solidFill>
              </a:rPr>
              <a:t>.   </a:t>
            </a:r>
            <a:r>
              <a:rPr lang="pt-BR" sz="1200" dirty="0" smtClean="0">
                <a:solidFill>
                  <a:srgbClr val="7030A0"/>
                </a:solidFill>
              </a:rPr>
              <a:t>(João Batista)</a:t>
            </a:r>
            <a:endParaRPr lang="pt-BR" sz="12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pt-BR" sz="10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800" dirty="0" err="1" smtClean="0">
                <a:solidFill>
                  <a:srgbClr val="0000CC"/>
                </a:solidFill>
              </a:rPr>
              <a:t>Jo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10:36  àquele a quem o Pai santificou e enviou ao mundo, vós dizeis: Blasfemas, porque disse: Sou Filho de Deus</a:t>
            </a:r>
            <a:r>
              <a:rPr lang="pt-BR" sz="2800" dirty="0" smtClean="0">
                <a:solidFill>
                  <a:srgbClr val="0000CC"/>
                </a:solidFill>
              </a:rPr>
              <a:t>?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100" dirty="0">
                <a:solidFill>
                  <a:srgbClr val="2F2B20"/>
                </a:solidFill>
              </a:rPr>
              <a:t>I – A MANIFESTAÇÃO PÚBLICA DA SUA VOCAÇÃO EM NAZARÉ</a:t>
            </a:r>
            <a:r>
              <a:rPr lang="pt-BR" sz="2400" dirty="0">
                <a:solidFill>
                  <a:srgbClr val="2F2B20"/>
                </a:solidFill>
              </a:rPr>
              <a:t> </a:t>
            </a:r>
            <a:r>
              <a:rPr lang="pt-BR" sz="2400" dirty="0" smtClean="0">
                <a:solidFill>
                  <a:srgbClr val="2F2B20"/>
                </a:solidFill>
              </a:rPr>
              <a:t>             </a:t>
            </a:r>
            <a:r>
              <a:rPr lang="pt-BR" sz="1800" dirty="0" smtClean="0">
                <a:solidFill>
                  <a:srgbClr val="2F2B20"/>
                </a:solidFill>
              </a:rPr>
              <a:t>2/3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2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700" dirty="0"/>
              <a:t>No entanto, Ele já estava consciente da rejeição que sofreria por parte dos seus </a:t>
            </a:r>
            <a:r>
              <a:rPr lang="pt-BR" sz="2700" dirty="0" smtClean="0"/>
              <a:t>conterrâneos. </a:t>
            </a:r>
            <a:r>
              <a:rPr lang="pt-BR" sz="2700" dirty="0"/>
              <a:t>Para ilustrar a rejeição que sofreria, o Salvador recordou o ministério de Elias e Elizeu, os quais foram profetas ungidos por Deus para manifestar o poder divino a uma geração incrédula e </a:t>
            </a:r>
            <a:r>
              <a:rPr lang="pt-BR" sz="2700" dirty="0" smtClean="0"/>
              <a:t>idólatra (</a:t>
            </a:r>
            <a:r>
              <a:rPr lang="pt-BR" sz="2700" dirty="0">
                <a:solidFill>
                  <a:srgbClr val="0000CC"/>
                </a:solidFill>
              </a:rPr>
              <a:t>24-27</a:t>
            </a:r>
            <a:r>
              <a:rPr lang="pt-BR" sz="2700" dirty="0"/>
              <a:t>). As palavras do Mestre </a:t>
            </a:r>
            <a:r>
              <a:rPr lang="pt-BR" sz="2700" dirty="0" smtClean="0"/>
              <a:t>despertaram </a:t>
            </a:r>
            <a:r>
              <a:rPr lang="pt-BR" sz="2700" dirty="0"/>
              <a:t>a fúria dos seus ouvintes, por isso, Ele foi expulso da sinagoga, e por pouco, não foi precipitado do cume de um monte sobre o qual a cidade estava edificada (</a:t>
            </a:r>
            <a:r>
              <a:rPr lang="pt-BR" sz="2700" dirty="0">
                <a:solidFill>
                  <a:srgbClr val="0000CC"/>
                </a:solidFill>
              </a:rPr>
              <a:t>28-30</a:t>
            </a:r>
            <a:r>
              <a:rPr lang="pt-BR" sz="27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162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dirty="0" err="1" smtClean="0">
                <a:solidFill>
                  <a:srgbClr val="0000CC"/>
                </a:solidFill>
              </a:rPr>
              <a:t>Lc</a:t>
            </a:r>
            <a:r>
              <a:rPr lang="pt-BR" dirty="0" smtClean="0">
                <a:solidFill>
                  <a:srgbClr val="0000CC"/>
                </a:solidFill>
              </a:rPr>
              <a:t> 4. 22 </a:t>
            </a:r>
            <a:r>
              <a:rPr lang="pt-BR" dirty="0">
                <a:solidFill>
                  <a:srgbClr val="0000CC"/>
                </a:solidFill>
              </a:rPr>
              <a:t>E todos lhe davam testemunho, e se maravilhavam das palavras de graça que saíam da sua boca, e diziam: Não é este o filho de José</a:t>
            </a:r>
            <a:r>
              <a:rPr lang="pt-BR" dirty="0" smtClean="0">
                <a:solidFill>
                  <a:srgbClr val="0000CC"/>
                </a:solidFill>
              </a:rPr>
              <a:t>?    23  </a:t>
            </a:r>
            <a:r>
              <a:rPr lang="pt-BR" dirty="0">
                <a:solidFill>
                  <a:srgbClr val="0000CC"/>
                </a:solidFill>
              </a:rPr>
              <a:t>E ele lhes disse: Sem dúvida, me direis este provérbio: Médico, cura-te a ti mesmo; faze também aqui na tua pátria tudo o que ouvimos ter sido feito em Cafarnaum</a:t>
            </a:r>
            <a:r>
              <a:rPr lang="pt-BR" dirty="0" smtClean="0">
                <a:solidFill>
                  <a:srgbClr val="0000CC"/>
                </a:solidFill>
              </a:rPr>
              <a:t>.    24  </a:t>
            </a:r>
            <a:r>
              <a:rPr lang="pt-BR" dirty="0">
                <a:solidFill>
                  <a:srgbClr val="0000CC"/>
                </a:solidFill>
              </a:rPr>
              <a:t>E disse: Em verdade vos digo que nenhum profeta é bem recebido na sua pátria</a:t>
            </a:r>
            <a:r>
              <a:rPr lang="pt-BR" dirty="0" smtClean="0">
                <a:solidFill>
                  <a:srgbClr val="0000CC"/>
                </a:solidFill>
              </a:rPr>
              <a:t>.    25  </a:t>
            </a:r>
            <a:r>
              <a:rPr lang="pt-BR" dirty="0">
                <a:solidFill>
                  <a:srgbClr val="0000CC"/>
                </a:solidFill>
              </a:rPr>
              <a:t>Em verdade vos digo que muitas viúvas existiam em Israel nos dias de Elias, quando o céu se cerrou por três anos e seis meses, de sorte que em toda a terra houve grande fome</a:t>
            </a:r>
            <a:r>
              <a:rPr lang="pt-BR" dirty="0" smtClean="0">
                <a:solidFill>
                  <a:srgbClr val="0000CC"/>
                </a:solidFill>
              </a:rPr>
              <a:t>;    26  </a:t>
            </a:r>
            <a:r>
              <a:rPr lang="pt-BR" dirty="0">
                <a:solidFill>
                  <a:srgbClr val="0000CC"/>
                </a:solidFill>
              </a:rPr>
              <a:t>e a nenhuma delas foi enviado Elias, senão a </a:t>
            </a:r>
            <a:r>
              <a:rPr lang="pt-BR" dirty="0" err="1">
                <a:solidFill>
                  <a:srgbClr val="0000CC"/>
                </a:solidFill>
              </a:rPr>
              <a:t>Sarepta</a:t>
            </a:r>
            <a:r>
              <a:rPr lang="pt-BR" dirty="0">
                <a:solidFill>
                  <a:srgbClr val="0000CC"/>
                </a:solidFill>
              </a:rPr>
              <a:t> de </a:t>
            </a:r>
            <a:r>
              <a:rPr lang="pt-BR" dirty="0" err="1">
                <a:solidFill>
                  <a:srgbClr val="0000CC"/>
                </a:solidFill>
              </a:rPr>
              <a:t>Sidom</a:t>
            </a:r>
            <a:r>
              <a:rPr lang="pt-BR" dirty="0">
                <a:solidFill>
                  <a:srgbClr val="0000CC"/>
                </a:solidFill>
              </a:rPr>
              <a:t>, a uma mulher viúva</a:t>
            </a:r>
            <a:r>
              <a:rPr lang="pt-BR" dirty="0" smtClean="0">
                <a:solidFill>
                  <a:srgbClr val="0000CC"/>
                </a:solidFill>
              </a:rPr>
              <a:t>.    27  </a:t>
            </a:r>
            <a:r>
              <a:rPr lang="pt-BR" dirty="0">
                <a:solidFill>
                  <a:srgbClr val="0000CC"/>
                </a:solidFill>
              </a:rPr>
              <a:t>E muitos leprosos havia em Israel no tempo do profeta Eliseu, e nenhum deles foi purificado, senão </a:t>
            </a:r>
            <a:r>
              <a:rPr lang="pt-BR" dirty="0" err="1">
                <a:solidFill>
                  <a:srgbClr val="0000CC"/>
                </a:solidFill>
              </a:rPr>
              <a:t>Naamã</a:t>
            </a:r>
            <a:r>
              <a:rPr lang="pt-BR" dirty="0">
                <a:solidFill>
                  <a:srgbClr val="0000CC"/>
                </a:solidFill>
              </a:rPr>
              <a:t>, o siro</a:t>
            </a:r>
            <a:r>
              <a:rPr lang="pt-BR" dirty="0" smtClean="0">
                <a:solidFill>
                  <a:srgbClr val="0000CC"/>
                </a:solidFill>
              </a:rPr>
              <a:t>.    28  </a:t>
            </a:r>
            <a:r>
              <a:rPr lang="pt-BR" dirty="0">
                <a:solidFill>
                  <a:srgbClr val="0000CC"/>
                </a:solidFill>
              </a:rPr>
              <a:t>E todos, na sinagoga, ouvindo essas coisas, se encheram de ira</a:t>
            </a:r>
            <a:r>
              <a:rPr lang="pt-BR" dirty="0" smtClean="0">
                <a:solidFill>
                  <a:srgbClr val="0000CC"/>
                </a:solidFill>
              </a:rPr>
              <a:t>.    29  </a:t>
            </a:r>
            <a:r>
              <a:rPr lang="pt-BR" dirty="0">
                <a:solidFill>
                  <a:srgbClr val="0000CC"/>
                </a:solidFill>
              </a:rPr>
              <a:t>E, levantando-se, o expulsaram da cidade e o levaram até ao cume do monte em que a cidade deles estava edificada, para dali o precipitarem</a:t>
            </a:r>
            <a:r>
              <a:rPr lang="pt-BR" dirty="0" smtClean="0">
                <a:solidFill>
                  <a:srgbClr val="0000CC"/>
                </a:solidFill>
              </a:rPr>
              <a:t>.    30  </a:t>
            </a:r>
            <a:r>
              <a:rPr lang="pt-BR" dirty="0">
                <a:solidFill>
                  <a:srgbClr val="0000CC"/>
                </a:solidFill>
              </a:rPr>
              <a:t>Ele, porém, passando pelo meio deles, retirou-se.</a:t>
            </a:r>
          </a:p>
        </p:txBody>
      </p:sp>
    </p:spTree>
    <p:extLst>
      <p:ext uri="{BB962C8B-B14F-4D97-AF65-F5344CB8AC3E}">
        <p14:creationId xmlns:p14="http://schemas.microsoft.com/office/powerpoint/2010/main" val="31201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– A MANIFESTAÇÃO PÚBLICA DA SUA VOCAÇÃO EM</a:t>
            </a:r>
          </a:p>
          <a:p>
            <a:r>
              <a:rPr lang="pt-BR" sz="2400" dirty="0"/>
              <a:t>	 NAZARÉ </a:t>
            </a:r>
            <a:r>
              <a:rPr lang="pt-BR" sz="2400" dirty="0" smtClean="0"/>
              <a:t>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4.16-30)</a:t>
            </a:r>
            <a:endParaRPr lang="pt-BR" sz="1000" dirty="0" smtClean="0"/>
          </a:p>
          <a:p>
            <a:pPr marL="114300" indent="0">
              <a:buNone/>
            </a:pPr>
            <a:r>
              <a:rPr lang="pt-BR" sz="1000" dirty="0"/>
              <a:t>	</a:t>
            </a:r>
            <a:r>
              <a:rPr lang="pt-BR" sz="1000" dirty="0" smtClean="0"/>
              <a:t>		</a:t>
            </a:r>
          </a:p>
          <a:p>
            <a:r>
              <a:rPr lang="pt-BR" sz="3200" dirty="0">
                <a:solidFill>
                  <a:srgbClr val="FF0000"/>
                </a:solidFill>
              </a:rPr>
              <a:t>II – OS </a:t>
            </a:r>
            <a:r>
              <a:rPr lang="pt-BR" sz="3200" dirty="0" smtClean="0">
                <a:solidFill>
                  <a:srgbClr val="FF0000"/>
                </a:solidFill>
              </a:rPr>
              <a:t> PRIMEIROS  </a:t>
            </a:r>
            <a:r>
              <a:rPr lang="pt-BR" sz="3200" dirty="0">
                <a:solidFill>
                  <a:srgbClr val="FF0000"/>
                </a:solidFill>
              </a:rPr>
              <a:t>DISCÍPULOS  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				</a:t>
            </a:r>
            <a:r>
              <a:rPr lang="pt-BR" sz="2400" dirty="0">
                <a:solidFill>
                  <a:srgbClr val="FF0000"/>
                </a:solidFill>
              </a:rPr>
              <a:t>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5.1-11)</a:t>
            </a:r>
            <a:endParaRPr lang="pt-BR" sz="1000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r>
              <a:rPr lang="pt-BR" sz="2400" dirty="0"/>
              <a:t>III – O PRIMEIRO SINAL MIRACULOSO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</a:t>
            </a:r>
            <a:r>
              <a:rPr lang="pt-BR" sz="2400" dirty="0"/>
              <a:t>	(</a:t>
            </a:r>
            <a:r>
              <a:rPr lang="pt-BR" sz="2400" dirty="0" err="1"/>
              <a:t>Jo</a:t>
            </a:r>
            <a:r>
              <a:rPr lang="pt-BR" sz="2400" dirty="0"/>
              <a:t> 2.1-11)</a:t>
            </a:r>
          </a:p>
          <a:p>
            <a:endParaRPr lang="pt-BR" sz="1000" dirty="0"/>
          </a:p>
          <a:p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2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– OS  PRIMEIROS  DISCÍPULOS </a:t>
            </a:r>
            <a:r>
              <a:rPr lang="pt-BR" sz="2400" dirty="0" smtClean="0">
                <a:solidFill>
                  <a:srgbClr val="2F2B20"/>
                </a:solidFill>
              </a:rPr>
              <a:t>				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endParaRPr lang="pt-BR" sz="8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Jesus</a:t>
            </a:r>
            <a:r>
              <a:rPr lang="pt-BR" dirty="0"/>
              <a:t>, com o objetivo de facilitar a sua comunicação e ser ouvido por todos, tomou emprestado o barco de Simão para usá-lo como plataforma. Ao término dos seus ensinamentos, pediu a Simão que levasse o barco ao mar alto para pescar. </a:t>
            </a:r>
            <a:r>
              <a:rPr lang="pt-BR" dirty="0" smtClean="0"/>
              <a:t>Simão, ainda que relutante, acabou </a:t>
            </a:r>
            <a:r>
              <a:rPr lang="pt-BR" dirty="0"/>
              <a:t>por acatar a orientação do </a:t>
            </a:r>
            <a:r>
              <a:rPr lang="pt-BR" dirty="0" smtClean="0"/>
              <a:t>Senhor. </a:t>
            </a:r>
            <a:r>
              <a:rPr lang="pt-BR" dirty="0"/>
              <a:t>Para surpresa de todos os presentes, a rede lançada ao mar sob a palavra de Jesus voltou </a:t>
            </a:r>
            <a:r>
              <a:rPr lang="pt-BR" dirty="0" smtClean="0"/>
              <a:t>tão </a:t>
            </a:r>
            <a:r>
              <a:rPr lang="pt-BR" dirty="0"/>
              <a:t>repleta de peixes que ela quase se rompeu. </a:t>
            </a:r>
            <a:r>
              <a:rPr lang="pt-BR" dirty="0" smtClean="0"/>
              <a:t>É nessa ocasião que Jesus </a:t>
            </a:r>
            <a:r>
              <a:rPr lang="pt-BR" dirty="0"/>
              <a:t>chama a Simão, para ser um pescador de </a:t>
            </a:r>
            <a:r>
              <a:rPr lang="pt-BR" dirty="0" smtClean="0"/>
              <a:t>homens, como também </a:t>
            </a:r>
            <a:r>
              <a:rPr lang="pt-BR" dirty="0"/>
              <a:t>chamou a Tiago e João, filhos de </a:t>
            </a:r>
            <a:r>
              <a:rPr lang="pt-BR" dirty="0" err="1" smtClean="0"/>
              <a:t>Zebedeu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>
                <a:solidFill>
                  <a:srgbClr val="0000CC"/>
                </a:solidFill>
              </a:rPr>
              <a:t>Jo</a:t>
            </a:r>
            <a:r>
              <a:rPr lang="pt-BR" dirty="0">
                <a:solidFill>
                  <a:srgbClr val="0000CC"/>
                </a:solidFill>
              </a:rPr>
              <a:t> 1. 35-37; </a:t>
            </a:r>
            <a:r>
              <a:rPr lang="pt-BR" dirty="0" err="1">
                <a:solidFill>
                  <a:srgbClr val="0000CC"/>
                </a:solidFill>
              </a:rPr>
              <a:t>Jo</a:t>
            </a:r>
            <a:r>
              <a:rPr lang="pt-BR" dirty="0">
                <a:solidFill>
                  <a:srgbClr val="0000CC"/>
                </a:solidFill>
              </a:rPr>
              <a:t> 1. 40-42; </a:t>
            </a:r>
            <a:r>
              <a:rPr lang="pt-BR" dirty="0" err="1">
                <a:solidFill>
                  <a:srgbClr val="0000CC"/>
                </a:solidFill>
              </a:rPr>
              <a:t>Jo</a:t>
            </a:r>
            <a:r>
              <a:rPr lang="pt-BR" dirty="0">
                <a:solidFill>
                  <a:srgbClr val="0000CC"/>
                </a:solidFill>
              </a:rPr>
              <a:t> 1.45, 46; </a:t>
            </a:r>
            <a:r>
              <a:rPr lang="pt-BR" dirty="0" err="1">
                <a:solidFill>
                  <a:srgbClr val="0000CC"/>
                </a:solidFill>
              </a:rPr>
              <a:t>Lc</a:t>
            </a:r>
            <a:r>
              <a:rPr lang="pt-BR" dirty="0">
                <a:solidFill>
                  <a:srgbClr val="0000CC"/>
                </a:solidFill>
              </a:rPr>
              <a:t> </a:t>
            </a:r>
            <a:r>
              <a:rPr lang="pt-BR" dirty="0" smtClean="0">
                <a:solidFill>
                  <a:srgbClr val="0000CC"/>
                </a:solidFill>
              </a:rPr>
              <a:t>5.27,28</a:t>
            </a:r>
            <a:r>
              <a:rPr lang="pt-BR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576064"/>
          </a:xfrm>
        </p:spPr>
        <p:txBody>
          <a:bodyPr/>
          <a:lstStyle/>
          <a:p>
            <a:pPr algn="ctr"/>
            <a:r>
              <a:rPr lang="pt-BR" sz="2400" b="1" dirty="0" smtClean="0"/>
              <a:t>LEITURA  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900" dirty="0" err="1" smtClean="0">
                <a:solidFill>
                  <a:srgbClr val="0000CC"/>
                </a:solidFill>
              </a:rPr>
              <a:t>Lc</a:t>
            </a:r>
            <a:r>
              <a:rPr lang="pt-BR" sz="1900" dirty="0" smtClean="0">
                <a:solidFill>
                  <a:srgbClr val="0000CC"/>
                </a:solidFill>
              </a:rPr>
              <a:t> </a:t>
            </a:r>
            <a:r>
              <a:rPr lang="pt-BR" sz="1900" dirty="0">
                <a:solidFill>
                  <a:srgbClr val="0000CC"/>
                </a:solidFill>
              </a:rPr>
              <a:t>5. 1 </a:t>
            </a:r>
            <a:r>
              <a:rPr lang="pt-BR" sz="1900" dirty="0" smtClean="0">
                <a:solidFill>
                  <a:srgbClr val="0000CC"/>
                </a:solidFill>
              </a:rPr>
              <a:t> </a:t>
            </a:r>
            <a:r>
              <a:rPr lang="pt-BR" sz="1900" dirty="0">
                <a:solidFill>
                  <a:srgbClr val="0000CC"/>
                </a:solidFill>
              </a:rPr>
              <a:t>E aconteceu que, apertando-o a multidão para ouvir a palavra de Deus, estava ele junto ao lago de </a:t>
            </a:r>
            <a:r>
              <a:rPr lang="pt-BR" sz="1900" dirty="0" err="1">
                <a:solidFill>
                  <a:srgbClr val="0000CC"/>
                </a:solidFill>
              </a:rPr>
              <a:t>Genesaré</a:t>
            </a:r>
            <a:r>
              <a:rPr lang="pt-BR" sz="1900" dirty="0" smtClean="0">
                <a:solidFill>
                  <a:srgbClr val="0000CC"/>
                </a:solidFill>
              </a:rPr>
              <a:t>.    2  </a:t>
            </a:r>
            <a:r>
              <a:rPr lang="pt-BR" sz="1900" dirty="0">
                <a:solidFill>
                  <a:srgbClr val="0000CC"/>
                </a:solidFill>
              </a:rPr>
              <a:t>E viu estar dois barcos junto à praia do lago; e os pescadores, havendo descido deles, estavam lavando as redes</a:t>
            </a:r>
            <a:r>
              <a:rPr lang="pt-BR" sz="1900" dirty="0" smtClean="0">
                <a:solidFill>
                  <a:srgbClr val="0000CC"/>
                </a:solidFill>
              </a:rPr>
              <a:t>.    3  </a:t>
            </a:r>
            <a:r>
              <a:rPr lang="pt-BR" sz="1900" dirty="0">
                <a:solidFill>
                  <a:srgbClr val="0000CC"/>
                </a:solidFill>
              </a:rPr>
              <a:t>E, entrando num dos barcos, que era o de Simão, pediu-lhe que o afastasse um pouco da terra; e, assentando-se, ensinava do barco a multidão</a:t>
            </a:r>
            <a:r>
              <a:rPr lang="pt-BR" sz="1900" dirty="0" smtClean="0">
                <a:solidFill>
                  <a:srgbClr val="0000CC"/>
                </a:solidFill>
              </a:rPr>
              <a:t>.    4  </a:t>
            </a:r>
            <a:r>
              <a:rPr lang="pt-BR" sz="1900" dirty="0">
                <a:solidFill>
                  <a:srgbClr val="0000CC"/>
                </a:solidFill>
              </a:rPr>
              <a:t>E, quando acabou de falar, disse a Simão: faze-te ao mar alto, e lançai as vossas redes para pescar</a:t>
            </a:r>
            <a:r>
              <a:rPr lang="pt-BR" sz="1900" dirty="0" smtClean="0">
                <a:solidFill>
                  <a:srgbClr val="0000CC"/>
                </a:solidFill>
              </a:rPr>
              <a:t>.  5 E</a:t>
            </a:r>
            <a:r>
              <a:rPr lang="pt-BR" sz="1900" dirty="0">
                <a:solidFill>
                  <a:srgbClr val="0000CC"/>
                </a:solidFill>
              </a:rPr>
              <a:t>, respondendo Simão, disse-lhe: Mestre, havendo trabalhado toda a noite, nada apanhamos; mas, porque mandas, lançarei a rede</a:t>
            </a:r>
            <a:r>
              <a:rPr lang="pt-BR" sz="1900" dirty="0" smtClean="0">
                <a:solidFill>
                  <a:srgbClr val="0000CC"/>
                </a:solidFill>
              </a:rPr>
              <a:t>.    6  </a:t>
            </a:r>
            <a:r>
              <a:rPr lang="pt-BR" sz="1900" dirty="0">
                <a:solidFill>
                  <a:srgbClr val="0000CC"/>
                </a:solidFill>
              </a:rPr>
              <a:t>E, fazendo assim, colheram uma grande quantidade de peixes, e </a:t>
            </a:r>
            <a:r>
              <a:rPr lang="pt-BR" sz="1900" dirty="0" err="1">
                <a:solidFill>
                  <a:srgbClr val="0000CC"/>
                </a:solidFill>
              </a:rPr>
              <a:t>rompia-se-lhes</a:t>
            </a:r>
            <a:r>
              <a:rPr lang="pt-BR" sz="1900" dirty="0">
                <a:solidFill>
                  <a:srgbClr val="0000CC"/>
                </a:solidFill>
              </a:rPr>
              <a:t> a rede</a:t>
            </a:r>
            <a:r>
              <a:rPr lang="pt-BR" sz="1900" dirty="0" smtClean="0">
                <a:solidFill>
                  <a:srgbClr val="0000CC"/>
                </a:solidFill>
              </a:rPr>
              <a:t>.    7  </a:t>
            </a:r>
            <a:r>
              <a:rPr lang="pt-BR" sz="1900" dirty="0">
                <a:solidFill>
                  <a:srgbClr val="0000CC"/>
                </a:solidFill>
              </a:rPr>
              <a:t>E fizeram sinal aos companheiros que estavam no outro barco, para que os fossem ajudar. E foram e encheram ambos os barcos, de maneira tal que quase iam a pique</a:t>
            </a:r>
            <a:r>
              <a:rPr lang="pt-BR" sz="1900" dirty="0" smtClean="0">
                <a:solidFill>
                  <a:srgbClr val="0000CC"/>
                </a:solidFill>
              </a:rPr>
              <a:t>.   8  </a:t>
            </a:r>
            <a:r>
              <a:rPr lang="pt-BR" sz="1900" dirty="0">
                <a:solidFill>
                  <a:srgbClr val="0000CC"/>
                </a:solidFill>
              </a:rPr>
              <a:t>E, vendo isso Simão Pedro, prostrou-se aos pés de Jesus, dizendo: Senhor, ausenta-te de mim, por que sou um homem pecador</a:t>
            </a:r>
            <a:r>
              <a:rPr lang="pt-BR" sz="1900" dirty="0" smtClean="0">
                <a:solidFill>
                  <a:srgbClr val="0000CC"/>
                </a:solidFill>
              </a:rPr>
              <a:t>.   9  </a:t>
            </a:r>
            <a:r>
              <a:rPr lang="pt-BR" sz="1900" dirty="0">
                <a:solidFill>
                  <a:srgbClr val="0000CC"/>
                </a:solidFill>
              </a:rPr>
              <a:t>Pois que o espanto se apoderara dele e de todos os que com ele estavam, por causa da pesca que haviam feito</a:t>
            </a:r>
            <a:r>
              <a:rPr lang="pt-BR" sz="1900" dirty="0" smtClean="0">
                <a:solidFill>
                  <a:srgbClr val="0000CC"/>
                </a:solidFill>
              </a:rPr>
              <a:t>,    10  </a:t>
            </a:r>
            <a:r>
              <a:rPr lang="pt-BR" sz="1900" dirty="0">
                <a:solidFill>
                  <a:srgbClr val="0000CC"/>
                </a:solidFill>
              </a:rPr>
              <a:t>e, de igual modo, também de Tiago e João, filhos de </a:t>
            </a:r>
            <a:r>
              <a:rPr lang="pt-BR" sz="1900" dirty="0" err="1">
                <a:solidFill>
                  <a:srgbClr val="0000CC"/>
                </a:solidFill>
              </a:rPr>
              <a:t>Zebedeu</a:t>
            </a:r>
            <a:r>
              <a:rPr lang="pt-BR" sz="1900" dirty="0">
                <a:solidFill>
                  <a:srgbClr val="0000CC"/>
                </a:solidFill>
              </a:rPr>
              <a:t>, que eram companheiros de Simão. E disse Jesus a Simão: Não temas; de agora em diante, serás pescador de homens</a:t>
            </a:r>
            <a:r>
              <a:rPr lang="pt-BR" sz="1900" dirty="0" smtClean="0">
                <a:solidFill>
                  <a:srgbClr val="0000CC"/>
                </a:solidFill>
              </a:rPr>
              <a:t>.    11  </a:t>
            </a:r>
            <a:r>
              <a:rPr lang="pt-BR" sz="1900" dirty="0">
                <a:solidFill>
                  <a:srgbClr val="0000CC"/>
                </a:solidFill>
              </a:rPr>
              <a:t>E, levando os barcos para terra, deixaram tudo e o seguiram.</a:t>
            </a:r>
          </a:p>
        </p:txBody>
      </p:sp>
    </p:spTree>
    <p:extLst>
      <p:ext uri="{BB962C8B-B14F-4D97-AF65-F5344CB8AC3E}">
        <p14:creationId xmlns:p14="http://schemas.microsoft.com/office/powerpoint/2010/main" val="7344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fi-FI" sz="2000" dirty="0" smtClean="0">
                <a:solidFill>
                  <a:srgbClr val="0000CC"/>
                </a:solidFill>
              </a:rPr>
              <a:t>ANDRÉ   E    PEDRO</a:t>
            </a:r>
          </a:p>
          <a:p>
            <a:pPr marL="114300" indent="0">
              <a:buNone/>
            </a:pPr>
            <a:endParaRPr lang="fi-FI" sz="2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400" dirty="0" smtClean="0">
                <a:solidFill>
                  <a:srgbClr val="7030A0"/>
                </a:solidFill>
              </a:rPr>
              <a:t>Jo </a:t>
            </a:r>
            <a:r>
              <a:rPr lang="fi-FI" sz="2400" dirty="0">
                <a:solidFill>
                  <a:srgbClr val="7030A0"/>
                </a:solidFill>
              </a:rPr>
              <a:t>1. </a:t>
            </a:r>
            <a:r>
              <a:rPr lang="pt-BR" sz="2400" dirty="0">
                <a:solidFill>
                  <a:srgbClr val="7030A0"/>
                </a:solidFill>
              </a:rPr>
              <a:t>35  No dia seguinte João estava outra vez ali, na companhia de dois dos seus discípulos</a:t>
            </a:r>
            <a:r>
              <a:rPr lang="pt-BR" sz="2400" dirty="0" smtClean="0">
                <a:solidFill>
                  <a:srgbClr val="7030A0"/>
                </a:solidFill>
              </a:rPr>
              <a:t>.    36  E</a:t>
            </a:r>
            <a:r>
              <a:rPr lang="pt-BR" sz="2400" dirty="0">
                <a:solidFill>
                  <a:srgbClr val="7030A0"/>
                </a:solidFill>
              </a:rPr>
              <a:t>, vendo passar a Jesus, disse: Eis aqui o Cordeiro de Deus</a:t>
            </a:r>
            <a:r>
              <a:rPr lang="pt-BR" sz="2400" dirty="0" smtClean="0">
                <a:solidFill>
                  <a:srgbClr val="7030A0"/>
                </a:solidFill>
              </a:rPr>
              <a:t>.    37  </a:t>
            </a:r>
            <a:r>
              <a:rPr lang="pt-BR" sz="2400" dirty="0">
                <a:solidFill>
                  <a:srgbClr val="7030A0"/>
                </a:solidFill>
              </a:rPr>
              <a:t>E os dois discípulos ouviram-no dizer isso e seguiram a Jesus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</a:p>
          <a:p>
            <a:pPr marL="114300" indent="0">
              <a:buNone/>
            </a:pPr>
            <a:endParaRPr lang="fi-FI" sz="24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400" dirty="0" smtClean="0">
                <a:solidFill>
                  <a:srgbClr val="0000CC"/>
                </a:solidFill>
              </a:rPr>
              <a:t>Jo </a:t>
            </a:r>
            <a:r>
              <a:rPr lang="fi-FI" sz="2400" dirty="0">
                <a:solidFill>
                  <a:srgbClr val="0000CC"/>
                </a:solidFill>
              </a:rPr>
              <a:t>1. </a:t>
            </a:r>
            <a:r>
              <a:rPr lang="pt-BR" sz="2400" dirty="0">
                <a:solidFill>
                  <a:srgbClr val="0000CC"/>
                </a:solidFill>
              </a:rPr>
              <a:t>40  Era André, irmão de Simão Pedro, um dos dois que ouviram aquilo de João e o haviam seguido</a:t>
            </a:r>
            <a:r>
              <a:rPr lang="pt-BR" sz="2400" dirty="0" smtClean="0">
                <a:solidFill>
                  <a:srgbClr val="0000CC"/>
                </a:solidFill>
              </a:rPr>
              <a:t>.    41  </a:t>
            </a:r>
            <a:r>
              <a:rPr lang="pt-BR" sz="2400" dirty="0">
                <a:solidFill>
                  <a:srgbClr val="0000CC"/>
                </a:solidFill>
              </a:rPr>
              <a:t>Este achou primeiro a seu irmão Simão e disse-lhe: Achamos o Messias (que, traduzido, é o Cristo</a:t>
            </a:r>
            <a:r>
              <a:rPr lang="pt-BR" sz="2400" dirty="0" smtClean="0">
                <a:solidFill>
                  <a:srgbClr val="0000CC"/>
                </a:solidFill>
              </a:rPr>
              <a:t>).    42  </a:t>
            </a:r>
            <a:r>
              <a:rPr lang="pt-BR" sz="2400" dirty="0">
                <a:solidFill>
                  <a:srgbClr val="0000CC"/>
                </a:solidFill>
              </a:rPr>
              <a:t>E levou-o a Jesus. E, olhando Jesus para ele, disse: Tu és Simão, filho de Jonas; tu serás chamado </a:t>
            </a:r>
            <a:r>
              <a:rPr lang="pt-BR" sz="2400" dirty="0" err="1">
                <a:solidFill>
                  <a:srgbClr val="0000CC"/>
                </a:solidFill>
              </a:rPr>
              <a:t>Cefas</a:t>
            </a:r>
            <a:r>
              <a:rPr lang="pt-BR" sz="2400" dirty="0">
                <a:solidFill>
                  <a:srgbClr val="0000CC"/>
                </a:solidFill>
              </a:rPr>
              <a:t> (que quer dizer Pedro</a:t>
            </a:r>
            <a:r>
              <a:rPr lang="pt-BR" sz="2400" dirty="0" smtClean="0">
                <a:solidFill>
                  <a:srgbClr val="0000CC"/>
                </a:solidFill>
              </a:rPr>
              <a:t>).</a:t>
            </a:r>
          </a:p>
          <a:p>
            <a:pPr marL="114300" indent="0">
              <a:buNone/>
            </a:pPr>
            <a:endParaRPr lang="fi-FI" sz="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Natanael</a:t>
            </a:r>
          </a:p>
          <a:p>
            <a:pPr marL="114300" indent="0" algn="ctr">
              <a:buNone/>
            </a:pPr>
            <a:endParaRPr lang="fi-FI" sz="28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Jo </a:t>
            </a:r>
            <a:r>
              <a:rPr lang="fi-FI" sz="2800" dirty="0">
                <a:solidFill>
                  <a:srgbClr val="0000CC"/>
                </a:solidFill>
              </a:rPr>
              <a:t>1</a:t>
            </a:r>
            <a:r>
              <a:rPr lang="fi-FI" sz="2800" dirty="0" smtClean="0">
                <a:solidFill>
                  <a:srgbClr val="0000CC"/>
                </a:solidFill>
              </a:rPr>
              <a:t>. </a:t>
            </a:r>
            <a:r>
              <a:rPr lang="pt-BR" sz="2800" dirty="0">
                <a:solidFill>
                  <a:srgbClr val="0000CC"/>
                </a:solidFill>
              </a:rPr>
              <a:t>45  Filipe achou Natanael e disse-lhe: Havemos achado aquele de quem Moisés escreveu na Lei e de quem escreveram os Profetas: Jesus de Nazaré, filho de José</a:t>
            </a:r>
            <a:r>
              <a:rPr lang="pt-BR" sz="2800" dirty="0" smtClean="0">
                <a:solidFill>
                  <a:srgbClr val="0000CC"/>
                </a:solidFill>
              </a:rPr>
              <a:t>.    46  </a:t>
            </a:r>
            <a:r>
              <a:rPr lang="pt-BR" sz="2800" dirty="0">
                <a:solidFill>
                  <a:srgbClr val="0000CC"/>
                </a:solidFill>
              </a:rPr>
              <a:t>Disse-lhe Natanael: Pode vir alguma coisa boa de Nazaré? Disse-lhe Filipe: Vem e vê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</a:p>
          <a:p>
            <a:pPr marL="114300" indent="0">
              <a:buNone/>
            </a:pPr>
            <a:endParaRPr lang="fi-FI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07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LEVI   (MATEUS)</a:t>
            </a:r>
          </a:p>
          <a:p>
            <a:pPr marL="114300" indent="0">
              <a:buNone/>
            </a:pPr>
            <a:endParaRPr lang="fi-FI" sz="28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3200" dirty="0" smtClean="0">
                <a:solidFill>
                  <a:srgbClr val="0000CC"/>
                </a:solidFill>
              </a:rPr>
              <a:t>Lc 5. </a:t>
            </a:r>
            <a:r>
              <a:rPr lang="pt-BR" sz="3200" dirty="0" smtClean="0">
                <a:solidFill>
                  <a:srgbClr val="0000CC"/>
                </a:solidFill>
              </a:rPr>
              <a:t>27  E, depois disso, saiu, e viu um publicano, chamado Levi, assentado na recebedoria, e disse-lhe: Segue-me.    28  E ele, deixando tudo, levantou-se e o seguiu.</a:t>
            </a:r>
            <a:endParaRPr lang="pt-BR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– OS  PRIMEIROS  DISCÍPULOS 	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 smtClean="0"/>
              <a:t>Depois </a:t>
            </a:r>
            <a:r>
              <a:rPr lang="pt-BR" sz="2400" dirty="0"/>
              <a:t>destes fatos, Jesus subiu </a:t>
            </a:r>
            <a:r>
              <a:rPr lang="pt-BR" sz="2400" dirty="0" smtClean="0"/>
              <a:t>a um monte e passou </a:t>
            </a:r>
            <a:r>
              <a:rPr lang="pt-BR" sz="2400" dirty="0"/>
              <a:t>a noite em </a:t>
            </a:r>
            <a:r>
              <a:rPr lang="pt-BR" sz="2400" dirty="0" smtClean="0"/>
              <a:t>oração. </a:t>
            </a:r>
            <a:r>
              <a:rPr lang="pt-BR" sz="2400" dirty="0"/>
              <a:t>Seu </a:t>
            </a:r>
            <a:r>
              <a:rPr lang="pt-BR" sz="2400" dirty="0" smtClean="0"/>
              <a:t>propósito </a:t>
            </a:r>
            <a:r>
              <a:rPr lang="pt-BR" sz="2400" dirty="0"/>
              <a:t>era </a:t>
            </a:r>
            <a:r>
              <a:rPr lang="pt-BR" sz="2400" dirty="0" smtClean="0"/>
              <a:t>acerca </a:t>
            </a:r>
            <a:r>
              <a:rPr lang="pt-BR" sz="2400" dirty="0"/>
              <a:t>da seleção dos doze apóstolos dentre seus discípulos. Aos olhos humanos as pessoas selecionadas para o apostolado não apresentavam nenhuma credencial que validasse a seleção, entretanto, sabemos que Deus não vê como vê o homem, que só enxerga a aparência (</a:t>
            </a:r>
            <a:r>
              <a:rPr lang="pt-BR" sz="2400" dirty="0">
                <a:solidFill>
                  <a:srgbClr val="0000CC"/>
                </a:solidFill>
              </a:rPr>
              <a:t>1Sm </a:t>
            </a:r>
            <a:r>
              <a:rPr lang="pt-BR" sz="2400" dirty="0" smtClean="0">
                <a:solidFill>
                  <a:srgbClr val="0000CC"/>
                </a:solidFill>
              </a:rPr>
              <a:t>16.6,7</a:t>
            </a:r>
            <a:r>
              <a:rPr lang="pt-BR" sz="2400" dirty="0" smtClean="0"/>
              <a:t>; </a:t>
            </a: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6.12-16; 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13.15</a:t>
            </a:r>
            <a:r>
              <a:rPr lang="pt-B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5181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b="1" dirty="0" smtClean="0"/>
              <a:t>LIÇÃO 5:    O  INÍCIO   DO MINISTÉRIO  DE  JESUS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766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dirty="0" smtClean="0">
                <a:solidFill>
                  <a:srgbClr val="0000CC"/>
                </a:solidFill>
              </a:rPr>
              <a:t>1 </a:t>
            </a:r>
            <a:r>
              <a:rPr lang="pt-BR" dirty="0" err="1" smtClean="0">
                <a:solidFill>
                  <a:srgbClr val="0000CC"/>
                </a:solidFill>
              </a:rPr>
              <a:t>Sm</a:t>
            </a:r>
            <a:r>
              <a:rPr lang="pt-BR" dirty="0" smtClean="0">
                <a:solidFill>
                  <a:srgbClr val="0000CC"/>
                </a:solidFill>
              </a:rPr>
              <a:t> 16.  6  </a:t>
            </a:r>
            <a:r>
              <a:rPr lang="pt-BR" dirty="0">
                <a:solidFill>
                  <a:srgbClr val="0000CC"/>
                </a:solidFill>
              </a:rPr>
              <a:t>E sucedeu que, entrando eles, viu a </a:t>
            </a:r>
            <a:r>
              <a:rPr lang="pt-BR" dirty="0" err="1">
                <a:solidFill>
                  <a:srgbClr val="0000CC"/>
                </a:solidFill>
              </a:rPr>
              <a:t>Eliabe</a:t>
            </a:r>
            <a:r>
              <a:rPr lang="pt-BR" dirty="0">
                <a:solidFill>
                  <a:srgbClr val="0000CC"/>
                </a:solidFill>
              </a:rPr>
              <a:t> e disse: Certamente, está perante o SENHOR o seu ungido</a:t>
            </a:r>
            <a:r>
              <a:rPr lang="pt-BR" dirty="0" smtClean="0">
                <a:solidFill>
                  <a:srgbClr val="0000CC"/>
                </a:solidFill>
              </a:rPr>
              <a:t>.    7  </a:t>
            </a:r>
            <a:r>
              <a:rPr lang="pt-BR" dirty="0">
                <a:solidFill>
                  <a:srgbClr val="0000CC"/>
                </a:solidFill>
              </a:rPr>
              <a:t>Porém o SENHOR disse a Samuel: Não atentes para a sua aparência, nem para a altura da sua estatura, porque o tenho rejeitado; porque o SENHOR não vê como vê o homem. Pois o homem vê o que está diante dos olhos, porém o SENHOR olha para o coração.</a:t>
            </a:r>
          </a:p>
          <a:p>
            <a:pPr marL="114300" indent="0">
              <a:buNone/>
            </a:pPr>
            <a:endParaRPr lang="pt-BR" sz="8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dirty="0" err="1" smtClean="0">
                <a:solidFill>
                  <a:srgbClr val="7030A0"/>
                </a:solidFill>
              </a:rPr>
              <a:t>Lc</a:t>
            </a:r>
            <a:r>
              <a:rPr lang="pt-BR" dirty="0" smtClean="0">
                <a:solidFill>
                  <a:srgbClr val="7030A0"/>
                </a:solidFill>
              </a:rPr>
              <a:t> 6</a:t>
            </a:r>
            <a:r>
              <a:rPr lang="pt-BR" dirty="0">
                <a:solidFill>
                  <a:srgbClr val="7030A0"/>
                </a:solidFill>
              </a:rPr>
              <a:t>. 12 </a:t>
            </a:r>
            <a:r>
              <a:rPr lang="pt-BR" dirty="0" smtClean="0">
                <a:solidFill>
                  <a:srgbClr val="7030A0"/>
                </a:solidFill>
              </a:rPr>
              <a:t> </a:t>
            </a:r>
            <a:r>
              <a:rPr lang="pt-BR" dirty="0">
                <a:solidFill>
                  <a:srgbClr val="7030A0"/>
                </a:solidFill>
              </a:rPr>
              <a:t>E aconteceu que, naqueles dias, subiu ao monte a orar e passou a noite em oração a Deus</a:t>
            </a:r>
            <a:r>
              <a:rPr lang="pt-BR" dirty="0" smtClean="0">
                <a:solidFill>
                  <a:srgbClr val="7030A0"/>
                </a:solidFill>
              </a:rPr>
              <a:t>.    13  </a:t>
            </a:r>
            <a:r>
              <a:rPr lang="pt-BR" dirty="0">
                <a:solidFill>
                  <a:srgbClr val="7030A0"/>
                </a:solidFill>
              </a:rPr>
              <a:t>E, quando já era dia, chamou a si os seus discípulos, e escolheu doze deles, a quem também deu o nome de apóstolos</a:t>
            </a:r>
            <a:r>
              <a:rPr lang="pt-BR" dirty="0" smtClean="0">
                <a:solidFill>
                  <a:srgbClr val="7030A0"/>
                </a:solidFill>
              </a:rPr>
              <a:t>:    14  </a:t>
            </a:r>
            <a:r>
              <a:rPr lang="pt-BR" dirty="0">
                <a:solidFill>
                  <a:srgbClr val="7030A0"/>
                </a:solidFill>
              </a:rPr>
              <a:t>Simão, ao qual também chamou Pedro, e André, seu irmão; Tiago e João; Filipe e Bartolomeu</a:t>
            </a:r>
            <a:r>
              <a:rPr lang="pt-BR" dirty="0" smtClean="0">
                <a:solidFill>
                  <a:srgbClr val="7030A0"/>
                </a:solidFill>
              </a:rPr>
              <a:t>;    15  </a:t>
            </a:r>
            <a:r>
              <a:rPr lang="pt-BR" dirty="0">
                <a:solidFill>
                  <a:srgbClr val="7030A0"/>
                </a:solidFill>
              </a:rPr>
              <a:t>Mateus e Tomé; Tiago, filho de Alfeu, e Simão, chamado Zelote</a:t>
            </a:r>
            <a:r>
              <a:rPr lang="pt-BR" dirty="0" smtClean="0">
                <a:solidFill>
                  <a:srgbClr val="7030A0"/>
                </a:solidFill>
              </a:rPr>
              <a:t>;    16  </a:t>
            </a:r>
            <a:r>
              <a:rPr lang="pt-BR" dirty="0">
                <a:solidFill>
                  <a:srgbClr val="7030A0"/>
                </a:solidFill>
              </a:rPr>
              <a:t>Judas, filho de Tiago, e Judas </a:t>
            </a:r>
            <a:r>
              <a:rPr lang="pt-BR" dirty="0" err="1">
                <a:solidFill>
                  <a:srgbClr val="7030A0"/>
                </a:solidFill>
              </a:rPr>
              <a:t>Iscariotes</a:t>
            </a:r>
            <a:r>
              <a:rPr lang="pt-BR" dirty="0">
                <a:solidFill>
                  <a:srgbClr val="7030A0"/>
                </a:solidFill>
              </a:rPr>
              <a:t>, que foi o traidor</a:t>
            </a:r>
            <a:r>
              <a:rPr lang="pt-BR" dirty="0" smtClean="0">
                <a:solidFill>
                  <a:srgbClr val="7030A0"/>
                </a:solidFill>
              </a:rPr>
              <a:t>.</a:t>
            </a:r>
          </a:p>
          <a:p>
            <a:pPr marL="114300" indent="0">
              <a:buNone/>
            </a:pPr>
            <a:endParaRPr lang="pt-BR" sz="10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13. 15  Porque eu vos dei o exemplo, para que, como eu vos fiz, façais vós também</a:t>
            </a:r>
            <a:r>
              <a:rPr lang="pt-BR" dirty="0">
                <a:solidFill>
                  <a:srgbClr val="0000CC"/>
                </a:solidFill>
              </a:rPr>
              <a:t>.</a:t>
            </a:r>
            <a:endParaRPr lang="pt-BR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– A MANIFESTAÇÃO PÚBLICA DA SUA VOCAÇÃO EM</a:t>
            </a:r>
          </a:p>
          <a:p>
            <a:r>
              <a:rPr lang="pt-BR" sz="2400" dirty="0"/>
              <a:t>	 NAZARÉ </a:t>
            </a:r>
            <a:r>
              <a:rPr lang="pt-BR" sz="2400" dirty="0" smtClean="0"/>
              <a:t>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4.16-30)</a:t>
            </a:r>
            <a:endParaRPr lang="pt-BR" sz="1000" dirty="0" smtClean="0"/>
          </a:p>
          <a:p>
            <a:pPr marL="114300" indent="0">
              <a:buNone/>
            </a:pPr>
            <a:r>
              <a:rPr lang="pt-BR" sz="1000" dirty="0"/>
              <a:t>	</a:t>
            </a:r>
            <a:r>
              <a:rPr lang="pt-BR" sz="1000" dirty="0" smtClean="0"/>
              <a:t>		</a:t>
            </a:r>
          </a:p>
          <a:p>
            <a:r>
              <a:rPr lang="pt-BR" sz="2400" dirty="0"/>
              <a:t>II – OS </a:t>
            </a:r>
            <a:r>
              <a:rPr lang="pt-BR" sz="2400" dirty="0" smtClean="0"/>
              <a:t> PRIMEIROS  </a:t>
            </a:r>
            <a:r>
              <a:rPr lang="pt-BR" sz="2400" dirty="0"/>
              <a:t>DISCÍPULOS  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sz="2400" dirty="0"/>
              <a:t>(</a:t>
            </a:r>
            <a:r>
              <a:rPr lang="pt-BR" sz="2400" dirty="0" err="1"/>
              <a:t>Lc</a:t>
            </a:r>
            <a:r>
              <a:rPr lang="pt-BR" sz="2400" dirty="0"/>
              <a:t> 5.1-11)</a:t>
            </a:r>
            <a:endParaRPr lang="pt-BR" sz="1000" dirty="0"/>
          </a:p>
          <a:p>
            <a:endParaRPr lang="pt-BR" sz="1000" dirty="0"/>
          </a:p>
          <a:p>
            <a:r>
              <a:rPr lang="pt-BR" sz="3200" dirty="0">
                <a:solidFill>
                  <a:srgbClr val="FF0000"/>
                </a:solidFill>
              </a:rPr>
              <a:t>III – O PRIMEIRO SINAL MIRACULOSO </a:t>
            </a:r>
            <a:endParaRPr lang="pt-BR" sz="32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</a:t>
            </a:r>
            <a:r>
              <a:rPr lang="pt-BR" sz="2400" dirty="0">
                <a:solidFill>
                  <a:srgbClr val="FF0000"/>
                </a:solidFill>
              </a:rPr>
              <a:t>	(</a:t>
            </a:r>
            <a:r>
              <a:rPr lang="pt-BR" sz="2400" dirty="0" err="1">
                <a:solidFill>
                  <a:srgbClr val="FF0000"/>
                </a:solidFill>
              </a:rPr>
              <a:t>Jo</a:t>
            </a:r>
            <a:r>
              <a:rPr lang="pt-BR" sz="2400" dirty="0">
                <a:solidFill>
                  <a:srgbClr val="FF0000"/>
                </a:solidFill>
              </a:rPr>
              <a:t> 2.1-11)</a:t>
            </a:r>
          </a:p>
          <a:p>
            <a:endParaRPr lang="pt-BR" sz="1000" dirty="0"/>
          </a:p>
          <a:p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2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III – O PRIMEIRO SINAL </a:t>
            </a:r>
            <a:r>
              <a:rPr lang="pt-BR" sz="2400" dirty="0" smtClean="0">
                <a:solidFill>
                  <a:srgbClr val="2F2B20"/>
                </a:solidFill>
              </a:rPr>
              <a:t>MIRACULOSO			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2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Na cidade de </a:t>
            </a:r>
            <a:r>
              <a:rPr lang="pt-BR" sz="2800" dirty="0" err="1"/>
              <a:t>Caná</a:t>
            </a:r>
            <a:r>
              <a:rPr lang="pt-BR" sz="2800" dirty="0"/>
              <a:t> da Galileia realizou-se a celebração de um casamento onde estava presente Maria, mãe de Jesus. </a:t>
            </a:r>
            <a:r>
              <a:rPr lang="pt-BR" sz="2800" dirty="0" smtClean="0"/>
              <a:t>Jesus </a:t>
            </a:r>
            <a:r>
              <a:rPr lang="pt-BR" sz="2800" dirty="0"/>
              <a:t>e seus discípulos foram também convidados. Segundo a tradição tais celebrações festivas eram verdadeiros marcos na sociedade judia, visto que estabeleciam o início de uma nova </a:t>
            </a:r>
            <a:r>
              <a:rPr lang="pt-BR" sz="2800" dirty="0" smtClean="0"/>
              <a:t>família.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III – O PRIMEIRO SINAL </a:t>
            </a:r>
            <a:r>
              <a:rPr lang="pt-BR" sz="2400" dirty="0" smtClean="0">
                <a:solidFill>
                  <a:srgbClr val="2F2B20"/>
                </a:solidFill>
              </a:rPr>
              <a:t>MIRACULOSO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Neste casamento </a:t>
            </a:r>
            <a:r>
              <a:rPr lang="pt-BR" sz="2400" dirty="0" smtClean="0"/>
              <a:t>houve </a:t>
            </a:r>
            <a:r>
              <a:rPr lang="pt-BR" sz="2400" dirty="0"/>
              <a:t>um fato inesperado: O esgotamento prematuro do vinho. </a:t>
            </a:r>
            <a:r>
              <a:rPr lang="pt-BR" sz="2400" dirty="0" smtClean="0"/>
              <a:t>Maria </a:t>
            </a:r>
            <a:r>
              <a:rPr lang="pt-BR" sz="2400" dirty="0"/>
              <a:t>apresentou o problema para seu filho Jesus esperando dele uma solução. Jesus, tendo colocado a devida instrução sobre sua missão: “</a:t>
            </a:r>
            <a:r>
              <a:rPr lang="pt-BR" sz="2400" dirty="0">
                <a:solidFill>
                  <a:srgbClr val="0000CC"/>
                </a:solidFill>
              </a:rPr>
              <a:t>Mulher, que tenho eu contigo?</a:t>
            </a:r>
            <a:r>
              <a:rPr lang="pt-BR" sz="2400" dirty="0"/>
              <a:t>” (</a:t>
            </a:r>
            <a:r>
              <a:rPr lang="pt-BR" sz="2400" dirty="0">
                <a:solidFill>
                  <a:srgbClr val="0000CC"/>
                </a:solidFill>
              </a:rPr>
              <a:t>vs. 4</a:t>
            </a:r>
            <a:r>
              <a:rPr lang="pt-BR" sz="2400" dirty="0"/>
              <a:t>), pediu aos empregados da festa para encherem com água as seis talhas de pedra presentes naquele recinto. Estas talhas, com capacidade de cerca de 80 a 120 litros, </a:t>
            </a:r>
            <a:r>
              <a:rPr lang="pt-BR" sz="2400" dirty="0" smtClean="0"/>
              <a:t>que eram utilizadas </a:t>
            </a:r>
            <a:r>
              <a:rPr lang="pt-BR" sz="2400" dirty="0"/>
              <a:t>pelos judeus para cumprirem com a tradição dos anciãos, agora </a:t>
            </a:r>
            <a:r>
              <a:rPr lang="pt-BR" sz="2400" dirty="0" smtClean="0"/>
              <a:t>seriam utilizadas </a:t>
            </a:r>
            <a:r>
              <a:rPr lang="pt-BR" sz="2400" dirty="0"/>
              <a:t>por Jesus para seu primeiro </a:t>
            </a:r>
            <a:r>
              <a:rPr lang="pt-BR" sz="2400" dirty="0" smtClean="0"/>
              <a:t>milagre. Para </a:t>
            </a:r>
            <a:r>
              <a:rPr lang="pt-BR" sz="2400" dirty="0"/>
              <a:t>surpresa de todos, a água foi sobrenaturalmente transformada em vinho da mais alta qualidade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0901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100" dirty="0" err="1" smtClean="0">
                <a:solidFill>
                  <a:srgbClr val="0000CC"/>
                </a:solidFill>
              </a:rPr>
              <a:t>Jo</a:t>
            </a:r>
            <a:r>
              <a:rPr lang="pt-BR" sz="2100" dirty="0">
                <a:solidFill>
                  <a:srgbClr val="0000CC"/>
                </a:solidFill>
              </a:rPr>
              <a:t> 2. </a:t>
            </a:r>
            <a:r>
              <a:rPr lang="pt-BR" sz="2100" dirty="0" smtClean="0">
                <a:solidFill>
                  <a:srgbClr val="0000CC"/>
                </a:solidFill>
              </a:rPr>
              <a:t>1  </a:t>
            </a:r>
            <a:r>
              <a:rPr lang="pt-BR" sz="2100" dirty="0">
                <a:solidFill>
                  <a:srgbClr val="0000CC"/>
                </a:solidFill>
              </a:rPr>
              <a:t>E, ao terceiro dia, fizeram-se umas bodas em </a:t>
            </a:r>
            <a:r>
              <a:rPr lang="pt-BR" sz="2100" dirty="0" err="1">
                <a:solidFill>
                  <a:srgbClr val="0000CC"/>
                </a:solidFill>
              </a:rPr>
              <a:t>Caná</a:t>
            </a:r>
            <a:r>
              <a:rPr lang="pt-BR" sz="2100" dirty="0">
                <a:solidFill>
                  <a:srgbClr val="0000CC"/>
                </a:solidFill>
              </a:rPr>
              <a:t> da </a:t>
            </a:r>
            <a:r>
              <a:rPr lang="pt-BR" sz="2100" dirty="0" err="1">
                <a:solidFill>
                  <a:srgbClr val="0000CC"/>
                </a:solidFill>
              </a:rPr>
              <a:t>Galiléia</a:t>
            </a:r>
            <a:r>
              <a:rPr lang="pt-BR" sz="2100" dirty="0">
                <a:solidFill>
                  <a:srgbClr val="0000CC"/>
                </a:solidFill>
              </a:rPr>
              <a:t>; e estava ali a mãe de Jesus</a:t>
            </a:r>
            <a:r>
              <a:rPr lang="pt-BR" sz="2100" dirty="0" smtClean="0">
                <a:solidFill>
                  <a:srgbClr val="0000CC"/>
                </a:solidFill>
              </a:rPr>
              <a:t>.    2  E </a:t>
            </a:r>
            <a:r>
              <a:rPr lang="pt-BR" sz="2100" dirty="0">
                <a:solidFill>
                  <a:srgbClr val="0000CC"/>
                </a:solidFill>
              </a:rPr>
              <a:t>foram também convidados Jesus e os seus discípulos para as bodas</a:t>
            </a:r>
            <a:r>
              <a:rPr lang="pt-BR" sz="2100" dirty="0" smtClean="0">
                <a:solidFill>
                  <a:srgbClr val="0000CC"/>
                </a:solidFill>
              </a:rPr>
              <a:t>.    3  </a:t>
            </a:r>
            <a:r>
              <a:rPr lang="pt-BR" sz="2100" dirty="0">
                <a:solidFill>
                  <a:srgbClr val="0000CC"/>
                </a:solidFill>
              </a:rPr>
              <a:t>E, faltando o vinho, a mãe de Jesus lhe disse: Não têm vinho</a:t>
            </a:r>
            <a:r>
              <a:rPr lang="pt-BR" sz="2100" dirty="0" smtClean="0">
                <a:solidFill>
                  <a:srgbClr val="0000CC"/>
                </a:solidFill>
              </a:rPr>
              <a:t>. 4 Disse-lhe </a:t>
            </a:r>
            <a:r>
              <a:rPr lang="pt-BR" sz="2100" dirty="0">
                <a:solidFill>
                  <a:srgbClr val="0000CC"/>
                </a:solidFill>
              </a:rPr>
              <a:t>Jesus: Mulher, que tenho eu contigo? Ainda não é chegada a minha hora</a:t>
            </a:r>
            <a:r>
              <a:rPr lang="pt-BR" sz="2100" dirty="0" smtClean="0">
                <a:solidFill>
                  <a:srgbClr val="0000CC"/>
                </a:solidFill>
              </a:rPr>
              <a:t>.    5  </a:t>
            </a:r>
            <a:r>
              <a:rPr lang="pt-BR" sz="2100" dirty="0">
                <a:solidFill>
                  <a:srgbClr val="0000CC"/>
                </a:solidFill>
              </a:rPr>
              <a:t>Sua mãe disse aos empregados: Fazei tudo quanto ele vos disser</a:t>
            </a:r>
            <a:r>
              <a:rPr lang="pt-BR" sz="2100" dirty="0" smtClean="0">
                <a:solidFill>
                  <a:srgbClr val="0000CC"/>
                </a:solidFill>
              </a:rPr>
              <a:t>.    6  </a:t>
            </a:r>
            <a:r>
              <a:rPr lang="pt-BR" sz="2100" dirty="0">
                <a:solidFill>
                  <a:srgbClr val="0000CC"/>
                </a:solidFill>
              </a:rPr>
              <a:t>E estavam ali postas seis talhas de pedra, para as purificações dos judeus, e em cada uma cabiam duas ou três </a:t>
            </a:r>
            <a:r>
              <a:rPr lang="pt-BR" sz="2100" dirty="0" err="1">
                <a:solidFill>
                  <a:srgbClr val="0000CC"/>
                </a:solidFill>
              </a:rPr>
              <a:t>metretas</a:t>
            </a:r>
            <a:r>
              <a:rPr lang="pt-BR" sz="2100" dirty="0" smtClean="0">
                <a:solidFill>
                  <a:srgbClr val="0000CC"/>
                </a:solidFill>
              </a:rPr>
              <a:t>.    7  </a:t>
            </a:r>
            <a:r>
              <a:rPr lang="pt-BR" sz="2100" dirty="0">
                <a:solidFill>
                  <a:srgbClr val="0000CC"/>
                </a:solidFill>
              </a:rPr>
              <a:t>Disse-lhes Jesus: Enchei de água essas talhas. E encheram-nas até em cima</a:t>
            </a:r>
            <a:r>
              <a:rPr lang="pt-BR" sz="2100" dirty="0" smtClean="0">
                <a:solidFill>
                  <a:srgbClr val="0000CC"/>
                </a:solidFill>
              </a:rPr>
              <a:t>.    8  </a:t>
            </a:r>
            <a:r>
              <a:rPr lang="pt-BR" sz="2100" dirty="0">
                <a:solidFill>
                  <a:srgbClr val="0000CC"/>
                </a:solidFill>
              </a:rPr>
              <a:t>E disse-lhes: Tirai agora e levai ao mestre-sala. E levaram</a:t>
            </a:r>
            <a:r>
              <a:rPr lang="pt-BR" sz="2100" dirty="0" smtClean="0">
                <a:solidFill>
                  <a:srgbClr val="0000CC"/>
                </a:solidFill>
              </a:rPr>
              <a:t>.    9  </a:t>
            </a:r>
            <a:r>
              <a:rPr lang="pt-BR" sz="2100" dirty="0">
                <a:solidFill>
                  <a:srgbClr val="0000CC"/>
                </a:solidFill>
              </a:rPr>
              <a:t>E, logo que o mestre-sala provou a água feita vinho (não sabendo de onde viera, se bem que o sabiam os empregados que tinham tirado a água), chamou o mestre-sala ao esposo</a:t>
            </a:r>
            <a:r>
              <a:rPr lang="pt-BR" sz="2100" dirty="0" smtClean="0">
                <a:solidFill>
                  <a:srgbClr val="0000CC"/>
                </a:solidFill>
              </a:rPr>
              <a:t>.    10  </a:t>
            </a:r>
            <a:r>
              <a:rPr lang="pt-BR" sz="2100" dirty="0">
                <a:solidFill>
                  <a:srgbClr val="0000CC"/>
                </a:solidFill>
              </a:rPr>
              <a:t>E disse-lhe: Todo homem põe primeiro o vinho bom e, quando já têm bebido bem, então, o inferior; mas tu guardaste até agora o bom vinho</a:t>
            </a:r>
            <a:r>
              <a:rPr lang="pt-BR" sz="2100" dirty="0" smtClean="0">
                <a:solidFill>
                  <a:srgbClr val="0000CC"/>
                </a:solidFill>
              </a:rPr>
              <a:t>.    11  </a:t>
            </a:r>
            <a:r>
              <a:rPr lang="pt-BR" sz="2100" dirty="0">
                <a:solidFill>
                  <a:srgbClr val="0000CC"/>
                </a:solidFill>
              </a:rPr>
              <a:t>Jesus principiou assim os seus sinais em </a:t>
            </a:r>
            <a:r>
              <a:rPr lang="pt-BR" sz="2100" dirty="0" err="1">
                <a:solidFill>
                  <a:srgbClr val="0000CC"/>
                </a:solidFill>
              </a:rPr>
              <a:t>Caná</a:t>
            </a:r>
            <a:r>
              <a:rPr lang="pt-BR" sz="2100" dirty="0">
                <a:solidFill>
                  <a:srgbClr val="0000CC"/>
                </a:solidFill>
              </a:rPr>
              <a:t> da </a:t>
            </a:r>
            <a:r>
              <a:rPr lang="pt-BR" sz="2100" dirty="0" err="1">
                <a:solidFill>
                  <a:srgbClr val="0000CC"/>
                </a:solidFill>
              </a:rPr>
              <a:t>Galiléia</a:t>
            </a:r>
            <a:r>
              <a:rPr lang="pt-BR" sz="2100" dirty="0">
                <a:solidFill>
                  <a:srgbClr val="0000CC"/>
                </a:solidFill>
              </a:rPr>
              <a:t> e manifestou a sua glória, e os seus discípulos creram nele.</a:t>
            </a:r>
          </a:p>
        </p:txBody>
      </p:sp>
    </p:spTree>
    <p:extLst>
      <p:ext uri="{BB962C8B-B14F-4D97-AF65-F5344CB8AC3E}">
        <p14:creationId xmlns:p14="http://schemas.microsoft.com/office/powerpoint/2010/main" val="7344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– A MANIFESTAÇÃO PÚBLICA DA SUA VOCAÇÃO EM</a:t>
            </a:r>
          </a:p>
          <a:p>
            <a:r>
              <a:rPr lang="pt-BR" sz="2400" dirty="0"/>
              <a:t>	 NAZARÉ </a:t>
            </a:r>
            <a:r>
              <a:rPr lang="pt-BR" sz="2400" dirty="0" smtClean="0"/>
              <a:t>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4.16-30)</a:t>
            </a:r>
            <a:endParaRPr lang="pt-BR" sz="1000" dirty="0" smtClean="0"/>
          </a:p>
          <a:p>
            <a:pPr marL="114300" indent="0">
              <a:buNone/>
            </a:pPr>
            <a:r>
              <a:rPr lang="pt-BR" sz="1000" dirty="0"/>
              <a:t>	</a:t>
            </a:r>
            <a:r>
              <a:rPr lang="pt-BR" sz="1000" dirty="0" smtClean="0"/>
              <a:t>		</a:t>
            </a:r>
          </a:p>
          <a:p>
            <a:r>
              <a:rPr lang="pt-BR" sz="2400" dirty="0"/>
              <a:t>II – OS </a:t>
            </a:r>
            <a:r>
              <a:rPr lang="pt-BR" sz="2400" dirty="0" smtClean="0"/>
              <a:t> PRIMEIROS  </a:t>
            </a:r>
            <a:r>
              <a:rPr lang="pt-BR" sz="2400" dirty="0"/>
              <a:t>DISCÍPULOS  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sz="2400" dirty="0"/>
              <a:t>(</a:t>
            </a:r>
            <a:r>
              <a:rPr lang="pt-BR" sz="2400" dirty="0" err="1"/>
              <a:t>Lc</a:t>
            </a:r>
            <a:r>
              <a:rPr lang="pt-BR" sz="2400" dirty="0"/>
              <a:t> 5.1-11)</a:t>
            </a:r>
            <a:endParaRPr lang="pt-BR" sz="1000" dirty="0"/>
          </a:p>
          <a:p>
            <a:endParaRPr lang="pt-BR" sz="1000" dirty="0"/>
          </a:p>
          <a:p>
            <a:r>
              <a:rPr lang="pt-BR" sz="2400" dirty="0"/>
              <a:t>III – O PRIMEIRO SINAL </a:t>
            </a:r>
            <a:r>
              <a:rPr lang="pt-BR" sz="2400" dirty="0" smtClean="0"/>
              <a:t>MIRACULOSO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</a:t>
            </a:r>
            <a:r>
              <a:rPr lang="pt-BR" sz="2400" dirty="0"/>
              <a:t>	(</a:t>
            </a:r>
            <a:r>
              <a:rPr lang="pt-BR" sz="2400" dirty="0" err="1"/>
              <a:t>Jo</a:t>
            </a:r>
            <a:r>
              <a:rPr lang="pt-BR" sz="2400" dirty="0"/>
              <a:t> 2.1-11</a:t>
            </a:r>
            <a:r>
              <a:rPr lang="pt-BR" sz="2400" dirty="0" smtClean="0"/>
              <a:t>)</a:t>
            </a:r>
            <a:endParaRPr lang="pt-BR" sz="1000" dirty="0"/>
          </a:p>
          <a:p>
            <a:r>
              <a:rPr lang="pt-BR" sz="2400" dirty="0" smtClean="0"/>
              <a:t>	</a:t>
            </a:r>
            <a:r>
              <a:rPr lang="pt-BR" sz="4000" dirty="0" smtClean="0">
                <a:solidFill>
                  <a:srgbClr val="FF0000"/>
                </a:solidFill>
              </a:rPr>
              <a:t>CONCLUSÃO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2F2B2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800" dirty="0"/>
              <a:t>Estas foram as primeiras ocorrências na vida de Jesus; nas lições seguintes estaremos estudando muitos dos seus ensinos e conhecendo muitas de suas realizações e enfim toda a sua história no cumprimento de seu ministério conforme estava profetizado: “</a:t>
            </a:r>
            <a:r>
              <a:rPr lang="pt-BR" sz="2800" dirty="0">
                <a:solidFill>
                  <a:srgbClr val="0000CC"/>
                </a:solidFill>
              </a:rPr>
              <a:t>Eis aqui venho (no princípio do livro está escrito de mim), para fazer, ó Deus, a tua vontade</a:t>
            </a:r>
            <a:r>
              <a:rPr lang="pt-BR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– A PRIMEIRA MANIFESTAÇÃO PÚBLICA DA </a:t>
            </a:r>
            <a:r>
              <a:rPr lang="pt-BR" sz="2400" dirty="0" smtClean="0"/>
              <a:t>SUA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VOCAÇÃO 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4.16-30)</a:t>
            </a:r>
            <a:endParaRPr lang="pt-BR" sz="1000" dirty="0" smtClean="0"/>
          </a:p>
          <a:p>
            <a:pPr marL="114300" indent="0">
              <a:buNone/>
            </a:pPr>
            <a:r>
              <a:rPr lang="pt-BR" sz="1000" dirty="0"/>
              <a:t>	</a:t>
            </a:r>
            <a:r>
              <a:rPr lang="pt-BR" sz="1000" dirty="0" smtClean="0"/>
              <a:t>		</a:t>
            </a:r>
          </a:p>
          <a:p>
            <a:r>
              <a:rPr lang="pt-BR" sz="2400" dirty="0"/>
              <a:t>II – OS </a:t>
            </a:r>
            <a:r>
              <a:rPr lang="pt-BR" sz="2400" dirty="0" smtClean="0"/>
              <a:t> PRIMEIROS  </a:t>
            </a:r>
            <a:r>
              <a:rPr lang="pt-BR" sz="2400" dirty="0"/>
              <a:t>DISCÍPULOS  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sz="2400" dirty="0"/>
              <a:t>(</a:t>
            </a:r>
            <a:r>
              <a:rPr lang="pt-BR" sz="2400" dirty="0" err="1"/>
              <a:t>Lc</a:t>
            </a:r>
            <a:r>
              <a:rPr lang="pt-BR" sz="2400" dirty="0"/>
              <a:t> 5.1-11)</a:t>
            </a:r>
            <a:endParaRPr lang="pt-BR" sz="1000" dirty="0"/>
          </a:p>
          <a:p>
            <a:endParaRPr lang="pt-BR" sz="1000" dirty="0"/>
          </a:p>
          <a:p>
            <a:r>
              <a:rPr lang="pt-BR" sz="2400" dirty="0"/>
              <a:t>III – O PRIMEIRO SINAL MIRACULOSO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</a:t>
            </a:r>
            <a:r>
              <a:rPr lang="pt-BR" sz="2400" dirty="0"/>
              <a:t>	(</a:t>
            </a:r>
            <a:r>
              <a:rPr lang="pt-BR" sz="2400" dirty="0" err="1"/>
              <a:t>Jo</a:t>
            </a:r>
            <a:r>
              <a:rPr lang="pt-BR" sz="2400" dirty="0"/>
              <a:t> 2.1-11)</a:t>
            </a:r>
          </a:p>
          <a:p>
            <a:endParaRPr lang="pt-BR" sz="1000" dirty="0"/>
          </a:p>
          <a:p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2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3200" b="1" dirty="0" smtClean="0"/>
              <a:t>“</a:t>
            </a:r>
            <a:r>
              <a:rPr lang="pt-BR" sz="3200" dirty="0">
                <a:solidFill>
                  <a:srgbClr val="0000CC"/>
                </a:solidFill>
              </a:rPr>
              <a:t>O povo que estava assentado em trevas, viu uma grande luz; e aos que estavam assentados na região e sombra da morte, a luz raiou</a:t>
            </a:r>
            <a:r>
              <a:rPr lang="pt-BR" sz="3200" dirty="0" smtClean="0">
                <a:solidFill>
                  <a:srgbClr val="0000CC"/>
                </a:solidFill>
              </a:rPr>
              <a:t>.</a:t>
            </a:r>
            <a:r>
              <a:rPr lang="pt-BR" sz="3200" b="1" dirty="0" smtClean="0"/>
              <a:t>”</a:t>
            </a:r>
            <a:r>
              <a:rPr lang="pt-BR" sz="2800" b="1" dirty="0" smtClean="0"/>
              <a:t>				</a:t>
            </a:r>
            <a:r>
              <a:rPr lang="pt-BR" sz="2800" dirty="0" smtClean="0"/>
              <a:t>(</a:t>
            </a:r>
            <a:r>
              <a:rPr lang="pt-BR" sz="2800" b="1" dirty="0" err="1">
                <a:solidFill>
                  <a:srgbClr val="0000CC"/>
                </a:solidFill>
              </a:rPr>
              <a:t>Mt</a:t>
            </a:r>
            <a:r>
              <a:rPr lang="pt-BR" sz="2800" b="1" dirty="0">
                <a:solidFill>
                  <a:srgbClr val="0000CC"/>
                </a:solidFill>
              </a:rPr>
              <a:t> </a:t>
            </a:r>
            <a:r>
              <a:rPr lang="pt-BR" sz="2800" b="1" dirty="0" smtClean="0">
                <a:solidFill>
                  <a:srgbClr val="0000CC"/>
                </a:solidFill>
              </a:rPr>
              <a:t>4.16</a:t>
            </a:r>
            <a:r>
              <a:rPr lang="pt-BR" sz="2800" b="1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967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3200" b="1" dirty="0" smtClean="0"/>
              <a:t>“</a:t>
            </a:r>
            <a:r>
              <a:rPr lang="pt-BR" sz="3200" dirty="0">
                <a:solidFill>
                  <a:srgbClr val="0000CC"/>
                </a:solidFill>
              </a:rPr>
              <a:t>O povo que estava assentado em trevas, viu uma grande luz; e aos que estavam assentados na região e sombra da morte, a luz raiou</a:t>
            </a:r>
            <a:r>
              <a:rPr lang="pt-BR" sz="3200" dirty="0" smtClean="0">
                <a:solidFill>
                  <a:srgbClr val="0000CC"/>
                </a:solidFill>
              </a:rPr>
              <a:t>.</a:t>
            </a:r>
            <a:r>
              <a:rPr lang="pt-BR" sz="3200" b="1" dirty="0" smtClean="0"/>
              <a:t>”</a:t>
            </a:r>
            <a:r>
              <a:rPr lang="pt-BR" sz="2800" b="1" dirty="0" smtClean="0"/>
              <a:t>				</a:t>
            </a:r>
            <a:r>
              <a:rPr lang="pt-BR" sz="2800" dirty="0" smtClean="0"/>
              <a:t>(</a:t>
            </a:r>
            <a:r>
              <a:rPr lang="pt-BR" sz="2800" b="1" dirty="0" err="1">
                <a:solidFill>
                  <a:srgbClr val="0000CC"/>
                </a:solidFill>
              </a:rPr>
              <a:t>Mt</a:t>
            </a:r>
            <a:r>
              <a:rPr lang="pt-BR" sz="2800" b="1" dirty="0">
                <a:solidFill>
                  <a:srgbClr val="0000CC"/>
                </a:solidFill>
              </a:rPr>
              <a:t> </a:t>
            </a:r>
            <a:r>
              <a:rPr lang="pt-BR" sz="2800" b="1" dirty="0" smtClean="0">
                <a:solidFill>
                  <a:srgbClr val="0000CC"/>
                </a:solidFill>
              </a:rPr>
              <a:t>4.16</a:t>
            </a:r>
            <a:r>
              <a:rPr lang="pt-BR" sz="2800" b="1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6886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4. 12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Jesus, porém, ouvindo que João estava preso, voltou para a </a:t>
            </a:r>
            <a:r>
              <a:rPr lang="pt-BR" sz="2800" dirty="0" err="1">
                <a:solidFill>
                  <a:srgbClr val="0000CC"/>
                </a:solidFill>
              </a:rPr>
              <a:t>Galiléia</a:t>
            </a:r>
            <a:r>
              <a:rPr lang="pt-BR" sz="2800" dirty="0" smtClean="0">
                <a:solidFill>
                  <a:srgbClr val="0000CC"/>
                </a:solidFill>
              </a:rPr>
              <a:t>.    13  </a:t>
            </a:r>
            <a:r>
              <a:rPr lang="pt-BR" sz="2800" dirty="0">
                <a:solidFill>
                  <a:srgbClr val="0000CC"/>
                </a:solidFill>
              </a:rPr>
              <a:t>E, deixando Nazaré, foi habitar em Cafarnaum, cidade marítima, nos confins de </a:t>
            </a:r>
            <a:r>
              <a:rPr lang="pt-BR" sz="2800" dirty="0" err="1">
                <a:solidFill>
                  <a:srgbClr val="0000CC"/>
                </a:solidFill>
              </a:rPr>
              <a:t>Zebulom</a:t>
            </a:r>
            <a:r>
              <a:rPr lang="pt-BR" sz="2800" dirty="0">
                <a:solidFill>
                  <a:srgbClr val="0000CC"/>
                </a:solidFill>
              </a:rPr>
              <a:t> e </a:t>
            </a:r>
            <a:r>
              <a:rPr lang="pt-BR" sz="2800" dirty="0" err="1">
                <a:solidFill>
                  <a:srgbClr val="0000CC"/>
                </a:solidFill>
              </a:rPr>
              <a:t>Naftali</a:t>
            </a:r>
            <a:r>
              <a:rPr lang="pt-BR" sz="2800" dirty="0" smtClean="0">
                <a:solidFill>
                  <a:srgbClr val="0000CC"/>
                </a:solidFill>
              </a:rPr>
              <a:t>,    14  </a:t>
            </a:r>
            <a:r>
              <a:rPr lang="pt-BR" sz="2800" dirty="0">
                <a:solidFill>
                  <a:srgbClr val="0000CC"/>
                </a:solidFill>
              </a:rPr>
              <a:t>para que se cumprisse o que foi dito pelo profeta Isaías, que diz</a:t>
            </a:r>
            <a:r>
              <a:rPr lang="pt-BR" sz="2800" dirty="0" smtClean="0">
                <a:solidFill>
                  <a:srgbClr val="0000CC"/>
                </a:solidFill>
              </a:rPr>
              <a:t>:    15  </a:t>
            </a:r>
            <a:r>
              <a:rPr lang="pt-BR" sz="2800" dirty="0">
                <a:solidFill>
                  <a:srgbClr val="0000CC"/>
                </a:solidFill>
              </a:rPr>
              <a:t>A terra de </a:t>
            </a:r>
            <a:r>
              <a:rPr lang="pt-BR" sz="2800" dirty="0" err="1">
                <a:solidFill>
                  <a:srgbClr val="0000CC"/>
                </a:solidFill>
              </a:rPr>
              <a:t>Zebulom</a:t>
            </a:r>
            <a:r>
              <a:rPr lang="pt-BR" sz="2800" dirty="0">
                <a:solidFill>
                  <a:srgbClr val="0000CC"/>
                </a:solidFill>
              </a:rPr>
              <a:t> e a terra de </a:t>
            </a:r>
            <a:r>
              <a:rPr lang="pt-BR" sz="2800" dirty="0" err="1">
                <a:solidFill>
                  <a:srgbClr val="0000CC"/>
                </a:solidFill>
              </a:rPr>
              <a:t>Naftali</a:t>
            </a:r>
            <a:r>
              <a:rPr lang="pt-BR" sz="2800" dirty="0">
                <a:solidFill>
                  <a:srgbClr val="0000CC"/>
                </a:solidFill>
              </a:rPr>
              <a:t>, junto ao caminho do mar, além do Jordão, a </a:t>
            </a:r>
            <a:r>
              <a:rPr lang="pt-BR" sz="2800" dirty="0" err="1">
                <a:solidFill>
                  <a:srgbClr val="0000CC"/>
                </a:solidFill>
              </a:rPr>
              <a:t>Galiléia</a:t>
            </a:r>
            <a:r>
              <a:rPr lang="pt-BR" sz="2800" dirty="0">
                <a:solidFill>
                  <a:srgbClr val="0000CC"/>
                </a:solidFill>
              </a:rPr>
              <a:t> das nações</a:t>
            </a:r>
            <a:r>
              <a:rPr lang="pt-BR" sz="2800" dirty="0" smtClean="0">
                <a:solidFill>
                  <a:srgbClr val="0000CC"/>
                </a:solidFill>
              </a:rPr>
              <a:t>,    16  </a:t>
            </a:r>
            <a:r>
              <a:rPr lang="pt-BR" sz="2800" dirty="0">
                <a:solidFill>
                  <a:srgbClr val="0000CC"/>
                </a:solidFill>
              </a:rPr>
              <a:t>o povo que estava assentado em trevas viu uma grande luz; e aos que estavam assentados na região e sombra da morte a luz raiou</a:t>
            </a:r>
            <a:r>
              <a:rPr lang="pt-BR" sz="2800" dirty="0" smtClean="0">
                <a:solidFill>
                  <a:srgbClr val="0000CC"/>
                </a:solidFill>
              </a:rPr>
              <a:t>.    17  </a:t>
            </a:r>
            <a:r>
              <a:rPr lang="pt-BR" sz="2800" dirty="0">
                <a:solidFill>
                  <a:srgbClr val="0000CC"/>
                </a:solidFill>
              </a:rPr>
              <a:t>Desde então, começou Jesus a pregar e a dizer: Arrependei-vos, porque é chegado o Reino dos céus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– A MANIFESTAÇÃO PÚBLICA DA SUA VOCAÇÃO EM</a:t>
            </a:r>
          </a:p>
          <a:p>
            <a:pPr marL="114300" indent="0">
              <a:buNone/>
            </a:pPr>
            <a:r>
              <a:rPr lang="pt-BR" sz="2400" dirty="0"/>
              <a:t>	 NAZARÉ </a:t>
            </a:r>
            <a:r>
              <a:rPr lang="pt-BR" sz="2400" dirty="0" smtClean="0"/>
              <a:t>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4.16-30)</a:t>
            </a:r>
            <a:endParaRPr lang="pt-BR" sz="1000" dirty="0" smtClean="0"/>
          </a:p>
          <a:p>
            <a:pPr marL="114300" indent="0">
              <a:buNone/>
            </a:pPr>
            <a:r>
              <a:rPr lang="pt-BR" sz="1000" dirty="0"/>
              <a:t>	</a:t>
            </a:r>
            <a:r>
              <a:rPr lang="pt-BR" sz="1000" dirty="0" smtClean="0"/>
              <a:t>		</a:t>
            </a:r>
          </a:p>
          <a:p>
            <a:r>
              <a:rPr lang="pt-BR" sz="2400" dirty="0"/>
              <a:t>II – OS </a:t>
            </a:r>
            <a:r>
              <a:rPr lang="pt-BR" sz="2400" dirty="0" smtClean="0"/>
              <a:t> PRIMEIROS  </a:t>
            </a:r>
            <a:r>
              <a:rPr lang="pt-BR" sz="2400" dirty="0"/>
              <a:t>DISCÍPULOS  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sz="2400" dirty="0"/>
              <a:t>(</a:t>
            </a:r>
            <a:r>
              <a:rPr lang="pt-BR" sz="2400" dirty="0" err="1"/>
              <a:t>Lc</a:t>
            </a:r>
            <a:r>
              <a:rPr lang="pt-BR" sz="2400" dirty="0"/>
              <a:t> 5.1-11)</a:t>
            </a:r>
            <a:endParaRPr lang="pt-BR" sz="1000" dirty="0"/>
          </a:p>
          <a:p>
            <a:endParaRPr lang="pt-BR" sz="1000" dirty="0"/>
          </a:p>
          <a:p>
            <a:r>
              <a:rPr lang="pt-BR" sz="2400" dirty="0"/>
              <a:t>III – O PRIMEIRO SINAL MIRACULOSO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</a:t>
            </a:r>
            <a:r>
              <a:rPr lang="pt-BR" sz="2400" dirty="0"/>
              <a:t>	(</a:t>
            </a:r>
            <a:r>
              <a:rPr lang="pt-BR" sz="2400" dirty="0" err="1"/>
              <a:t>Jo</a:t>
            </a:r>
            <a:r>
              <a:rPr lang="pt-BR" sz="2400" dirty="0"/>
              <a:t> 2.1-11)</a:t>
            </a:r>
          </a:p>
          <a:p>
            <a:endParaRPr lang="pt-BR" sz="1000" dirty="0"/>
          </a:p>
          <a:p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08112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7620000" cy="46565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 smtClean="0"/>
              <a:t>	INTRODUÇÃO</a:t>
            </a:r>
          </a:p>
          <a:p>
            <a:pPr marL="114300" indent="0">
              <a:buNone/>
            </a:pPr>
            <a:endParaRPr lang="pt-BR" sz="12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400" dirty="0" smtClean="0"/>
              <a:t>Nesta </a:t>
            </a:r>
            <a:r>
              <a:rPr lang="pt-BR" sz="2400" dirty="0"/>
              <a:t>aula vamos examinar as Escrituras com o propósito de compreendermos o início do ministério de Jesus. Com palavras e obras poderosas, Jesus deixou marcas indeléveis em seus discípulos desde os primeiros dias do seu ministério. Sua popularidade foi crescendo mais e mais à medida que seu ministério avançava impactando e transformando vidas, até se espalhar por diversas regiões. </a:t>
            </a:r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 – A </a:t>
            </a:r>
            <a:r>
              <a:rPr lang="pt-BR" sz="2400" dirty="0" smtClean="0">
                <a:solidFill>
                  <a:srgbClr val="FF0000"/>
                </a:solidFill>
              </a:rPr>
              <a:t>MANIFESTAÇÃO </a:t>
            </a:r>
            <a:r>
              <a:rPr lang="pt-BR" sz="2400" dirty="0">
                <a:solidFill>
                  <a:srgbClr val="FF0000"/>
                </a:solidFill>
              </a:rPr>
              <a:t>PÚBLICA DA </a:t>
            </a:r>
            <a:r>
              <a:rPr lang="pt-BR" sz="2400" dirty="0" smtClean="0">
                <a:solidFill>
                  <a:srgbClr val="FF0000"/>
                </a:solidFill>
              </a:rPr>
              <a:t>SUA VOCAÇÃO EM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 NAZARÉ 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4.16-30)</a:t>
            </a:r>
            <a:endParaRPr lang="pt-BR" sz="10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1000" dirty="0"/>
              <a:t>	</a:t>
            </a:r>
            <a:r>
              <a:rPr lang="pt-BR" sz="1000" dirty="0" smtClean="0"/>
              <a:t>		</a:t>
            </a:r>
          </a:p>
          <a:p>
            <a:r>
              <a:rPr lang="pt-BR" sz="2400" dirty="0"/>
              <a:t>II – </a:t>
            </a:r>
            <a:r>
              <a:rPr lang="pt-BR" sz="2800" dirty="0"/>
              <a:t>OS </a:t>
            </a:r>
            <a:r>
              <a:rPr lang="pt-BR" sz="2800" dirty="0" smtClean="0"/>
              <a:t> PRIMEIROS  </a:t>
            </a:r>
            <a:r>
              <a:rPr lang="pt-BR" sz="2800" dirty="0"/>
              <a:t>DISCÍPULOS</a:t>
            </a:r>
            <a:r>
              <a:rPr lang="pt-BR" sz="2400" dirty="0"/>
              <a:t>  </a:t>
            </a:r>
          </a:p>
          <a:p>
            <a:pPr marL="114300" indent="0">
              <a:buNone/>
            </a:pPr>
            <a:r>
              <a:rPr lang="pt-BR" sz="2400" dirty="0" smtClean="0"/>
              <a:t>				</a:t>
            </a:r>
            <a:r>
              <a:rPr lang="pt-BR" sz="2400" dirty="0"/>
              <a:t>(</a:t>
            </a:r>
            <a:r>
              <a:rPr lang="pt-BR" sz="2400" dirty="0" err="1"/>
              <a:t>Lc</a:t>
            </a:r>
            <a:r>
              <a:rPr lang="pt-BR" sz="2400" dirty="0"/>
              <a:t> 5.1-11)</a:t>
            </a:r>
            <a:endParaRPr lang="pt-BR" sz="1000" dirty="0"/>
          </a:p>
          <a:p>
            <a:endParaRPr lang="pt-BR" sz="1000" dirty="0"/>
          </a:p>
          <a:p>
            <a:r>
              <a:rPr lang="pt-BR" sz="2400" dirty="0"/>
              <a:t>III – O </a:t>
            </a:r>
            <a:r>
              <a:rPr lang="pt-BR" sz="2400" dirty="0" smtClean="0"/>
              <a:t> PRIMEIRO  </a:t>
            </a:r>
            <a:r>
              <a:rPr lang="pt-BR" sz="2400" dirty="0"/>
              <a:t>SINAL </a:t>
            </a:r>
            <a:r>
              <a:rPr lang="pt-BR" sz="2400" dirty="0" smtClean="0"/>
              <a:t> MIRACULOSO 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</a:t>
            </a:r>
            <a:r>
              <a:rPr lang="pt-BR" sz="2400" dirty="0"/>
              <a:t>	(</a:t>
            </a:r>
            <a:r>
              <a:rPr lang="pt-BR" sz="2400" dirty="0" err="1"/>
              <a:t>Jo</a:t>
            </a:r>
            <a:r>
              <a:rPr lang="pt-BR" sz="2400" dirty="0"/>
              <a:t> 2.1-11)</a:t>
            </a:r>
          </a:p>
          <a:p>
            <a:endParaRPr lang="pt-BR" sz="1000" dirty="0"/>
          </a:p>
          <a:p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2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5:    O  INÍCIO   DO MINISTÉRIO  DE 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704856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dirty="0">
                <a:solidFill>
                  <a:srgbClr val="2F2B20"/>
                </a:solidFill>
              </a:rPr>
              <a:t>I – A MANIFESTAÇÃO PÚBLICA DA SUA VOCAÇÃO </a:t>
            </a:r>
            <a:r>
              <a:rPr lang="pt-BR" dirty="0" smtClean="0">
                <a:solidFill>
                  <a:srgbClr val="2F2B20"/>
                </a:solidFill>
              </a:rPr>
              <a:t>EM NAZARÉ</a:t>
            </a:r>
            <a:r>
              <a:rPr lang="pt-BR" sz="2400" dirty="0" smtClean="0">
                <a:solidFill>
                  <a:srgbClr val="2F2B20"/>
                </a:solidFill>
              </a:rPr>
              <a:t>    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 smtClean="0"/>
              <a:t>E</a:t>
            </a:r>
            <a:r>
              <a:rPr lang="pt-BR" sz="2800" dirty="0"/>
              <a:t>, chegando a Nazaré, onde fora criado, entrou em dia de sábado, segundo o seu costume, na sinagoga, </a:t>
            </a:r>
            <a:r>
              <a:rPr lang="pt-BR" sz="2800" dirty="0" smtClean="0"/>
              <a:t>e coube-lhe ler </a:t>
            </a:r>
            <a:r>
              <a:rPr lang="pt-BR" sz="2800" dirty="0"/>
              <a:t>as Sagradas </a:t>
            </a:r>
            <a:r>
              <a:rPr lang="pt-BR" sz="2800" dirty="0" smtClean="0"/>
              <a:t>Escrituras. O </a:t>
            </a:r>
            <a:r>
              <a:rPr lang="pt-BR" sz="2800" dirty="0"/>
              <a:t>Mestre leu uma profecia de Isaías que se referia à poderosa atuação do Espírito Santo no ministério do Messias prometido por Deus (</a:t>
            </a:r>
            <a:r>
              <a:rPr lang="pt-BR" sz="2800" dirty="0">
                <a:solidFill>
                  <a:srgbClr val="0000CC"/>
                </a:solidFill>
              </a:rPr>
              <a:t>Isaías 61.1-2</a:t>
            </a:r>
            <a:r>
              <a:rPr lang="pt-BR" sz="2800" dirty="0"/>
              <a:t>). </a:t>
            </a:r>
            <a:r>
              <a:rPr lang="pt-BR" sz="2800" dirty="0" smtClean="0"/>
              <a:t>Assim Jesus, </a:t>
            </a:r>
            <a:r>
              <a:rPr lang="pt-BR" sz="2800" dirty="0"/>
              <a:t>deixou bem claro a todos que seu poder e autoridade eram provenientes de Deus (</a:t>
            </a:r>
            <a:r>
              <a:rPr lang="pt-BR" sz="2800" dirty="0" err="1">
                <a:solidFill>
                  <a:srgbClr val="0000CC"/>
                </a:solidFill>
              </a:rPr>
              <a:t>Jo</a:t>
            </a:r>
            <a:r>
              <a:rPr lang="pt-BR" sz="2800" dirty="0">
                <a:solidFill>
                  <a:srgbClr val="0000CC"/>
                </a:solidFill>
              </a:rPr>
              <a:t> 3.34; 10.36</a:t>
            </a:r>
            <a:r>
              <a:rPr lang="pt-BR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162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4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Luc 4.  16  </a:t>
            </a:r>
            <a:r>
              <a:rPr lang="pt-BR" sz="2400" dirty="0">
                <a:solidFill>
                  <a:srgbClr val="0000CC"/>
                </a:solidFill>
              </a:rPr>
              <a:t>E, chegando a Nazaré, onde fora criado, entrou num dia de sábado, segundo o seu costume, na sinagoga e levantou-se para ler</a:t>
            </a:r>
            <a:r>
              <a:rPr lang="pt-BR" sz="2400" dirty="0" smtClean="0">
                <a:solidFill>
                  <a:srgbClr val="0000CC"/>
                </a:solidFill>
              </a:rPr>
              <a:t>.    17  </a:t>
            </a:r>
            <a:r>
              <a:rPr lang="pt-BR" sz="2400" dirty="0">
                <a:solidFill>
                  <a:srgbClr val="0000CC"/>
                </a:solidFill>
              </a:rPr>
              <a:t>E foi-lhe dado o livro do profeta Isaías; e, quando abriu o livro, achou o lugar em que estava escrito</a:t>
            </a:r>
            <a:r>
              <a:rPr lang="pt-BR" sz="2400" dirty="0" smtClean="0">
                <a:solidFill>
                  <a:srgbClr val="0000CC"/>
                </a:solidFill>
              </a:rPr>
              <a:t>:    18  </a:t>
            </a:r>
            <a:r>
              <a:rPr lang="pt-BR" sz="2400" dirty="0">
                <a:solidFill>
                  <a:srgbClr val="0000CC"/>
                </a:solidFill>
              </a:rPr>
              <a:t>O Espírito do Senhor é sobre mim, pois que me ungiu para evangelizar os pobres, enviou-me a curar os quebrantados do coração</a:t>
            </a:r>
            <a:r>
              <a:rPr lang="pt-BR" sz="2400" dirty="0" smtClean="0">
                <a:solidFill>
                  <a:srgbClr val="0000CC"/>
                </a:solidFill>
              </a:rPr>
              <a:t>,    19  </a:t>
            </a:r>
            <a:r>
              <a:rPr lang="pt-BR" sz="2400" dirty="0">
                <a:solidFill>
                  <a:srgbClr val="0000CC"/>
                </a:solidFill>
              </a:rPr>
              <a:t>a apregoar liberdade aos cativos, a dar vista aos cegos, a pôr em liberdade os oprimidos, a anunciar o ano aceitável do Senhor</a:t>
            </a:r>
            <a:r>
              <a:rPr lang="pt-BR" sz="2400" dirty="0" smtClean="0">
                <a:solidFill>
                  <a:srgbClr val="0000CC"/>
                </a:solidFill>
              </a:rPr>
              <a:t>.    20  </a:t>
            </a:r>
            <a:r>
              <a:rPr lang="pt-BR" sz="2400" dirty="0">
                <a:solidFill>
                  <a:srgbClr val="0000CC"/>
                </a:solidFill>
              </a:rPr>
              <a:t>E, cerrando o livro e tornando a dá-lo ao ministro, assentou-se; e os olhos de todos na sinagoga estavam fitos nele</a:t>
            </a:r>
            <a:r>
              <a:rPr lang="pt-BR" sz="2400" dirty="0" smtClean="0">
                <a:solidFill>
                  <a:srgbClr val="0000CC"/>
                </a:solidFill>
              </a:rPr>
              <a:t>.    21  </a:t>
            </a:r>
            <a:r>
              <a:rPr lang="pt-BR" sz="2400" dirty="0">
                <a:solidFill>
                  <a:srgbClr val="0000CC"/>
                </a:solidFill>
              </a:rPr>
              <a:t>Então, começou a dizer-lhes: Hoje se cumpriu esta Escritura em vossos ouvidos</a:t>
            </a:r>
            <a:r>
              <a:rPr lang="pt-BR" sz="2400" dirty="0" smtClean="0">
                <a:solidFill>
                  <a:srgbClr val="0000CC"/>
                </a:solidFill>
              </a:rPr>
              <a:t>. </a:t>
            </a:r>
          </a:p>
          <a:p>
            <a:pPr marL="114300" indent="0" algn="r">
              <a:buNone/>
            </a:pPr>
            <a:r>
              <a:rPr lang="pt-BR" sz="1400" dirty="0" smtClean="0">
                <a:solidFill>
                  <a:srgbClr val="0000CC"/>
                </a:solidFill>
              </a:rPr>
              <a:t>22-30</a:t>
            </a:r>
            <a:r>
              <a:rPr lang="pt-BR" sz="2400" dirty="0" smtClean="0">
                <a:solidFill>
                  <a:srgbClr val="0000CC"/>
                </a:solidFill>
              </a:rPr>
              <a:t>   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664</TotalTime>
  <Words>1969</Words>
  <Application>Microsoft Office PowerPoint</Application>
  <PresentationFormat>Apresentação na tela (4:3)</PresentationFormat>
  <Paragraphs>174</Paragraphs>
  <Slides>28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Adjacência</vt:lpstr>
      <vt:lpstr>A VIDA E OBRA DE JESUS CRISTO</vt:lpstr>
      <vt:lpstr>LIÇÃO 5:    O  INÍCIO   DO MINISTÉRIO  DE  JESUS</vt:lpstr>
      <vt:lpstr>LIÇÃO 5:    O  INÍCIO   DO MINISTÉRIO  DE  JESUS</vt:lpstr>
      <vt:lpstr>LEITURA BÍBLICA</vt:lpstr>
      <vt:lpstr>LIÇÃO 5:    O  INÍCIO   DO MINISTÉRIO  DE  JESUS</vt:lpstr>
      <vt:lpstr>LIÇÃO 5:    O  INÍCIO   DO MINISTÉRIO  DE  JESUS</vt:lpstr>
      <vt:lpstr>LIÇÃO 5:    O  INÍCIO   DO MINISTÉRIO  DE  JESUS</vt:lpstr>
      <vt:lpstr>LIÇÃO 5:    O  INÍCIO   DO MINISTÉRIO  DE  JESUS</vt:lpstr>
      <vt:lpstr>LEITURA BÍBLICA</vt:lpstr>
      <vt:lpstr>LEITURA BÍBLICA</vt:lpstr>
      <vt:lpstr>LIÇÃO 5:    O  INÍCIO   DO MINISTÉRIO  DE  JESUS</vt:lpstr>
      <vt:lpstr>LEITURA BÍBLICA</vt:lpstr>
      <vt:lpstr>LIÇÃO 5:    O  INÍCIO   DO MINISTÉRIO  DE  JESUS</vt:lpstr>
      <vt:lpstr>LIÇÃO 5:    O  INÍCIO   DO MINISTÉRIO  DE  JESUS</vt:lpstr>
      <vt:lpstr>LEITURA   BÍBLICA</vt:lpstr>
      <vt:lpstr>Apresentação do PowerPoint</vt:lpstr>
      <vt:lpstr>Apresentação do PowerPoint</vt:lpstr>
      <vt:lpstr>Apresentação do PowerPoint</vt:lpstr>
      <vt:lpstr>LIÇÃO 5:    O  INÍCIO   DO MINISTÉRIO  DE  JESUS</vt:lpstr>
      <vt:lpstr>Apresentação do PowerPoint</vt:lpstr>
      <vt:lpstr>LIÇÃO 5:    O  INÍCIO   DO MINISTÉRIO  DE  JESUS</vt:lpstr>
      <vt:lpstr>LIÇÃO 5:    O  INÍCIO   DO MINISTÉRIO  DE  JESUS</vt:lpstr>
      <vt:lpstr>LIÇÃO 5:    O  INÍCIO   DO MINISTÉRIO  DE  JESUS</vt:lpstr>
      <vt:lpstr>LEITURA BÍBLICA</vt:lpstr>
      <vt:lpstr>LIÇÃO 5:    O  INÍCIO   DO MINISTÉRIO  DE  JESUS</vt:lpstr>
      <vt:lpstr>LIÇÃO 5:    O  INÍCIO   DO MINISTÉRIO  DE  JESUS</vt:lpstr>
      <vt:lpstr>LIÇÃO 5:    O  INÍCIO   DO MINISTÉRIO  DE  JESUS</vt:lpstr>
      <vt:lpstr>LIÇÃO 5:    O  INÍCIO   DO MINISTÉRIO  DE 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61</cp:revision>
  <dcterms:created xsi:type="dcterms:W3CDTF">2017-09-26T11:32:47Z</dcterms:created>
  <dcterms:modified xsi:type="dcterms:W3CDTF">2017-10-25T00:12:53Z</dcterms:modified>
</cp:coreProperties>
</file>