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305" r:id="rId6"/>
    <p:sldId id="263" r:id="rId7"/>
    <p:sldId id="261" r:id="rId8"/>
    <p:sldId id="271" r:id="rId9"/>
    <p:sldId id="299" r:id="rId10"/>
    <p:sldId id="306" r:id="rId11"/>
    <p:sldId id="272" r:id="rId12"/>
    <p:sldId id="273" r:id="rId13"/>
    <p:sldId id="276" r:id="rId14"/>
    <p:sldId id="300" r:id="rId15"/>
    <p:sldId id="307" r:id="rId16"/>
    <p:sldId id="279" r:id="rId17"/>
    <p:sldId id="296" r:id="rId18"/>
    <p:sldId id="314" r:id="rId19"/>
    <p:sldId id="309" r:id="rId20"/>
    <p:sldId id="285" r:id="rId21"/>
    <p:sldId id="301" r:id="rId22"/>
    <p:sldId id="308" r:id="rId23"/>
    <p:sldId id="286" r:id="rId24"/>
    <p:sldId id="297" r:id="rId25"/>
    <p:sldId id="317" r:id="rId26"/>
    <p:sldId id="318" r:id="rId27"/>
    <p:sldId id="288" r:id="rId28"/>
    <p:sldId id="298" r:id="rId29"/>
    <p:sldId id="316" r:id="rId30"/>
    <p:sldId id="315" r:id="rId31"/>
    <p:sldId id="319" r:id="rId32"/>
    <p:sldId id="311" r:id="rId33"/>
    <p:sldId id="312" r:id="rId34"/>
    <p:sldId id="302" r:id="rId35"/>
    <p:sldId id="291" r:id="rId36"/>
    <p:sldId id="303" r:id="rId37"/>
    <p:sldId id="304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FECC2-8F8F-47EA-83AC-CCFACACA2B89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96F8A-C949-4BC5-89D8-51B3A5CA3A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991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</a:t>
            </a:r>
            <a:r>
              <a:rPr lang="pt-BR" b="1" dirty="0" smtClean="0"/>
              <a:t>	</a:t>
            </a:r>
            <a:r>
              <a:rPr lang="pt-BR" b="1" dirty="0" smtClean="0"/>
              <a:t>	</a:t>
            </a:r>
            <a:r>
              <a:rPr lang="pt-BR" sz="1200" b="1" dirty="0" smtClean="0"/>
              <a:t>JOÃO    </a:t>
            </a:r>
            <a:r>
              <a:rPr lang="pt-BR" sz="1200" b="1" u="sng" dirty="0" smtClean="0"/>
              <a:t>B A T I S T A </a:t>
            </a:r>
            <a:endParaRPr lang="pt-BR" b="1" u="sng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3630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</a:t>
            </a:r>
            <a:r>
              <a:rPr lang="pt-BR" b="1" dirty="0" smtClean="0"/>
              <a:t>exortação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750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529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</a:t>
            </a:r>
            <a:r>
              <a:rPr lang="pt-BR" b="1" dirty="0" smtClean="0"/>
              <a:t>VOLTANDO À LEITURA  BÍBLICA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558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Os ouvintes eram tomados de grande convicção de pecado e </a:t>
            </a:r>
            <a:r>
              <a:rPr lang="pt-BR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mudanVaM</a:t>
            </a:r>
            <a:r>
              <a:rPr lang="pt-B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 atitude. O verdadeiro arrependimento E abandono do pecado _ O egoísmo, a avareza, o engano, a opressão sobre os mais fracos, e passaram a ouvir a João Batista.  </a:t>
            </a:r>
          </a:p>
          <a:p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131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529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463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			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463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		</a:t>
            </a: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96F8A-C949-4BC5-89D8-51B3A5CA3A29}" type="slidenum">
              <a:rPr lang="pt-BR" smtClean="0"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686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26D3B79-F488-4927-ADEE-BDA7D4CB6A61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159F964-4EF1-4747-994B-3B54052C7970}" type="datetimeFigureOut">
              <a:rPr lang="pt-BR" smtClean="0"/>
              <a:t>17/10/2017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A VIDA E OBRA DE JESUS CRISTO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198568" cy="1066800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 smtClean="0"/>
              <a:t>EBD - 4° TRIMESTRE DE 2017</a:t>
            </a:r>
            <a:endParaRPr lang="pt-BR" sz="4400" b="1" dirty="0"/>
          </a:p>
        </p:txBody>
      </p:sp>
    </p:spTree>
    <p:extLst>
      <p:ext uri="{BB962C8B-B14F-4D97-AF65-F5344CB8AC3E}">
        <p14:creationId xmlns:p14="http://schemas.microsoft.com/office/powerpoint/2010/main" val="291185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06090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smtClean="0">
                <a:solidFill>
                  <a:srgbClr val="0000CC"/>
                </a:solidFill>
              </a:rPr>
              <a:t>Lucas 3. </a:t>
            </a:r>
            <a:r>
              <a:rPr lang="pt-BR" sz="2400" dirty="0">
                <a:solidFill>
                  <a:srgbClr val="0000CC"/>
                </a:solidFill>
              </a:rPr>
              <a:t>1 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E, no ano quinze do império de Tibério César, sendo </a:t>
            </a:r>
            <a:r>
              <a:rPr lang="pt-BR" sz="2400" dirty="0" err="1">
                <a:solidFill>
                  <a:srgbClr val="0000CC"/>
                </a:solidFill>
              </a:rPr>
              <a:t>Pôncio</a:t>
            </a:r>
            <a:r>
              <a:rPr lang="pt-BR" sz="2400" dirty="0">
                <a:solidFill>
                  <a:srgbClr val="0000CC"/>
                </a:solidFill>
              </a:rPr>
              <a:t> Pilatos governador da Judéia, e Herodes, tetrarca da </a:t>
            </a:r>
            <a:r>
              <a:rPr lang="pt-BR" sz="2400" dirty="0" err="1">
                <a:solidFill>
                  <a:srgbClr val="0000CC"/>
                </a:solidFill>
              </a:rPr>
              <a:t>Galiléia</a:t>
            </a:r>
            <a:r>
              <a:rPr lang="pt-BR" sz="2400" dirty="0">
                <a:solidFill>
                  <a:srgbClr val="0000CC"/>
                </a:solidFill>
              </a:rPr>
              <a:t>, e seu irmão Filipe, tetrarca da </a:t>
            </a:r>
            <a:r>
              <a:rPr lang="pt-BR" sz="2400" dirty="0" err="1">
                <a:solidFill>
                  <a:srgbClr val="0000CC"/>
                </a:solidFill>
              </a:rPr>
              <a:t>Ituréia</a:t>
            </a:r>
            <a:r>
              <a:rPr lang="pt-BR" sz="2400" dirty="0">
                <a:solidFill>
                  <a:srgbClr val="0000CC"/>
                </a:solidFill>
              </a:rPr>
              <a:t> e da província de </a:t>
            </a:r>
            <a:r>
              <a:rPr lang="pt-BR" sz="2400" dirty="0" err="1">
                <a:solidFill>
                  <a:srgbClr val="0000CC"/>
                </a:solidFill>
              </a:rPr>
              <a:t>Traconites</a:t>
            </a:r>
            <a:r>
              <a:rPr lang="pt-BR" sz="2400" dirty="0">
                <a:solidFill>
                  <a:srgbClr val="0000CC"/>
                </a:solidFill>
              </a:rPr>
              <a:t>, e Lisânias, tetrarca de Abilene</a:t>
            </a:r>
            <a:r>
              <a:rPr lang="pt-BR" sz="2400" dirty="0" smtClean="0">
                <a:solidFill>
                  <a:srgbClr val="0000CC"/>
                </a:solidFill>
              </a:rPr>
              <a:t>,    2 </a:t>
            </a:r>
            <a:r>
              <a:rPr lang="pt-BR" sz="2400" dirty="0">
                <a:solidFill>
                  <a:srgbClr val="0000CC"/>
                </a:solidFill>
              </a:rPr>
              <a:t>sendo Anás e </a:t>
            </a:r>
            <a:r>
              <a:rPr lang="pt-BR" sz="2400" dirty="0" err="1">
                <a:solidFill>
                  <a:srgbClr val="0000CC"/>
                </a:solidFill>
              </a:rPr>
              <a:t>Caifás</a:t>
            </a:r>
            <a:r>
              <a:rPr lang="pt-BR" sz="2400" dirty="0">
                <a:solidFill>
                  <a:srgbClr val="0000CC"/>
                </a:solidFill>
              </a:rPr>
              <a:t> sumos sacerdotes, veio no deserto a palavra de Deus a João, filho de Zacarias</a:t>
            </a:r>
            <a:r>
              <a:rPr lang="pt-BR" sz="2400" dirty="0" smtClean="0">
                <a:solidFill>
                  <a:srgbClr val="0000CC"/>
                </a:solidFill>
              </a:rPr>
              <a:t>.   3 E </a:t>
            </a:r>
            <a:r>
              <a:rPr lang="pt-BR" sz="2400" dirty="0">
                <a:solidFill>
                  <a:srgbClr val="0000CC"/>
                </a:solidFill>
              </a:rPr>
              <a:t>percorreu toda a terra ao redor do Jordão, pregando o batismo de arrependimento, para o perdão dos pecados</a:t>
            </a:r>
            <a:r>
              <a:rPr lang="pt-BR" sz="2400" dirty="0" smtClean="0">
                <a:solidFill>
                  <a:srgbClr val="0000CC"/>
                </a:solidFill>
              </a:rPr>
              <a:t>,    4  </a:t>
            </a:r>
            <a:r>
              <a:rPr lang="pt-BR" sz="2400" dirty="0">
                <a:solidFill>
                  <a:srgbClr val="0000CC"/>
                </a:solidFill>
              </a:rPr>
              <a:t>segundo o que está escrito no livro das palavras do profeta Isaías, que diz: Voz do que clama no deserto: Preparai o caminho do Senhor; endireitai as suas veredas</a:t>
            </a:r>
            <a:r>
              <a:rPr lang="pt-BR" sz="2400" dirty="0" smtClean="0">
                <a:solidFill>
                  <a:srgbClr val="0000CC"/>
                </a:solidFill>
              </a:rPr>
              <a:t>.   5 Todo </a:t>
            </a:r>
            <a:r>
              <a:rPr lang="pt-BR" sz="2400" dirty="0">
                <a:solidFill>
                  <a:srgbClr val="0000CC"/>
                </a:solidFill>
              </a:rPr>
              <a:t>vale se encherá, e se abaixará todo monte e outeiro; e o que é tortuoso se endireitará, e os caminhos escabrosos se aplanarão</a:t>
            </a:r>
            <a:r>
              <a:rPr lang="pt-BR" sz="2400" dirty="0" smtClean="0">
                <a:solidFill>
                  <a:srgbClr val="0000CC"/>
                </a:solidFill>
              </a:rPr>
              <a:t>;    6  </a:t>
            </a:r>
            <a:r>
              <a:rPr lang="pt-BR" sz="2400" dirty="0">
                <a:solidFill>
                  <a:srgbClr val="0000CC"/>
                </a:solidFill>
              </a:rPr>
              <a:t>e toda carne verá a salvação de Deus</a:t>
            </a:r>
            <a:r>
              <a:rPr lang="pt-BR" sz="2400" dirty="0" smtClean="0">
                <a:solidFill>
                  <a:srgbClr val="0000CC"/>
                </a:solidFill>
              </a:rPr>
              <a:t>.    </a:t>
            </a:r>
            <a:endParaRPr lang="pt-BR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 – OUVINDO A VOZ DE </a:t>
            </a:r>
            <a:r>
              <a:rPr lang="pt-BR" sz="2400" dirty="0" smtClean="0">
                <a:solidFill>
                  <a:srgbClr val="2F2B20"/>
                </a:solidFill>
              </a:rPr>
              <a:t>DEUS			         </a:t>
            </a:r>
            <a:r>
              <a:rPr lang="pt-BR" sz="1800" dirty="0" smtClean="0">
                <a:solidFill>
                  <a:srgbClr val="2F2B20"/>
                </a:solidFill>
              </a:rPr>
              <a:t>1/2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10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O ministério de João Batista foi inteiramente fruto da iniciativa divina, agora, como homem maduro, após longos anos de consagração a Deus no deserto, João Batista começa a pregar porque foi-lhe revelada a Palavra de Deus (</a:t>
            </a:r>
            <a:r>
              <a:rPr lang="pt-BR" sz="2400" dirty="0" err="1">
                <a:solidFill>
                  <a:srgbClr val="0000CC"/>
                </a:solidFill>
              </a:rPr>
              <a:t>Lc</a:t>
            </a:r>
            <a:r>
              <a:rPr lang="pt-BR" sz="2400" dirty="0">
                <a:solidFill>
                  <a:srgbClr val="0000CC"/>
                </a:solidFill>
              </a:rPr>
              <a:t> 1.80; </a:t>
            </a:r>
            <a:r>
              <a:rPr lang="pt-BR" sz="2400" dirty="0" err="1">
                <a:solidFill>
                  <a:srgbClr val="0000CC"/>
                </a:solidFill>
              </a:rPr>
              <a:t>Mt</a:t>
            </a:r>
            <a:r>
              <a:rPr lang="pt-BR" sz="2400" dirty="0">
                <a:solidFill>
                  <a:srgbClr val="0000CC"/>
                </a:solidFill>
              </a:rPr>
              <a:t> 3. 1-4</a:t>
            </a:r>
            <a:r>
              <a:rPr lang="pt-BR" sz="2400" dirty="0"/>
              <a:t>). </a:t>
            </a:r>
            <a:r>
              <a:rPr lang="pt-BR" sz="2400" dirty="0" smtClean="0"/>
              <a:t>João </a:t>
            </a:r>
            <a:r>
              <a:rPr lang="pt-BR" sz="2400" dirty="0"/>
              <a:t>Batista não produziu o conteúdo da sua mensagem, pois ele proclamou exatamente o que havia ouvido da parte de Deus. Aqui temos uma característica importante do seu ministério que explica a razão do seu êxito em conduzir uma multidão de pecadores ao verdadeiro arrependimento. </a:t>
            </a:r>
          </a:p>
        </p:txBody>
      </p:sp>
    </p:spTree>
    <p:extLst>
      <p:ext uri="{BB962C8B-B14F-4D97-AF65-F5344CB8AC3E}">
        <p14:creationId xmlns:p14="http://schemas.microsoft.com/office/powerpoint/2010/main" val="570931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504056"/>
          </a:xfrm>
        </p:spPr>
        <p:txBody>
          <a:bodyPr/>
          <a:lstStyle/>
          <a:p>
            <a:pPr algn="ctr"/>
            <a:r>
              <a:rPr lang="pt-BR" sz="1800" b="1" dirty="0" smtClean="0"/>
              <a:t>LEITURA BÍBLICA</a:t>
            </a:r>
            <a:endParaRPr lang="pt-BR" sz="1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nl-NL" sz="2800" dirty="0">
                <a:solidFill>
                  <a:srgbClr val="7030A0"/>
                </a:solidFill>
              </a:rPr>
              <a:t>Lc </a:t>
            </a:r>
            <a:r>
              <a:rPr lang="nl-NL" sz="2800" dirty="0" smtClean="0">
                <a:solidFill>
                  <a:srgbClr val="7030A0"/>
                </a:solidFill>
              </a:rPr>
              <a:t>1. </a:t>
            </a:r>
            <a:r>
              <a:rPr lang="pt-BR" sz="2800" dirty="0">
                <a:solidFill>
                  <a:srgbClr val="7030A0"/>
                </a:solidFill>
              </a:rPr>
              <a:t>80  E o menino crescia, e se robustecia em espírito, e esteve nos desertos até ao dia em que havia de mostrar-se a Israel.</a:t>
            </a:r>
          </a:p>
          <a:p>
            <a:pPr marL="114300" indent="0">
              <a:buNone/>
            </a:pPr>
            <a:endParaRPr lang="nl-NL" sz="2400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nl-NL" sz="2600" dirty="0" smtClean="0">
                <a:solidFill>
                  <a:srgbClr val="0000CC"/>
                </a:solidFill>
              </a:rPr>
              <a:t>Mt </a:t>
            </a:r>
            <a:r>
              <a:rPr lang="nl-NL" sz="2600" dirty="0">
                <a:solidFill>
                  <a:srgbClr val="0000CC"/>
                </a:solidFill>
              </a:rPr>
              <a:t>3. </a:t>
            </a:r>
            <a:r>
              <a:rPr lang="pt-BR" sz="2600" dirty="0">
                <a:solidFill>
                  <a:srgbClr val="0000CC"/>
                </a:solidFill>
              </a:rPr>
              <a:t>1 </a:t>
            </a:r>
            <a:r>
              <a:rPr lang="pt-BR" sz="2600" dirty="0" smtClean="0">
                <a:solidFill>
                  <a:srgbClr val="0000CC"/>
                </a:solidFill>
              </a:rPr>
              <a:t> </a:t>
            </a:r>
            <a:r>
              <a:rPr lang="pt-BR" sz="2600" dirty="0">
                <a:solidFill>
                  <a:srgbClr val="0000CC"/>
                </a:solidFill>
              </a:rPr>
              <a:t>E, naqueles dias, apareceu João Batista pregando no deserto da </a:t>
            </a:r>
            <a:r>
              <a:rPr lang="pt-BR" sz="2600" dirty="0" smtClean="0">
                <a:solidFill>
                  <a:srgbClr val="0000CC"/>
                </a:solidFill>
              </a:rPr>
              <a:t>Judéia    2  </a:t>
            </a:r>
            <a:r>
              <a:rPr lang="pt-BR" sz="2600" dirty="0">
                <a:solidFill>
                  <a:srgbClr val="0000CC"/>
                </a:solidFill>
              </a:rPr>
              <a:t>e dizendo: Arrependei-vos, porque é chegado o Reino dos céus</a:t>
            </a:r>
            <a:r>
              <a:rPr lang="pt-BR" sz="2600" dirty="0" smtClean="0">
                <a:solidFill>
                  <a:srgbClr val="0000CC"/>
                </a:solidFill>
              </a:rPr>
              <a:t>.    3  </a:t>
            </a:r>
            <a:r>
              <a:rPr lang="pt-BR" sz="2600" dirty="0">
                <a:solidFill>
                  <a:srgbClr val="0000CC"/>
                </a:solidFill>
              </a:rPr>
              <a:t>Porque este é o anunciado pelo profeta Isaías, que disse: Voz do que clama no deserto: Preparai o caminho do Senhor, endireitai as suas veredas</a:t>
            </a:r>
            <a:r>
              <a:rPr lang="pt-BR" sz="2600" dirty="0" smtClean="0">
                <a:solidFill>
                  <a:srgbClr val="0000CC"/>
                </a:solidFill>
              </a:rPr>
              <a:t>.    4  </a:t>
            </a:r>
            <a:r>
              <a:rPr lang="pt-BR" sz="2600" dirty="0">
                <a:solidFill>
                  <a:srgbClr val="0000CC"/>
                </a:solidFill>
              </a:rPr>
              <a:t>E este João tinha a sua veste de </a:t>
            </a:r>
            <a:r>
              <a:rPr lang="pt-BR" sz="2600" dirty="0" err="1">
                <a:solidFill>
                  <a:srgbClr val="0000CC"/>
                </a:solidFill>
              </a:rPr>
              <a:t>pêlos</a:t>
            </a:r>
            <a:r>
              <a:rPr lang="pt-BR" sz="2600" dirty="0">
                <a:solidFill>
                  <a:srgbClr val="0000CC"/>
                </a:solidFill>
              </a:rPr>
              <a:t> de camelo e um cinto de couro em torno de seus lombos e alimentava-se de gafanhotos e de mel silvestre.</a:t>
            </a:r>
          </a:p>
        </p:txBody>
      </p:sp>
    </p:spTree>
    <p:extLst>
      <p:ext uri="{BB962C8B-B14F-4D97-AF65-F5344CB8AC3E}">
        <p14:creationId xmlns:p14="http://schemas.microsoft.com/office/powerpoint/2010/main" val="22425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 – OUVINDO A VOZ DE </a:t>
            </a:r>
            <a:r>
              <a:rPr lang="pt-BR" sz="2400" dirty="0" smtClean="0">
                <a:solidFill>
                  <a:srgbClr val="2F2B20"/>
                </a:solidFill>
              </a:rPr>
              <a:t>DEUS			       </a:t>
            </a:r>
            <a:r>
              <a:rPr lang="pt-BR" sz="1800" dirty="0" smtClean="0">
                <a:solidFill>
                  <a:srgbClr val="2F2B20"/>
                </a:solidFill>
              </a:rPr>
              <a:t>3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1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Segundo o exemplo de João Batista, todos que foram vocacionados por Deus ao ministério da Palavra, devem consagrar suas vidas intensamente até que a Palavra a ser pregada seja poderosamente revelada. Temos que ter em mente que o ministro da Palavra de Deus é um profeta e não um mero palestrante. Abnegação, devoção, modéstia e foco na missão ministerial são características fundamentais da vida daqueles que prepararão os corações para crerem no Cordeiro de Deus que tira o pecado do mundo. </a:t>
            </a:r>
          </a:p>
        </p:txBody>
      </p:sp>
    </p:spTree>
    <p:extLst>
      <p:ext uri="{BB962C8B-B14F-4D97-AF65-F5344CB8AC3E}">
        <p14:creationId xmlns:p14="http://schemas.microsoft.com/office/powerpoint/2010/main" val="2153375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INTRODUÇÃO</a:t>
            </a:r>
          </a:p>
          <a:p>
            <a:r>
              <a:rPr lang="pt-BR" sz="2400" dirty="0"/>
              <a:t>I – OUVINDO A VOZ DE DEUS</a:t>
            </a: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</a:t>
            </a:r>
            <a:r>
              <a:rPr lang="pt-BR" dirty="0" smtClean="0"/>
              <a:t>(</a:t>
            </a:r>
            <a:r>
              <a:rPr lang="pt-BR" dirty="0" err="1"/>
              <a:t>Lc</a:t>
            </a:r>
            <a:r>
              <a:rPr lang="pt-BR" dirty="0"/>
              <a:t> </a:t>
            </a:r>
            <a:r>
              <a:rPr lang="pt-BR" dirty="0" smtClean="0"/>
              <a:t>3.1-6)</a:t>
            </a:r>
          </a:p>
          <a:p>
            <a:r>
              <a:rPr lang="pt-BR" sz="2500" dirty="0">
                <a:solidFill>
                  <a:srgbClr val="FF0000"/>
                </a:solidFill>
              </a:rPr>
              <a:t>II – UMA PREGAÇÃO PODEROSAMENTE </a:t>
            </a:r>
            <a:r>
              <a:rPr lang="pt-BR" sz="2500" dirty="0" smtClean="0">
                <a:solidFill>
                  <a:srgbClr val="FF0000"/>
                </a:solidFill>
              </a:rPr>
              <a:t>CONVINCENTE</a:t>
            </a: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		(</a:t>
            </a:r>
            <a:r>
              <a:rPr lang="pt-BR" sz="2400" dirty="0" err="1">
                <a:solidFill>
                  <a:srgbClr val="FF0000"/>
                </a:solidFill>
              </a:rPr>
              <a:t>Lc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dirty="0" smtClean="0">
                <a:solidFill>
                  <a:srgbClr val="FF0000"/>
                </a:solidFill>
              </a:rPr>
              <a:t>3.7-14)</a:t>
            </a:r>
          </a:p>
          <a:p>
            <a:r>
              <a:rPr lang="pt-BR" sz="2400" dirty="0"/>
              <a:t>III – ENCONTRANDO O CORDEIRO DE DEUS QUE TIRA </a:t>
            </a:r>
            <a:r>
              <a:rPr lang="pt-BR" sz="2400" dirty="0" smtClean="0"/>
              <a:t>O</a:t>
            </a:r>
          </a:p>
          <a:p>
            <a:pPr marL="114300" indent="0">
              <a:buNone/>
            </a:pPr>
            <a:r>
              <a:rPr lang="pt-BR" sz="2400" dirty="0" smtClean="0"/>
              <a:t>	PECADO </a:t>
            </a:r>
            <a:r>
              <a:rPr lang="pt-BR" sz="2400" dirty="0"/>
              <a:t>DO </a:t>
            </a:r>
            <a:r>
              <a:rPr lang="pt-BR" sz="2400" dirty="0" smtClean="0"/>
              <a:t>MUNDO		(</a:t>
            </a:r>
            <a:r>
              <a:rPr lang="pt-BR" sz="2400" dirty="0" err="1"/>
              <a:t>Lc</a:t>
            </a:r>
            <a:r>
              <a:rPr lang="pt-BR" sz="2400" dirty="0"/>
              <a:t> 3.15-22 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endParaRPr lang="pt-BR" sz="2400" dirty="0" smtClean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CONCLUSÃO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014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06090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100" dirty="0" err="1" smtClean="0">
                <a:solidFill>
                  <a:srgbClr val="0000CC"/>
                </a:solidFill>
              </a:rPr>
              <a:t>Lc</a:t>
            </a:r>
            <a:r>
              <a:rPr lang="pt-BR" sz="2100" dirty="0" smtClean="0">
                <a:solidFill>
                  <a:srgbClr val="0000CC"/>
                </a:solidFill>
              </a:rPr>
              <a:t> 3. 7  Dizia</a:t>
            </a:r>
            <a:r>
              <a:rPr lang="pt-BR" sz="2100" dirty="0">
                <a:solidFill>
                  <a:srgbClr val="0000CC"/>
                </a:solidFill>
              </a:rPr>
              <a:t>, pois, João à multidão que saía para ser batizada por ele: Raça de víboras, quem vos ensinou a fugir da ira que está para vir</a:t>
            </a:r>
            <a:r>
              <a:rPr lang="pt-BR" sz="2100" dirty="0" smtClean="0">
                <a:solidFill>
                  <a:srgbClr val="0000CC"/>
                </a:solidFill>
              </a:rPr>
              <a:t>?    8  </a:t>
            </a:r>
            <a:r>
              <a:rPr lang="pt-BR" sz="2100" dirty="0">
                <a:solidFill>
                  <a:srgbClr val="0000CC"/>
                </a:solidFill>
              </a:rPr>
              <a:t>Produzi, pois, frutos dignos de arrependimento e não comeceis a dizer em vós mesmos: Temos Abraão por pai, porque eu vos digo que até destas pedras pode Deus suscitar filhos a Abraão</a:t>
            </a:r>
            <a:r>
              <a:rPr lang="pt-BR" sz="2100" dirty="0" smtClean="0">
                <a:solidFill>
                  <a:srgbClr val="0000CC"/>
                </a:solidFill>
              </a:rPr>
              <a:t>.    9  </a:t>
            </a:r>
            <a:r>
              <a:rPr lang="pt-BR" sz="2100" dirty="0">
                <a:solidFill>
                  <a:srgbClr val="0000CC"/>
                </a:solidFill>
              </a:rPr>
              <a:t>E também já está posto o machado à raiz das árvores; toda árvore, pois, que não dá bom fruto é cortada e lançada no fogo</a:t>
            </a:r>
            <a:r>
              <a:rPr lang="pt-BR" sz="2100" dirty="0" smtClean="0">
                <a:solidFill>
                  <a:srgbClr val="0000CC"/>
                </a:solidFill>
              </a:rPr>
              <a:t>.</a:t>
            </a:r>
            <a:r>
              <a:rPr lang="pt-BR" sz="2100" dirty="0">
                <a:solidFill>
                  <a:srgbClr val="0000CC"/>
                </a:solidFill>
              </a:rPr>
              <a:t> </a:t>
            </a:r>
            <a:r>
              <a:rPr lang="pt-BR" sz="2100" dirty="0" smtClean="0">
                <a:solidFill>
                  <a:srgbClr val="0000CC"/>
                </a:solidFill>
              </a:rPr>
              <a:t>   10  </a:t>
            </a:r>
            <a:r>
              <a:rPr lang="pt-BR" sz="2100" dirty="0">
                <a:solidFill>
                  <a:srgbClr val="0000CC"/>
                </a:solidFill>
              </a:rPr>
              <a:t>E a multidão o interrogava, dizendo: Que faremos, pois? </a:t>
            </a:r>
            <a:r>
              <a:rPr lang="pt-BR" sz="2100" dirty="0" smtClean="0">
                <a:solidFill>
                  <a:srgbClr val="0000CC"/>
                </a:solidFill>
              </a:rPr>
              <a:t>   11  </a:t>
            </a:r>
            <a:r>
              <a:rPr lang="pt-BR" sz="2100" dirty="0">
                <a:solidFill>
                  <a:srgbClr val="0000CC"/>
                </a:solidFill>
              </a:rPr>
              <a:t>E, respondendo ele, disse-lhes: Quem tiver duas túnicas, que reparta com o que não tem, e quem tiver alimentos, que faça da mesma maneira.  </a:t>
            </a:r>
            <a:r>
              <a:rPr lang="pt-BR" sz="2100" dirty="0" smtClean="0">
                <a:solidFill>
                  <a:srgbClr val="0000CC"/>
                </a:solidFill>
              </a:rPr>
              <a:t>  12  </a:t>
            </a:r>
            <a:r>
              <a:rPr lang="pt-BR" sz="2100" dirty="0">
                <a:solidFill>
                  <a:srgbClr val="0000CC"/>
                </a:solidFill>
              </a:rPr>
              <a:t>E chegaram também uns publicanos, para serem batizados, e disseram-lhe: Mestre, que devemos fazer?  </a:t>
            </a:r>
            <a:r>
              <a:rPr lang="pt-BR" sz="2100" dirty="0" smtClean="0">
                <a:solidFill>
                  <a:srgbClr val="0000CC"/>
                </a:solidFill>
              </a:rPr>
              <a:t>  13  E </a:t>
            </a:r>
            <a:r>
              <a:rPr lang="pt-BR" sz="2100" dirty="0">
                <a:solidFill>
                  <a:srgbClr val="0000CC"/>
                </a:solidFill>
              </a:rPr>
              <a:t>ele lhes disse: Não peçais mais do que aquilo que vos está ordenado.  </a:t>
            </a:r>
            <a:r>
              <a:rPr lang="pt-BR" sz="2100" dirty="0" smtClean="0">
                <a:solidFill>
                  <a:srgbClr val="0000CC"/>
                </a:solidFill>
              </a:rPr>
              <a:t>  14  E </a:t>
            </a:r>
            <a:r>
              <a:rPr lang="pt-BR" sz="2100" dirty="0">
                <a:solidFill>
                  <a:srgbClr val="0000CC"/>
                </a:solidFill>
              </a:rPr>
              <a:t>uns soldados o interrogaram também, dizendo: E nós, que faremos? E ele lhes disse: A ninguém trateis mal, nem defraudeis e contentai-vos com o vosso soldo.</a:t>
            </a:r>
            <a:r>
              <a:rPr lang="pt-BR" sz="2100" dirty="0" smtClean="0">
                <a:solidFill>
                  <a:srgbClr val="0000CC"/>
                </a:solidFill>
              </a:rPr>
              <a:t>  </a:t>
            </a:r>
            <a:endParaRPr lang="pt-BR" sz="21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864096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7620000" cy="5088632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 – UMA PREGAÇÃO PODEROSAMENTE </a:t>
            </a:r>
            <a:r>
              <a:rPr lang="pt-BR" sz="2400" dirty="0" smtClean="0">
                <a:solidFill>
                  <a:srgbClr val="2F2B20"/>
                </a:solidFill>
              </a:rPr>
              <a:t>CONVINCENTE   </a:t>
            </a:r>
            <a:r>
              <a:rPr lang="pt-BR" sz="1800" dirty="0" smtClean="0">
                <a:solidFill>
                  <a:srgbClr val="2F2B20"/>
                </a:solidFill>
              </a:rPr>
              <a:t>1/2</a:t>
            </a:r>
            <a:endParaRPr lang="pt-BR" sz="1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endParaRPr lang="pt-BR" sz="1100" dirty="0" smtClean="0"/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João Batista, com o propósito de ser fiel ao seu chamado, anunciava a Palavra de Deus se dirigindo aos israelitas com um coração inflamado pelo poder do Espírito Santo e de forma contundente. Todos extratos da sociedade </a:t>
            </a:r>
            <a:r>
              <a:rPr lang="pt-BR" sz="2400" dirty="0" smtClean="0"/>
              <a:t>(</a:t>
            </a:r>
            <a:r>
              <a:rPr lang="pt-BR" sz="2400" u="sng" dirty="0" smtClean="0"/>
              <a:t>o povo em geral, </a:t>
            </a:r>
            <a:r>
              <a:rPr lang="pt-BR" sz="2400" u="sng" dirty="0"/>
              <a:t>publicanos, soldados</a:t>
            </a:r>
            <a:r>
              <a:rPr lang="pt-BR" sz="2400" dirty="0"/>
              <a:t>)  vinham ter com ele a fim de ouvirem a Palavra de Deus. </a:t>
            </a:r>
            <a:r>
              <a:rPr lang="pt-BR" sz="2400" dirty="0" smtClean="0"/>
              <a:t>Multidões </a:t>
            </a:r>
            <a:r>
              <a:rPr lang="pt-BR" sz="2400" dirty="0"/>
              <a:t>encaravam os desconfortos próprios do deserto da Judéia com um único objetivo: Ouvirem a Palavra de Deus para restaurarem o relacionamento com Ele. (</a:t>
            </a:r>
            <a:r>
              <a:rPr lang="pt-BR" sz="2400" dirty="0" err="1">
                <a:solidFill>
                  <a:srgbClr val="0000CC"/>
                </a:solidFill>
              </a:rPr>
              <a:t>Mt</a:t>
            </a:r>
            <a:r>
              <a:rPr lang="pt-BR" sz="2400" dirty="0">
                <a:solidFill>
                  <a:srgbClr val="0000CC"/>
                </a:solidFill>
              </a:rPr>
              <a:t> 3. 5,6</a:t>
            </a:r>
            <a:r>
              <a:rPr lang="pt-B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2354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7620000" cy="511256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3200" dirty="0" err="1">
                <a:solidFill>
                  <a:srgbClr val="0000CC"/>
                </a:solidFill>
              </a:rPr>
              <a:t>Mt</a:t>
            </a:r>
            <a:r>
              <a:rPr lang="pt-BR" sz="3200" dirty="0">
                <a:solidFill>
                  <a:srgbClr val="0000CC"/>
                </a:solidFill>
              </a:rPr>
              <a:t> 3. 5  Então, ia ter com ele Jerusalém, e toda a Judéia, e toda a província adjacente ao Jordão;</a:t>
            </a:r>
          </a:p>
          <a:p>
            <a:pPr marL="114300" indent="0">
              <a:buNone/>
            </a:pPr>
            <a:r>
              <a:rPr lang="pt-BR" sz="3200" dirty="0">
                <a:solidFill>
                  <a:srgbClr val="0000CC"/>
                </a:solidFill>
              </a:rPr>
              <a:t>6  e eram por ele batizados no rio Jordão, confessando os seus pecados.</a:t>
            </a:r>
          </a:p>
        </p:txBody>
      </p:sp>
    </p:spTree>
    <p:extLst>
      <p:ext uri="{BB962C8B-B14F-4D97-AF65-F5344CB8AC3E}">
        <p14:creationId xmlns:p14="http://schemas.microsoft.com/office/powerpoint/2010/main" val="243531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06090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 smtClean="0">
                <a:solidFill>
                  <a:srgbClr val="0000CC"/>
                </a:solidFill>
              </a:rPr>
              <a:t>Lc</a:t>
            </a:r>
            <a:r>
              <a:rPr lang="pt-BR" sz="2800" dirty="0" smtClean="0">
                <a:solidFill>
                  <a:srgbClr val="0000CC"/>
                </a:solidFill>
              </a:rPr>
              <a:t> 3. 10  </a:t>
            </a:r>
            <a:r>
              <a:rPr lang="pt-BR" sz="2800" dirty="0">
                <a:solidFill>
                  <a:srgbClr val="0000CC"/>
                </a:solidFill>
              </a:rPr>
              <a:t>E </a:t>
            </a:r>
            <a:r>
              <a:rPr lang="pt-BR" sz="2800" u="sng" dirty="0">
                <a:solidFill>
                  <a:srgbClr val="0000CC"/>
                </a:solidFill>
              </a:rPr>
              <a:t>a multidão o interrogava</a:t>
            </a:r>
            <a:r>
              <a:rPr lang="pt-BR" sz="2800" dirty="0">
                <a:solidFill>
                  <a:srgbClr val="0000CC"/>
                </a:solidFill>
              </a:rPr>
              <a:t>, dizendo: Que faremos, pois? </a:t>
            </a:r>
            <a:r>
              <a:rPr lang="pt-BR" sz="2800" dirty="0" smtClean="0">
                <a:solidFill>
                  <a:srgbClr val="0000CC"/>
                </a:solidFill>
              </a:rPr>
              <a:t>   11  </a:t>
            </a:r>
            <a:r>
              <a:rPr lang="pt-BR" sz="2800" dirty="0">
                <a:solidFill>
                  <a:srgbClr val="0000CC"/>
                </a:solidFill>
              </a:rPr>
              <a:t>E, respondendo ele, disse-lhes: Quem tiver duas túnicas, que reparta com o que não tem, e quem tiver alimentos, que faça da mesma maneira.  </a:t>
            </a:r>
            <a:r>
              <a:rPr lang="pt-BR" sz="2800" dirty="0" smtClean="0">
                <a:solidFill>
                  <a:srgbClr val="0000CC"/>
                </a:solidFill>
              </a:rPr>
              <a:t>  12  </a:t>
            </a:r>
            <a:r>
              <a:rPr lang="pt-BR" sz="2800" dirty="0">
                <a:solidFill>
                  <a:srgbClr val="0000CC"/>
                </a:solidFill>
              </a:rPr>
              <a:t>E chegaram também </a:t>
            </a:r>
            <a:r>
              <a:rPr lang="pt-BR" sz="2800" u="sng" dirty="0">
                <a:solidFill>
                  <a:srgbClr val="0000CC"/>
                </a:solidFill>
              </a:rPr>
              <a:t>uns publicanos</a:t>
            </a:r>
            <a:r>
              <a:rPr lang="pt-BR" sz="2800" dirty="0">
                <a:solidFill>
                  <a:srgbClr val="0000CC"/>
                </a:solidFill>
              </a:rPr>
              <a:t>, para serem batizados, e disseram-lhe: Mestre, que devemos fazer?  </a:t>
            </a:r>
            <a:r>
              <a:rPr lang="pt-BR" sz="2800" dirty="0" smtClean="0">
                <a:solidFill>
                  <a:srgbClr val="0000CC"/>
                </a:solidFill>
              </a:rPr>
              <a:t>  13  E </a:t>
            </a:r>
            <a:r>
              <a:rPr lang="pt-BR" sz="2800" dirty="0">
                <a:solidFill>
                  <a:srgbClr val="0000CC"/>
                </a:solidFill>
              </a:rPr>
              <a:t>ele lhes disse: Não peçais mais do que aquilo que vos está ordenado.  </a:t>
            </a:r>
            <a:r>
              <a:rPr lang="pt-BR" sz="2800" dirty="0" smtClean="0">
                <a:solidFill>
                  <a:srgbClr val="0000CC"/>
                </a:solidFill>
              </a:rPr>
              <a:t>  14  E </a:t>
            </a:r>
            <a:r>
              <a:rPr lang="pt-BR" sz="2800" u="sng" dirty="0">
                <a:solidFill>
                  <a:srgbClr val="0000CC"/>
                </a:solidFill>
              </a:rPr>
              <a:t>uns soldados </a:t>
            </a:r>
            <a:r>
              <a:rPr lang="pt-BR" sz="2800" dirty="0">
                <a:solidFill>
                  <a:srgbClr val="0000CC"/>
                </a:solidFill>
              </a:rPr>
              <a:t>o interrogaram também, dizendo: E nós, que faremos? E ele lhes disse: A ninguém trateis mal, nem defraudeis e contentai-vos com o vosso soldo.</a:t>
            </a:r>
            <a:r>
              <a:rPr lang="pt-BR" sz="2800" dirty="0" smtClean="0">
                <a:solidFill>
                  <a:srgbClr val="0000CC"/>
                </a:solidFill>
              </a:rPr>
              <a:t>  </a:t>
            </a:r>
            <a:endParaRPr lang="pt-BR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 – UMA PREGAÇÃO PODEROSAMENTE </a:t>
            </a:r>
            <a:r>
              <a:rPr lang="pt-BR" sz="2400" dirty="0" smtClean="0">
                <a:solidFill>
                  <a:srgbClr val="2F2B20"/>
                </a:solidFill>
              </a:rPr>
              <a:t>CONVINCENTE      </a:t>
            </a:r>
            <a:r>
              <a:rPr lang="pt-BR" sz="1800" dirty="0" smtClean="0">
                <a:solidFill>
                  <a:srgbClr val="2F2B20"/>
                </a:solidFill>
              </a:rPr>
              <a:t>3</a:t>
            </a:r>
            <a:endParaRPr lang="pt-BR" sz="1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endParaRPr lang="pt-BR" sz="2000" dirty="0" smtClean="0"/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Todos os que se arrependiam eram batizados nas águas do Jordão como testemunho público do arrependimento aflorado no íntimo dos seus corações. João Batista também ocupou-se em advertir aos resistentes a Palavra de Deus acerca do inevitável juízo vindouro</a:t>
            </a:r>
            <a:r>
              <a:rPr lang="pt-BR" sz="2800" dirty="0" smtClean="0"/>
              <a:t>.  </a:t>
            </a:r>
            <a:r>
              <a:rPr lang="pt-BR" sz="2800" dirty="0"/>
              <a:t>(</a:t>
            </a:r>
            <a:r>
              <a:rPr lang="pt-BR" sz="2800" dirty="0" err="1">
                <a:solidFill>
                  <a:srgbClr val="0000CC"/>
                </a:solidFill>
              </a:rPr>
              <a:t>Mt</a:t>
            </a:r>
            <a:r>
              <a:rPr lang="pt-BR" sz="2800" dirty="0">
                <a:solidFill>
                  <a:srgbClr val="0000CC"/>
                </a:solidFill>
              </a:rPr>
              <a:t> 3. 9-12</a:t>
            </a:r>
            <a:r>
              <a:rPr lang="pt-B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237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4800" b="1" dirty="0"/>
              <a:t>LIÇÃO 4: </a:t>
            </a:r>
            <a:r>
              <a:rPr lang="pt-BR" sz="4800" b="1" dirty="0" smtClean="0"/>
              <a:t>  A </a:t>
            </a:r>
            <a:r>
              <a:rPr lang="pt-BR" sz="4800" b="1" dirty="0"/>
              <a:t>VOZ DO QUE CLAMA DO DESERTO</a:t>
            </a:r>
          </a:p>
        </p:txBody>
      </p:sp>
    </p:spTree>
    <p:extLst>
      <p:ext uri="{BB962C8B-B14F-4D97-AF65-F5344CB8AC3E}">
        <p14:creationId xmlns:p14="http://schemas.microsoft.com/office/powerpoint/2010/main" val="1596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7620000" cy="59766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err="1">
                <a:solidFill>
                  <a:srgbClr val="0000CC"/>
                </a:solidFill>
              </a:rPr>
              <a:t>Mt</a:t>
            </a:r>
            <a:r>
              <a:rPr lang="pt-BR" sz="2800" dirty="0">
                <a:solidFill>
                  <a:srgbClr val="0000CC"/>
                </a:solidFill>
              </a:rPr>
              <a:t> 3. 9  e não presumais de vós mesmos, dizendo: Temos por pai a Abraão; porque eu vos digo que mesmo destas pedras Deus pode suscitar filhos a Abraão</a:t>
            </a:r>
            <a:r>
              <a:rPr lang="pt-BR" sz="2800" dirty="0" smtClean="0">
                <a:solidFill>
                  <a:srgbClr val="0000CC"/>
                </a:solidFill>
              </a:rPr>
              <a:t>.    10  </a:t>
            </a:r>
            <a:r>
              <a:rPr lang="pt-BR" sz="2800" dirty="0">
                <a:solidFill>
                  <a:srgbClr val="0000CC"/>
                </a:solidFill>
              </a:rPr>
              <a:t>E também, agora, está posto o machado à raiz das árvores; toda árvore, pois, que não produz bom fruto é cortada e lançada no fogo</a:t>
            </a:r>
            <a:r>
              <a:rPr lang="pt-BR" sz="2800" dirty="0" smtClean="0">
                <a:solidFill>
                  <a:srgbClr val="0000CC"/>
                </a:solidFill>
              </a:rPr>
              <a:t>.    11  </a:t>
            </a:r>
            <a:r>
              <a:rPr lang="pt-BR" sz="2800" dirty="0">
                <a:solidFill>
                  <a:srgbClr val="0000CC"/>
                </a:solidFill>
              </a:rPr>
              <a:t>E eu, em verdade, vos batizo com água, para o arrependimento; mas aquele que vem após mim é mais poderoso do que eu; não sou digno de levar as suas sandálias; ele vos batizará com o Espírito Santo e com fogo</a:t>
            </a:r>
            <a:r>
              <a:rPr lang="pt-BR" sz="2800" dirty="0" smtClean="0">
                <a:solidFill>
                  <a:srgbClr val="0000CC"/>
                </a:solidFill>
              </a:rPr>
              <a:t>.    12  </a:t>
            </a:r>
            <a:r>
              <a:rPr lang="pt-BR" sz="2800" dirty="0">
                <a:solidFill>
                  <a:srgbClr val="0000CC"/>
                </a:solidFill>
              </a:rPr>
              <a:t>Em sua mão tem a pá, e limpará a sua eira, e recolherá no celeiro o seu trigo, e queimará a palha com fogo que nunca se apagará.</a:t>
            </a:r>
          </a:p>
        </p:txBody>
      </p:sp>
    </p:spTree>
    <p:extLst>
      <p:ext uri="{BB962C8B-B14F-4D97-AF65-F5344CB8AC3E}">
        <p14:creationId xmlns:p14="http://schemas.microsoft.com/office/powerpoint/2010/main" val="12556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INTRODUÇÃO</a:t>
            </a:r>
          </a:p>
          <a:p>
            <a:r>
              <a:rPr lang="pt-BR" sz="2400" dirty="0"/>
              <a:t>I – OUVINDO A VOZ DE DEUS</a:t>
            </a: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</a:t>
            </a:r>
            <a:r>
              <a:rPr lang="pt-BR" dirty="0" smtClean="0"/>
              <a:t>(</a:t>
            </a:r>
            <a:r>
              <a:rPr lang="pt-BR" dirty="0" err="1"/>
              <a:t>Lc</a:t>
            </a:r>
            <a:r>
              <a:rPr lang="pt-BR" dirty="0"/>
              <a:t> </a:t>
            </a:r>
            <a:r>
              <a:rPr lang="pt-BR" dirty="0" smtClean="0"/>
              <a:t>3.1-6)</a:t>
            </a:r>
          </a:p>
          <a:p>
            <a:r>
              <a:rPr lang="pt-BR" sz="2400" dirty="0"/>
              <a:t>II – UMA PREGAÇÃO PODEROSAMENTE </a:t>
            </a:r>
            <a:r>
              <a:rPr lang="pt-BR" sz="2400" dirty="0" smtClean="0"/>
              <a:t>CONVINCENTE</a:t>
            </a:r>
            <a:r>
              <a:rPr lang="pt-BR" sz="2400" dirty="0"/>
              <a:t>	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</a:t>
            </a:r>
            <a:r>
              <a:rPr lang="pt-BR" sz="2400" dirty="0" smtClean="0"/>
              <a:t>3.7-14)</a:t>
            </a:r>
          </a:p>
          <a:p>
            <a:r>
              <a:rPr lang="pt-BR" sz="2400" dirty="0">
                <a:solidFill>
                  <a:srgbClr val="FF0000"/>
                </a:solidFill>
              </a:rPr>
              <a:t>III – ENCONTRANDO O CORDEIRO DE DEUS QUE TIRA </a:t>
            </a:r>
            <a:r>
              <a:rPr lang="pt-BR" sz="2400" dirty="0" smtClean="0">
                <a:solidFill>
                  <a:srgbClr val="FF0000"/>
                </a:solidFill>
              </a:rPr>
              <a:t>O</a:t>
            </a:r>
          </a:p>
          <a:p>
            <a:pPr marL="114300" indent="0">
              <a:buNone/>
            </a:pPr>
            <a:r>
              <a:rPr lang="pt-BR" sz="2400" dirty="0" smtClean="0">
                <a:solidFill>
                  <a:srgbClr val="FF0000"/>
                </a:solidFill>
              </a:rPr>
              <a:t>	PECADO </a:t>
            </a:r>
            <a:r>
              <a:rPr lang="pt-BR" sz="2400" dirty="0">
                <a:solidFill>
                  <a:srgbClr val="FF0000"/>
                </a:solidFill>
              </a:rPr>
              <a:t>DO </a:t>
            </a:r>
            <a:r>
              <a:rPr lang="pt-BR" sz="2400" dirty="0" smtClean="0">
                <a:solidFill>
                  <a:srgbClr val="FF0000"/>
                </a:solidFill>
              </a:rPr>
              <a:t>MUNDO		(</a:t>
            </a:r>
            <a:r>
              <a:rPr lang="pt-BR" sz="2400" dirty="0" err="1">
                <a:solidFill>
                  <a:srgbClr val="FF0000"/>
                </a:solidFill>
              </a:rPr>
              <a:t>Lc</a:t>
            </a:r>
            <a:r>
              <a:rPr lang="pt-BR" sz="2400" dirty="0">
                <a:solidFill>
                  <a:srgbClr val="FF0000"/>
                </a:solidFill>
              </a:rPr>
              <a:t> 3.15-22 </a:t>
            </a:r>
            <a:r>
              <a:rPr lang="pt-BR" sz="2400" dirty="0" smtClean="0">
                <a:solidFill>
                  <a:srgbClr val="FF0000"/>
                </a:solidFill>
              </a:rPr>
              <a:t>)</a:t>
            </a:r>
          </a:p>
          <a:p>
            <a:pPr marL="114300" indent="0">
              <a:buNone/>
            </a:pPr>
            <a:endParaRPr lang="pt-BR" sz="2400" dirty="0" smtClean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CONCLUSÃO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014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936104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600" dirty="0" smtClean="0">
                <a:solidFill>
                  <a:srgbClr val="0000CC"/>
                </a:solidFill>
              </a:rPr>
              <a:t>Lucas 3. 15  </a:t>
            </a:r>
            <a:r>
              <a:rPr lang="pt-BR" sz="2600" dirty="0">
                <a:solidFill>
                  <a:srgbClr val="0000CC"/>
                </a:solidFill>
              </a:rPr>
              <a:t>E, estando o povo em expectação e pensando todos de João, em seu coração, se, porventura, seria o Cristo</a:t>
            </a:r>
            <a:r>
              <a:rPr lang="pt-BR" sz="2600" dirty="0" smtClean="0">
                <a:solidFill>
                  <a:srgbClr val="0000CC"/>
                </a:solidFill>
              </a:rPr>
              <a:t>,   16 </a:t>
            </a:r>
            <a:r>
              <a:rPr lang="pt-BR" sz="2600" dirty="0">
                <a:solidFill>
                  <a:srgbClr val="0000CC"/>
                </a:solidFill>
              </a:rPr>
              <a:t>respondeu João a todos, dizendo: Eu, na verdade, batizo-vos com água, mas eis que vem aquele que é mais poderoso do que eu, a quem eu não sou digno de desatar a correia das sandálias; este vos batizará com o Espírito Santo e com fogo</a:t>
            </a:r>
            <a:r>
              <a:rPr lang="pt-BR" sz="2600" dirty="0" smtClean="0">
                <a:solidFill>
                  <a:srgbClr val="0000CC"/>
                </a:solidFill>
              </a:rPr>
              <a:t>.    17  </a:t>
            </a:r>
            <a:r>
              <a:rPr lang="pt-BR" sz="2600" dirty="0">
                <a:solidFill>
                  <a:srgbClr val="0000CC"/>
                </a:solidFill>
              </a:rPr>
              <a:t>Ele tem a pá na sua mão, e limpará a sua eira, e ajuntará o trigo no seu celeiro, mas queimará a palha com fogo que nunca se apaga</a:t>
            </a:r>
            <a:r>
              <a:rPr lang="pt-BR" sz="2600" dirty="0" smtClean="0">
                <a:solidFill>
                  <a:srgbClr val="0000CC"/>
                </a:solidFill>
              </a:rPr>
              <a:t>.    18  </a:t>
            </a:r>
            <a:r>
              <a:rPr lang="pt-BR" sz="2600" dirty="0">
                <a:solidFill>
                  <a:srgbClr val="0000CC"/>
                </a:solidFill>
              </a:rPr>
              <a:t>E assim admoestando-os, muitas outras coisas também anunciava ao povo</a:t>
            </a:r>
            <a:r>
              <a:rPr lang="pt-BR" sz="2600" dirty="0" smtClean="0">
                <a:solidFill>
                  <a:srgbClr val="0000CC"/>
                </a:solidFill>
              </a:rPr>
              <a:t>.</a:t>
            </a:r>
            <a:endParaRPr lang="pt-BR" sz="26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5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864096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7620000" cy="5184576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III – ENCONTRANDO O CORDEIRO DE DEUS QUE TIRA O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	PECADO DO </a:t>
            </a:r>
            <a:r>
              <a:rPr lang="pt-BR" sz="2400" dirty="0" smtClean="0">
                <a:solidFill>
                  <a:srgbClr val="2F2B20"/>
                </a:solidFill>
              </a:rPr>
              <a:t>MUNDO					</a:t>
            </a:r>
            <a:r>
              <a:rPr lang="pt-BR" sz="1800" dirty="0" smtClean="0">
                <a:solidFill>
                  <a:srgbClr val="2F2B20"/>
                </a:solidFill>
              </a:rPr>
              <a:t>1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t-BR" sz="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Todas as peculiaridades do ministério de João Batista despertavam nos israelitas a seguinte indagação: Seria ele o Messias prometido pelos profetas? João Batista quando indagado acerca disso sempre dizia que viria alguém cujo ministério seria muito superior ao dele, e </a:t>
            </a:r>
            <a:r>
              <a:rPr lang="pt-BR" sz="2400" dirty="0" smtClean="0"/>
              <a:t>esse seria </a:t>
            </a:r>
            <a:r>
              <a:rPr lang="pt-BR" sz="2400" dirty="0"/>
              <a:t>o Messias. A convicção de João sobre o propósito do seu ministério foi útil para preservá-lo da tentação de usurpar a glória do verdadeiro Messias. (</a:t>
            </a:r>
            <a:r>
              <a:rPr lang="pt-BR" sz="2400" dirty="0" err="1">
                <a:solidFill>
                  <a:srgbClr val="0000CC"/>
                </a:solidFill>
              </a:rPr>
              <a:t>Jo</a:t>
            </a:r>
            <a:r>
              <a:rPr lang="pt-BR" sz="2400" dirty="0">
                <a:solidFill>
                  <a:srgbClr val="0000CC"/>
                </a:solidFill>
              </a:rPr>
              <a:t> 1. 19-27</a:t>
            </a:r>
            <a:r>
              <a:rPr lang="pt-BR" sz="2400" dirty="0"/>
              <a:t>) E ainda contamos com o testemunho de Jesus encontrados em </a:t>
            </a:r>
            <a:r>
              <a:rPr lang="pt-BR" sz="2400" dirty="0">
                <a:solidFill>
                  <a:srgbClr val="0000CC"/>
                </a:solidFill>
              </a:rPr>
              <a:t>João 5. 33-35 </a:t>
            </a:r>
            <a:r>
              <a:rPr lang="pt-BR" sz="2400" dirty="0" smtClean="0"/>
              <a:t> e em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Mateus 11. 7-10</a:t>
            </a:r>
            <a:r>
              <a:rPr lang="pt-B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9773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76672"/>
            <a:ext cx="7620000" cy="59766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300" dirty="0" err="1">
                <a:solidFill>
                  <a:srgbClr val="0000CC"/>
                </a:solidFill>
              </a:rPr>
              <a:t>Jo</a:t>
            </a:r>
            <a:r>
              <a:rPr lang="pt-BR" sz="2300" dirty="0">
                <a:solidFill>
                  <a:srgbClr val="0000CC"/>
                </a:solidFill>
              </a:rPr>
              <a:t> 1. 19 </a:t>
            </a:r>
            <a:r>
              <a:rPr lang="pt-BR" sz="2300" dirty="0" smtClean="0">
                <a:solidFill>
                  <a:srgbClr val="0000CC"/>
                </a:solidFill>
              </a:rPr>
              <a:t> </a:t>
            </a:r>
            <a:r>
              <a:rPr lang="pt-BR" sz="2300" dirty="0">
                <a:solidFill>
                  <a:srgbClr val="0000CC"/>
                </a:solidFill>
              </a:rPr>
              <a:t>E este é o testemunho de João, quando os judeus mandaram de Jerusalém sacerdotes e levitas para que lhe perguntassem: Quem és tu</a:t>
            </a:r>
            <a:r>
              <a:rPr lang="pt-BR" sz="2300" dirty="0" smtClean="0">
                <a:solidFill>
                  <a:srgbClr val="0000CC"/>
                </a:solidFill>
              </a:rPr>
              <a:t>?    20  </a:t>
            </a:r>
            <a:r>
              <a:rPr lang="pt-BR" sz="2300" dirty="0">
                <a:solidFill>
                  <a:srgbClr val="0000CC"/>
                </a:solidFill>
              </a:rPr>
              <a:t>E confessou e não negou; confessou: Eu não sou o Cristo</a:t>
            </a:r>
            <a:r>
              <a:rPr lang="pt-BR" sz="2300" dirty="0" smtClean="0">
                <a:solidFill>
                  <a:srgbClr val="0000CC"/>
                </a:solidFill>
              </a:rPr>
              <a:t>.    21  </a:t>
            </a:r>
            <a:r>
              <a:rPr lang="pt-BR" sz="2300" dirty="0">
                <a:solidFill>
                  <a:srgbClr val="0000CC"/>
                </a:solidFill>
              </a:rPr>
              <a:t>E perguntaram-lhe: Então, quem és, pois? És tu Elias? E disse: Não sou. És tu o profeta? E respondeu: Não</a:t>
            </a:r>
            <a:r>
              <a:rPr lang="pt-BR" sz="2300" dirty="0" smtClean="0">
                <a:solidFill>
                  <a:srgbClr val="0000CC"/>
                </a:solidFill>
              </a:rPr>
              <a:t>.    22  </a:t>
            </a:r>
            <a:r>
              <a:rPr lang="pt-BR" sz="2300" dirty="0">
                <a:solidFill>
                  <a:srgbClr val="0000CC"/>
                </a:solidFill>
              </a:rPr>
              <a:t>Disseram-lhe, pois: Quem és, para que demos resposta àqueles que nos enviaram? Que dizes de ti mesmo</a:t>
            </a:r>
            <a:r>
              <a:rPr lang="pt-BR" sz="2300" dirty="0" smtClean="0">
                <a:solidFill>
                  <a:srgbClr val="0000CC"/>
                </a:solidFill>
              </a:rPr>
              <a:t>?    23  </a:t>
            </a:r>
            <a:r>
              <a:rPr lang="pt-BR" sz="2300" dirty="0">
                <a:solidFill>
                  <a:srgbClr val="0000CC"/>
                </a:solidFill>
              </a:rPr>
              <a:t>Disse: Eu sou a voz do que clama no deserto: Endireitai o caminho do Senhor, como disse o </a:t>
            </a:r>
            <a:r>
              <a:rPr lang="pt-BR" sz="2300" dirty="0" smtClean="0">
                <a:solidFill>
                  <a:srgbClr val="0000CC"/>
                </a:solidFill>
              </a:rPr>
              <a:t>profeta </a:t>
            </a:r>
            <a:r>
              <a:rPr lang="pt-BR" sz="2300" dirty="0">
                <a:solidFill>
                  <a:srgbClr val="0000CC"/>
                </a:solidFill>
              </a:rPr>
              <a:t>Isaías</a:t>
            </a:r>
            <a:r>
              <a:rPr lang="pt-BR" sz="2300" dirty="0" smtClean="0">
                <a:solidFill>
                  <a:srgbClr val="0000CC"/>
                </a:solidFill>
              </a:rPr>
              <a:t>.    24  </a:t>
            </a:r>
            <a:r>
              <a:rPr lang="pt-BR" sz="2300" dirty="0">
                <a:solidFill>
                  <a:srgbClr val="0000CC"/>
                </a:solidFill>
              </a:rPr>
              <a:t>E os que tinham sido enviados eram dos fariseus</a:t>
            </a:r>
            <a:r>
              <a:rPr lang="pt-BR" sz="2300" dirty="0" smtClean="0">
                <a:solidFill>
                  <a:srgbClr val="0000CC"/>
                </a:solidFill>
              </a:rPr>
              <a:t>,    25  </a:t>
            </a:r>
            <a:r>
              <a:rPr lang="pt-BR" sz="2300" dirty="0">
                <a:solidFill>
                  <a:srgbClr val="0000CC"/>
                </a:solidFill>
              </a:rPr>
              <a:t>e perguntaram-lhe, e disseram-lhe: Por que batizas, pois, se tu não és o Cristo, nem Elias, nem o profeta</a:t>
            </a:r>
            <a:r>
              <a:rPr lang="pt-BR" sz="2300" dirty="0" smtClean="0">
                <a:solidFill>
                  <a:srgbClr val="0000CC"/>
                </a:solidFill>
              </a:rPr>
              <a:t>?    26  </a:t>
            </a:r>
            <a:r>
              <a:rPr lang="pt-BR" sz="2300" dirty="0">
                <a:solidFill>
                  <a:srgbClr val="0000CC"/>
                </a:solidFill>
              </a:rPr>
              <a:t>João respondeu-lhes, dizendo: Eu batizo com água, mas, no meio de vós, está um a quem vós não conheceis</a:t>
            </a:r>
            <a:r>
              <a:rPr lang="pt-BR" sz="2300" dirty="0" smtClean="0">
                <a:solidFill>
                  <a:srgbClr val="0000CC"/>
                </a:solidFill>
              </a:rPr>
              <a:t>.    27  </a:t>
            </a:r>
            <a:r>
              <a:rPr lang="pt-BR" sz="2300" dirty="0">
                <a:solidFill>
                  <a:srgbClr val="0000CC"/>
                </a:solidFill>
              </a:rPr>
              <a:t>Este é aquele que vem após mim, que foi antes de mim, do qual eu não sou digno de desatar as correias das sandálias.</a:t>
            </a:r>
          </a:p>
          <a:p>
            <a:pPr marL="114300" indent="0">
              <a:buNone/>
            </a:pPr>
            <a:endParaRPr lang="pt-BR" sz="24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83264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400" dirty="0" smtClean="0">
                <a:solidFill>
                  <a:srgbClr val="7030A0"/>
                </a:solidFill>
              </a:rPr>
              <a:t>João </a:t>
            </a:r>
            <a:r>
              <a:rPr lang="pt-BR" sz="2400" dirty="0">
                <a:solidFill>
                  <a:srgbClr val="7030A0"/>
                </a:solidFill>
              </a:rPr>
              <a:t>5. 33  Vós mandastes a João, e ele deu testemunho da verdade</a:t>
            </a:r>
            <a:r>
              <a:rPr lang="pt-BR" sz="2400" dirty="0" smtClean="0">
                <a:solidFill>
                  <a:srgbClr val="7030A0"/>
                </a:solidFill>
              </a:rPr>
              <a:t>.    34  </a:t>
            </a:r>
            <a:r>
              <a:rPr lang="pt-BR" sz="2400" dirty="0">
                <a:solidFill>
                  <a:srgbClr val="7030A0"/>
                </a:solidFill>
              </a:rPr>
              <a:t>Eu, porém, não recebo testemunho de homem, mas digo isso, para que vos salveis</a:t>
            </a:r>
            <a:r>
              <a:rPr lang="pt-BR" sz="2400" dirty="0" smtClean="0">
                <a:solidFill>
                  <a:srgbClr val="7030A0"/>
                </a:solidFill>
              </a:rPr>
              <a:t>.    35  </a:t>
            </a:r>
            <a:r>
              <a:rPr lang="pt-BR" sz="2400" dirty="0">
                <a:solidFill>
                  <a:srgbClr val="7030A0"/>
                </a:solidFill>
              </a:rPr>
              <a:t>Ele era a candeia que ardia e alumiava; e vós quisestes alegrar-vos por um pouco de tempo com a sua luz.</a:t>
            </a:r>
          </a:p>
          <a:p>
            <a:pPr marL="114300" indent="0">
              <a:buNone/>
            </a:pPr>
            <a:endParaRPr lang="pt-BR" sz="2400" dirty="0" smtClean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pt-BR" sz="2400" dirty="0" smtClean="0">
                <a:solidFill>
                  <a:srgbClr val="0000CC"/>
                </a:solidFill>
              </a:rPr>
              <a:t>Mateus </a:t>
            </a:r>
            <a:r>
              <a:rPr lang="pt-BR" sz="2400" dirty="0">
                <a:solidFill>
                  <a:srgbClr val="0000CC"/>
                </a:solidFill>
              </a:rPr>
              <a:t>11. 7 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E, partindo eles, começou Jesus a dizer às turbas a respeito de João: Que fostes ver no deserto? Uma cana agitada pelo vento</a:t>
            </a:r>
            <a:r>
              <a:rPr lang="pt-BR" sz="2400" dirty="0" smtClean="0">
                <a:solidFill>
                  <a:srgbClr val="0000CC"/>
                </a:solidFill>
              </a:rPr>
              <a:t>?    8  </a:t>
            </a:r>
            <a:r>
              <a:rPr lang="pt-BR" sz="2400" dirty="0">
                <a:solidFill>
                  <a:srgbClr val="0000CC"/>
                </a:solidFill>
              </a:rPr>
              <a:t>Sim, que fostes ver? Um homem ricamente vestido? Os que se trajam ricamente estão nas casas dos reis</a:t>
            </a:r>
            <a:r>
              <a:rPr lang="pt-BR" sz="2400" dirty="0" smtClean="0">
                <a:solidFill>
                  <a:srgbClr val="0000CC"/>
                </a:solidFill>
              </a:rPr>
              <a:t>.    9  </a:t>
            </a:r>
            <a:r>
              <a:rPr lang="pt-BR" sz="2400" dirty="0">
                <a:solidFill>
                  <a:srgbClr val="0000CC"/>
                </a:solidFill>
              </a:rPr>
              <a:t>Mas, então, que fostes ver? Um profeta? Sim, vos digo eu, e muito mais do que profeta</a:t>
            </a:r>
            <a:r>
              <a:rPr lang="pt-BR" sz="2400" dirty="0" smtClean="0">
                <a:solidFill>
                  <a:srgbClr val="0000CC"/>
                </a:solidFill>
              </a:rPr>
              <a:t>;    10  </a:t>
            </a:r>
            <a:r>
              <a:rPr lang="pt-BR" sz="2400" dirty="0">
                <a:solidFill>
                  <a:srgbClr val="0000CC"/>
                </a:solidFill>
              </a:rPr>
              <a:t>porque é este de quem está escrito: Eis que diante da tua face envio o meu anjo, que preparará diante de ti o teu caminho.</a:t>
            </a:r>
          </a:p>
        </p:txBody>
      </p:sp>
    </p:spTree>
    <p:extLst>
      <p:ext uri="{BB962C8B-B14F-4D97-AF65-F5344CB8AC3E}">
        <p14:creationId xmlns:p14="http://schemas.microsoft.com/office/powerpoint/2010/main" val="176859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52128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Lucas 3. </a:t>
            </a:r>
            <a:r>
              <a:rPr lang="pt-BR" sz="2800" dirty="0" smtClean="0">
                <a:solidFill>
                  <a:srgbClr val="0000CC"/>
                </a:solidFill>
              </a:rPr>
              <a:t>21  E aconteceu que, como todo o povo se batizava, sendo batizado também Jesus, orando ele, o céu se abriu,    22  e o Espírito Santo desceu sobre ele em forma corpórea, como uma pomba; e ouviu-se uma voz do céu, que dizia: Tu és meu Filho amado; em ti me tenho comprazido.</a:t>
            </a:r>
            <a:endParaRPr lang="pt-BR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96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11562"/>
            <a:ext cx="7620000" cy="84827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80728"/>
            <a:ext cx="7620000" cy="5472608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III – ENCONTRANDO O CORDEIRO DE DEUS QUE TIRA O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	PECADO DO MUNDO					</a:t>
            </a:r>
            <a:r>
              <a:rPr lang="pt-BR" sz="1800" dirty="0" smtClean="0">
                <a:solidFill>
                  <a:srgbClr val="2F2B20"/>
                </a:solidFill>
              </a:rPr>
              <a:t>2</a:t>
            </a:r>
            <a:endParaRPr lang="pt-BR" sz="1800" dirty="0">
              <a:solidFill>
                <a:srgbClr val="2F2B2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8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400" dirty="0"/>
              <a:t>Enfim, o dia tão esperado chegou. Jesus Cristo veio ter com João, junto às águas do Jordão, para ser por ele batizado. Inicialmente João resistiu à ideia de batizar a Jesus, mas depois, ele entendeu que era necessário cumprir toda a justiça. Assim que Jesus foi batizado por João, o Espírito Santo desceu sobre Ele </a:t>
            </a:r>
            <a:r>
              <a:rPr lang="pt-BR" sz="2400" dirty="0" smtClean="0"/>
              <a:t>como </a:t>
            </a:r>
            <a:r>
              <a:rPr lang="pt-BR" sz="2400" dirty="0"/>
              <a:t>uma </a:t>
            </a:r>
            <a:r>
              <a:rPr lang="pt-BR" sz="2400" dirty="0" smtClean="0"/>
              <a:t>pomba</a:t>
            </a:r>
            <a:r>
              <a:rPr lang="pt-BR" sz="2400" dirty="0"/>
              <a:t>. Em seguida, foi ouvida uma voz do céu que disse: “</a:t>
            </a:r>
            <a:r>
              <a:rPr lang="pt-BR" sz="2400" dirty="0">
                <a:solidFill>
                  <a:srgbClr val="0000CC"/>
                </a:solidFill>
              </a:rPr>
              <a:t>Tu és meu Filho amado; em ti me tenho comprazido</a:t>
            </a:r>
            <a:r>
              <a:rPr lang="pt-BR" sz="2400" dirty="0"/>
              <a:t>”. </a:t>
            </a:r>
            <a:r>
              <a:rPr lang="pt-BR" sz="2400" dirty="0" smtClean="0"/>
              <a:t>(</a:t>
            </a:r>
            <a:r>
              <a:rPr lang="pt-BR" sz="2400" dirty="0" err="1">
                <a:solidFill>
                  <a:srgbClr val="0000CC"/>
                </a:solidFill>
              </a:rPr>
              <a:t>Mt</a:t>
            </a:r>
            <a:r>
              <a:rPr lang="pt-BR" sz="2400" dirty="0">
                <a:solidFill>
                  <a:srgbClr val="0000CC"/>
                </a:solidFill>
              </a:rPr>
              <a:t> 3. 13-17; </a:t>
            </a: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1. </a:t>
            </a:r>
            <a:r>
              <a:rPr lang="pt-BR" sz="2400" dirty="0" smtClean="0">
                <a:solidFill>
                  <a:srgbClr val="0000CC"/>
                </a:solidFill>
              </a:rPr>
              <a:t>29-34; </a:t>
            </a:r>
            <a:r>
              <a:rPr lang="pt-BR" sz="2400" dirty="0" err="1" smtClean="0">
                <a:solidFill>
                  <a:srgbClr val="0000CC"/>
                </a:solidFill>
              </a:rPr>
              <a:t>Jo</a:t>
            </a:r>
            <a:r>
              <a:rPr lang="pt-BR" sz="2400" dirty="0" smtClean="0">
                <a:solidFill>
                  <a:srgbClr val="0000CC"/>
                </a:solidFill>
              </a:rPr>
              <a:t> </a:t>
            </a:r>
            <a:r>
              <a:rPr lang="pt-BR" sz="2400" dirty="0">
                <a:solidFill>
                  <a:srgbClr val="0000CC"/>
                </a:solidFill>
              </a:rPr>
              <a:t>3. </a:t>
            </a:r>
            <a:r>
              <a:rPr lang="pt-BR" sz="2400" dirty="0" smtClean="0">
                <a:solidFill>
                  <a:srgbClr val="0000CC"/>
                </a:solidFill>
              </a:rPr>
              <a:t>26-31</a:t>
            </a:r>
            <a:r>
              <a:rPr lang="pt-BR" sz="2400" dirty="0" smtClean="0"/>
              <a:t>)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00901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76672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fi-FI" sz="1000" dirty="0">
              <a:solidFill>
                <a:srgbClr val="0000CC"/>
              </a:solidFill>
            </a:endParaRPr>
          </a:p>
          <a:p>
            <a:pPr marL="114300" indent="0">
              <a:buNone/>
            </a:pPr>
            <a:r>
              <a:rPr lang="fi-FI" sz="2800" dirty="0" smtClean="0">
                <a:solidFill>
                  <a:srgbClr val="0000CC"/>
                </a:solidFill>
              </a:rPr>
              <a:t>Mt </a:t>
            </a:r>
            <a:r>
              <a:rPr lang="fi-FI" sz="2800" dirty="0">
                <a:solidFill>
                  <a:srgbClr val="0000CC"/>
                </a:solidFill>
              </a:rPr>
              <a:t>3. </a:t>
            </a:r>
            <a:r>
              <a:rPr lang="pt-BR" sz="2800" dirty="0">
                <a:solidFill>
                  <a:srgbClr val="0000CC"/>
                </a:solidFill>
              </a:rPr>
              <a:t>13 </a:t>
            </a:r>
            <a:r>
              <a:rPr lang="pt-BR" sz="2800" dirty="0" smtClean="0">
                <a:solidFill>
                  <a:srgbClr val="0000CC"/>
                </a:solidFill>
              </a:rPr>
              <a:t> </a:t>
            </a:r>
            <a:r>
              <a:rPr lang="pt-BR" sz="2800" dirty="0">
                <a:solidFill>
                  <a:srgbClr val="0000CC"/>
                </a:solidFill>
              </a:rPr>
              <a:t>Então, veio Jesus da </a:t>
            </a:r>
            <a:r>
              <a:rPr lang="pt-BR" sz="2800" dirty="0" err="1">
                <a:solidFill>
                  <a:srgbClr val="0000CC"/>
                </a:solidFill>
              </a:rPr>
              <a:t>Galiléia</a:t>
            </a:r>
            <a:r>
              <a:rPr lang="pt-BR" sz="2800" dirty="0">
                <a:solidFill>
                  <a:srgbClr val="0000CC"/>
                </a:solidFill>
              </a:rPr>
              <a:t> ter com João junto do Jordão, para ser batizado por ele</a:t>
            </a:r>
            <a:r>
              <a:rPr lang="pt-BR" sz="2800" dirty="0" smtClean="0">
                <a:solidFill>
                  <a:srgbClr val="0000CC"/>
                </a:solidFill>
              </a:rPr>
              <a:t>.    14  </a:t>
            </a:r>
            <a:r>
              <a:rPr lang="pt-BR" sz="2800" dirty="0">
                <a:solidFill>
                  <a:srgbClr val="0000CC"/>
                </a:solidFill>
              </a:rPr>
              <a:t>Mas João </a:t>
            </a:r>
            <a:r>
              <a:rPr lang="pt-BR" sz="2800" dirty="0" err="1">
                <a:solidFill>
                  <a:srgbClr val="0000CC"/>
                </a:solidFill>
              </a:rPr>
              <a:t>opunha-se-lhe</a:t>
            </a:r>
            <a:r>
              <a:rPr lang="pt-BR" sz="2800" dirty="0">
                <a:solidFill>
                  <a:srgbClr val="0000CC"/>
                </a:solidFill>
              </a:rPr>
              <a:t>, dizendo: Eu careço de ser batizado por ti, e vens tu a mim</a:t>
            </a:r>
            <a:r>
              <a:rPr lang="pt-BR" sz="2800" dirty="0" smtClean="0">
                <a:solidFill>
                  <a:srgbClr val="0000CC"/>
                </a:solidFill>
              </a:rPr>
              <a:t>?    15  </a:t>
            </a:r>
            <a:r>
              <a:rPr lang="pt-BR" sz="2800" dirty="0">
                <a:solidFill>
                  <a:srgbClr val="0000CC"/>
                </a:solidFill>
              </a:rPr>
              <a:t>Jesus, porém, respondendo, disse-lhe: Deixa por agora, porque assim nos convém cumprir toda a justiça. Então, ele o permitiu</a:t>
            </a:r>
            <a:r>
              <a:rPr lang="pt-BR" sz="2800" dirty="0" smtClean="0">
                <a:solidFill>
                  <a:srgbClr val="0000CC"/>
                </a:solidFill>
              </a:rPr>
              <a:t>.    16  </a:t>
            </a:r>
            <a:r>
              <a:rPr lang="pt-BR" sz="2800" dirty="0">
                <a:solidFill>
                  <a:srgbClr val="0000CC"/>
                </a:solidFill>
              </a:rPr>
              <a:t>E, sendo Jesus batizado, saiu logo da água, e eis que se lhe abriram os céus, e viu o Espírito de Deus descendo como pomba e vindo sobre ele</a:t>
            </a:r>
            <a:r>
              <a:rPr lang="pt-BR" sz="2800" dirty="0" smtClean="0">
                <a:solidFill>
                  <a:srgbClr val="0000CC"/>
                </a:solidFill>
              </a:rPr>
              <a:t>.    17  </a:t>
            </a:r>
            <a:r>
              <a:rPr lang="pt-BR" sz="2800" dirty="0">
                <a:solidFill>
                  <a:srgbClr val="0000CC"/>
                </a:solidFill>
              </a:rPr>
              <a:t>E eis que uma voz dos céus dizia: Este é o meu Filho amado, em quem me comprazo</a:t>
            </a:r>
            <a:r>
              <a:rPr lang="pt-BR" sz="2800" dirty="0" smtClean="0">
                <a:solidFill>
                  <a:srgbClr val="0000CC"/>
                </a:solidFill>
              </a:rPr>
              <a:t>.</a:t>
            </a:r>
            <a:endParaRPr lang="fi-FI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76672"/>
            <a:ext cx="7620000" cy="590465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i-FI" sz="2600" dirty="0">
                <a:solidFill>
                  <a:srgbClr val="0000CC"/>
                </a:solidFill>
              </a:rPr>
              <a:t>Jo 1. </a:t>
            </a:r>
            <a:r>
              <a:rPr lang="pt-BR" sz="2600" dirty="0">
                <a:solidFill>
                  <a:srgbClr val="0000CC"/>
                </a:solidFill>
              </a:rPr>
              <a:t>29 </a:t>
            </a:r>
            <a:r>
              <a:rPr lang="pt-BR" sz="2600" dirty="0" smtClean="0">
                <a:solidFill>
                  <a:srgbClr val="0000CC"/>
                </a:solidFill>
              </a:rPr>
              <a:t> </a:t>
            </a:r>
            <a:r>
              <a:rPr lang="pt-BR" sz="2600" dirty="0">
                <a:solidFill>
                  <a:srgbClr val="0000CC"/>
                </a:solidFill>
              </a:rPr>
              <a:t>No dia seguinte, João viu a Jesus, que vinha para ele, e disse: </a:t>
            </a:r>
            <a:r>
              <a:rPr lang="pt-BR" sz="2600" u="sng" dirty="0">
                <a:solidFill>
                  <a:srgbClr val="0000CC"/>
                </a:solidFill>
              </a:rPr>
              <a:t>Eis o Cordeiro de Deus, que tira o pecado do mundo</a:t>
            </a:r>
            <a:r>
              <a:rPr lang="pt-BR" sz="2600" dirty="0" smtClean="0">
                <a:solidFill>
                  <a:srgbClr val="0000CC"/>
                </a:solidFill>
              </a:rPr>
              <a:t>.    30  </a:t>
            </a:r>
            <a:r>
              <a:rPr lang="pt-BR" sz="2600" dirty="0">
                <a:solidFill>
                  <a:srgbClr val="0000CC"/>
                </a:solidFill>
              </a:rPr>
              <a:t>Este é aquele do qual eu disse: após mim vem um homem que foi antes de mim, porque já era primeiro do que eu</a:t>
            </a:r>
            <a:r>
              <a:rPr lang="pt-BR" sz="2600" dirty="0" smtClean="0">
                <a:solidFill>
                  <a:srgbClr val="0000CC"/>
                </a:solidFill>
              </a:rPr>
              <a:t>.    31  </a:t>
            </a:r>
            <a:r>
              <a:rPr lang="pt-BR" sz="2600" dirty="0">
                <a:solidFill>
                  <a:srgbClr val="0000CC"/>
                </a:solidFill>
              </a:rPr>
              <a:t>E eu não o conhecia, mas, para que ele fosse manifestado a Israel, vim eu, por isso, batizando com água</a:t>
            </a:r>
            <a:r>
              <a:rPr lang="pt-BR" sz="2600" dirty="0" smtClean="0">
                <a:solidFill>
                  <a:srgbClr val="0000CC"/>
                </a:solidFill>
              </a:rPr>
              <a:t>.    32  </a:t>
            </a:r>
            <a:r>
              <a:rPr lang="pt-BR" sz="2600" dirty="0">
                <a:solidFill>
                  <a:srgbClr val="0000CC"/>
                </a:solidFill>
              </a:rPr>
              <a:t>E João testificou, dizendo: Eu vi o Espírito descer do céu como uma pomba e repousar sobre ele</a:t>
            </a:r>
            <a:r>
              <a:rPr lang="pt-BR" sz="2600" dirty="0" smtClean="0">
                <a:solidFill>
                  <a:srgbClr val="0000CC"/>
                </a:solidFill>
              </a:rPr>
              <a:t>.    33  </a:t>
            </a:r>
            <a:r>
              <a:rPr lang="pt-BR" sz="2600" b="1" dirty="0">
                <a:solidFill>
                  <a:srgbClr val="0000CC"/>
                </a:solidFill>
              </a:rPr>
              <a:t>E eu não o conhecia, mas o que me mandou a batizar com água, esse me disse</a:t>
            </a:r>
            <a:r>
              <a:rPr lang="pt-BR" sz="2600" dirty="0">
                <a:solidFill>
                  <a:srgbClr val="0000CC"/>
                </a:solidFill>
              </a:rPr>
              <a:t>: </a:t>
            </a:r>
            <a:r>
              <a:rPr lang="pt-BR" sz="2600" u="sng" dirty="0">
                <a:solidFill>
                  <a:srgbClr val="0000CC"/>
                </a:solidFill>
              </a:rPr>
              <a:t>Sobre aquele que vires descer o Espírito e sobre ele repousar, esse é o que batiza com o Espírito Santo</a:t>
            </a:r>
            <a:r>
              <a:rPr lang="pt-BR" sz="2600" dirty="0" smtClean="0">
                <a:solidFill>
                  <a:srgbClr val="0000CC"/>
                </a:solidFill>
              </a:rPr>
              <a:t>.    34  </a:t>
            </a:r>
            <a:r>
              <a:rPr lang="pt-BR" sz="2600" dirty="0">
                <a:solidFill>
                  <a:srgbClr val="0000CC"/>
                </a:solidFill>
              </a:rPr>
              <a:t>E eu vi e tenho testificado que este é o Filho de Deus</a:t>
            </a:r>
            <a:r>
              <a:rPr lang="pt-BR" sz="2600" dirty="0" smtClean="0">
                <a:solidFill>
                  <a:srgbClr val="0000CC"/>
                </a:solidFill>
              </a:rPr>
              <a:t>.</a:t>
            </a:r>
            <a:endParaRPr lang="fi-FI" sz="26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3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</a:t>
            </a:r>
            <a:r>
              <a:rPr lang="pt-BR" sz="2400" b="1" dirty="0" smtClean="0">
                <a:solidFill>
                  <a:srgbClr val="675E47"/>
                </a:solidFill>
              </a:rPr>
              <a:t>    A </a:t>
            </a:r>
            <a:r>
              <a:rPr lang="pt-BR" sz="2400" b="1" dirty="0">
                <a:solidFill>
                  <a:srgbClr val="675E47"/>
                </a:solidFill>
              </a:rPr>
              <a:t>VOZ DO QUE CLAMA DO DESERTO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r>
              <a:rPr lang="pt-BR" sz="2800" b="1" dirty="0" smtClean="0"/>
              <a:t>TEXTO ÁUREO: </a:t>
            </a:r>
          </a:p>
          <a:p>
            <a:r>
              <a:rPr lang="pt-BR" sz="2800" dirty="0" smtClean="0"/>
              <a:t>“... </a:t>
            </a:r>
            <a:r>
              <a:rPr lang="pt-BR" sz="2800" dirty="0">
                <a:solidFill>
                  <a:srgbClr val="0000CC"/>
                </a:solidFill>
              </a:rPr>
              <a:t>segundo o que está escrito no livro das palavras do profeta Isaías, que diz: Voz do que clama no deserto: Preparai o caminho do Senhor; endireitai as suas veredas</a:t>
            </a:r>
            <a:r>
              <a:rPr lang="pt-BR" sz="2800" dirty="0" smtClean="0"/>
              <a:t>.”</a:t>
            </a:r>
            <a:r>
              <a:rPr lang="pt-BR" sz="2800" b="1" dirty="0" smtClean="0"/>
              <a:t>									</a:t>
            </a:r>
            <a:r>
              <a:rPr lang="pt-BR" sz="2800" dirty="0" smtClean="0"/>
              <a:t>(</a:t>
            </a:r>
            <a:r>
              <a:rPr lang="pt-BR" sz="2800" dirty="0" err="1">
                <a:solidFill>
                  <a:srgbClr val="0000CC"/>
                </a:solidFill>
              </a:rPr>
              <a:t>Lc</a:t>
            </a:r>
            <a:r>
              <a:rPr lang="pt-BR" sz="2800" dirty="0">
                <a:solidFill>
                  <a:srgbClr val="0000CC"/>
                </a:solidFill>
              </a:rPr>
              <a:t> 3. </a:t>
            </a:r>
            <a:r>
              <a:rPr lang="pt-BR" sz="2800" dirty="0" smtClean="0">
                <a:solidFill>
                  <a:srgbClr val="0000CC"/>
                </a:solidFill>
              </a:rPr>
              <a:t>4</a:t>
            </a:r>
            <a:r>
              <a:rPr lang="pt-BR" sz="2800" dirty="0" smtClean="0"/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915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i-FI" sz="2500" dirty="0" smtClean="0">
                <a:solidFill>
                  <a:srgbClr val="0000CC"/>
                </a:solidFill>
              </a:rPr>
              <a:t>Jo </a:t>
            </a:r>
            <a:r>
              <a:rPr lang="fi-FI" sz="2500" dirty="0">
                <a:solidFill>
                  <a:srgbClr val="0000CC"/>
                </a:solidFill>
              </a:rPr>
              <a:t>3. </a:t>
            </a:r>
            <a:r>
              <a:rPr lang="pt-BR" sz="2500" dirty="0">
                <a:solidFill>
                  <a:srgbClr val="0000CC"/>
                </a:solidFill>
              </a:rPr>
              <a:t>26  E foram ter com João e disseram-lhe: Rabi, aquele que estava contigo além do Jordão, do qual tu deste testemunho, ei-lo batizando, e todos vão ter com ele</a:t>
            </a:r>
            <a:r>
              <a:rPr lang="pt-BR" sz="2500" dirty="0" smtClean="0">
                <a:solidFill>
                  <a:srgbClr val="0000CC"/>
                </a:solidFill>
              </a:rPr>
              <a:t>.    27  João </a:t>
            </a:r>
            <a:r>
              <a:rPr lang="pt-BR" sz="2500" dirty="0">
                <a:solidFill>
                  <a:srgbClr val="0000CC"/>
                </a:solidFill>
              </a:rPr>
              <a:t>respondeu e disse: O homem não pode receber coisa alguma, se lhe não for dada do céu</a:t>
            </a:r>
            <a:r>
              <a:rPr lang="pt-BR" sz="2500" dirty="0" smtClean="0">
                <a:solidFill>
                  <a:srgbClr val="0000CC"/>
                </a:solidFill>
              </a:rPr>
              <a:t>.    28  </a:t>
            </a:r>
            <a:r>
              <a:rPr lang="pt-BR" sz="2500" dirty="0">
                <a:solidFill>
                  <a:srgbClr val="0000CC"/>
                </a:solidFill>
              </a:rPr>
              <a:t>Vós mesmos me sois testemunhas de que disse: eu não sou o Cristo, mas sou enviado adiante dele</a:t>
            </a:r>
            <a:r>
              <a:rPr lang="pt-BR" sz="2500" dirty="0" smtClean="0">
                <a:solidFill>
                  <a:srgbClr val="0000CC"/>
                </a:solidFill>
              </a:rPr>
              <a:t>.    29  </a:t>
            </a:r>
            <a:r>
              <a:rPr lang="pt-BR" sz="2500" dirty="0">
                <a:solidFill>
                  <a:srgbClr val="0000CC"/>
                </a:solidFill>
              </a:rPr>
              <a:t>Aquele que tem a esposa é o esposo; mas o amigo do esposo, que lhe assiste e o ouve, alegra-se muito com a voz do esposo. Assim, pois, já essa minha alegria está cumprida</a:t>
            </a:r>
            <a:r>
              <a:rPr lang="pt-BR" sz="2500" dirty="0" smtClean="0">
                <a:solidFill>
                  <a:srgbClr val="0000CC"/>
                </a:solidFill>
              </a:rPr>
              <a:t>.    30  </a:t>
            </a:r>
            <a:r>
              <a:rPr lang="pt-BR" sz="2500" dirty="0">
                <a:solidFill>
                  <a:srgbClr val="0000CC"/>
                </a:solidFill>
              </a:rPr>
              <a:t>É necessário que ele cresça e que eu diminua</a:t>
            </a:r>
            <a:r>
              <a:rPr lang="pt-BR" sz="2500" dirty="0" smtClean="0">
                <a:solidFill>
                  <a:srgbClr val="0000CC"/>
                </a:solidFill>
              </a:rPr>
              <a:t>.    31  </a:t>
            </a:r>
            <a:r>
              <a:rPr lang="pt-BR" sz="2500" dirty="0">
                <a:solidFill>
                  <a:srgbClr val="0000CC"/>
                </a:solidFill>
              </a:rPr>
              <a:t>Aquele que vem de cima é sobre todos, aquele que vem da terra é da terra e fala da terra. Aquele que vem do céu é sobre </a:t>
            </a:r>
            <a:r>
              <a:rPr lang="pt-BR" sz="2500" dirty="0" smtClean="0">
                <a:solidFill>
                  <a:srgbClr val="0000CC"/>
                </a:solidFill>
              </a:rPr>
              <a:t>todos.</a:t>
            </a:r>
            <a:endParaRPr lang="pt-BR" sz="2500" u="sn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8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296144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7620000" cy="469999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800" dirty="0" smtClean="0">
                <a:solidFill>
                  <a:srgbClr val="0000CC"/>
                </a:solidFill>
              </a:rPr>
              <a:t>Lucas 3. </a:t>
            </a:r>
            <a:r>
              <a:rPr lang="pt-BR" sz="2800" dirty="0" smtClean="0">
                <a:solidFill>
                  <a:srgbClr val="0000CC"/>
                </a:solidFill>
              </a:rPr>
              <a:t>19  </a:t>
            </a:r>
            <a:r>
              <a:rPr lang="pt-BR" sz="2800" dirty="0">
                <a:solidFill>
                  <a:srgbClr val="0000CC"/>
                </a:solidFill>
              </a:rPr>
              <a:t>Sendo, porém, o tetrarca Herodes repreendido por ele por causa de </a:t>
            </a:r>
            <a:r>
              <a:rPr lang="pt-BR" sz="2800" dirty="0" err="1">
                <a:solidFill>
                  <a:srgbClr val="0000CC"/>
                </a:solidFill>
              </a:rPr>
              <a:t>Herodias</a:t>
            </a:r>
            <a:r>
              <a:rPr lang="pt-BR" sz="2800" dirty="0">
                <a:solidFill>
                  <a:srgbClr val="0000CC"/>
                </a:solidFill>
              </a:rPr>
              <a:t>, mulher de seu irmão Filipe, e por todas as maldades que Herodes tinha feito</a:t>
            </a:r>
            <a:r>
              <a:rPr lang="pt-BR" sz="2800" dirty="0" smtClean="0">
                <a:solidFill>
                  <a:srgbClr val="0000CC"/>
                </a:solidFill>
              </a:rPr>
              <a:t>,    20  </a:t>
            </a:r>
            <a:r>
              <a:rPr lang="pt-BR" sz="2800" dirty="0">
                <a:solidFill>
                  <a:srgbClr val="0000CC"/>
                </a:solidFill>
              </a:rPr>
              <a:t>acrescentou a todas as outras ainda esta, a de encerrar João num cárcere</a:t>
            </a:r>
            <a:r>
              <a:rPr lang="pt-BR" sz="2100" dirty="0" smtClean="0">
                <a:solidFill>
                  <a:srgbClr val="0000CC"/>
                </a:solidFill>
              </a:rPr>
              <a:t>.    </a:t>
            </a:r>
            <a:endParaRPr lang="pt-BR" sz="21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96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11562"/>
            <a:ext cx="7620000" cy="848274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7620000" cy="5328592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III – ENCONTRANDO O CORDEIRO DE DEUS QUE TIRA O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>
                <a:solidFill>
                  <a:srgbClr val="2F2B20"/>
                </a:solidFill>
              </a:rPr>
              <a:t>	PECADO DO MUNDO					</a:t>
            </a:r>
            <a:r>
              <a:rPr lang="pt-BR" sz="1800" dirty="0" smtClean="0">
                <a:solidFill>
                  <a:srgbClr val="2F2B20"/>
                </a:solidFill>
              </a:rPr>
              <a:t>3</a:t>
            </a:r>
            <a:endParaRPr lang="pt-BR" sz="1800" dirty="0">
              <a:solidFill>
                <a:srgbClr val="2F2B20"/>
              </a:solidFill>
            </a:endParaRPr>
          </a:p>
          <a:p>
            <a:pPr marL="114300" lvl="0" indent="0">
              <a:buClr>
                <a:srgbClr val="A9A57C"/>
              </a:buClr>
              <a:buNone/>
            </a:pPr>
            <a:endParaRPr lang="pt-BR" sz="1400" dirty="0">
              <a:solidFill>
                <a:srgbClr val="2F2B20"/>
              </a:solidFill>
            </a:endParaRP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sz="2800" dirty="0"/>
              <a:t>João Batista, logo após cumprir seu breve ministério foi degolado a mando do tetrarca Herodes por causa da repreensão que recebeu do profeta por haver tomado a mulher do seu irmão. (</a:t>
            </a:r>
            <a:r>
              <a:rPr lang="pt-BR" sz="2800" dirty="0">
                <a:solidFill>
                  <a:srgbClr val="0000CC"/>
                </a:solidFill>
              </a:rPr>
              <a:t>Mc 6. 17-27</a:t>
            </a:r>
            <a:r>
              <a:rPr lang="pt-BR" sz="28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4835654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7620000" cy="57606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fi-FI" sz="1900" dirty="0">
                <a:solidFill>
                  <a:srgbClr val="0000CC"/>
                </a:solidFill>
              </a:rPr>
              <a:t>Mc 6. </a:t>
            </a:r>
            <a:r>
              <a:rPr lang="pt-BR" sz="1900" dirty="0">
                <a:solidFill>
                  <a:srgbClr val="0000CC"/>
                </a:solidFill>
              </a:rPr>
              <a:t>17  Porquanto o mesmo Herodes mandara prender a João e encerrá-lo manietado no cárcere, por causa de </a:t>
            </a:r>
            <a:r>
              <a:rPr lang="pt-BR" sz="1900" dirty="0" err="1">
                <a:solidFill>
                  <a:srgbClr val="0000CC"/>
                </a:solidFill>
              </a:rPr>
              <a:t>Herodias</a:t>
            </a:r>
            <a:r>
              <a:rPr lang="pt-BR" sz="1900" dirty="0">
                <a:solidFill>
                  <a:srgbClr val="0000CC"/>
                </a:solidFill>
              </a:rPr>
              <a:t>, mulher de Filipe, seu irmão, porquanto tinha casado com ela</a:t>
            </a:r>
            <a:r>
              <a:rPr lang="pt-BR" sz="1900" dirty="0" smtClean="0">
                <a:solidFill>
                  <a:srgbClr val="0000CC"/>
                </a:solidFill>
              </a:rPr>
              <a:t>.  18 Pois </a:t>
            </a:r>
            <a:r>
              <a:rPr lang="pt-BR" sz="1900" dirty="0">
                <a:solidFill>
                  <a:srgbClr val="0000CC"/>
                </a:solidFill>
              </a:rPr>
              <a:t>João dizia a Herodes: Não te é lícito possuir a mulher de teu irmão</a:t>
            </a:r>
            <a:r>
              <a:rPr lang="pt-BR" sz="1900" dirty="0" smtClean="0">
                <a:solidFill>
                  <a:srgbClr val="0000CC"/>
                </a:solidFill>
              </a:rPr>
              <a:t>.    19  </a:t>
            </a:r>
            <a:r>
              <a:rPr lang="pt-BR" sz="1900" dirty="0">
                <a:solidFill>
                  <a:srgbClr val="0000CC"/>
                </a:solidFill>
              </a:rPr>
              <a:t>E </a:t>
            </a:r>
            <a:r>
              <a:rPr lang="pt-BR" sz="1900" dirty="0" err="1">
                <a:solidFill>
                  <a:srgbClr val="0000CC"/>
                </a:solidFill>
              </a:rPr>
              <a:t>Herodias</a:t>
            </a:r>
            <a:r>
              <a:rPr lang="pt-BR" sz="1900" dirty="0">
                <a:solidFill>
                  <a:srgbClr val="0000CC"/>
                </a:solidFill>
              </a:rPr>
              <a:t> o espiava e queria matá-lo, mas não podia</a:t>
            </a:r>
            <a:r>
              <a:rPr lang="pt-BR" sz="1900" dirty="0" smtClean="0">
                <a:solidFill>
                  <a:srgbClr val="0000CC"/>
                </a:solidFill>
              </a:rPr>
              <a:t>;    20  </a:t>
            </a:r>
            <a:r>
              <a:rPr lang="pt-BR" sz="1900" dirty="0">
                <a:solidFill>
                  <a:srgbClr val="0000CC"/>
                </a:solidFill>
              </a:rPr>
              <a:t>porque Herodes temia a João, sabendo que era varão justo e santo; e guardava-o com segurança e fazia muitas coisas, atendendo-o, e de boa vontade o ouvia</a:t>
            </a:r>
            <a:r>
              <a:rPr lang="pt-BR" sz="1900" dirty="0" smtClean="0">
                <a:solidFill>
                  <a:srgbClr val="0000CC"/>
                </a:solidFill>
              </a:rPr>
              <a:t>.    21  </a:t>
            </a:r>
            <a:r>
              <a:rPr lang="pt-BR" sz="1900" dirty="0">
                <a:solidFill>
                  <a:srgbClr val="0000CC"/>
                </a:solidFill>
              </a:rPr>
              <a:t>E, chegando uma ocasião favorável em que Herodes, no dia do seu aniversário, dava uma ceia aos grandes, e tribunos, e príncipes da </a:t>
            </a:r>
            <a:r>
              <a:rPr lang="pt-BR" sz="1900" dirty="0" err="1">
                <a:solidFill>
                  <a:srgbClr val="0000CC"/>
                </a:solidFill>
              </a:rPr>
              <a:t>Galiléia</a:t>
            </a:r>
            <a:r>
              <a:rPr lang="pt-BR" sz="1900" dirty="0" smtClean="0">
                <a:solidFill>
                  <a:srgbClr val="0000CC"/>
                </a:solidFill>
              </a:rPr>
              <a:t>,    22  </a:t>
            </a:r>
            <a:r>
              <a:rPr lang="pt-BR" sz="1900" dirty="0">
                <a:solidFill>
                  <a:srgbClr val="0000CC"/>
                </a:solidFill>
              </a:rPr>
              <a:t>entrou a filha da mesma </a:t>
            </a:r>
            <a:r>
              <a:rPr lang="pt-BR" sz="1900" dirty="0" err="1">
                <a:solidFill>
                  <a:srgbClr val="0000CC"/>
                </a:solidFill>
              </a:rPr>
              <a:t>Herodias</a:t>
            </a:r>
            <a:r>
              <a:rPr lang="pt-BR" sz="1900" dirty="0">
                <a:solidFill>
                  <a:srgbClr val="0000CC"/>
                </a:solidFill>
              </a:rPr>
              <a:t>, e dançou, e agradou a Herodes e aos que estavam com ele à mesa. Disse, então, o rei à jovem: Pede-me o que quiseres, e eu </a:t>
            </a:r>
            <a:r>
              <a:rPr lang="pt-BR" sz="1900" dirty="0" err="1">
                <a:solidFill>
                  <a:srgbClr val="0000CC"/>
                </a:solidFill>
              </a:rPr>
              <a:t>to</a:t>
            </a:r>
            <a:r>
              <a:rPr lang="pt-BR" sz="1900" dirty="0">
                <a:solidFill>
                  <a:srgbClr val="0000CC"/>
                </a:solidFill>
              </a:rPr>
              <a:t> darei</a:t>
            </a:r>
            <a:r>
              <a:rPr lang="pt-BR" sz="1900" dirty="0" smtClean="0">
                <a:solidFill>
                  <a:srgbClr val="0000CC"/>
                </a:solidFill>
              </a:rPr>
              <a:t>.    23  </a:t>
            </a:r>
            <a:r>
              <a:rPr lang="pt-BR" sz="1900" dirty="0">
                <a:solidFill>
                  <a:srgbClr val="0000CC"/>
                </a:solidFill>
              </a:rPr>
              <a:t>E jurou-lhe, dizendo: Tudo o que me pedires te darei, até metade do meu reino</a:t>
            </a:r>
            <a:r>
              <a:rPr lang="pt-BR" sz="1900" dirty="0" smtClean="0">
                <a:solidFill>
                  <a:srgbClr val="0000CC"/>
                </a:solidFill>
              </a:rPr>
              <a:t>.    24  </a:t>
            </a:r>
            <a:r>
              <a:rPr lang="pt-BR" sz="1900" dirty="0">
                <a:solidFill>
                  <a:srgbClr val="0000CC"/>
                </a:solidFill>
              </a:rPr>
              <a:t>E, saindo ela, perguntou à sua mãe: Que pedirei? E ela disse: A cabeça de João Batista</a:t>
            </a:r>
            <a:r>
              <a:rPr lang="pt-BR" sz="1900" dirty="0" smtClean="0">
                <a:solidFill>
                  <a:srgbClr val="0000CC"/>
                </a:solidFill>
              </a:rPr>
              <a:t>.    25  </a:t>
            </a:r>
            <a:r>
              <a:rPr lang="pt-BR" sz="1900" dirty="0">
                <a:solidFill>
                  <a:srgbClr val="0000CC"/>
                </a:solidFill>
              </a:rPr>
              <a:t>E, entrando apressadamente, pediu ao rei, dizendo: Quero que, </a:t>
            </a:r>
            <a:r>
              <a:rPr lang="pt-BR" sz="1900" dirty="0" smtClean="0">
                <a:solidFill>
                  <a:srgbClr val="0000CC"/>
                </a:solidFill>
              </a:rPr>
              <a:t>imediatamente</a:t>
            </a:r>
            <a:r>
              <a:rPr lang="pt-BR" sz="1900" dirty="0">
                <a:solidFill>
                  <a:srgbClr val="0000CC"/>
                </a:solidFill>
              </a:rPr>
              <a:t>, me dês num prato a cabeça de João Batista</a:t>
            </a:r>
            <a:r>
              <a:rPr lang="pt-BR" sz="1900" dirty="0" smtClean="0">
                <a:solidFill>
                  <a:srgbClr val="0000CC"/>
                </a:solidFill>
              </a:rPr>
              <a:t>.    26  </a:t>
            </a:r>
            <a:r>
              <a:rPr lang="pt-BR" sz="1900" dirty="0">
                <a:solidFill>
                  <a:srgbClr val="0000CC"/>
                </a:solidFill>
              </a:rPr>
              <a:t>E o rei entristeceu-se muito; todavia, por causa do juramento e dos que estavam com ele à mesa, não </a:t>
            </a:r>
            <a:r>
              <a:rPr lang="pt-BR" sz="1900" dirty="0" err="1">
                <a:solidFill>
                  <a:srgbClr val="0000CC"/>
                </a:solidFill>
              </a:rPr>
              <a:t>lha</a:t>
            </a:r>
            <a:r>
              <a:rPr lang="pt-BR" sz="1900" dirty="0">
                <a:solidFill>
                  <a:srgbClr val="0000CC"/>
                </a:solidFill>
              </a:rPr>
              <a:t> quis negar</a:t>
            </a:r>
            <a:r>
              <a:rPr lang="pt-BR" sz="1900" dirty="0" smtClean="0">
                <a:solidFill>
                  <a:srgbClr val="0000CC"/>
                </a:solidFill>
              </a:rPr>
              <a:t>.    27  </a:t>
            </a:r>
            <a:r>
              <a:rPr lang="pt-BR" sz="1900" dirty="0">
                <a:solidFill>
                  <a:srgbClr val="0000CC"/>
                </a:solidFill>
              </a:rPr>
              <a:t>E, enviando logo o rei o executor, mandou que lhe trouxessem ali a cabeça de João. E ele foi e degolou-o na prisão.</a:t>
            </a:r>
            <a:endParaRPr lang="pt-BR" sz="1900" u="sn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INTRODUÇÃO</a:t>
            </a:r>
          </a:p>
          <a:p>
            <a:r>
              <a:rPr lang="pt-BR" sz="2400" dirty="0"/>
              <a:t>I – OUVINDO A VOZ DE DEUS</a:t>
            </a: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</a:t>
            </a:r>
            <a:r>
              <a:rPr lang="pt-BR" dirty="0" smtClean="0"/>
              <a:t>(</a:t>
            </a:r>
            <a:r>
              <a:rPr lang="pt-BR" dirty="0" err="1"/>
              <a:t>Lc</a:t>
            </a:r>
            <a:r>
              <a:rPr lang="pt-BR" dirty="0"/>
              <a:t> </a:t>
            </a:r>
            <a:r>
              <a:rPr lang="pt-BR" dirty="0" smtClean="0"/>
              <a:t>3.1-6)</a:t>
            </a:r>
          </a:p>
          <a:p>
            <a:r>
              <a:rPr lang="pt-BR" sz="2400" dirty="0"/>
              <a:t>II – UMA PREGAÇÃO PODEROSAMENTE </a:t>
            </a:r>
            <a:r>
              <a:rPr lang="pt-BR" sz="2400" dirty="0" smtClean="0"/>
              <a:t>CONVINCENTE</a:t>
            </a:r>
            <a:r>
              <a:rPr lang="pt-BR" sz="2400" dirty="0"/>
              <a:t>	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</a:t>
            </a:r>
            <a:r>
              <a:rPr lang="pt-BR" sz="2400" dirty="0" smtClean="0"/>
              <a:t>3.7-14)</a:t>
            </a:r>
          </a:p>
          <a:p>
            <a:r>
              <a:rPr lang="pt-BR" sz="2400" dirty="0"/>
              <a:t>III – ENCONTRANDO O CORDEIRO DE DEUS QUE TIRA </a:t>
            </a:r>
            <a:r>
              <a:rPr lang="pt-BR" sz="2400" dirty="0" smtClean="0"/>
              <a:t>O</a:t>
            </a:r>
          </a:p>
          <a:p>
            <a:pPr marL="114300" indent="0">
              <a:buNone/>
            </a:pPr>
            <a:r>
              <a:rPr lang="pt-BR" sz="2400" dirty="0" smtClean="0"/>
              <a:t>	PECADO </a:t>
            </a:r>
            <a:r>
              <a:rPr lang="pt-BR" sz="2400" dirty="0"/>
              <a:t>DO </a:t>
            </a:r>
            <a:r>
              <a:rPr lang="pt-BR" sz="2400" dirty="0" smtClean="0"/>
              <a:t>MUNDO		(</a:t>
            </a:r>
            <a:r>
              <a:rPr lang="pt-BR" sz="2400" dirty="0" err="1"/>
              <a:t>Lc</a:t>
            </a:r>
            <a:r>
              <a:rPr lang="pt-BR" sz="2400" dirty="0"/>
              <a:t> 3.15-22 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endParaRPr lang="pt-BR" sz="1100" dirty="0" smtClean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4000" dirty="0" smtClean="0">
                <a:solidFill>
                  <a:srgbClr val="FF0000"/>
                </a:solidFill>
              </a:rPr>
              <a:t>CONCLUSÃO</a:t>
            </a:r>
            <a:endParaRPr lang="pt-B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14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80120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12776"/>
            <a:ext cx="7620000" cy="4800600"/>
          </a:xfrm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>
            <a:normAutofit/>
          </a:bodyPr>
          <a:lstStyle/>
          <a:p>
            <a:pPr marL="114300" lvl="0" indent="0">
              <a:buClr>
                <a:srgbClr val="A9A57C"/>
              </a:buClr>
              <a:buNone/>
            </a:pPr>
            <a:r>
              <a:rPr lang="pt-BR" sz="2400" dirty="0" smtClean="0">
                <a:solidFill>
                  <a:srgbClr val="2F2B20"/>
                </a:solidFill>
              </a:rPr>
              <a:t>CONCLUSÃO	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t-BR" sz="1000" dirty="0" smtClean="0">
                <a:solidFill>
                  <a:srgbClr val="2F2B20"/>
                </a:solidFill>
              </a:rPr>
              <a:t>			</a:t>
            </a:r>
          </a:p>
          <a:p>
            <a:pPr marL="114300" lvl="0" indent="0" algn="just">
              <a:buClr>
                <a:srgbClr val="A9A57C"/>
              </a:buClr>
              <a:buNone/>
            </a:pPr>
            <a:r>
              <a:rPr lang="pt-BR" dirty="0"/>
              <a:t>	</a:t>
            </a:r>
            <a:r>
              <a:rPr lang="pt-BR" sz="2400" dirty="0"/>
              <a:t>Vemos no ministério de João Batista um modelo de ministério aprovado por Deus, visto que ele cumpriu a risca exatamente o que lhe foi ordenado fazer. Um ministério para ser aprovado por Deus precisa ser pautado no temor do Senhor e na obediência, do contrário será fadado a reprovação divina. Que o exemplo de fidelidade e zelo de João Batista no </a:t>
            </a:r>
            <a:r>
              <a:rPr lang="pt-BR" sz="2400" dirty="0" smtClean="0"/>
              <a:t>seu ministério </a:t>
            </a:r>
            <a:r>
              <a:rPr lang="pt-BR" sz="2400" dirty="0"/>
              <a:t>sirva de inspiração para todos os chamados por Deus para serem seus porta-vozes na terra.</a:t>
            </a:r>
          </a:p>
        </p:txBody>
      </p:sp>
    </p:spTree>
    <p:extLst>
      <p:ext uri="{BB962C8B-B14F-4D97-AF65-F5344CB8AC3E}">
        <p14:creationId xmlns:p14="http://schemas.microsoft.com/office/powerpoint/2010/main" val="10924243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sz="1000" dirty="0"/>
          </a:p>
          <a:p>
            <a:pPr marL="114300" indent="0">
              <a:buNone/>
            </a:pPr>
            <a:r>
              <a:rPr lang="pt-BR" sz="2400" dirty="0" smtClean="0"/>
              <a:t>	INTRODUÇÃO</a:t>
            </a:r>
          </a:p>
          <a:p>
            <a:r>
              <a:rPr lang="pt-BR" sz="2400" dirty="0"/>
              <a:t>I – OUVINDO A VOZ DE DEUS</a:t>
            </a: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</a:t>
            </a:r>
            <a:r>
              <a:rPr lang="pt-BR" dirty="0" smtClean="0"/>
              <a:t>(</a:t>
            </a:r>
            <a:r>
              <a:rPr lang="pt-BR" dirty="0" err="1"/>
              <a:t>Lc</a:t>
            </a:r>
            <a:r>
              <a:rPr lang="pt-BR" dirty="0"/>
              <a:t> </a:t>
            </a:r>
            <a:r>
              <a:rPr lang="pt-BR" dirty="0" smtClean="0"/>
              <a:t>3.1-6)</a:t>
            </a:r>
          </a:p>
          <a:p>
            <a:r>
              <a:rPr lang="pt-BR" sz="2400" dirty="0"/>
              <a:t>II – UMA PREGAÇÃO PODEROSAMENTE </a:t>
            </a:r>
            <a:r>
              <a:rPr lang="pt-BR" sz="2400" dirty="0" smtClean="0"/>
              <a:t>CONVINCENTE</a:t>
            </a:r>
            <a:r>
              <a:rPr lang="pt-BR" sz="2400" dirty="0"/>
              <a:t>	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</a:t>
            </a:r>
            <a:r>
              <a:rPr lang="pt-BR" sz="2400" dirty="0" smtClean="0"/>
              <a:t>3.7-14)</a:t>
            </a:r>
          </a:p>
          <a:p>
            <a:r>
              <a:rPr lang="pt-BR" sz="2400" dirty="0"/>
              <a:t>III – ENCONTRANDO O CORDEIRO DE DEUS QUE TIRA </a:t>
            </a:r>
            <a:r>
              <a:rPr lang="pt-BR" sz="2400" dirty="0" smtClean="0"/>
              <a:t>O</a:t>
            </a:r>
          </a:p>
          <a:p>
            <a:pPr marL="114300" indent="0">
              <a:buNone/>
            </a:pPr>
            <a:r>
              <a:rPr lang="pt-BR" sz="2400" dirty="0" smtClean="0"/>
              <a:t>	PECADO </a:t>
            </a:r>
            <a:r>
              <a:rPr lang="pt-BR" sz="2400" dirty="0"/>
              <a:t>DO </a:t>
            </a:r>
            <a:r>
              <a:rPr lang="pt-BR" sz="2400" dirty="0" smtClean="0"/>
              <a:t>MUNDO		(</a:t>
            </a:r>
            <a:r>
              <a:rPr lang="pt-BR" sz="2400" dirty="0" err="1"/>
              <a:t>Lc</a:t>
            </a:r>
            <a:r>
              <a:rPr lang="pt-BR" sz="2400" dirty="0"/>
              <a:t> 3.15-22 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endParaRPr lang="pt-BR" sz="2400" dirty="0" smtClean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CONCLUSÃO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014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114300" indent="0">
              <a:buNone/>
            </a:pPr>
            <a:endParaRPr lang="pt-BR" dirty="0" smtClean="0"/>
          </a:p>
          <a:p>
            <a:r>
              <a:rPr lang="pt-BR" sz="2800" b="1" dirty="0" smtClean="0"/>
              <a:t>TEXTO ÁUREO: </a:t>
            </a:r>
          </a:p>
          <a:p>
            <a:r>
              <a:rPr lang="pt-BR" sz="2800" dirty="0" smtClean="0"/>
              <a:t>“... </a:t>
            </a:r>
            <a:r>
              <a:rPr lang="pt-BR" sz="2800" dirty="0">
                <a:solidFill>
                  <a:srgbClr val="0000CC"/>
                </a:solidFill>
              </a:rPr>
              <a:t>segundo o que está escrito no livro das palavras do profeta Isaías, que diz: Voz do que clama no deserto: Preparai o caminho do Senhor; endireitai as suas veredas</a:t>
            </a:r>
            <a:r>
              <a:rPr lang="pt-BR" sz="2800" dirty="0" smtClean="0"/>
              <a:t>.”</a:t>
            </a:r>
            <a:r>
              <a:rPr lang="pt-BR" sz="2800" b="1" dirty="0" smtClean="0"/>
              <a:t>									</a:t>
            </a:r>
            <a:r>
              <a:rPr lang="pt-BR" sz="2800" dirty="0" smtClean="0"/>
              <a:t>(</a:t>
            </a:r>
            <a:r>
              <a:rPr lang="pt-BR" sz="2800" dirty="0" err="1">
                <a:solidFill>
                  <a:srgbClr val="0000CC"/>
                </a:solidFill>
              </a:rPr>
              <a:t>Lc</a:t>
            </a:r>
            <a:r>
              <a:rPr lang="pt-BR" sz="2800" dirty="0">
                <a:solidFill>
                  <a:srgbClr val="0000CC"/>
                </a:solidFill>
              </a:rPr>
              <a:t> 3. </a:t>
            </a:r>
            <a:r>
              <a:rPr lang="pt-BR" sz="2800" dirty="0" smtClean="0">
                <a:solidFill>
                  <a:srgbClr val="0000CC"/>
                </a:solidFill>
              </a:rPr>
              <a:t>4</a:t>
            </a:r>
            <a:r>
              <a:rPr lang="pt-BR" sz="2800" dirty="0" smtClean="0"/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3167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06090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7620000" cy="549208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000" dirty="0" smtClean="0">
                <a:solidFill>
                  <a:srgbClr val="0000CC"/>
                </a:solidFill>
              </a:rPr>
              <a:t>Lucas 3. </a:t>
            </a:r>
            <a:r>
              <a:rPr lang="pt-BR" sz="2000" dirty="0">
                <a:solidFill>
                  <a:srgbClr val="0000CC"/>
                </a:solidFill>
              </a:rPr>
              <a:t>1 </a:t>
            </a:r>
            <a:r>
              <a:rPr lang="pt-BR" sz="2000" dirty="0" smtClean="0">
                <a:solidFill>
                  <a:srgbClr val="0000CC"/>
                </a:solidFill>
              </a:rPr>
              <a:t> </a:t>
            </a:r>
            <a:r>
              <a:rPr lang="pt-BR" sz="2000" dirty="0">
                <a:solidFill>
                  <a:srgbClr val="0000CC"/>
                </a:solidFill>
              </a:rPr>
              <a:t>E, no ano quinze do império de Tibério César, sendo </a:t>
            </a:r>
            <a:r>
              <a:rPr lang="pt-BR" sz="2000" dirty="0" err="1">
                <a:solidFill>
                  <a:srgbClr val="0000CC"/>
                </a:solidFill>
              </a:rPr>
              <a:t>Pôncio</a:t>
            </a:r>
            <a:r>
              <a:rPr lang="pt-BR" sz="2000" dirty="0">
                <a:solidFill>
                  <a:srgbClr val="0000CC"/>
                </a:solidFill>
              </a:rPr>
              <a:t> Pilatos governador da Judéia, e Herodes, tetrarca da </a:t>
            </a:r>
            <a:r>
              <a:rPr lang="pt-BR" sz="2000" dirty="0" err="1">
                <a:solidFill>
                  <a:srgbClr val="0000CC"/>
                </a:solidFill>
              </a:rPr>
              <a:t>Galiléia</a:t>
            </a:r>
            <a:r>
              <a:rPr lang="pt-BR" sz="2000" dirty="0">
                <a:solidFill>
                  <a:srgbClr val="0000CC"/>
                </a:solidFill>
              </a:rPr>
              <a:t>, e seu irmão Filipe, tetrarca da </a:t>
            </a:r>
            <a:r>
              <a:rPr lang="pt-BR" sz="2000" dirty="0" err="1">
                <a:solidFill>
                  <a:srgbClr val="0000CC"/>
                </a:solidFill>
              </a:rPr>
              <a:t>Ituréia</a:t>
            </a:r>
            <a:r>
              <a:rPr lang="pt-BR" sz="2000" dirty="0">
                <a:solidFill>
                  <a:srgbClr val="0000CC"/>
                </a:solidFill>
              </a:rPr>
              <a:t> e da província de </a:t>
            </a:r>
            <a:r>
              <a:rPr lang="pt-BR" sz="2000" dirty="0" err="1">
                <a:solidFill>
                  <a:srgbClr val="0000CC"/>
                </a:solidFill>
              </a:rPr>
              <a:t>Traconites</a:t>
            </a:r>
            <a:r>
              <a:rPr lang="pt-BR" sz="2000" dirty="0">
                <a:solidFill>
                  <a:srgbClr val="0000CC"/>
                </a:solidFill>
              </a:rPr>
              <a:t>, e Lisânias, tetrarca de Abilene</a:t>
            </a:r>
            <a:r>
              <a:rPr lang="pt-BR" sz="2000" dirty="0" smtClean="0">
                <a:solidFill>
                  <a:srgbClr val="0000CC"/>
                </a:solidFill>
              </a:rPr>
              <a:t>,    2 </a:t>
            </a:r>
            <a:r>
              <a:rPr lang="pt-BR" sz="2000" dirty="0">
                <a:solidFill>
                  <a:srgbClr val="0000CC"/>
                </a:solidFill>
              </a:rPr>
              <a:t>sendo Anás e </a:t>
            </a:r>
            <a:r>
              <a:rPr lang="pt-BR" sz="2000" dirty="0" err="1">
                <a:solidFill>
                  <a:srgbClr val="0000CC"/>
                </a:solidFill>
              </a:rPr>
              <a:t>Caifás</a:t>
            </a:r>
            <a:r>
              <a:rPr lang="pt-BR" sz="2000" dirty="0">
                <a:solidFill>
                  <a:srgbClr val="0000CC"/>
                </a:solidFill>
              </a:rPr>
              <a:t> sumos sacerdotes, veio no deserto a palavra de Deus a João, filho de Zacarias</a:t>
            </a:r>
            <a:r>
              <a:rPr lang="pt-BR" sz="2000" dirty="0" smtClean="0">
                <a:solidFill>
                  <a:srgbClr val="0000CC"/>
                </a:solidFill>
              </a:rPr>
              <a:t>.   3 E </a:t>
            </a:r>
            <a:r>
              <a:rPr lang="pt-BR" sz="2000" dirty="0">
                <a:solidFill>
                  <a:srgbClr val="0000CC"/>
                </a:solidFill>
              </a:rPr>
              <a:t>percorreu toda a terra ao redor do Jordão, pregando o batismo de arrependimento, para o perdão dos pecados</a:t>
            </a:r>
            <a:r>
              <a:rPr lang="pt-BR" sz="2000" dirty="0" smtClean="0">
                <a:solidFill>
                  <a:srgbClr val="0000CC"/>
                </a:solidFill>
              </a:rPr>
              <a:t>,    4  </a:t>
            </a:r>
            <a:r>
              <a:rPr lang="pt-BR" sz="2000" dirty="0">
                <a:solidFill>
                  <a:srgbClr val="0000CC"/>
                </a:solidFill>
              </a:rPr>
              <a:t>segundo o que está escrito no livro das palavras do profeta Isaías, que diz: Voz do que clama no deserto: Preparai o caminho do Senhor; endireitai as suas veredas</a:t>
            </a:r>
            <a:r>
              <a:rPr lang="pt-BR" sz="2000" dirty="0" smtClean="0">
                <a:solidFill>
                  <a:srgbClr val="0000CC"/>
                </a:solidFill>
              </a:rPr>
              <a:t>.   5 Todo </a:t>
            </a:r>
            <a:r>
              <a:rPr lang="pt-BR" sz="2000" dirty="0">
                <a:solidFill>
                  <a:srgbClr val="0000CC"/>
                </a:solidFill>
              </a:rPr>
              <a:t>vale se encherá, e se abaixará todo monte e outeiro; e o que é tortuoso se endireitará, e os caminhos escabrosos se aplanarão</a:t>
            </a:r>
            <a:r>
              <a:rPr lang="pt-BR" sz="2000" dirty="0" smtClean="0">
                <a:solidFill>
                  <a:srgbClr val="0000CC"/>
                </a:solidFill>
              </a:rPr>
              <a:t>;    6  </a:t>
            </a:r>
            <a:r>
              <a:rPr lang="pt-BR" sz="2000" dirty="0">
                <a:solidFill>
                  <a:srgbClr val="0000CC"/>
                </a:solidFill>
              </a:rPr>
              <a:t>e toda carne verá a salvação de Deus</a:t>
            </a:r>
            <a:r>
              <a:rPr lang="pt-BR" sz="2000" dirty="0" smtClean="0">
                <a:solidFill>
                  <a:srgbClr val="0000CC"/>
                </a:solidFill>
              </a:rPr>
              <a:t>.    7  </a:t>
            </a:r>
            <a:r>
              <a:rPr lang="pt-BR" sz="2000" dirty="0">
                <a:solidFill>
                  <a:srgbClr val="0000CC"/>
                </a:solidFill>
              </a:rPr>
              <a:t>Dizia, pois, João à multidão que saía para ser batizada por ele: Raça de víboras, quem vos ensinou a fugir da ira que está para vir</a:t>
            </a:r>
            <a:r>
              <a:rPr lang="pt-BR" sz="2000" dirty="0" smtClean="0">
                <a:solidFill>
                  <a:srgbClr val="0000CC"/>
                </a:solidFill>
              </a:rPr>
              <a:t>?    8  </a:t>
            </a:r>
            <a:r>
              <a:rPr lang="pt-BR" sz="2000" dirty="0">
                <a:solidFill>
                  <a:srgbClr val="0000CC"/>
                </a:solidFill>
              </a:rPr>
              <a:t>Produzi, pois, frutos dignos de arrependimento e não comeceis a dizer em vós mesmos: Temos Abraão por pai, porque eu vos digo que até destas pedras pode Deus suscitar filhos a Abraão</a:t>
            </a:r>
            <a:r>
              <a:rPr lang="pt-BR" sz="2000" dirty="0" smtClean="0">
                <a:solidFill>
                  <a:srgbClr val="0000CC"/>
                </a:solidFill>
              </a:rPr>
              <a:t>.    9  </a:t>
            </a:r>
            <a:r>
              <a:rPr lang="pt-BR" sz="2000" dirty="0">
                <a:solidFill>
                  <a:srgbClr val="0000CC"/>
                </a:solidFill>
              </a:rPr>
              <a:t>E também já está posto o machado à raiz das árvores; toda árvore, pois, que não dá bom fruto é cortada e lançada no fogo</a:t>
            </a:r>
            <a:r>
              <a:rPr lang="pt-BR" sz="2000" dirty="0" smtClean="0">
                <a:solidFill>
                  <a:srgbClr val="0000CC"/>
                </a:solidFill>
              </a:rPr>
              <a:t>.</a:t>
            </a:r>
            <a:endParaRPr lang="pt-BR" sz="20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06090"/>
          </a:xfrm>
        </p:spPr>
        <p:txBody>
          <a:bodyPr/>
          <a:lstStyle/>
          <a:p>
            <a:pPr algn="ctr"/>
            <a:r>
              <a:rPr lang="pt-BR" sz="3200" b="1" dirty="0" smtClean="0"/>
              <a:t>LEITURA BÍBLICA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7620000" cy="55640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1700" dirty="0" smtClean="0">
                <a:solidFill>
                  <a:srgbClr val="0000CC"/>
                </a:solidFill>
              </a:rPr>
              <a:t>Lucas 3. </a:t>
            </a:r>
            <a:r>
              <a:rPr lang="pt-BR" sz="1700" dirty="0">
                <a:solidFill>
                  <a:srgbClr val="0000CC"/>
                </a:solidFill>
              </a:rPr>
              <a:t>1 </a:t>
            </a:r>
            <a:r>
              <a:rPr lang="pt-BR" sz="1700" dirty="0" smtClean="0">
                <a:solidFill>
                  <a:srgbClr val="0000CC"/>
                </a:solidFill>
              </a:rPr>
              <a:t> 10  </a:t>
            </a:r>
            <a:r>
              <a:rPr lang="pt-BR" sz="1700" dirty="0">
                <a:solidFill>
                  <a:srgbClr val="0000CC"/>
                </a:solidFill>
              </a:rPr>
              <a:t>E a multidão o interrogava, dizendo: Que faremos, pois</a:t>
            </a:r>
            <a:r>
              <a:rPr lang="pt-BR" sz="1700" dirty="0" smtClean="0">
                <a:solidFill>
                  <a:srgbClr val="0000CC"/>
                </a:solidFill>
              </a:rPr>
              <a:t>?    11  </a:t>
            </a:r>
            <a:r>
              <a:rPr lang="pt-BR" sz="1700" dirty="0">
                <a:solidFill>
                  <a:srgbClr val="0000CC"/>
                </a:solidFill>
              </a:rPr>
              <a:t>E, respondendo ele, disse-lhes: Quem tiver duas túnicas, que reparta com o que não tem, e quem tiver alimentos, que faça da mesma maneira</a:t>
            </a:r>
            <a:r>
              <a:rPr lang="pt-BR" sz="1700" dirty="0" smtClean="0">
                <a:solidFill>
                  <a:srgbClr val="0000CC"/>
                </a:solidFill>
              </a:rPr>
              <a:t>.    12  </a:t>
            </a:r>
            <a:r>
              <a:rPr lang="pt-BR" sz="1700" dirty="0">
                <a:solidFill>
                  <a:srgbClr val="0000CC"/>
                </a:solidFill>
              </a:rPr>
              <a:t>E chegaram também uns publicanos, para serem batizados, e disseram-lhe: Mestre, que devemos fazer</a:t>
            </a:r>
            <a:r>
              <a:rPr lang="pt-BR" sz="1700" dirty="0" smtClean="0">
                <a:solidFill>
                  <a:srgbClr val="0000CC"/>
                </a:solidFill>
              </a:rPr>
              <a:t>?    13  </a:t>
            </a:r>
            <a:r>
              <a:rPr lang="pt-BR" sz="1700" dirty="0">
                <a:solidFill>
                  <a:srgbClr val="0000CC"/>
                </a:solidFill>
              </a:rPr>
              <a:t>E ele lhes disse: Não peçais mais do que aquilo que vos está ordenado</a:t>
            </a:r>
            <a:r>
              <a:rPr lang="pt-BR" sz="1700" dirty="0" smtClean="0">
                <a:solidFill>
                  <a:srgbClr val="0000CC"/>
                </a:solidFill>
              </a:rPr>
              <a:t>.    14  </a:t>
            </a:r>
            <a:r>
              <a:rPr lang="pt-BR" sz="1700" dirty="0">
                <a:solidFill>
                  <a:srgbClr val="0000CC"/>
                </a:solidFill>
              </a:rPr>
              <a:t>E uns soldados o interrogaram também, dizendo: E nós, que faremos? E ele lhes disse: A ninguém trateis mal, nem defraudeis e contentai-vos com o vosso soldo</a:t>
            </a:r>
            <a:r>
              <a:rPr lang="pt-BR" sz="1700" dirty="0" smtClean="0">
                <a:solidFill>
                  <a:srgbClr val="0000CC"/>
                </a:solidFill>
              </a:rPr>
              <a:t>.    15  </a:t>
            </a:r>
            <a:r>
              <a:rPr lang="pt-BR" sz="1700" dirty="0">
                <a:solidFill>
                  <a:srgbClr val="0000CC"/>
                </a:solidFill>
              </a:rPr>
              <a:t>E, estando o povo em expectação e pensando todos de João, em seu coração, se, porventura, seria o Cristo</a:t>
            </a:r>
            <a:r>
              <a:rPr lang="pt-BR" sz="1700" dirty="0" smtClean="0">
                <a:solidFill>
                  <a:srgbClr val="0000CC"/>
                </a:solidFill>
              </a:rPr>
              <a:t>,    16  </a:t>
            </a:r>
            <a:r>
              <a:rPr lang="pt-BR" sz="1700" dirty="0">
                <a:solidFill>
                  <a:srgbClr val="0000CC"/>
                </a:solidFill>
              </a:rPr>
              <a:t>respondeu João a todos, dizendo: Eu, na verdade, batizo-vos com água, mas eis que vem aquele que é mais poderoso do que eu, a quem eu não sou digno de desatar a correia das sandálias; este vos batizará com o Espírito Santo e com fogo</a:t>
            </a:r>
            <a:r>
              <a:rPr lang="pt-BR" sz="1700" dirty="0" smtClean="0">
                <a:solidFill>
                  <a:srgbClr val="0000CC"/>
                </a:solidFill>
              </a:rPr>
              <a:t>.    17  </a:t>
            </a:r>
            <a:r>
              <a:rPr lang="pt-BR" sz="1700" dirty="0">
                <a:solidFill>
                  <a:srgbClr val="0000CC"/>
                </a:solidFill>
              </a:rPr>
              <a:t>Ele tem a pá na sua mão, e limpará a sua eira, e ajuntará o trigo no seu celeiro, mas queimará a palha com fogo que nunca se apaga</a:t>
            </a:r>
            <a:r>
              <a:rPr lang="pt-BR" sz="1700" dirty="0" smtClean="0">
                <a:solidFill>
                  <a:srgbClr val="0000CC"/>
                </a:solidFill>
              </a:rPr>
              <a:t>.    18  </a:t>
            </a:r>
            <a:r>
              <a:rPr lang="pt-BR" sz="1700" dirty="0">
                <a:solidFill>
                  <a:srgbClr val="0000CC"/>
                </a:solidFill>
              </a:rPr>
              <a:t>E assim admoestando-os, muitas outras coisas também anunciava ao povo</a:t>
            </a:r>
            <a:r>
              <a:rPr lang="pt-BR" sz="1700" dirty="0" smtClean="0">
                <a:solidFill>
                  <a:srgbClr val="0000CC"/>
                </a:solidFill>
              </a:rPr>
              <a:t>.    19  </a:t>
            </a:r>
            <a:r>
              <a:rPr lang="pt-BR" sz="1700" dirty="0">
                <a:solidFill>
                  <a:srgbClr val="0000CC"/>
                </a:solidFill>
              </a:rPr>
              <a:t>Sendo, porém, o tetrarca Herodes repreendido por ele por causa de </a:t>
            </a:r>
            <a:r>
              <a:rPr lang="pt-BR" sz="1700" dirty="0" err="1">
                <a:solidFill>
                  <a:srgbClr val="0000CC"/>
                </a:solidFill>
              </a:rPr>
              <a:t>Herodias</a:t>
            </a:r>
            <a:r>
              <a:rPr lang="pt-BR" sz="1700" dirty="0">
                <a:solidFill>
                  <a:srgbClr val="0000CC"/>
                </a:solidFill>
              </a:rPr>
              <a:t>, mulher de seu irmão Filipe, e por todas as maldades que Herodes tinha feito</a:t>
            </a:r>
            <a:r>
              <a:rPr lang="pt-BR" sz="1700" dirty="0" smtClean="0">
                <a:solidFill>
                  <a:srgbClr val="0000CC"/>
                </a:solidFill>
              </a:rPr>
              <a:t>,    20  </a:t>
            </a:r>
            <a:r>
              <a:rPr lang="pt-BR" sz="1700" dirty="0">
                <a:solidFill>
                  <a:srgbClr val="0000CC"/>
                </a:solidFill>
              </a:rPr>
              <a:t>acrescentou a todas as outras ainda esta, a de encerrar João num cárcere</a:t>
            </a:r>
            <a:r>
              <a:rPr lang="pt-BR" sz="1700" dirty="0" smtClean="0">
                <a:solidFill>
                  <a:srgbClr val="0000CC"/>
                </a:solidFill>
              </a:rPr>
              <a:t>.    21  </a:t>
            </a:r>
            <a:r>
              <a:rPr lang="pt-BR" sz="1700" dirty="0">
                <a:solidFill>
                  <a:srgbClr val="0000CC"/>
                </a:solidFill>
              </a:rPr>
              <a:t>E aconteceu que, como todo o povo se batizava, sendo batizado também Jesus, orando ele, o céu se abriu</a:t>
            </a:r>
            <a:r>
              <a:rPr lang="pt-BR" sz="1700" dirty="0" smtClean="0">
                <a:solidFill>
                  <a:srgbClr val="0000CC"/>
                </a:solidFill>
              </a:rPr>
              <a:t>,    22  </a:t>
            </a:r>
            <a:r>
              <a:rPr lang="pt-BR" sz="1700" dirty="0">
                <a:solidFill>
                  <a:srgbClr val="0000CC"/>
                </a:solidFill>
              </a:rPr>
              <a:t>e o Espírito Santo desceu sobre ele em forma corpórea, como uma pomba; e ouviu-se uma voz do céu, que dizia: Tu és meu Filho amado; em ti me tenho comprazido.</a:t>
            </a:r>
          </a:p>
        </p:txBody>
      </p:sp>
    </p:spTree>
    <p:extLst>
      <p:ext uri="{BB962C8B-B14F-4D97-AF65-F5344CB8AC3E}">
        <p14:creationId xmlns:p14="http://schemas.microsoft.com/office/powerpoint/2010/main" val="40585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INTRODUÇÃO</a:t>
            </a:r>
          </a:p>
          <a:p>
            <a:r>
              <a:rPr lang="pt-BR" sz="2400" dirty="0"/>
              <a:t>I – OUVINDO A VOZ DE DEUS</a:t>
            </a:r>
          </a:p>
          <a:p>
            <a:pPr marL="114300" indent="0">
              <a:buNone/>
            </a:pPr>
            <a:r>
              <a:rPr lang="pt-BR" sz="2400" dirty="0"/>
              <a:t>	</a:t>
            </a:r>
            <a:r>
              <a:rPr lang="pt-BR" sz="2400" dirty="0" smtClean="0"/>
              <a:t>				</a:t>
            </a:r>
            <a:r>
              <a:rPr lang="pt-BR" dirty="0" smtClean="0"/>
              <a:t>(</a:t>
            </a:r>
            <a:r>
              <a:rPr lang="pt-BR" dirty="0" err="1"/>
              <a:t>Lc</a:t>
            </a:r>
            <a:r>
              <a:rPr lang="pt-BR" dirty="0"/>
              <a:t> </a:t>
            </a:r>
            <a:r>
              <a:rPr lang="pt-BR" dirty="0" smtClean="0"/>
              <a:t>3.1-6)</a:t>
            </a:r>
          </a:p>
          <a:p>
            <a:r>
              <a:rPr lang="pt-BR" sz="2400" dirty="0"/>
              <a:t>II – UMA PREGAÇÃO PODEROSAMENTE </a:t>
            </a:r>
            <a:r>
              <a:rPr lang="pt-BR" sz="2400" dirty="0" smtClean="0"/>
              <a:t>CONVINCENTE</a:t>
            </a:r>
            <a:r>
              <a:rPr lang="pt-BR" sz="2400" dirty="0"/>
              <a:t>	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</a:t>
            </a:r>
            <a:r>
              <a:rPr lang="pt-BR" sz="2400" dirty="0" smtClean="0"/>
              <a:t>3.7-14)</a:t>
            </a:r>
          </a:p>
          <a:p>
            <a:r>
              <a:rPr lang="pt-BR" sz="2400" dirty="0"/>
              <a:t>III – ENCONTRANDO O CORDEIRO DE DEUS QUE TIRA </a:t>
            </a:r>
            <a:r>
              <a:rPr lang="pt-BR" sz="2400" dirty="0" smtClean="0"/>
              <a:t>O</a:t>
            </a:r>
          </a:p>
          <a:p>
            <a:pPr marL="114300" indent="0">
              <a:buNone/>
            </a:pPr>
            <a:r>
              <a:rPr lang="pt-BR" sz="2400" dirty="0" smtClean="0"/>
              <a:t>	PECADO </a:t>
            </a:r>
            <a:r>
              <a:rPr lang="pt-BR" sz="2400" dirty="0"/>
              <a:t>DO </a:t>
            </a:r>
            <a:r>
              <a:rPr lang="pt-BR" sz="2400" dirty="0" smtClean="0"/>
              <a:t>MUNDO		(</a:t>
            </a:r>
            <a:r>
              <a:rPr lang="pt-BR" sz="2400" dirty="0" err="1"/>
              <a:t>Lc</a:t>
            </a:r>
            <a:r>
              <a:rPr lang="pt-BR" sz="2400" dirty="0"/>
              <a:t> 3.15-22 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endParaRPr lang="pt-BR" sz="2400" dirty="0" smtClean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CONCLUSÃO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997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620000" cy="1008112"/>
          </a:xfrm>
        </p:spPr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7620000" cy="494461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2400" b="1" dirty="0" smtClean="0"/>
              <a:t>	INTRODUÇÃO</a:t>
            </a:r>
          </a:p>
          <a:p>
            <a:pPr marL="114300" indent="0">
              <a:buNone/>
            </a:pPr>
            <a:endParaRPr lang="pt-BR" sz="1200" dirty="0" smtClean="0"/>
          </a:p>
          <a:p>
            <a:pPr marL="114300" indent="0" algn="just">
              <a:buNone/>
            </a:pPr>
            <a:r>
              <a:rPr lang="pt-BR" dirty="0" smtClean="0"/>
              <a:t>	</a:t>
            </a:r>
            <a:r>
              <a:rPr lang="pt-BR" sz="2400" dirty="0"/>
              <a:t>Nesta lição vamos dar atenção especial ao ministério de João Batista, o precursor do Messias. Em virtude do seu papel fundamental de preparar os corações dos israelitas para identificar e receber o Messias, o ministério de João merece ser analisado cuidadosamente. (</a:t>
            </a:r>
            <a:r>
              <a:rPr lang="pt-BR" sz="2400" dirty="0" err="1">
                <a:solidFill>
                  <a:srgbClr val="0000CC"/>
                </a:solidFill>
              </a:rPr>
              <a:t>Lc</a:t>
            </a:r>
            <a:r>
              <a:rPr lang="pt-BR" sz="2400" dirty="0">
                <a:solidFill>
                  <a:srgbClr val="0000CC"/>
                </a:solidFill>
              </a:rPr>
              <a:t> 1. 57,62-64, 76-79</a:t>
            </a:r>
            <a:r>
              <a:rPr lang="pt-BR" sz="2400" dirty="0"/>
              <a:t>) </a:t>
            </a:r>
            <a:r>
              <a:rPr lang="pt-BR" sz="2400" dirty="0" smtClean="0"/>
              <a:t>Com </a:t>
            </a:r>
            <a:r>
              <a:rPr lang="pt-BR" sz="2400" dirty="0"/>
              <a:t>João Batista </a:t>
            </a:r>
            <a:r>
              <a:rPr lang="pt-BR" sz="2400" dirty="0" smtClean="0"/>
              <a:t>se desenvolve o </a:t>
            </a:r>
            <a:r>
              <a:rPr lang="pt-BR" sz="2400" dirty="0"/>
              <a:t>ministério da Palavra eficaz em preparar os corações dos pecadores para receberem de bom grado o Cordeiro de Deus que tira o pecado do mundo.</a:t>
            </a:r>
          </a:p>
        </p:txBody>
      </p:sp>
    </p:spTree>
    <p:extLst>
      <p:ext uri="{BB962C8B-B14F-4D97-AF65-F5344CB8AC3E}">
        <p14:creationId xmlns:p14="http://schemas.microsoft.com/office/powerpoint/2010/main" val="300069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06090"/>
          </a:xfrm>
        </p:spPr>
        <p:txBody>
          <a:bodyPr/>
          <a:lstStyle/>
          <a:p>
            <a:pPr algn="ctr"/>
            <a:r>
              <a:rPr lang="pt-BR" sz="2400" b="1" dirty="0" smtClean="0"/>
              <a:t>LEITURA BÍBLICA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pt-BR" sz="2300" dirty="0" err="1">
                <a:solidFill>
                  <a:srgbClr val="0000CC"/>
                </a:solidFill>
              </a:rPr>
              <a:t>Lc</a:t>
            </a:r>
            <a:r>
              <a:rPr lang="pt-BR" sz="2300" dirty="0">
                <a:solidFill>
                  <a:srgbClr val="0000CC"/>
                </a:solidFill>
              </a:rPr>
              <a:t> 1. </a:t>
            </a:r>
            <a:r>
              <a:rPr lang="pt-BR" sz="2300" dirty="0" smtClean="0">
                <a:solidFill>
                  <a:srgbClr val="0000CC"/>
                </a:solidFill>
              </a:rPr>
              <a:t>57  </a:t>
            </a:r>
            <a:r>
              <a:rPr lang="pt-BR" sz="2300" dirty="0">
                <a:solidFill>
                  <a:srgbClr val="0000CC"/>
                </a:solidFill>
              </a:rPr>
              <a:t>E completou-se para Isabel o tempo de dar à luz, e teve um filho</a:t>
            </a:r>
            <a:r>
              <a:rPr lang="pt-BR" sz="2300" dirty="0" smtClean="0">
                <a:solidFill>
                  <a:srgbClr val="0000CC"/>
                </a:solidFill>
              </a:rPr>
              <a:t>.</a:t>
            </a:r>
          </a:p>
          <a:p>
            <a:pPr marL="114300" indent="0">
              <a:buNone/>
            </a:pPr>
            <a:r>
              <a:rPr lang="pt-BR" sz="2300" dirty="0" smtClean="0">
                <a:solidFill>
                  <a:srgbClr val="7030A0"/>
                </a:solidFill>
              </a:rPr>
              <a:t>62  E perguntaram, por acenos, ao pai como queria que lhe chamassem.    63  </a:t>
            </a:r>
            <a:r>
              <a:rPr lang="pt-BR" sz="2300" dirty="0">
                <a:solidFill>
                  <a:srgbClr val="7030A0"/>
                </a:solidFill>
              </a:rPr>
              <a:t>E, pedindo ele uma tabuinha de escrever, escreveu, dizendo: O seu nome é João. E todos se maravilharam</a:t>
            </a:r>
            <a:r>
              <a:rPr lang="pt-BR" sz="2300" dirty="0" smtClean="0">
                <a:solidFill>
                  <a:srgbClr val="7030A0"/>
                </a:solidFill>
              </a:rPr>
              <a:t>.    64  E </a:t>
            </a:r>
            <a:r>
              <a:rPr lang="pt-BR" sz="2300" dirty="0">
                <a:solidFill>
                  <a:srgbClr val="7030A0"/>
                </a:solidFill>
              </a:rPr>
              <a:t>logo a boca se lhe abriu, e a língua se lhe soltou; e falava, louvando a Deus</a:t>
            </a:r>
            <a:r>
              <a:rPr lang="pt-BR" sz="2300" dirty="0" smtClean="0">
                <a:solidFill>
                  <a:srgbClr val="7030A0"/>
                </a:solidFill>
              </a:rPr>
              <a:t>. </a:t>
            </a:r>
          </a:p>
          <a:p>
            <a:pPr marL="114300" indent="0">
              <a:buNone/>
            </a:pPr>
            <a:r>
              <a:rPr lang="pt-BR" sz="2300" dirty="0" smtClean="0">
                <a:solidFill>
                  <a:srgbClr val="0000CC"/>
                </a:solidFill>
              </a:rPr>
              <a:t>76  </a:t>
            </a:r>
            <a:r>
              <a:rPr lang="pt-BR" sz="2300" dirty="0">
                <a:solidFill>
                  <a:srgbClr val="0000CC"/>
                </a:solidFill>
              </a:rPr>
              <a:t>E tu, ó menino, serás chamado profeta do Altíssimo, porque hás de ir ante a face do Senhor, a preparar os seus caminhos</a:t>
            </a:r>
            <a:r>
              <a:rPr lang="pt-BR" sz="2300" dirty="0" smtClean="0">
                <a:solidFill>
                  <a:srgbClr val="0000CC"/>
                </a:solidFill>
              </a:rPr>
              <a:t>,    77  </a:t>
            </a:r>
            <a:r>
              <a:rPr lang="pt-BR" sz="2300" dirty="0">
                <a:solidFill>
                  <a:srgbClr val="0000CC"/>
                </a:solidFill>
              </a:rPr>
              <a:t>para dar ao seu povo conhecimento da salvação, na remissão dos seus pecados</a:t>
            </a:r>
            <a:r>
              <a:rPr lang="pt-BR" sz="2300" dirty="0" smtClean="0">
                <a:solidFill>
                  <a:srgbClr val="0000CC"/>
                </a:solidFill>
              </a:rPr>
              <a:t>,    78  pelas entranhas da misericórdia do nosso Deus, com que o oriente do alto nos visitou</a:t>
            </a:r>
            <a:r>
              <a:rPr lang="pt-BR" sz="2300" dirty="0">
                <a:solidFill>
                  <a:srgbClr val="0000CC"/>
                </a:solidFill>
              </a:rPr>
              <a:t>, </a:t>
            </a:r>
            <a:r>
              <a:rPr lang="pt-BR" sz="2300" dirty="0" smtClean="0">
                <a:solidFill>
                  <a:srgbClr val="0000CC"/>
                </a:solidFill>
              </a:rPr>
              <a:t>   79  </a:t>
            </a:r>
            <a:r>
              <a:rPr lang="pt-BR" sz="2300" dirty="0">
                <a:solidFill>
                  <a:srgbClr val="0000CC"/>
                </a:solidFill>
              </a:rPr>
              <a:t>para alumiar os que estão assentados em trevas e sombra de morte, a fim de dirigir os nossos pés pelo caminho da paz</a:t>
            </a:r>
            <a:r>
              <a:rPr lang="pt-BR" sz="2300" dirty="0" smtClean="0">
                <a:solidFill>
                  <a:srgbClr val="0000CC"/>
                </a:solidFill>
              </a:rPr>
              <a:t>.</a:t>
            </a:r>
            <a:endParaRPr lang="pt-BR" sz="23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2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2400" b="1" dirty="0">
                <a:solidFill>
                  <a:srgbClr val="675E47"/>
                </a:solidFill>
              </a:rPr>
              <a:t>LIÇÃO 4: A VOZ DO QUE CLAMA DO DESERTO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t-BR" dirty="0"/>
          </a:p>
          <a:p>
            <a:pPr marL="114300" indent="0">
              <a:buNone/>
            </a:pPr>
            <a:r>
              <a:rPr lang="pt-BR" sz="2400" dirty="0" smtClean="0"/>
              <a:t>	INTRODUÇÃO</a:t>
            </a:r>
          </a:p>
          <a:p>
            <a:r>
              <a:rPr lang="pt-BR" sz="3200" dirty="0">
                <a:solidFill>
                  <a:srgbClr val="FF0000"/>
                </a:solidFill>
              </a:rPr>
              <a:t>I – OUVINDO A VOZ DE DEUS</a:t>
            </a:r>
          </a:p>
          <a:p>
            <a:pPr marL="114300" indent="0">
              <a:buNone/>
            </a:pPr>
            <a:r>
              <a:rPr lang="pt-BR" sz="2400" dirty="0">
                <a:solidFill>
                  <a:srgbClr val="FF0000"/>
                </a:solidFill>
              </a:rPr>
              <a:t>	</a:t>
            </a:r>
            <a:r>
              <a:rPr lang="pt-BR" sz="2400" dirty="0" smtClean="0">
                <a:solidFill>
                  <a:srgbClr val="FF0000"/>
                </a:solidFill>
              </a:rPr>
              <a:t>				</a:t>
            </a:r>
            <a:r>
              <a:rPr lang="pt-BR" dirty="0" smtClean="0">
                <a:solidFill>
                  <a:srgbClr val="FF0000"/>
                </a:solidFill>
              </a:rPr>
              <a:t>(</a:t>
            </a:r>
            <a:r>
              <a:rPr lang="pt-BR" dirty="0" err="1">
                <a:solidFill>
                  <a:srgbClr val="FF0000"/>
                </a:solidFill>
              </a:rPr>
              <a:t>Lc</a:t>
            </a:r>
            <a:r>
              <a:rPr lang="pt-BR" dirty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3.1-6)</a:t>
            </a:r>
          </a:p>
          <a:p>
            <a:r>
              <a:rPr lang="pt-BR" sz="2400" dirty="0"/>
              <a:t>II – UMA PREGAÇÃO PODEROSAMENTE </a:t>
            </a:r>
            <a:r>
              <a:rPr lang="pt-BR" sz="2400" dirty="0" smtClean="0"/>
              <a:t>CONVINCENTE</a:t>
            </a:r>
            <a:r>
              <a:rPr lang="pt-BR" sz="2400" dirty="0"/>
              <a:t>	</a:t>
            </a:r>
            <a:r>
              <a:rPr lang="pt-BR" sz="2400" dirty="0" smtClean="0"/>
              <a:t>					(</a:t>
            </a:r>
            <a:r>
              <a:rPr lang="pt-BR" sz="2400" dirty="0" err="1"/>
              <a:t>Lc</a:t>
            </a:r>
            <a:r>
              <a:rPr lang="pt-BR" sz="2400" dirty="0"/>
              <a:t> </a:t>
            </a:r>
            <a:r>
              <a:rPr lang="pt-BR" sz="2400" dirty="0" smtClean="0"/>
              <a:t>3.7-14)</a:t>
            </a:r>
          </a:p>
          <a:p>
            <a:r>
              <a:rPr lang="pt-BR" sz="2400" dirty="0"/>
              <a:t>III – ENCONTRANDO O CORDEIRO DE DEUS QUE TIRA </a:t>
            </a:r>
            <a:r>
              <a:rPr lang="pt-BR" sz="2400" dirty="0" smtClean="0"/>
              <a:t>O</a:t>
            </a:r>
          </a:p>
          <a:p>
            <a:pPr marL="114300" indent="0">
              <a:buNone/>
            </a:pPr>
            <a:r>
              <a:rPr lang="pt-BR" sz="2400" dirty="0" smtClean="0"/>
              <a:t>	PECADO </a:t>
            </a:r>
            <a:r>
              <a:rPr lang="pt-BR" sz="2400" dirty="0"/>
              <a:t>DO </a:t>
            </a:r>
            <a:r>
              <a:rPr lang="pt-BR" sz="2400" dirty="0" smtClean="0"/>
              <a:t>MUNDO		(</a:t>
            </a:r>
            <a:r>
              <a:rPr lang="pt-BR" sz="2400" dirty="0" err="1"/>
              <a:t>Lc</a:t>
            </a:r>
            <a:r>
              <a:rPr lang="pt-BR" sz="2400" dirty="0"/>
              <a:t> 3.15-22 </a:t>
            </a:r>
            <a:r>
              <a:rPr lang="pt-BR" sz="2400" dirty="0" smtClean="0"/>
              <a:t>)</a:t>
            </a:r>
          </a:p>
          <a:p>
            <a:pPr marL="114300" indent="0">
              <a:buNone/>
            </a:pPr>
            <a:endParaRPr lang="pt-BR" sz="2400" dirty="0" smtClean="0"/>
          </a:p>
          <a:p>
            <a:pPr marL="114300" indent="0">
              <a:buNone/>
            </a:pPr>
            <a:r>
              <a:rPr lang="pt-BR" sz="2400" dirty="0" smtClean="0"/>
              <a:t>	</a:t>
            </a:r>
            <a:r>
              <a:rPr lang="pt-BR" sz="2800" dirty="0" smtClean="0"/>
              <a:t>CONCLUSÃO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014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549</TotalTime>
  <Words>3424</Words>
  <Application>Microsoft Office PowerPoint</Application>
  <PresentationFormat>Apresentação na tela (4:3)</PresentationFormat>
  <Paragraphs>166</Paragraphs>
  <Slides>37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Adjacência</vt:lpstr>
      <vt:lpstr>A VIDA E OBRA DE JESUS CRISTO</vt:lpstr>
      <vt:lpstr>LIÇÃO 4:   A VOZ DO QUE CLAMA DO DESERTO</vt:lpstr>
      <vt:lpstr>LIÇÃO 4:     A VOZ DO QUE CLAMA DO DESERTO</vt:lpstr>
      <vt:lpstr>LEITURA BÍBLICA</vt:lpstr>
      <vt:lpstr>LEITURA BÍBLICA</vt:lpstr>
      <vt:lpstr>LIÇÃO 4: A VOZ DO QUE CLAMA DO DESERTO</vt:lpstr>
      <vt:lpstr>LIÇÃO 4: A VOZ DO QUE CLAMA DO DESERTO</vt:lpstr>
      <vt:lpstr>LEITURA BÍBLICA</vt:lpstr>
      <vt:lpstr>LIÇÃO 4: A VOZ DO QUE CLAMA DO DESERTO</vt:lpstr>
      <vt:lpstr>LEITURA BÍBLICA</vt:lpstr>
      <vt:lpstr>LIÇÃO 4: A VOZ DO QUE CLAMA DO DESERTO</vt:lpstr>
      <vt:lpstr>LEITURA BÍBLICA</vt:lpstr>
      <vt:lpstr>LIÇÃO 4: A VOZ DO QUE CLAMA DO DESERTO</vt:lpstr>
      <vt:lpstr>LIÇÃO 4: A VOZ DO QUE CLAMA DO DESERTO</vt:lpstr>
      <vt:lpstr>LEITURA BÍBLICA</vt:lpstr>
      <vt:lpstr>LIÇÃO 4: A VOZ DO QUE CLAMA DO DESERTO</vt:lpstr>
      <vt:lpstr>Apresentação do PowerPoint</vt:lpstr>
      <vt:lpstr>LEITURA BÍBLICA</vt:lpstr>
      <vt:lpstr>LIÇÃO 4: A VOZ DO QUE CLAMA DO DESERTO</vt:lpstr>
      <vt:lpstr>Apresentação do PowerPoint</vt:lpstr>
      <vt:lpstr>LIÇÃO 4: A VOZ DO QUE CLAMA DO DESERTO</vt:lpstr>
      <vt:lpstr>LEITURA BÍBLICA</vt:lpstr>
      <vt:lpstr>LIÇÃO 4: A VOZ DO QUE CLAMA DO DESERTO</vt:lpstr>
      <vt:lpstr>Apresentação do PowerPoint</vt:lpstr>
      <vt:lpstr>Apresentação do PowerPoint</vt:lpstr>
      <vt:lpstr>LEITURA BÍBLICA</vt:lpstr>
      <vt:lpstr>LIÇÃO 4: A VOZ DO QUE CLAMA DO DESERTO</vt:lpstr>
      <vt:lpstr>Apresentação do PowerPoint</vt:lpstr>
      <vt:lpstr>Apresentação do PowerPoint</vt:lpstr>
      <vt:lpstr>Apresentação do PowerPoint</vt:lpstr>
      <vt:lpstr>LEITURA BÍBLICA</vt:lpstr>
      <vt:lpstr>LIÇÃO 4: A VOZ DO QUE CLAMA DO DESERTO</vt:lpstr>
      <vt:lpstr>Apresentação do PowerPoint</vt:lpstr>
      <vt:lpstr>LIÇÃO 4: A VOZ DO QUE CLAMA DO DESERTO</vt:lpstr>
      <vt:lpstr>LIÇÃO 4: A VOZ DO QUE CLAMA DO DESERTO</vt:lpstr>
      <vt:lpstr>LIÇÃO 4: A VOZ DO QUE CLAMA DO DESERTO</vt:lpstr>
      <vt:lpstr>LIÇÃO 4: A VOZ DO QUE CLAMA DO DESERTO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VIDA E OBRA DE JESUS CRISTO</dc:title>
  <dc:creator>Cledson _</dc:creator>
  <cp:lastModifiedBy>I.G.V</cp:lastModifiedBy>
  <cp:revision>53</cp:revision>
  <dcterms:created xsi:type="dcterms:W3CDTF">2017-09-26T11:32:47Z</dcterms:created>
  <dcterms:modified xsi:type="dcterms:W3CDTF">2017-10-17T17:36:32Z</dcterms:modified>
</cp:coreProperties>
</file>