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3" r:id="rId6"/>
    <p:sldId id="261" r:id="rId7"/>
    <p:sldId id="308" r:id="rId8"/>
    <p:sldId id="301" r:id="rId9"/>
    <p:sldId id="271" r:id="rId10"/>
    <p:sldId id="272" r:id="rId11"/>
    <p:sldId id="309" r:id="rId12"/>
    <p:sldId id="273" r:id="rId13"/>
    <p:sldId id="274" r:id="rId14"/>
    <p:sldId id="295" r:id="rId15"/>
    <p:sldId id="302" r:id="rId16"/>
    <p:sldId id="299" r:id="rId17"/>
    <p:sldId id="279" r:id="rId18"/>
    <p:sldId id="296" r:id="rId19"/>
    <p:sldId id="307" r:id="rId20"/>
    <p:sldId id="281" r:id="rId21"/>
    <p:sldId id="294" r:id="rId22"/>
    <p:sldId id="311" r:id="rId23"/>
    <p:sldId id="310" r:id="rId24"/>
    <p:sldId id="303" r:id="rId25"/>
    <p:sldId id="300" r:id="rId26"/>
    <p:sldId id="286" r:id="rId27"/>
    <p:sldId id="297" r:id="rId28"/>
    <p:sldId id="312" r:id="rId29"/>
    <p:sldId id="288" r:id="rId30"/>
    <p:sldId id="298" r:id="rId31"/>
    <p:sldId id="304" r:id="rId32"/>
    <p:sldId id="291" r:id="rId33"/>
    <p:sldId id="305" r:id="rId34"/>
    <p:sldId id="306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ECC2-8F8F-47EA-83AC-CCFACACA2B89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6F8A-C949-4BC5-89D8-51B3A5CA3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99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É maravilhoso como Deus soberanamente articula circunstâncias a fim de cumprir com seus propósitos, </a:t>
            </a:r>
            <a:r>
              <a:rPr lang="pt-BR" dirty="0" smtClean="0"/>
              <a:t>o Senhor, governa nossa vida; não compreendemos e permite circunstâncias adversas que nos conduzirão ao centro da vontade d’Ele.</a:t>
            </a:r>
            <a:endParaRPr lang="pt-BR" sz="1200" dirty="0" smtClean="0"/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3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2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Então, Herodes, . . . irritou-se muito e mandou matar todos os meninos que havia em Belém ...  de dois anos para baixo, segundo o tempo que diligentemente inquirira dos magos.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322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63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Seja pela ação soberana de Deus para trazer José e Maria de volta para Belém, ... seja pela manifestação angelical que conduziu simples pastores a encontrarem o Grande Rei, tenha certeza, Deus estava pensando em mim e em você.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8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59F964-4EF1-4747-994B-3B54052C7970}" type="datetimeFigureOut">
              <a:rPr lang="pt-BR" smtClean="0"/>
              <a:t>10/10/2017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VIDA E OBRA DE JESUS CRISTO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EBD - 4° TRIMESTRE DE 2017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911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48872" cy="1080120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r>
              <a:rPr lang="pt-BR" sz="2200" b="1" dirty="0" smtClean="0">
                <a:solidFill>
                  <a:srgbClr val="675E47"/>
                </a:solidFill>
              </a:rPr>
              <a:t/>
            </a:r>
            <a:br>
              <a:rPr lang="pt-BR" sz="2200" b="1" dirty="0" smtClean="0">
                <a:solidFill>
                  <a:srgbClr val="675E47"/>
                </a:solidFill>
              </a:rPr>
            </a:br>
            <a:r>
              <a:rPr lang="pt-BR" sz="2200" b="1" dirty="0" smtClean="0">
                <a:solidFill>
                  <a:srgbClr val="675E47"/>
                </a:solidFill>
              </a:rPr>
              <a:t>A </a:t>
            </a:r>
            <a:r>
              <a:rPr lang="pt-BR" sz="2200" b="1" dirty="0">
                <a:solidFill>
                  <a:srgbClr val="675E47"/>
                </a:solidFill>
              </a:rPr>
              <a:t>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92088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 – O NASCIMENTO DE </a:t>
            </a:r>
            <a:r>
              <a:rPr lang="pt-BR" sz="2400" dirty="0" smtClean="0">
                <a:solidFill>
                  <a:srgbClr val="2F2B20"/>
                </a:solidFill>
              </a:rPr>
              <a:t>JESUS				         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0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Às vésperas de Maria dar à luz o Salvador, foi decretado por César Augusto o alistamento obrigatório a todos habitantes do Império Romano</a:t>
            </a:r>
            <a:r>
              <a:rPr lang="pt-BR" sz="2800" dirty="0" smtClean="0"/>
              <a:t>. </a:t>
            </a:r>
            <a:r>
              <a:rPr lang="pt-BR" sz="2800" dirty="0"/>
              <a:t>O chefe de família era </a:t>
            </a:r>
            <a:r>
              <a:rPr lang="pt-BR" sz="2800" dirty="0" smtClean="0"/>
              <a:t>obrigado </a:t>
            </a:r>
            <a:r>
              <a:rPr lang="pt-BR" sz="2800" dirty="0"/>
              <a:t>a alistar-se na sua cidade de origem onde constavam os registros de seus familiares, assim José subiu da Galileia para Belém na </a:t>
            </a:r>
            <a:r>
              <a:rPr lang="pt-BR" sz="2800" dirty="0" smtClean="0"/>
              <a:t>Judeia, pois</a:t>
            </a:r>
            <a:r>
              <a:rPr lang="pt-BR" sz="2800" dirty="0"/>
              <a:t>, segundo a profecia de Miquéias, o Messias nasceria na cidade de Belém (</a:t>
            </a:r>
            <a:r>
              <a:rPr lang="pt-BR" sz="2800" dirty="0" err="1">
                <a:solidFill>
                  <a:srgbClr val="0000CC"/>
                </a:solidFill>
              </a:rPr>
              <a:t>Mq</a:t>
            </a:r>
            <a:r>
              <a:rPr lang="pt-BR" sz="2800" dirty="0">
                <a:solidFill>
                  <a:srgbClr val="0000CC"/>
                </a:solidFill>
              </a:rPr>
              <a:t> 5.2</a:t>
            </a:r>
            <a:r>
              <a:rPr lang="pt-BR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70931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Mq</a:t>
            </a:r>
            <a:r>
              <a:rPr lang="pt-BR" sz="2400" dirty="0">
                <a:solidFill>
                  <a:srgbClr val="0000CC"/>
                </a:solidFill>
              </a:rPr>
              <a:t> 5. 2  E tu, Belém </a:t>
            </a:r>
            <a:r>
              <a:rPr lang="pt-BR" sz="2400" dirty="0" err="1">
                <a:solidFill>
                  <a:srgbClr val="0000CC"/>
                </a:solidFill>
              </a:rPr>
              <a:t>Efrata</a:t>
            </a:r>
            <a:r>
              <a:rPr lang="pt-BR" sz="2400" dirty="0">
                <a:solidFill>
                  <a:srgbClr val="0000CC"/>
                </a:solidFill>
              </a:rPr>
              <a:t>, posto que pequena entre milhares de Judá, de ti me sairá o que será Senhor em Israel, e cujas origens são desde os tempos antigos, desde os dias da eternidade.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3  Portanto, os entregará até ao tempo em que a que está de parto tiver dado à luz; então, o resto de seus irmãos voltará com os filhos de Israel.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4  E ele permanecerá e apascentará o povo na força do SENHOR, na excelência do nome do SENHOR, seu Deus; e eles permanecerão, porque agora será ele engrandecido até aos fins da terra.</a:t>
            </a:r>
            <a:endParaRPr lang="pt-BR" sz="28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504056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04056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 err="1" smtClean="0">
                <a:solidFill>
                  <a:srgbClr val="0000CC"/>
                </a:solidFill>
              </a:rPr>
              <a:t>Lc</a:t>
            </a:r>
            <a:r>
              <a:rPr lang="pt-BR" sz="3200" dirty="0" smtClean="0">
                <a:solidFill>
                  <a:srgbClr val="0000CC"/>
                </a:solidFill>
              </a:rPr>
              <a:t> </a:t>
            </a:r>
            <a:r>
              <a:rPr lang="pt-BR" sz="3200" dirty="0">
                <a:solidFill>
                  <a:srgbClr val="0000CC"/>
                </a:solidFill>
              </a:rPr>
              <a:t>2. </a:t>
            </a:r>
            <a:r>
              <a:rPr lang="pt-BR" sz="3200" dirty="0" smtClean="0">
                <a:solidFill>
                  <a:srgbClr val="0000CC"/>
                </a:solidFill>
              </a:rPr>
              <a:t>6  </a:t>
            </a:r>
            <a:r>
              <a:rPr lang="pt-BR" sz="3200" dirty="0">
                <a:solidFill>
                  <a:srgbClr val="0000CC"/>
                </a:solidFill>
              </a:rPr>
              <a:t>E aconteceu que, estando eles ali, se cumpriram os dias em que ela havia de dar à luz.</a:t>
            </a:r>
          </a:p>
          <a:p>
            <a:pPr marL="114300" indent="0">
              <a:buNone/>
            </a:pPr>
            <a:r>
              <a:rPr lang="pt-BR" sz="3200" dirty="0">
                <a:solidFill>
                  <a:srgbClr val="0000CC"/>
                </a:solidFill>
              </a:rPr>
              <a:t>7  E deu à luz o seu filho primogênito, e envolveu-o em panos, e deitou-o numa manjedoura, porque não havia lugar para eles na estalagem</a:t>
            </a:r>
            <a:r>
              <a:rPr lang="pt-BR" sz="3200" dirty="0" smtClean="0">
                <a:solidFill>
                  <a:srgbClr val="0000CC"/>
                </a:solidFill>
              </a:rPr>
              <a:t>.</a:t>
            </a:r>
            <a:endParaRPr lang="pt-BR" sz="3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936104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1256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600" dirty="0">
                <a:solidFill>
                  <a:srgbClr val="2F2B20"/>
                </a:solidFill>
              </a:rPr>
              <a:t>I – O NASCIMENTO DE </a:t>
            </a:r>
            <a:r>
              <a:rPr lang="pt-BR" sz="2600" dirty="0" smtClean="0">
                <a:solidFill>
                  <a:srgbClr val="2F2B20"/>
                </a:solidFill>
              </a:rPr>
              <a:t>JESUS			         </a:t>
            </a:r>
            <a:r>
              <a:rPr lang="pt-BR" sz="1900" dirty="0" smtClean="0">
                <a:solidFill>
                  <a:srgbClr val="2F2B20"/>
                </a:solidFill>
              </a:rPr>
              <a:t>2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9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Estando já em Belém, cumpriram-se os dias em que Maria havia de dar à </a:t>
            </a:r>
            <a:r>
              <a:rPr lang="pt-BR" sz="2400" dirty="0" smtClean="0"/>
              <a:t>luz.  Maria </a:t>
            </a:r>
            <a:r>
              <a:rPr lang="pt-BR" sz="2400" dirty="0"/>
              <a:t>deu à luz o Salvador e utilizaram um cocho como berço para acolher o Rei dos reis e Senhor dos senhores. A modéstia que marca as circunstâncias do nascimento do nosso supremo Rei serve de inspiração para nós não nos contaminarmos com a soberba e a vaidade que reinam neste mundo tenebroso. </a:t>
            </a:r>
            <a:r>
              <a:rPr lang="pt-BR" sz="2400" dirty="0" smtClean="0"/>
              <a:t>A </a:t>
            </a:r>
            <a:r>
              <a:rPr lang="pt-BR" sz="2400" dirty="0"/>
              <a:t>modéstia e não a pompa distinguiu com muita notoriedade a mentalidade do reino de </a:t>
            </a:r>
            <a:r>
              <a:rPr lang="pt-BR" sz="2400" dirty="0" smtClean="0"/>
              <a:t>Cristo </a:t>
            </a:r>
            <a:r>
              <a:rPr lang="pt-BR" sz="2400" dirty="0"/>
              <a:t>(</a:t>
            </a: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</a:t>
            </a:r>
            <a:r>
              <a:rPr lang="pt-BR" sz="2400" dirty="0" smtClean="0">
                <a:solidFill>
                  <a:srgbClr val="0000CC"/>
                </a:solidFill>
              </a:rPr>
              <a:t>21.1-5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53375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21. 1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E, quando se aproximaram de Jerusalém e chegaram a </a:t>
            </a:r>
            <a:r>
              <a:rPr lang="pt-BR" sz="2400" dirty="0" err="1">
                <a:solidFill>
                  <a:srgbClr val="0000CC"/>
                </a:solidFill>
              </a:rPr>
              <a:t>Betfagé</a:t>
            </a:r>
            <a:r>
              <a:rPr lang="pt-BR" sz="2400" dirty="0">
                <a:solidFill>
                  <a:srgbClr val="0000CC"/>
                </a:solidFill>
              </a:rPr>
              <a:t>, ao monte das Oliveiras, enviou, então, Jesus dois discípulos, dizendo-lhes: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2  Ide à aldeia que está defronte de vós e logo encontrareis uma jumenta presa e um jumentinho com ela; desprendei-a e </a:t>
            </a:r>
            <a:r>
              <a:rPr lang="pt-BR" sz="2400" dirty="0" err="1">
                <a:solidFill>
                  <a:srgbClr val="0000CC"/>
                </a:solidFill>
              </a:rPr>
              <a:t>trazei-mos</a:t>
            </a:r>
            <a:r>
              <a:rPr lang="pt-BR" sz="2400" dirty="0">
                <a:solidFill>
                  <a:srgbClr val="0000CC"/>
                </a:solidFill>
              </a:rPr>
              <a:t>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3  E, se alguém vos disser alguma coisa, direis que o Senhor precisa deles; e logo os enviará.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4  Ora, tudo isso aconteceu para que se cumprisse o que foi dito pelo profeta, que diz: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5  Dizei à filha de Sião: </a:t>
            </a:r>
            <a:r>
              <a:rPr lang="pt-BR" sz="2400" u="sng" dirty="0">
                <a:solidFill>
                  <a:srgbClr val="0000CC"/>
                </a:solidFill>
              </a:rPr>
              <a:t>Eis que o teu Rei aí te vem, humilde </a:t>
            </a:r>
            <a:r>
              <a:rPr lang="pt-BR" sz="2400" dirty="0">
                <a:solidFill>
                  <a:srgbClr val="0000CC"/>
                </a:solidFill>
              </a:rPr>
              <a:t>e assentado sobre uma jumenta e sobre um jumentinho, filho de animal de carga.</a:t>
            </a:r>
          </a:p>
        </p:txBody>
      </p:sp>
    </p:spTree>
    <p:extLst>
      <p:ext uri="{BB962C8B-B14F-4D97-AF65-F5344CB8AC3E}">
        <p14:creationId xmlns:p14="http://schemas.microsoft.com/office/powerpoint/2010/main" val="12509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dirty="0"/>
              <a:t>I – 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sz="2000" dirty="0" err="1" smtClean="0"/>
              <a:t>Lc</a:t>
            </a:r>
            <a:r>
              <a:rPr lang="pt-BR" sz="2000" dirty="0" smtClean="0"/>
              <a:t> 2.1-7</a:t>
            </a:r>
            <a:r>
              <a:rPr lang="pt-BR" dirty="0" smtClean="0"/>
              <a:t> )</a:t>
            </a:r>
          </a:p>
          <a:p>
            <a:r>
              <a:rPr lang="pt-BR" b="1" dirty="0">
                <a:solidFill>
                  <a:srgbClr val="FF0000"/>
                </a:solidFill>
              </a:rPr>
              <a:t>II – A CELEBRAÇÃO ANGELICAL PELO NASCIMENTO DE </a:t>
            </a:r>
            <a:r>
              <a:rPr lang="pt-BR" b="1" dirty="0" smtClean="0">
                <a:solidFill>
                  <a:srgbClr val="FF000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	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Lc</a:t>
            </a:r>
            <a:r>
              <a:rPr lang="pt-BR" dirty="0">
                <a:solidFill>
                  <a:srgbClr val="FF0000"/>
                </a:solidFill>
              </a:rPr>
              <a:t> 2.8-19) </a:t>
            </a:r>
          </a:p>
          <a:p>
            <a:r>
              <a:rPr lang="pt-BR" sz="2400" dirty="0"/>
              <a:t>III – </a:t>
            </a:r>
            <a:r>
              <a:rPr lang="pt-BR" dirty="0"/>
              <a:t>SOBRENATURALMENTE CONVENCIDOS DA OBRA </a:t>
            </a:r>
            <a:r>
              <a:rPr lang="pt-BR" dirty="0" smtClean="0"/>
              <a:t>DE DEUS</a:t>
            </a:r>
            <a:r>
              <a:rPr lang="pt-BR" sz="2400" dirty="0" smtClean="0"/>
              <a:t> </a:t>
            </a: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2.20) </a:t>
            </a:r>
            <a:r>
              <a:rPr lang="pt-BR" sz="2400" dirty="0" smtClean="0"/>
              <a:t>	</a:t>
            </a:r>
            <a:endParaRPr lang="pt-BR" sz="2400" dirty="0"/>
          </a:p>
          <a:p>
            <a:pPr marL="114300" lvl="2" indent="0">
              <a:buClr>
                <a:schemeClr val="accent1"/>
              </a:buClr>
              <a:buNone/>
            </a:pPr>
            <a:r>
              <a:rPr lang="pt-BR" sz="2400" dirty="0" smtClean="0"/>
              <a:t>	CONCLUSÃO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929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1"/>
            <a:ext cx="7620000" cy="599735"/>
          </a:xfrm>
        </p:spPr>
        <p:txBody>
          <a:bodyPr/>
          <a:lstStyle/>
          <a:p>
            <a:pPr algn="ctr"/>
            <a:r>
              <a:rPr lang="pt-BR" sz="2800" b="1" dirty="0" smtClean="0"/>
              <a:t>LEITURA BÍBLICA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500" dirty="0" err="1">
                <a:solidFill>
                  <a:srgbClr val="0000CC"/>
                </a:solidFill>
              </a:rPr>
              <a:t>Lc</a:t>
            </a:r>
            <a:r>
              <a:rPr lang="pt-BR" sz="2500" dirty="0">
                <a:solidFill>
                  <a:srgbClr val="0000CC"/>
                </a:solidFill>
              </a:rPr>
              <a:t> 2. </a:t>
            </a:r>
            <a:r>
              <a:rPr lang="pt-BR" sz="2500" dirty="0" smtClean="0">
                <a:solidFill>
                  <a:srgbClr val="0000CC"/>
                </a:solidFill>
              </a:rPr>
              <a:t>8  </a:t>
            </a:r>
            <a:r>
              <a:rPr lang="pt-BR" sz="2500" dirty="0">
                <a:solidFill>
                  <a:srgbClr val="0000CC"/>
                </a:solidFill>
              </a:rPr>
              <a:t>Ora, havia, naquela mesma comarca, pastores que estavam no campo e guardavam durante as vigílias da noite o seu rebanho</a:t>
            </a:r>
            <a:r>
              <a:rPr lang="pt-BR" sz="2500" dirty="0" smtClean="0">
                <a:solidFill>
                  <a:srgbClr val="0000CC"/>
                </a:solidFill>
              </a:rPr>
              <a:t>.    9  </a:t>
            </a:r>
            <a:r>
              <a:rPr lang="pt-BR" sz="2500" dirty="0">
                <a:solidFill>
                  <a:srgbClr val="0000CC"/>
                </a:solidFill>
              </a:rPr>
              <a:t>E eis que um anjo do Senhor veio sobre eles, e a glória do Senhor os cercou de resplendor, e tiveram grande temor</a:t>
            </a:r>
            <a:r>
              <a:rPr lang="pt-BR" sz="2500" dirty="0" smtClean="0">
                <a:solidFill>
                  <a:srgbClr val="0000CC"/>
                </a:solidFill>
              </a:rPr>
              <a:t>.    10  </a:t>
            </a:r>
            <a:r>
              <a:rPr lang="pt-BR" sz="2500" dirty="0">
                <a:solidFill>
                  <a:srgbClr val="0000CC"/>
                </a:solidFill>
              </a:rPr>
              <a:t>E o anjo lhes disse: Não temais, porque eis aqui vos trago novas de grande alegria, que será para todo o povo</a:t>
            </a:r>
            <a:r>
              <a:rPr lang="pt-BR" sz="2500" dirty="0" smtClean="0">
                <a:solidFill>
                  <a:srgbClr val="0000CC"/>
                </a:solidFill>
              </a:rPr>
              <a:t>,    11  </a:t>
            </a:r>
            <a:r>
              <a:rPr lang="pt-BR" sz="2500" dirty="0">
                <a:solidFill>
                  <a:srgbClr val="0000CC"/>
                </a:solidFill>
              </a:rPr>
              <a:t>pois, na cidade de Davi, vos nasceu hoje o Salvador, que é Cristo, o Senhor</a:t>
            </a:r>
            <a:r>
              <a:rPr lang="pt-BR" sz="2500" dirty="0" smtClean="0">
                <a:solidFill>
                  <a:srgbClr val="0000CC"/>
                </a:solidFill>
              </a:rPr>
              <a:t>.    12  </a:t>
            </a:r>
            <a:r>
              <a:rPr lang="pt-BR" sz="2500" dirty="0">
                <a:solidFill>
                  <a:srgbClr val="0000CC"/>
                </a:solidFill>
              </a:rPr>
              <a:t>E isto vos será por sinal: achareis o menino envolto em panos e deitado numa manjedoura</a:t>
            </a:r>
            <a:r>
              <a:rPr lang="pt-BR" sz="2500" dirty="0" smtClean="0">
                <a:solidFill>
                  <a:srgbClr val="0000CC"/>
                </a:solidFill>
              </a:rPr>
              <a:t>.    13  </a:t>
            </a:r>
            <a:r>
              <a:rPr lang="pt-BR" sz="2500" dirty="0">
                <a:solidFill>
                  <a:srgbClr val="0000CC"/>
                </a:solidFill>
              </a:rPr>
              <a:t>E, no mesmo instante, apareceu com o anjo uma multidão dos exércitos celestiais, louvando a Deus e dizendo</a:t>
            </a:r>
            <a:r>
              <a:rPr lang="pt-BR" sz="2500" dirty="0" smtClean="0">
                <a:solidFill>
                  <a:srgbClr val="0000CC"/>
                </a:solidFill>
              </a:rPr>
              <a:t>:    14  </a:t>
            </a:r>
            <a:r>
              <a:rPr lang="pt-BR" sz="2500" dirty="0">
                <a:solidFill>
                  <a:srgbClr val="0000CC"/>
                </a:solidFill>
              </a:rPr>
              <a:t>Glória a Deus nas alturas, paz na terra, boa vontade para com os </a:t>
            </a:r>
            <a:r>
              <a:rPr lang="pt-BR" sz="2500" dirty="0" smtClean="0">
                <a:solidFill>
                  <a:srgbClr val="0000CC"/>
                </a:solidFill>
              </a:rPr>
              <a:t>homens</a:t>
            </a:r>
            <a:endParaRPr lang="pt-BR" sz="25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5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fontScale="925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dirty="0">
                <a:solidFill>
                  <a:srgbClr val="2F2B20"/>
                </a:solidFill>
              </a:rPr>
              <a:t>II – A CELEBRAÇÃO ANGELICAL PELO NASCIMENTO DE </a:t>
            </a:r>
            <a:r>
              <a:rPr lang="pt-BR" dirty="0" smtClean="0">
                <a:solidFill>
                  <a:srgbClr val="2F2B20"/>
                </a:solidFill>
              </a:rPr>
              <a:t>JESUS</a:t>
            </a:r>
            <a:r>
              <a:rPr lang="pt-BR" sz="2400" dirty="0" smtClean="0">
                <a:solidFill>
                  <a:srgbClr val="2F2B20"/>
                </a:solidFill>
              </a:rPr>
              <a:t>           </a:t>
            </a:r>
            <a:r>
              <a:rPr lang="pt-BR" sz="1800" dirty="0" smtClean="0">
                <a:solidFill>
                  <a:srgbClr val="2F2B20"/>
                </a:solidFill>
              </a:rPr>
              <a:t>1/2</a:t>
            </a:r>
            <a:endParaRPr lang="pt-BR" sz="1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endParaRPr lang="pt-BR" sz="1100" dirty="0" smtClean="0"/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O sigilo deste fato logo foi quebrado por anjos que se manifestaram a pastores que guardavam no campo os seus rebanhos durante a vigília da noite. É interessante notarmos que os primeiros a saberem do nascimento do Salvador não pertenciam à nobreza, mas sim a classe de simples trabalhadores do campo (</a:t>
            </a:r>
            <a:r>
              <a:rPr lang="pt-BR" sz="2800" dirty="0">
                <a:solidFill>
                  <a:srgbClr val="0000CC"/>
                </a:solidFill>
              </a:rPr>
              <a:t>1Co </a:t>
            </a:r>
            <a:r>
              <a:rPr lang="pt-BR" sz="2800" dirty="0" smtClean="0">
                <a:solidFill>
                  <a:srgbClr val="0000CC"/>
                </a:solidFill>
              </a:rPr>
              <a:t>1.26-29</a:t>
            </a:r>
            <a:r>
              <a:rPr lang="pt-BR" sz="2800" dirty="0" smtClean="0"/>
              <a:t>). </a:t>
            </a:r>
            <a:r>
              <a:rPr lang="pt-BR" sz="2800" dirty="0"/>
              <a:t>Em seguida, apareceu juntamente com o anjo uma multidão dos exércitos celestiais, os quais celebravam e glorificavam a Deus por </a:t>
            </a:r>
            <a:r>
              <a:rPr lang="pt-BR" sz="2800" dirty="0" smtClean="0"/>
              <a:t>sua boa vontade para com os homens. </a:t>
            </a:r>
            <a:r>
              <a:rPr lang="pt-BR" sz="2800" dirty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Jo</a:t>
            </a:r>
            <a:r>
              <a:rPr lang="pt-BR" sz="2800" dirty="0">
                <a:solidFill>
                  <a:srgbClr val="0000CC"/>
                </a:solidFill>
              </a:rPr>
              <a:t> 1.14</a:t>
            </a:r>
            <a:r>
              <a:rPr lang="pt-BR" sz="2800" dirty="0" smtClean="0"/>
              <a:t>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32354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1Co 1. 26  Porque vede, irmãos, a vossa vocação, que não são muitos os sábios segundo a carne, nem muitos os poderosos, nem muitos os nobres que são chamados.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27  Mas Deus escolheu as coisas loucas deste mundo para confundir as sábias; e Deus escolheu as coisas fracas deste mundo para confundir as fortes.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28  E Deus escolheu as coisas vis deste mundo, e as desprezíveis, e as que não são para aniquilar as que são;</a:t>
            </a:r>
          </a:p>
          <a:p>
            <a:pPr marL="114300" indent="0">
              <a:buNone/>
            </a:pPr>
            <a:r>
              <a:rPr lang="pt-BR" sz="2400" dirty="0" smtClean="0">
                <a:solidFill>
                  <a:srgbClr val="0000CC"/>
                </a:solidFill>
              </a:rPr>
              <a:t>29  para </a:t>
            </a:r>
            <a:r>
              <a:rPr lang="pt-BR" sz="2400" dirty="0">
                <a:solidFill>
                  <a:srgbClr val="0000CC"/>
                </a:solidFill>
              </a:rPr>
              <a:t>que nenhuma carne se glorie </a:t>
            </a:r>
            <a:r>
              <a:rPr lang="pt-BR" sz="2400" dirty="0" smtClean="0">
                <a:solidFill>
                  <a:srgbClr val="0000CC"/>
                </a:solidFill>
              </a:rPr>
              <a:t>perante </a:t>
            </a:r>
            <a:r>
              <a:rPr lang="pt-BR" sz="2400" dirty="0">
                <a:solidFill>
                  <a:srgbClr val="0000CC"/>
                </a:solidFill>
              </a:rPr>
              <a:t>ele</a:t>
            </a:r>
            <a:r>
              <a:rPr lang="pt-BR" sz="2400" dirty="0" smtClean="0">
                <a:solidFill>
                  <a:srgbClr val="0000CC"/>
                </a:solidFill>
              </a:rPr>
              <a:t>.</a:t>
            </a:r>
          </a:p>
          <a:p>
            <a:pPr marL="114300" indent="0">
              <a:buNone/>
            </a:pPr>
            <a:endParaRPr lang="pt-BR" sz="10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3200" dirty="0" err="1">
                <a:solidFill>
                  <a:srgbClr val="7030A0"/>
                </a:solidFill>
              </a:rPr>
              <a:t>Jo</a:t>
            </a:r>
            <a:r>
              <a:rPr lang="pt-BR" sz="3200" dirty="0">
                <a:solidFill>
                  <a:srgbClr val="7030A0"/>
                </a:solidFill>
              </a:rPr>
              <a:t> 1. 14  E o Verbo se fez carne e habitou entre nós, e vimos a sua glória, como a glória do Unigênito do Pai, cheio de graça e de verdade.</a:t>
            </a:r>
          </a:p>
        </p:txBody>
      </p:sp>
    </p:spTree>
    <p:extLst>
      <p:ext uri="{BB962C8B-B14F-4D97-AF65-F5344CB8AC3E}">
        <p14:creationId xmlns:p14="http://schemas.microsoft.com/office/powerpoint/2010/main" val="24353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Lc</a:t>
            </a:r>
            <a:r>
              <a:rPr lang="pt-BR" sz="2800" dirty="0">
                <a:solidFill>
                  <a:srgbClr val="0000CC"/>
                </a:solidFill>
              </a:rPr>
              <a:t> 2. </a:t>
            </a:r>
            <a:r>
              <a:rPr lang="pt-BR" sz="2800" dirty="0" smtClean="0">
                <a:solidFill>
                  <a:srgbClr val="0000CC"/>
                </a:solidFill>
              </a:rPr>
              <a:t>15  </a:t>
            </a:r>
            <a:r>
              <a:rPr lang="pt-BR" sz="2800" dirty="0">
                <a:solidFill>
                  <a:srgbClr val="0000CC"/>
                </a:solidFill>
              </a:rPr>
              <a:t>E aconteceu que, ausentando-se deles os anjos para o céu, disseram os pastores uns aos outros: Vamos, pois, até Belém e vejamos isso que aconteceu e que o Senhor nos fez saber</a:t>
            </a:r>
            <a:r>
              <a:rPr lang="pt-BR" sz="2800" dirty="0" smtClean="0">
                <a:solidFill>
                  <a:srgbClr val="0000CC"/>
                </a:solidFill>
              </a:rPr>
              <a:t>.    16  </a:t>
            </a:r>
            <a:r>
              <a:rPr lang="pt-BR" sz="2800" dirty="0">
                <a:solidFill>
                  <a:srgbClr val="0000CC"/>
                </a:solidFill>
              </a:rPr>
              <a:t>E foram apressadamente e acharam Maria, e José, e o menino deitado na manjedoura</a:t>
            </a:r>
            <a:r>
              <a:rPr lang="pt-BR" sz="2800" dirty="0" smtClean="0">
                <a:solidFill>
                  <a:srgbClr val="0000CC"/>
                </a:solidFill>
              </a:rPr>
              <a:t>.    17  </a:t>
            </a:r>
            <a:r>
              <a:rPr lang="pt-BR" sz="2800" dirty="0">
                <a:solidFill>
                  <a:srgbClr val="0000CC"/>
                </a:solidFill>
              </a:rPr>
              <a:t>E, vendo-o, divulgaram a palavra que acerca do menino lhes fora dita</a:t>
            </a:r>
            <a:r>
              <a:rPr lang="pt-BR" sz="2800" dirty="0" smtClean="0">
                <a:solidFill>
                  <a:srgbClr val="0000CC"/>
                </a:solidFill>
              </a:rPr>
              <a:t>.          18  </a:t>
            </a:r>
            <a:r>
              <a:rPr lang="pt-BR" sz="2800" dirty="0">
                <a:solidFill>
                  <a:srgbClr val="0000CC"/>
                </a:solidFill>
              </a:rPr>
              <a:t>E todos os que a ouviram se maravilharam do que os pastores lhes diziam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905000"/>
            <a:ext cx="7848872" cy="2593975"/>
          </a:xfrm>
        </p:spPr>
        <p:txBody>
          <a:bodyPr/>
          <a:lstStyle/>
          <a:p>
            <a:pPr algn="ctr"/>
            <a:r>
              <a:rPr lang="pt-BR" sz="3600" b="1" dirty="0"/>
              <a:t>LIÇÃO </a:t>
            </a:r>
            <a:r>
              <a:rPr lang="pt-BR" sz="3600" b="1" dirty="0" smtClean="0"/>
              <a:t> 3:   A  </a:t>
            </a:r>
            <a:r>
              <a:rPr lang="pt-BR" sz="3600" b="1" dirty="0"/>
              <a:t>CELEBRAÇÃO </a:t>
            </a:r>
            <a:r>
              <a:rPr lang="pt-BR" sz="3600" b="1" dirty="0" smtClean="0"/>
              <a:t> ANGELICAL</a:t>
            </a:r>
            <a:br>
              <a:rPr lang="pt-BR" sz="3600" b="1" dirty="0" smtClean="0"/>
            </a:br>
            <a:r>
              <a:rPr lang="pt-BR" sz="3600" b="1" dirty="0" smtClean="0"/>
              <a:t>PELO  NASCIMENTO  DE  </a:t>
            </a:r>
            <a:r>
              <a:rPr lang="pt-BR" sz="3600" b="1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59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32859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dirty="0">
                <a:solidFill>
                  <a:srgbClr val="2F2B20"/>
                </a:solidFill>
              </a:rPr>
              <a:t>II – A CELEBRAÇÃO ANGELICAL PELO NASCIMENTO DE JESUS</a:t>
            </a:r>
            <a:r>
              <a:rPr lang="pt-BR" sz="2400" dirty="0">
                <a:solidFill>
                  <a:srgbClr val="2F2B20"/>
                </a:solidFill>
              </a:rPr>
              <a:t>     </a:t>
            </a:r>
            <a:r>
              <a:rPr lang="pt-BR" sz="1800" dirty="0" smtClean="0">
                <a:solidFill>
                  <a:srgbClr val="2F2B20"/>
                </a:solidFill>
              </a:rPr>
              <a:t>3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1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Logo após os anjos se ausentarem, os privilegiados pastores concordaram entre si ir até </a:t>
            </a:r>
            <a:r>
              <a:rPr lang="pt-BR" sz="2800" dirty="0" smtClean="0"/>
              <a:t>Belém. </a:t>
            </a:r>
            <a:r>
              <a:rPr lang="pt-BR" sz="2800" dirty="0"/>
              <a:t>Ao chegarem à cidade de Belém, encontraram José e Maria, e o menino deitado na manjedoura. </a:t>
            </a:r>
            <a:r>
              <a:rPr lang="pt-BR" sz="2800" dirty="0" smtClean="0"/>
              <a:t>Eles </a:t>
            </a:r>
            <a:r>
              <a:rPr lang="pt-BR" sz="2800" dirty="0"/>
              <a:t>jamais saberiam do Salvador nem O encontrariam sem a operação da graça de Deus em suas vidas </a:t>
            </a:r>
            <a:r>
              <a:rPr lang="pt-BR" sz="2800" dirty="0" smtClean="0"/>
              <a:t>pelo ministério dos anjos. </a:t>
            </a:r>
            <a:r>
              <a:rPr lang="pt-BR" sz="2800" dirty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</a:t>
            </a:r>
            <a:r>
              <a:rPr lang="pt-BR" sz="2800" dirty="0" smtClean="0">
                <a:solidFill>
                  <a:srgbClr val="0000CC"/>
                </a:solidFill>
              </a:rPr>
              <a:t>11.25-27</a:t>
            </a:r>
            <a:r>
              <a:rPr lang="pt-BR" sz="2800" dirty="0" smtClean="0"/>
              <a:t>).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51814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11. 25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Naquele tempo, respondendo Jesus, disse: Graças te dou, ó Pai, Senhor do céu e da terra, que ocultaste estas coisas aos sábios e instruídos e as revelaste aos pequeninos.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26  Sim, ó Pai, porque assim te aprouve.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27  Todas as coisas me foram entregues por meu Pai; e ninguém conhece o Filho, senão o Pai; e ninguém conhece o Pai, senão o Filho e aquele a quem o Filho o quiser revelar.</a:t>
            </a:r>
            <a:endParaRPr lang="pt-BR" sz="28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600" dirty="0" err="1">
                <a:solidFill>
                  <a:srgbClr val="0000CC"/>
                </a:solidFill>
              </a:rPr>
              <a:t>Lc</a:t>
            </a:r>
            <a:r>
              <a:rPr lang="pt-BR" sz="3600" dirty="0">
                <a:solidFill>
                  <a:srgbClr val="0000CC"/>
                </a:solidFill>
              </a:rPr>
              <a:t> 2. </a:t>
            </a:r>
            <a:r>
              <a:rPr lang="pt-BR" sz="3600" dirty="0" smtClean="0">
                <a:solidFill>
                  <a:srgbClr val="0000CC"/>
                </a:solidFill>
              </a:rPr>
              <a:t>19  </a:t>
            </a:r>
            <a:r>
              <a:rPr lang="pt-BR" sz="3600" dirty="0">
                <a:solidFill>
                  <a:srgbClr val="0000CC"/>
                </a:solidFill>
              </a:rPr>
              <a:t>Mas Maria guardava todas essas coisas, conferindo-as em seu coração</a:t>
            </a:r>
            <a:r>
              <a:rPr lang="pt-BR" sz="3600" dirty="0" smtClean="0">
                <a:solidFill>
                  <a:srgbClr val="0000CC"/>
                </a:solidFill>
              </a:rPr>
              <a:t>.</a:t>
            </a:r>
            <a:endParaRPr lang="pt-BR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32859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dirty="0">
                <a:solidFill>
                  <a:srgbClr val="2F2B20"/>
                </a:solidFill>
              </a:rPr>
              <a:t>II – A CELEBRAÇÃO ANGELICAL PELO NASCIMENTO DE JESUS</a:t>
            </a:r>
            <a:r>
              <a:rPr lang="pt-BR" sz="2400" dirty="0">
                <a:solidFill>
                  <a:srgbClr val="2F2B20"/>
                </a:solidFill>
              </a:rPr>
              <a:t>     </a:t>
            </a:r>
            <a:r>
              <a:rPr lang="pt-BR" sz="1800" dirty="0" smtClean="0">
                <a:solidFill>
                  <a:srgbClr val="2F2B20"/>
                </a:solidFill>
              </a:rPr>
              <a:t>4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1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Os pastores compartilharam com José e Maria a mensagem do anjo, bem como a celebração da multidão dos exércitos celestiais. Isto deixou o jovem casal maravilhado com tudo o que Deus estava fazendo em torno do nascimento de Jesus. </a:t>
            </a:r>
            <a:r>
              <a:rPr lang="pt-BR" sz="2800" u="sng" dirty="0"/>
              <a:t>Maria</a:t>
            </a:r>
            <a:r>
              <a:rPr lang="pt-BR" sz="2800" dirty="0"/>
              <a:t>, sabiamente, </a:t>
            </a:r>
            <a:r>
              <a:rPr lang="pt-BR" sz="2800" u="sng" dirty="0"/>
              <a:t>guardava em seu coração</a:t>
            </a:r>
            <a:r>
              <a:rPr lang="pt-BR" sz="2800" dirty="0"/>
              <a:t> estas coisas, como se estivesse juntando as partes do “quebra-cabeça divino” que envolvia a sua vida e a vida do seu primogênito. </a:t>
            </a:r>
          </a:p>
        </p:txBody>
      </p:sp>
    </p:spTree>
    <p:extLst>
      <p:ext uri="{BB962C8B-B14F-4D97-AF65-F5344CB8AC3E}">
        <p14:creationId xmlns:p14="http://schemas.microsoft.com/office/powerpoint/2010/main" val="203422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dirty="0"/>
              <a:t>I – 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sz="2000" dirty="0" err="1" smtClean="0"/>
              <a:t>Lc</a:t>
            </a:r>
            <a:r>
              <a:rPr lang="pt-BR" sz="2000" dirty="0" smtClean="0"/>
              <a:t> 2.1-7</a:t>
            </a:r>
            <a:r>
              <a:rPr lang="pt-BR" dirty="0" smtClean="0"/>
              <a:t> )</a:t>
            </a:r>
          </a:p>
          <a:p>
            <a:r>
              <a:rPr lang="pt-BR" dirty="0"/>
              <a:t>II – A CELEBRAÇÃO ANGELICAL PELO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2.8-19) </a:t>
            </a:r>
          </a:p>
          <a:p>
            <a:r>
              <a:rPr lang="pt-BR" sz="2400" b="1" dirty="0" smtClean="0">
                <a:solidFill>
                  <a:srgbClr val="FF0000"/>
                </a:solidFill>
              </a:rPr>
              <a:t>III– </a:t>
            </a:r>
            <a:r>
              <a:rPr lang="pt-BR" b="1" dirty="0">
                <a:solidFill>
                  <a:srgbClr val="FF0000"/>
                </a:solidFill>
              </a:rPr>
              <a:t>SOBRENATURALMENTE CONVENCIDOS DA OBRA </a:t>
            </a:r>
            <a:r>
              <a:rPr lang="pt-BR" b="1" dirty="0" smtClean="0">
                <a:solidFill>
                  <a:srgbClr val="FF0000"/>
                </a:solidFill>
              </a:rPr>
              <a:t>DE 	DEUS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Lc</a:t>
            </a:r>
            <a:r>
              <a:rPr lang="pt-BR" dirty="0">
                <a:solidFill>
                  <a:srgbClr val="FF0000"/>
                </a:solidFill>
              </a:rPr>
              <a:t> 2.20) </a:t>
            </a:r>
            <a:r>
              <a:rPr lang="pt-BR" sz="2400" dirty="0" smtClean="0">
                <a:solidFill>
                  <a:srgbClr val="FF0000"/>
                </a:solidFill>
              </a:rPr>
              <a:t>	</a:t>
            </a:r>
            <a:endParaRPr lang="pt-BR" sz="2400" dirty="0">
              <a:solidFill>
                <a:srgbClr val="FF0000"/>
              </a:solidFill>
            </a:endParaRPr>
          </a:p>
          <a:p>
            <a:pPr marL="114300" lvl="2" indent="0">
              <a:buClr>
                <a:schemeClr val="accent1"/>
              </a:buClr>
              <a:buNone/>
            </a:pPr>
            <a:r>
              <a:rPr lang="pt-BR" sz="2400" dirty="0" smtClean="0"/>
              <a:t>	CONCLUSÃO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929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600" dirty="0" err="1">
                <a:solidFill>
                  <a:srgbClr val="0000CC"/>
                </a:solidFill>
              </a:rPr>
              <a:t>Lc</a:t>
            </a:r>
            <a:r>
              <a:rPr lang="pt-BR" sz="3600" dirty="0">
                <a:solidFill>
                  <a:srgbClr val="0000CC"/>
                </a:solidFill>
              </a:rPr>
              <a:t> 2. </a:t>
            </a:r>
            <a:r>
              <a:rPr lang="pt-BR" sz="3600" dirty="0" smtClean="0">
                <a:solidFill>
                  <a:srgbClr val="0000CC"/>
                </a:solidFill>
              </a:rPr>
              <a:t>20  </a:t>
            </a:r>
            <a:r>
              <a:rPr lang="pt-BR" sz="3600" dirty="0">
                <a:solidFill>
                  <a:srgbClr val="0000CC"/>
                </a:solidFill>
              </a:rPr>
              <a:t>E voltaram os pastores glorificando e louvando a Deus por tudo o que tinham ouvido e visto, como lhes havia sido dito.</a:t>
            </a:r>
          </a:p>
        </p:txBody>
      </p:sp>
    </p:spTree>
    <p:extLst>
      <p:ext uri="{BB962C8B-B14F-4D97-AF65-F5344CB8AC3E}">
        <p14:creationId xmlns:p14="http://schemas.microsoft.com/office/powerpoint/2010/main" val="125725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8457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100" dirty="0">
                <a:solidFill>
                  <a:srgbClr val="2F2B20"/>
                </a:solidFill>
              </a:rPr>
              <a:t>III – SOBRENATURALMENTE CONVENCIDOS DA OBRA DE DEUS</a:t>
            </a:r>
            <a:r>
              <a:rPr lang="pt-BR" sz="1800" dirty="0">
                <a:solidFill>
                  <a:srgbClr val="2F2B20"/>
                </a:solidFill>
              </a:rPr>
              <a:t>         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 smtClean="0"/>
              <a:t>Aqui </a:t>
            </a:r>
            <a:r>
              <a:rPr lang="pt-BR" sz="2800" dirty="0"/>
              <a:t>temos um primeiro grupo de pessoas sobrenaturalmente convencidos acerca da grande obra de Deus que estava desenrolando naqueles dias e sendo testemunhas importantes destes </a:t>
            </a:r>
            <a:r>
              <a:rPr lang="pt-BR" sz="2800" dirty="0" smtClean="0"/>
              <a:t>fatos, acrescentando-se a história dos magos do oriente </a:t>
            </a:r>
            <a:r>
              <a:rPr lang="pt-BR" sz="2800" dirty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2. 1-12</a:t>
            </a:r>
            <a:r>
              <a:rPr lang="pt-BR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19773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dirty="0" err="1">
                <a:solidFill>
                  <a:srgbClr val="0000CC"/>
                </a:solidFill>
              </a:rPr>
              <a:t>Mt</a:t>
            </a:r>
            <a:r>
              <a:rPr lang="pt-BR" dirty="0">
                <a:solidFill>
                  <a:srgbClr val="0000CC"/>
                </a:solidFill>
              </a:rPr>
              <a:t> 2. 1 </a:t>
            </a:r>
            <a:r>
              <a:rPr lang="pt-BR" dirty="0" smtClean="0">
                <a:solidFill>
                  <a:srgbClr val="0000CC"/>
                </a:solidFill>
              </a:rPr>
              <a:t> </a:t>
            </a:r>
            <a:r>
              <a:rPr lang="pt-BR" dirty="0">
                <a:solidFill>
                  <a:srgbClr val="0000CC"/>
                </a:solidFill>
              </a:rPr>
              <a:t>E, tendo nascido Jesus em Belém da Judéia, no tempo do rei Herodes, eis que uns magos vieram do Oriente a Jerusalém</a:t>
            </a:r>
            <a:r>
              <a:rPr lang="pt-BR" dirty="0" smtClean="0">
                <a:solidFill>
                  <a:srgbClr val="0000CC"/>
                </a:solidFill>
              </a:rPr>
              <a:t>,    2  </a:t>
            </a:r>
            <a:r>
              <a:rPr lang="pt-BR" dirty="0">
                <a:solidFill>
                  <a:srgbClr val="0000CC"/>
                </a:solidFill>
              </a:rPr>
              <a:t>e perguntaram: Onde está aquele que é nascido rei dos judeus? Porque vimos a sua estrela no Oriente e viemos a adorá-lo</a:t>
            </a:r>
            <a:r>
              <a:rPr lang="pt-BR" dirty="0" smtClean="0">
                <a:solidFill>
                  <a:srgbClr val="0000CC"/>
                </a:solidFill>
              </a:rPr>
              <a:t>.    3  </a:t>
            </a:r>
            <a:r>
              <a:rPr lang="pt-BR" dirty="0">
                <a:solidFill>
                  <a:srgbClr val="0000CC"/>
                </a:solidFill>
              </a:rPr>
              <a:t>E o rei Herodes, ouvindo isso, perturbou-se, e toda a Jerusalém, com ele</a:t>
            </a:r>
            <a:r>
              <a:rPr lang="pt-BR" dirty="0" smtClean="0">
                <a:solidFill>
                  <a:srgbClr val="0000CC"/>
                </a:solidFill>
              </a:rPr>
              <a:t>.   4  </a:t>
            </a:r>
            <a:r>
              <a:rPr lang="pt-BR" dirty="0">
                <a:solidFill>
                  <a:srgbClr val="0000CC"/>
                </a:solidFill>
              </a:rPr>
              <a:t>E, congregados todos os príncipes dos sacerdotes e os escribas do povo, perguntou-lhes onde havia de nascer o Cristo</a:t>
            </a:r>
            <a:r>
              <a:rPr lang="pt-BR" dirty="0" smtClean="0">
                <a:solidFill>
                  <a:srgbClr val="0000CC"/>
                </a:solidFill>
              </a:rPr>
              <a:t>.    5  </a:t>
            </a:r>
            <a:r>
              <a:rPr lang="pt-BR" dirty="0">
                <a:solidFill>
                  <a:srgbClr val="0000CC"/>
                </a:solidFill>
              </a:rPr>
              <a:t>E eles lhe disseram: Em Belém da Judéia, porque assim está escrito pelo profeta</a:t>
            </a:r>
            <a:r>
              <a:rPr lang="pt-BR" dirty="0" smtClean="0">
                <a:solidFill>
                  <a:srgbClr val="0000CC"/>
                </a:solidFill>
              </a:rPr>
              <a:t>:    6  </a:t>
            </a:r>
            <a:r>
              <a:rPr lang="pt-BR" dirty="0">
                <a:solidFill>
                  <a:srgbClr val="0000CC"/>
                </a:solidFill>
              </a:rPr>
              <a:t>E tu, Belém, terra de Judá, de modo nenhum és a menor entre as capitais de Judá, porque de ti sairá o Guia que há de apascentar o meu povo de Israel</a:t>
            </a:r>
            <a:r>
              <a:rPr lang="pt-BR" dirty="0" smtClean="0">
                <a:solidFill>
                  <a:srgbClr val="0000CC"/>
                </a:solidFill>
              </a:rPr>
              <a:t>.    7  </a:t>
            </a:r>
            <a:r>
              <a:rPr lang="pt-BR" dirty="0">
                <a:solidFill>
                  <a:srgbClr val="0000CC"/>
                </a:solidFill>
              </a:rPr>
              <a:t>Então, Herodes, chamando secretamente os magos, inquiriu exatamente deles acerca do tempo em que a estrela lhes aparecera</a:t>
            </a:r>
            <a:r>
              <a:rPr lang="pt-BR" dirty="0" smtClean="0">
                <a:solidFill>
                  <a:srgbClr val="0000CC"/>
                </a:solidFill>
              </a:rPr>
              <a:t>.    8  </a:t>
            </a:r>
            <a:r>
              <a:rPr lang="pt-BR" dirty="0">
                <a:solidFill>
                  <a:srgbClr val="0000CC"/>
                </a:solidFill>
              </a:rPr>
              <a:t>E, enviando-os a Belém, disse: Ide, e perguntai diligentemente pelo menino, e, quando o achardes, </a:t>
            </a:r>
            <a:r>
              <a:rPr lang="pt-BR" dirty="0" err="1">
                <a:solidFill>
                  <a:srgbClr val="0000CC"/>
                </a:solidFill>
              </a:rPr>
              <a:t>participai-mo</a:t>
            </a:r>
            <a:r>
              <a:rPr lang="pt-BR" dirty="0">
                <a:solidFill>
                  <a:srgbClr val="0000CC"/>
                </a:solidFill>
              </a:rPr>
              <a:t>, para que também eu vá e o adore</a:t>
            </a:r>
            <a:r>
              <a:rPr lang="pt-BR" dirty="0" smtClean="0">
                <a:solidFill>
                  <a:srgbClr val="0000CC"/>
                </a:solidFill>
              </a:rPr>
              <a:t>.</a:t>
            </a:r>
            <a:endParaRPr lang="pt-BR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7620000" cy="554461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2</a:t>
            </a:r>
            <a:r>
              <a:rPr lang="pt-BR" sz="2800" dirty="0" smtClean="0">
                <a:solidFill>
                  <a:srgbClr val="0000CC"/>
                </a:solidFill>
              </a:rPr>
              <a:t>.    9  </a:t>
            </a:r>
            <a:r>
              <a:rPr lang="pt-BR" sz="2800" dirty="0">
                <a:solidFill>
                  <a:srgbClr val="0000CC"/>
                </a:solidFill>
              </a:rPr>
              <a:t>E, tendo eles ouvido o rei, partiram; e eis que a estrela que tinham visto no Oriente ia adiante deles, até que, chegando, se deteve sobre o lugar onde estava o menino</a:t>
            </a:r>
            <a:r>
              <a:rPr lang="pt-BR" sz="2800" dirty="0" smtClean="0">
                <a:solidFill>
                  <a:srgbClr val="0000CC"/>
                </a:solidFill>
              </a:rPr>
              <a:t>.    10  </a:t>
            </a:r>
            <a:r>
              <a:rPr lang="pt-BR" sz="2800" dirty="0">
                <a:solidFill>
                  <a:srgbClr val="0000CC"/>
                </a:solidFill>
              </a:rPr>
              <a:t>E, vendo eles a estrela, alegraram-se muito com grande júbilo</a:t>
            </a:r>
            <a:r>
              <a:rPr lang="pt-BR" sz="2800" dirty="0" smtClean="0">
                <a:solidFill>
                  <a:srgbClr val="0000CC"/>
                </a:solidFill>
              </a:rPr>
              <a:t>.    11  </a:t>
            </a:r>
            <a:r>
              <a:rPr lang="pt-BR" sz="2800" dirty="0">
                <a:solidFill>
                  <a:srgbClr val="0000CC"/>
                </a:solidFill>
              </a:rPr>
              <a:t>E</a:t>
            </a:r>
            <a:r>
              <a:rPr lang="pt-BR" sz="2800" b="1" dirty="0">
                <a:solidFill>
                  <a:srgbClr val="0000CC"/>
                </a:solidFill>
              </a:rPr>
              <a:t>, </a:t>
            </a:r>
            <a:r>
              <a:rPr lang="pt-BR" sz="2800" b="1" u="sng" dirty="0">
                <a:solidFill>
                  <a:srgbClr val="0000CC"/>
                </a:solidFill>
              </a:rPr>
              <a:t>entrando na casa</a:t>
            </a:r>
            <a:r>
              <a:rPr lang="pt-BR" sz="2800" b="1" dirty="0">
                <a:solidFill>
                  <a:srgbClr val="0000CC"/>
                </a:solidFill>
              </a:rPr>
              <a:t>, acharam o menino com Maria, sua mãe, e, prostrando-se, o adoraram; e, abrindo os seus tesouros, lhe ofertaram dádivas: </a:t>
            </a:r>
            <a:r>
              <a:rPr lang="pt-BR" sz="2800" dirty="0">
                <a:solidFill>
                  <a:srgbClr val="0000CC"/>
                </a:solidFill>
              </a:rPr>
              <a:t>ouro, incenso e mirra. </a:t>
            </a:r>
            <a:r>
              <a:rPr lang="pt-BR" sz="2800" dirty="0" smtClean="0">
                <a:solidFill>
                  <a:srgbClr val="0000CC"/>
                </a:solidFill>
              </a:rPr>
              <a:t>   12  </a:t>
            </a:r>
            <a:r>
              <a:rPr lang="pt-BR" sz="2800" dirty="0">
                <a:solidFill>
                  <a:srgbClr val="0000CC"/>
                </a:solidFill>
              </a:rPr>
              <a:t>E, sendo por divina revelação avisados em sonhos para que não voltassem para junto de Herodes, partiram para a sua terra por outro caminho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936104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7620000" cy="518457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100" dirty="0">
                <a:solidFill>
                  <a:srgbClr val="2F2B20"/>
                </a:solidFill>
              </a:rPr>
              <a:t>III – SOBRENATURALMENTE CONVENCIDOS DA OBRA DE DEUS</a:t>
            </a:r>
            <a:r>
              <a:rPr lang="pt-BR" sz="1800" dirty="0">
                <a:solidFill>
                  <a:srgbClr val="2F2B20"/>
                </a:solidFill>
              </a:rPr>
              <a:t>         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114300" indent="0" algn="just">
              <a:buNone/>
            </a:pPr>
            <a:r>
              <a:rPr lang="pt-BR" sz="2400" dirty="0"/>
              <a:t>	</a:t>
            </a:r>
            <a:r>
              <a:rPr lang="pt-BR" sz="2800" dirty="0"/>
              <a:t>Toda a história do nosso Salvador está cercada do testemunho sobrenatural de </a:t>
            </a:r>
            <a:r>
              <a:rPr lang="pt-BR" sz="2800" dirty="0" smtClean="0"/>
              <a:t>Deus. </a:t>
            </a:r>
            <a:r>
              <a:rPr lang="pt-BR" sz="2800" dirty="0"/>
              <a:t>Ainda hoje, Deus opera de diferentes maneiras por meio do poder do Espírito Santo para confirmar a sua Palavra de forma sobrenatural para que não haja margem para dúvidas e questionamentos acerca da sua </a:t>
            </a:r>
            <a:r>
              <a:rPr lang="pt-BR" sz="2800" dirty="0" smtClean="0"/>
              <a:t>autenticidade. (</a:t>
            </a:r>
            <a:r>
              <a:rPr lang="pt-BR" sz="2800" dirty="0" err="1" smtClean="0">
                <a:solidFill>
                  <a:srgbClr val="0000CC"/>
                </a:solidFill>
              </a:rPr>
              <a:t>Hb</a:t>
            </a:r>
            <a:r>
              <a:rPr lang="pt-BR" sz="2800" dirty="0" smtClean="0">
                <a:solidFill>
                  <a:srgbClr val="0000CC"/>
                </a:solidFill>
              </a:rPr>
              <a:t> 2.3, 4</a:t>
            </a:r>
            <a:r>
              <a:rPr lang="pt-BR" sz="2800" dirty="0">
                <a:solidFill>
                  <a:srgbClr val="0000CC"/>
                </a:solidFill>
              </a:rPr>
              <a:t>; </a:t>
            </a:r>
            <a:r>
              <a:rPr lang="pt-BR" sz="2800" dirty="0" err="1">
                <a:solidFill>
                  <a:srgbClr val="0000CC"/>
                </a:solidFill>
              </a:rPr>
              <a:t>Jo</a:t>
            </a:r>
            <a:r>
              <a:rPr lang="pt-BR" sz="2800" dirty="0">
                <a:solidFill>
                  <a:srgbClr val="0000CC"/>
                </a:solidFill>
              </a:rPr>
              <a:t> 12. 27-30</a:t>
            </a:r>
            <a:r>
              <a:rPr lang="pt-B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090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 smtClean="0"/>
              <a:t>“</a:t>
            </a:r>
            <a:r>
              <a:rPr lang="pt-BR" sz="2800" dirty="0">
                <a:solidFill>
                  <a:srgbClr val="0000CC"/>
                </a:solidFill>
              </a:rPr>
              <a:t>E voltaram os pastores glorificando e louvando a Deus por tudo o que tinham ouvido e visto, como lhes havia sido dito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  <a:r>
              <a:rPr lang="pt-BR" sz="2800" b="1" dirty="0" smtClean="0">
                <a:solidFill>
                  <a:srgbClr val="0000CC"/>
                </a:solidFill>
              </a:rPr>
              <a:t> </a:t>
            </a:r>
            <a:r>
              <a:rPr lang="pt-BR" sz="2800" b="1" dirty="0" smtClean="0"/>
              <a:t>” 										</a:t>
            </a:r>
            <a:r>
              <a:rPr lang="pt-BR" sz="2800" dirty="0" smtClean="0"/>
              <a:t>(</a:t>
            </a:r>
            <a:r>
              <a:rPr lang="pt-BR" sz="2800" dirty="0" smtClean="0">
                <a:solidFill>
                  <a:srgbClr val="0000CC"/>
                </a:solidFill>
              </a:rPr>
              <a:t>Lucas  2. 20</a:t>
            </a:r>
            <a:r>
              <a:rPr lang="pt-BR" sz="2800" dirty="0" smtClean="0"/>
              <a:t>)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15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Hb 2.</a:t>
            </a:r>
            <a:r>
              <a:rPr lang="pt-BR" sz="2400" dirty="0">
                <a:solidFill>
                  <a:srgbClr val="7030A0"/>
                </a:solidFill>
              </a:rPr>
              <a:t> 3  como escaparemos nós, se não atentarmos para uma tão grande salvação, a qual, começando a ser anunciada pelo Senhor, foi-nos, depois, confirmada pelos que a ouviram</a:t>
            </a:r>
            <a:r>
              <a:rPr lang="pt-BR" sz="2400" dirty="0" smtClean="0">
                <a:solidFill>
                  <a:srgbClr val="7030A0"/>
                </a:solidFill>
              </a:rPr>
              <a:t>;    4  </a:t>
            </a:r>
            <a:r>
              <a:rPr lang="pt-BR" sz="2400" dirty="0">
                <a:solidFill>
                  <a:srgbClr val="7030A0"/>
                </a:solidFill>
              </a:rPr>
              <a:t>testificando também Deus com eles, por sinais, e milagres, e várias maravilhas, e dons do Espírito Santo, distribuídos por sua vontade?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pt-BR" sz="24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l-PL" sz="2400" dirty="0" smtClean="0">
                <a:solidFill>
                  <a:srgbClr val="0000CC"/>
                </a:solidFill>
              </a:rPr>
              <a:t>Jo </a:t>
            </a:r>
            <a:r>
              <a:rPr lang="pl-PL" sz="2400" dirty="0">
                <a:solidFill>
                  <a:srgbClr val="0000CC"/>
                </a:solidFill>
              </a:rPr>
              <a:t>12. </a:t>
            </a:r>
            <a:r>
              <a:rPr lang="pt-BR" sz="2400" dirty="0">
                <a:solidFill>
                  <a:srgbClr val="0000CC"/>
                </a:solidFill>
              </a:rPr>
              <a:t>27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Agora, a minha alma está perturbada; e que direi eu? Pai, salva-me desta hora; mas para isso vim a esta hora</a:t>
            </a:r>
            <a:r>
              <a:rPr lang="pt-BR" sz="2400" dirty="0" smtClean="0">
                <a:solidFill>
                  <a:srgbClr val="0000CC"/>
                </a:solidFill>
              </a:rPr>
              <a:t>.    28  </a:t>
            </a:r>
            <a:r>
              <a:rPr lang="pt-BR" sz="2400" dirty="0">
                <a:solidFill>
                  <a:srgbClr val="0000CC"/>
                </a:solidFill>
              </a:rPr>
              <a:t>Pai, glorifica o teu nome. Então, veio uma voz do céu que dizia: Já o tenho glorificado e outra vez o glorificarei</a:t>
            </a:r>
            <a:r>
              <a:rPr lang="pt-BR" sz="2400" dirty="0" smtClean="0">
                <a:solidFill>
                  <a:srgbClr val="0000CC"/>
                </a:solidFill>
              </a:rPr>
              <a:t>.    29  </a:t>
            </a:r>
            <a:r>
              <a:rPr lang="pt-BR" sz="2400" dirty="0">
                <a:solidFill>
                  <a:srgbClr val="0000CC"/>
                </a:solidFill>
              </a:rPr>
              <a:t>Ora, a multidão que ali estava e que a tinha ouvido dizia que havia sido um trovão. Outros diziam: Um anjo lhe falou</a:t>
            </a:r>
            <a:r>
              <a:rPr lang="pt-BR" sz="2400" dirty="0" smtClean="0">
                <a:solidFill>
                  <a:srgbClr val="0000CC"/>
                </a:solidFill>
              </a:rPr>
              <a:t>.    30  </a:t>
            </a:r>
            <a:r>
              <a:rPr lang="pt-BR" sz="2400" dirty="0">
                <a:solidFill>
                  <a:srgbClr val="0000CC"/>
                </a:solidFill>
              </a:rPr>
              <a:t>Respondeu Jesus e disse: Não veio esta voz por amor de mim, mas por amor de vós.</a:t>
            </a:r>
            <a:endParaRPr lang="pt-BR" sz="24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dirty="0"/>
              <a:t>I – 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sz="2000" dirty="0" err="1" smtClean="0"/>
              <a:t>Lc</a:t>
            </a:r>
            <a:r>
              <a:rPr lang="pt-BR" sz="2000" dirty="0" smtClean="0"/>
              <a:t> 2.1-7</a:t>
            </a:r>
            <a:r>
              <a:rPr lang="pt-BR" dirty="0" smtClean="0"/>
              <a:t> )</a:t>
            </a:r>
          </a:p>
          <a:p>
            <a:r>
              <a:rPr lang="pt-BR" dirty="0"/>
              <a:t>II – A CELEBRAÇÃO ANGELICAL PELO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2.8-19) </a:t>
            </a:r>
          </a:p>
          <a:p>
            <a:r>
              <a:rPr lang="pt-BR" sz="2400" dirty="0"/>
              <a:t>III – </a:t>
            </a:r>
            <a:r>
              <a:rPr lang="pt-BR" dirty="0"/>
              <a:t>SOBRENATURALMENTE CONVENCIDOS DA OBRA </a:t>
            </a:r>
            <a:r>
              <a:rPr lang="pt-BR" dirty="0" smtClean="0"/>
              <a:t>DE DEUS</a:t>
            </a:r>
            <a:r>
              <a:rPr lang="pt-BR" sz="2400" dirty="0" smtClean="0"/>
              <a:t> </a:t>
            </a: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2.20) </a:t>
            </a:r>
            <a:r>
              <a:rPr lang="pt-BR" sz="2400" dirty="0" smtClean="0"/>
              <a:t>	</a:t>
            </a:r>
            <a:endParaRPr lang="pt-BR" sz="2400" dirty="0"/>
          </a:p>
          <a:p>
            <a:pPr marL="114300" lvl="2" indent="0">
              <a:buClr>
                <a:schemeClr val="accent1"/>
              </a:buClr>
              <a:buNone/>
            </a:pPr>
            <a:r>
              <a:rPr lang="pt-BR" sz="2400" dirty="0" smtClean="0"/>
              <a:t>	</a:t>
            </a:r>
            <a:r>
              <a:rPr lang="pt-BR" sz="2800" b="1" dirty="0" smtClean="0">
                <a:solidFill>
                  <a:srgbClr val="FF0000"/>
                </a:solidFill>
              </a:rPr>
              <a:t>CONCLUSÃO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 smtClean="0">
                <a:solidFill>
                  <a:srgbClr val="2F2B20"/>
                </a:solidFill>
              </a:rPr>
              <a:t>CONCLUSÃO	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1000" dirty="0" smtClean="0">
                <a:solidFill>
                  <a:srgbClr val="2F2B20"/>
                </a:solidFill>
              </a:rPr>
              <a:t>			</a:t>
            </a:r>
          </a:p>
          <a:p>
            <a:pPr marL="114300" lvl="0" indent="0" algn="just">
              <a:buClr>
                <a:srgbClr val="A9A57C"/>
              </a:buClr>
              <a:buNone/>
            </a:pPr>
            <a:r>
              <a:rPr lang="pt-BR" dirty="0"/>
              <a:t>	</a:t>
            </a:r>
            <a:r>
              <a:rPr lang="pt-BR" sz="2800" dirty="0"/>
              <a:t>A medida que a história do Salvador se desenvolve, somos convidados a crer firmemente no testemunho de Deus sobre todas estas coisas. O zelo de Deus na execução dos seus planos leva em consideração a construção da nossa fé, por isso, verificamos no relato evangélico detalhes importantes que servem para nossa edificação e instrução</a:t>
            </a:r>
            <a:r>
              <a:rPr lang="pt-BR" sz="2800" dirty="0" smtClean="0"/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924243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dirty="0"/>
              <a:t>I – 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sz="2000" dirty="0" err="1" smtClean="0"/>
              <a:t>Lc</a:t>
            </a:r>
            <a:r>
              <a:rPr lang="pt-BR" sz="2000" dirty="0" smtClean="0"/>
              <a:t> 2.1-7</a:t>
            </a:r>
            <a:r>
              <a:rPr lang="pt-BR" dirty="0" smtClean="0"/>
              <a:t> )</a:t>
            </a:r>
          </a:p>
          <a:p>
            <a:r>
              <a:rPr lang="pt-BR" dirty="0"/>
              <a:t>II – A CELEBRAÇÃO ANGELICAL PELO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2.8-19) </a:t>
            </a:r>
          </a:p>
          <a:p>
            <a:r>
              <a:rPr lang="pt-BR" sz="2400" dirty="0"/>
              <a:t>III – </a:t>
            </a:r>
            <a:r>
              <a:rPr lang="pt-BR" dirty="0"/>
              <a:t>SOBRENATURALMENTE CONVENCIDOS DA OBRA </a:t>
            </a:r>
            <a:r>
              <a:rPr lang="pt-BR" dirty="0" smtClean="0"/>
              <a:t>DE DEUS</a:t>
            </a:r>
            <a:r>
              <a:rPr lang="pt-BR" sz="2400" dirty="0" smtClean="0"/>
              <a:t> </a:t>
            </a: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2.20) </a:t>
            </a:r>
            <a:r>
              <a:rPr lang="pt-BR" sz="2400" dirty="0" smtClean="0"/>
              <a:t>	</a:t>
            </a:r>
            <a:endParaRPr lang="pt-BR" sz="2400" dirty="0"/>
          </a:p>
          <a:p>
            <a:pPr marL="114300" lvl="2" indent="0">
              <a:buClr>
                <a:schemeClr val="accent1"/>
              </a:buClr>
              <a:buNone/>
            </a:pPr>
            <a:r>
              <a:rPr lang="pt-BR" sz="2400" dirty="0" smtClean="0"/>
              <a:t>	CONCLUSÃO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929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 smtClean="0"/>
              <a:t>“</a:t>
            </a:r>
            <a:r>
              <a:rPr lang="pt-BR" sz="2800" dirty="0">
                <a:solidFill>
                  <a:srgbClr val="0000CC"/>
                </a:solidFill>
              </a:rPr>
              <a:t>E voltaram os pastores glorificando e louvando a Deus por tudo o que tinham ouvido e visto, como lhes havia sido dito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  <a:r>
              <a:rPr lang="pt-BR" sz="2800" b="1" dirty="0" smtClean="0">
                <a:solidFill>
                  <a:srgbClr val="0000CC"/>
                </a:solidFill>
              </a:rPr>
              <a:t> </a:t>
            </a:r>
            <a:r>
              <a:rPr lang="pt-BR" sz="2800" b="1" dirty="0" smtClean="0"/>
              <a:t>” 										</a:t>
            </a:r>
            <a:r>
              <a:rPr lang="pt-BR" sz="2800" dirty="0" smtClean="0"/>
              <a:t>(</a:t>
            </a:r>
            <a:r>
              <a:rPr lang="pt-BR" sz="2800" dirty="0" smtClean="0">
                <a:solidFill>
                  <a:srgbClr val="0000CC"/>
                </a:solidFill>
              </a:rPr>
              <a:t>Lucas  2. 20</a:t>
            </a:r>
            <a:r>
              <a:rPr lang="pt-BR" sz="2800" dirty="0" smtClean="0"/>
              <a:t>)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911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775"/>
            <a:ext cx="7620000" cy="619004"/>
          </a:xfrm>
        </p:spPr>
        <p:txBody>
          <a:bodyPr/>
          <a:lstStyle/>
          <a:p>
            <a:pPr algn="ctr"/>
            <a:r>
              <a:rPr lang="pt-BR" sz="2800" b="1" dirty="0" smtClean="0"/>
              <a:t>LEITURA BÍBLICA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600" dirty="0" err="1">
                <a:solidFill>
                  <a:srgbClr val="0000CC"/>
                </a:solidFill>
              </a:rPr>
              <a:t>Lc</a:t>
            </a:r>
            <a:r>
              <a:rPr lang="pt-BR" sz="1600" dirty="0">
                <a:solidFill>
                  <a:srgbClr val="0000CC"/>
                </a:solidFill>
              </a:rPr>
              <a:t> 2. 1 </a:t>
            </a:r>
            <a:r>
              <a:rPr lang="pt-BR" sz="1600" dirty="0" smtClean="0">
                <a:solidFill>
                  <a:srgbClr val="0000CC"/>
                </a:solidFill>
              </a:rPr>
              <a:t> </a:t>
            </a:r>
            <a:r>
              <a:rPr lang="pt-BR" sz="1600" dirty="0">
                <a:solidFill>
                  <a:srgbClr val="0000CC"/>
                </a:solidFill>
              </a:rPr>
              <a:t>E aconteceu, naqueles dias, que saiu um decreto da parte de César Augusto, para que todo o mundo se alistasse</a:t>
            </a:r>
            <a:r>
              <a:rPr lang="pt-BR" sz="1600" dirty="0" smtClean="0">
                <a:solidFill>
                  <a:srgbClr val="0000CC"/>
                </a:solidFill>
              </a:rPr>
              <a:t>.    2  </a:t>
            </a:r>
            <a:r>
              <a:rPr lang="pt-BR" sz="1600" dirty="0">
                <a:solidFill>
                  <a:srgbClr val="0000CC"/>
                </a:solidFill>
              </a:rPr>
              <a:t>(Este primeiro alistamento foi feito sendo </a:t>
            </a:r>
            <a:r>
              <a:rPr lang="pt-BR" sz="1600" dirty="0" err="1">
                <a:solidFill>
                  <a:srgbClr val="0000CC"/>
                </a:solidFill>
              </a:rPr>
              <a:t>Cirênio</a:t>
            </a:r>
            <a:r>
              <a:rPr lang="pt-BR" sz="1600" dirty="0">
                <a:solidFill>
                  <a:srgbClr val="0000CC"/>
                </a:solidFill>
              </a:rPr>
              <a:t> governador da Síria</a:t>
            </a:r>
            <a:r>
              <a:rPr lang="pt-BR" sz="1600" dirty="0" smtClean="0">
                <a:solidFill>
                  <a:srgbClr val="0000CC"/>
                </a:solidFill>
              </a:rPr>
              <a:t>.)    3  </a:t>
            </a:r>
            <a:r>
              <a:rPr lang="pt-BR" sz="1600" dirty="0">
                <a:solidFill>
                  <a:srgbClr val="0000CC"/>
                </a:solidFill>
              </a:rPr>
              <a:t>E todos iam alistar-se, cada um à sua própria cidade</a:t>
            </a:r>
            <a:r>
              <a:rPr lang="pt-BR" sz="1600" dirty="0" smtClean="0">
                <a:solidFill>
                  <a:srgbClr val="0000CC"/>
                </a:solidFill>
              </a:rPr>
              <a:t>.   4 E </a:t>
            </a:r>
            <a:r>
              <a:rPr lang="pt-BR" sz="1600" dirty="0">
                <a:solidFill>
                  <a:srgbClr val="0000CC"/>
                </a:solidFill>
              </a:rPr>
              <a:t>subiu da </a:t>
            </a:r>
            <a:r>
              <a:rPr lang="pt-BR" sz="1600" dirty="0" err="1">
                <a:solidFill>
                  <a:srgbClr val="0000CC"/>
                </a:solidFill>
              </a:rPr>
              <a:t>Galiléia</a:t>
            </a:r>
            <a:r>
              <a:rPr lang="pt-BR" sz="1600" dirty="0">
                <a:solidFill>
                  <a:srgbClr val="0000CC"/>
                </a:solidFill>
              </a:rPr>
              <a:t> também José, da cidade de Nazaré, à Judéia, à cidade de Davi chamada Belém (porque era da casa e família de Davi</a:t>
            </a:r>
            <a:r>
              <a:rPr lang="pt-BR" sz="1600" dirty="0" smtClean="0">
                <a:solidFill>
                  <a:srgbClr val="0000CC"/>
                </a:solidFill>
              </a:rPr>
              <a:t>),    5  </a:t>
            </a:r>
            <a:r>
              <a:rPr lang="pt-BR" sz="1600" dirty="0">
                <a:solidFill>
                  <a:srgbClr val="0000CC"/>
                </a:solidFill>
              </a:rPr>
              <a:t>a fim de alistar-se com Maria, sua mulher, que estava grávida</a:t>
            </a:r>
            <a:r>
              <a:rPr lang="pt-BR" sz="1600" dirty="0" smtClean="0">
                <a:solidFill>
                  <a:srgbClr val="0000CC"/>
                </a:solidFill>
              </a:rPr>
              <a:t>.    6  </a:t>
            </a:r>
            <a:r>
              <a:rPr lang="pt-BR" sz="1600" dirty="0">
                <a:solidFill>
                  <a:srgbClr val="0000CC"/>
                </a:solidFill>
              </a:rPr>
              <a:t>E aconteceu que, estando eles ali, se cumpriram os dias em que ela havia de dar à luz</a:t>
            </a:r>
            <a:r>
              <a:rPr lang="pt-BR" sz="1600" dirty="0" smtClean="0">
                <a:solidFill>
                  <a:srgbClr val="0000CC"/>
                </a:solidFill>
              </a:rPr>
              <a:t>.    7  </a:t>
            </a:r>
            <a:r>
              <a:rPr lang="pt-BR" sz="1600" dirty="0">
                <a:solidFill>
                  <a:srgbClr val="0000CC"/>
                </a:solidFill>
              </a:rPr>
              <a:t>E deu à luz o seu filho primogênito, e envolveu-o em panos, e deitou-o numa manjedoura, porque não havia lugar para eles na estalagem</a:t>
            </a:r>
            <a:r>
              <a:rPr lang="pt-BR" sz="1600" dirty="0" smtClean="0">
                <a:solidFill>
                  <a:srgbClr val="0000CC"/>
                </a:solidFill>
              </a:rPr>
              <a:t>.      8  </a:t>
            </a:r>
            <a:r>
              <a:rPr lang="pt-BR" sz="1600" dirty="0">
                <a:solidFill>
                  <a:srgbClr val="0000CC"/>
                </a:solidFill>
              </a:rPr>
              <a:t>Ora, havia, naquela mesma comarca, pastores que estavam no campo e guardavam durante as vigílias da noite o seu rebanho</a:t>
            </a:r>
            <a:r>
              <a:rPr lang="pt-BR" sz="1600" dirty="0" smtClean="0">
                <a:solidFill>
                  <a:srgbClr val="0000CC"/>
                </a:solidFill>
              </a:rPr>
              <a:t>.    9  </a:t>
            </a:r>
            <a:r>
              <a:rPr lang="pt-BR" sz="1600" dirty="0">
                <a:solidFill>
                  <a:srgbClr val="0000CC"/>
                </a:solidFill>
              </a:rPr>
              <a:t>E eis que um anjo do Senhor veio sobre eles, e a glória do Senhor os cercou de resplendor, e tiveram grande temor</a:t>
            </a:r>
            <a:r>
              <a:rPr lang="pt-BR" sz="1600" dirty="0" smtClean="0">
                <a:solidFill>
                  <a:srgbClr val="0000CC"/>
                </a:solidFill>
              </a:rPr>
              <a:t>.    10  </a:t>
            </a:r>
            <a:r>
              <a:rPr lang="pt-BR" sz="1600" dirty="0">
                <a:solidFill>
                  <a:srgbClr val="0000CC"/>
                </a:solidFill>
              </a:rPr>
              <a:t>E o anjo lhes disse: Não temais, porque eis aqui vos trago novas de grande alegria, que será para todo o povo</a:t>
            </a:r>
            <a:r>
              <a:rPr lang="pt-BR" sz="1600" dirty="0" smtClean="0">
                <a:solidFill>
                  <a:srgbClr val="0000CC"/>
                </a:solidFill>
              </a:rPr>
              <a:t>,    11  </a:t>
            </a:r>
            <a:r>
              <a:rPr lang="pt-BR" sz="1600" dirty="0">
                <a:solidFill>
                  <a:srgbClr val="0000CC"/>
                </a:solidFill>
              </a:rPr>
              <a:t>pois, na cidade de Davi, vos nasceu hoje o Salvador, que é Cristo, o Senhor</a:t>
            </a:r>
            <a:r>
              <a:rPr lang="pt-BR" sz="1600" dirty="0" smtClean="0">
                <a:solidFill>
                  <a:srgbClr val="0000CC"/>
                </a:solidFill>
              </a:rPr>
              <a:t>.    12  </a:t>
            </a:r>
            <a:r>
              <a:rPr lang="pt-BR" sz="1600" dirty="0">
                <a:solidFill>
                  <a:srgbClr val="0000CC"/>
                </a:solidFill>
              </a:rPr>
              <a:t>E isto vos será por sinal: achareis o menino envolto em panos e deitado numa manjedoura</a:t>
            </a:r>
            <a:r>
              <a:rPr lang="pt-BR" sz="1600" dirty="0" smtClean="0">
                <a:solidFill>
                  <a:srgbClr val="0000CC"/>
                </a:solidFill>
              </a:rPr>
              <a:t>.    13  </a:t>
            </a:r>
            <a:r>
              <a:rPr lang="pt-BR" sz="1600" dirty="0">
                <a:solidFill>
                  <a:srgbClr val="0000CC"/>
                </a:solidFill>
              </a:rPr>
              <a:t>E, no mesmo instante, apareceu com o anjo uma multidão dos exércitos celestiais, louvando a Deus e dizendo</a:t>
            </a:r>
            <a:r>
              <a:rPr lang="pt-BR" sz="1600" dirty="0" smtClean="0">
                <a:solidFill>
                  <a:srgbClr val="0000CC"/>
                </a:solidFill>
              </a:rPr>
              <a:t>:    14  </a:t>
            </a:r>
            <a:r>
              <a:rPr lang="pt-BR" sz="1600" dirty="0">
                <a:solidFill>
                  <a:srgbClr val="0000CC"/>
                </a:solidFill>
              </a:rPr>
              <a:t>Glória a Deus nas alturas, paz na terra, boa vontade para com os homens</a:t>
            </a:r>
            <a:r>
              <a:rPr lang="pt-BR" sz="1600" dirty="0" smtClean="0">
                <a:solidFill>
                  <a:srgbClr val="0000CC"/>
                </a:solidFill>
              </a:rPr>
              <a:t>!    15  </a:t>
            </a:r>
            <a:r>
              <a:rPr lang="pt-BR" sz="1600" dirty="0">
                <a:solidFill>
                  <a:srgbClr val="0000CC"/>
                </a:solidFill>
              </a:rPr>
              <a:t>E aconteceu que, ausentando-se deles os anjos para o céu, disseram os pastores uns aos outros: Vamos, pois, até Belém e vejamos isso que aconteceu e que o Senhor nos fez saber</a:t>
            </a:r>
            <a:r>
              <a:rPr lang="pt-BR" sz="1600" dirty="0" smtClean="0">
                <a:solidFill>
                  <a:srgbClr val="0000CC"/>
                </a:solidFill>
              </a:rPr>
              <a:t>.    16  </a:t>
            </a:r>
            <a:r>
              <a:rPr lang="pt-BR" sz="1600" dirty="0">
                <a:solidFill>
                  <a:srgbClr val="0000CC"/>
                </a:solidFill>
              </a:rPr>
              <a:t>E foram apressadamente e acharam Maria, e José, e o menino deitado na manjedoura</a:t>
            </a:r>
            <a:r>
              <a:rPr lang="pt-BR" sz="1600" dirty="0" smtClean="0">
                <a:solidFill>
                  <a:srgbClr val="0000CC"/>
                </a:solidFill>
              </a:rPr>
              <a:t>.    17  </a:t>
            </a:r>
            <a:r>
              <a:rPr lang="pt-BR" sz="1600" dirty="0">
                <a:solidFill>
                  <a:srgbClr val="0000CC"/>
                </a:solidFill>
              </a:rPr>
              <a:t>E, vendo-o, divulgaram a palavra que acerca do menino lhes fora dita</a:t>
            </a:r>
            <a:r>
              <a:rPr lang="pt-BR" sz="1600" dirty="0" smtClean="0">
                <a:solidFill>
                  <a:srgbClr val="0000CC"/>
                </a:solidFill>
              </a:rPr>
              <a:t>.    18  </a:t>
            </a:r>
            <a:r>
              <a:rPr lang="pt-BR" sz="1600" dirty="0">
                <a:solidFill>
                  <a:srgbClr val="0000CC"/>
                </a:solidFill>
              </a:rPr>
              <a:t>E todos os que a ouviram se maravilharam do que os pastores lhes diziam</a:t>
            </a:r>
            <a:r>
              <a:rPr lang="pt-BR" sz="1600" dirty="0" smtClean="0">
                <a:solidFill>
                  <a:srgbClr val="0000CC"/>
                </a:solidFill>
              </a:rPr>
              <a:t>.    19  </a:t>
            </a:r>
            <a:r>
              <a:rPr lang="pt-BR" sz="1600" dirty="0">
                <a:solidFill>
                  <a:srgbClr val="0000CC"/>
                </a:solidFill>
              </a:rPr>
              <a:t>Mas Maria guardava todas essas coisas, conferindo-as em seu coração</a:t>
            </a:r>
            <a:r>
              <a:rPr lang="pt-BR" sz="1600" dirty="0" smtClean="0">
                <a:solidFill>
                  <a:srgbClr val="0000CC"/>
                </a:solidFill>
              </a:rPr>
              <a:t>.    20  </a:t>
            </a:r>
            <a:r>
              <a:rPr lang="pt-BR" sz="1600" dirty="0">
                <a:solidFill>
                  <a:srgbClr val="0000CC"/>
                </a:solidFill>
              </a:rPr>
              <a:t>E voltaram os pastores glorificando e louvando a Deus por tudo o que tinham ouvido e visto, como lhes havia sido dito.</a:t>
            </a:r>
          </a:p>
        </p:txBody>
      </p:sp>
    </p:spTree>
    <p:extLst>
      <p:ext uri="{BB962C8B-B14F-4D97-AF65-F5344CB8AC3E}">
        <p14:creationId xmlns:p14="http://schemas.microsoft.com/office/powerpoint/2010/main" val="430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dirty="0"/>
              <a:t>I – 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sz="2000" dirty="0" err="1" smtClean="0"/>
              <a:t>Lc</a:t>
            </a:r>
            <a:r>
              <a:rPr lang="pt-BR" sz="2000" dirty="0" smtClean="0"/>
              <a:t> 2.1-7</a:t>
            </a:r>
            <a:r>
              <a:rPr lang="pt-BR" dirty="0" smtClean="0"/>
              <a:t> )</a:t>
            </a:r>
          </a:p>
          <a:p>
            <a:r>
              <a:rPr lang="pt-BR" dirty="0"/>
              <a:t>II – A CELEBRAÇÃO ANGELICAL PELO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2.8-19) </a:t>
            </a:r>
          </a:p>
          <a:p>
            <a:r>
              <a:rPr lang="pt-BR" sz="2400" dirty="0"/>
              <a:t>III – </a:t>
            </a:r>
            <a:r>
              <a:rPr lang="pt-BR" dirty="0"/>
              <a:t>SOBRENATURALMENTE CONVENCIDOS DA OBRA </a:t>
            </a:r>
            <a:r>
              <a:rPr lang="pt-BR" dirty="0" smtClean="0"/>
              <a:t>DE DEUS</a:t>
            </a:r>
            <a:r>
              <a:rPr lang="pt-BR" sz="2400" dirty="0" smtClean="0"/>
              <a:t> </a:t>
            </a: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2.20) </a:t>
            </a:r>
            <a:r>
              <a:rPr lang="pt-BR" sz="2400" dirty="0" smtClean="0"/>
              <a:t>	</a:t>
            </a:r>
            <a:endParaRPr lang="pt-BR" sz="2400" dirty="0"/>
          </a:p>
          <a:p>
            <a:pPr marL="114300" lvl="2" indent="0">
              <a:buClr>
                <a:schemeClr val="accent1"/>
              </a:buClr>
              <a:buNone/>
            </a:pPr>
            <a:r>
              <a:rPr lang="pt-BR" sz="2400" dirty="0" smtClean="0"/>
              <a:t>	CONCLUSÃO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99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48872" cy="1008112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7620000" cy="47285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400" b="1" dirty="0" smtClean="0"/>
              <a:t>	INTRODUÇÃO</a:t>
            </a:r>
          </a:p>
          <a:p>
            <a:pPr marL="114300" indent="0">
              <a:buNone/>
            </a:pPr>
            <a:endParaRPr lang="pt-BR" sz="800" dirty="0" smtClean="0"/>
          </a:p>
          <a:p>
            <a:pPr marL="114300" indent="0" algn="just">
              <a:buNone/>
            </a:pPr>
            <a:r>
              <a:rPr lang="pt-BR" dirty="0" smtClean="0"/>
              <a:t>	</a:t>
            </a:r>
            <a:r>
              <a:rPr lang="pt-BR" sz="2800" dirty="0"/>
              <a:t>Vimos na aula anterior como o Senhor havia anunciado por meio do anjo Gabriel a Zacarias e a Maria o  nascimento dos seus respectivos filhos. Nesta lição, vamos estudar sobre o cumprimento da </a:t>
            </a:r>
            <a:r>
              <a:rPr lang="pt-BR" sz="2800" dirty="0" smtClean="0"/>
              <a:t>promessa: </a:t>
            </a:r>
            <a:r>
              <a:rPr lang="pt-BR" sz="2800" dirty="0"/>
              <a:t>O nascimento de Jesus, o Salvador do mundo. </a:t>
            </a:r>
            <a:r>
              <a:rPr lang="pt-BR" sz="2800" dirty="0" smtClean="0"/>
              <a:t>Agora</a:t>
            </a:r>
            <a:r>
              <a:rPr lang="pt-BR" sz="2800" dirty="0"/>
              <a:t>, o conhecimento sobre a encarnação do Messias não ficará </a:t>
            </a:r>
            <a:r>
              <a:rPr lang="pt-BR" sz="2800" dirty="0" smtClean="0"/>
              <a:t>restrito, </a:t>
            </a:r>
            <a:r>
              <a:rPr lang="pt-BR" sz="2800" dirty="0"/>
              <a:t>mas começa a ser </a:t>
            </a:r>
            <a:r>
              <a:rPr lang="pt-BR" sz="2800" dirty="0" smtClean="0"/>
              <a:t>conhecido por outros</a:t>
            </a:r>
            <a:r>
              <a:rPr lang="pt-BR" sz="2800" smtClean="0"/>
              <a:t>, começando </a:t>
            </a:r>
            <a:r>
              <a:rPr lang="pt-BR" sz="2800" dirty="0" smtClean="0"/>
              <a:t>por José. </a:t>
            </a:r>
            <a:r>
              <a:rPr lang="pt-BR" sz="2800" dirty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1.18-25</a:t>
            </a:r>
            <a:r>
              <a:rPr lang="pt-B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06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300" dirty="0" err="1">
                <a:solidFill>
                  <a:srgbClr val="0000CC"/>
                </a:solidFill>
              </a:rPr>
              <a:t>Mt</a:t>
            </a:r>
            <a:r>
              <a:rPr lang="pt-BR" sz="2300" dirty="0">
                <a:solidFill>
                  <a:srgbClr val="0000CC"/>
                </a:solidFill>
              </a:rPr>
              <a:t> 1. 18 </a:t>
            </a:r>
            <a:r>
              <a:rPr lang="pt-BR" sz="2300" dirty="0" smtClean="0">
                <a:solidFill>
                  <a:srgbClr val="0000CC"/>
                </a:solidFill>
              </a:rPr>
              <a:t> </a:t>
            </a:r>
            <a:r>
              <a:rPr lang="pt-BR" sz="2300" dirty="0">
                <a:solidFill>
                  <a:srgbClr val="0000CC"/>
                </a:solidFill>
              </a:rPr>
              <a:t>Ora, o nascimento de Jesus Cristo foi assim: Estando Maria, sua mãe, desposada com José, antes de se ajuntarem, achou-se ter concebido do Espírito Santo</a:t>
            </a:r>
            <a:r>
              <a:rPr lang="pt-BR" sz="2300" dirty="0" smtClean="0">
                <a:solidFill>
                  <a:srgbClr val="0000CC"/>
                </a:solidFill>
              </a:rPr>
              <a:t>.    19  </a:t>
            </a:r>
            <a:r>
              <a:rPr lang="pt-BR" sz="2300" dirty="0">
                <a:solidFill>
                  <a:srgbClr val="0000CC"/>
                </a:solidFill>
              </a:rPr>
              <a:t>Então, José, seu marido, como era justo e a não queria infamar, intentou deixá-la secretamente</a:t>
            </a:r>
            <a:r>
              <a:rPr lang="pt-BR" sz="2300" dirty="0" smtClean="0">
                <a:solidFill>
                  <a:srgbClr val="0000CC"/>
                </a:solidFill>
              </a:rPr>
              <a:t>.   20 E</a:t>
            </a:r>
            <a:r>
              <a:rPr lang="pt-BR" sz="2300" dirty="0">
                <a:solidFill>
                  <a:srgbClr val="0000CC"/>
                </a:solidFill>
              </a:rPr>
              <a:t>, projetando ele isso, eis que, em sonho, lhe apareceu um anjo do Senhor, dizendo: José, filho de Davi, não temas receber a Maria, tua mulher, porque o que nela está gerado é do Espírito Santo</a:t>
            </a:r>
            <a:r>
              <a:rPr lang="pt-BR" sz="2300" dirty="0" smtClean="0">
                <a:solidFill>
                  <a:srgbClr val="0000CC"/>
                </a:solidFill>
              </a:rPr>
              <a:t>. 21 E </a:t>
            </a:r>
            <a:r>
              <a:rPr lang="pt-BR" sz="2300" dirty="0">
                <a:solidFill>
                  <a:srgbClr val="0000CC"/>
                </a:solidFill>
              </a:rPr>
              <a:t>ela dará à luz um filho, e lhe porás o nome de JESUS, porque ele salvará o seu povo dos seus pecados</a:t>
            </a:r>
            <a:r>
              <a:rPr lang="pt-BR" sz="2300" dirty="0" smtClean="0">
                <a:solidFill>
                  <a:srgbClr val="0000CC"/>
                </a:solidFill>
              </a:rPr>
              <a:t>.    22  </a:t>
            </a:r>
            <a:r>
              <a:rPr lang="pt-BR" sz="2300" dirty="0">
                <a:solidFill>
                  <a:srgbClr val="0000CC"/>
                </a:solidFill>
              </a:rPr>
              <a:t>Tudo isso aconteceu para que se cumprisse o que foi dito da parte do Senhor pelo profeta, que diz</a:t>
            </a:r>
            <a:r>
              <a:rPr lang="pt-BR" sz="2300" dirty="0" smtClean="0">
                <a:solidFill>
                  <a:srgbClr val="0000CC"/>
                </a:solidFill>
              </a:rPr>
              <a:t>:    23  </a:t>
            </a:r>
            <a:r>
              <a:rPr lang="pt-BR" sz="2300" dirty="0">
                <a:solidFill>
                  <a:srgbClr val="0000CC"/>
                </a:solidFill>
              </a:rPr>
              <a:t>Eis que a virgem conceberá e dará à luz um filho, e ele será chamado pelo nome de EMANUEL. </a:t>
            </a:r>
            <a:r>
              <a:rPr lang="pt-BR" sz="2300" dirty="0" smtClean="0">
                <a:solidFill>
                  <a:srgbClr val="0000CC"/>
                </a:solidFill>
              </a:rPr>
              <a:t>(traduzido </a:t>
            </a:r>
            <a:r>
              <a:rPr lang="pt-BR" sz="2300" dirty="0">
                <a:solidFill>
                  <a:srgbClr val="0000CC"/>
                </a:solidFill>
              </a:rPr>
              <a:t>é: Deus conosco</a:t>
            </a:r>
            <a:r>
              <a:rPr lang="pt-BR" sz="2300" dirty="0" smtClean="0">
                <a:solidFill>
                  <a:srgbClr val="0000CC"/>
                </a:solidFill>
              </a:rPr>
              <a:t>).    24  </a:t>
            </a:r>
            <a:r>
              <a:rPr lang="pt-BR" sz="2300" dirty="0">
                <a:solidFill>
                  <a:srgbClr val="0000CC"/>
                </a:solidFill>
              </a:rPr>
              <a:t>E José, despertando do sonho, fez como o anjo do Senhor lhe ordenara, e recebeu a sua mulher</a:t>
            </a:r>
            <a:r>
              <a:rPr lang="pt-BR" sz="2300" dirty="0" smtClean="0">
                <a:solidFill>
                  <a:srgbClr val="0000CC"/>
                </a:solidFill>
              </a:rPr>
              <a:t>,    25  </a:t>
            </a:r>
            <a:r>
              <a:rPr lang="pt-BR" sz="2300" dirty="0">
                <a:solidFill>
                  <a:srgbClr val="0000CC"/>
                </a:solidFill>
              </a:rPr>
              <a:t>e não a conheceu até que deu à luz seu filho, o primogênito; e </a:t>
            </a:r>
            <a:r>
              <a:rPr lang="pt-BR" sz="2300" dirty="0" err="1">
                <a:solidFill>
                  <a:srgbClr val="0000CC"/>
                </a:solidFill>
              </a:rPr>
              <a:t>pôs-lhe</a:t>
            </a:r>
            <a:r>
              <a:rPr lang="pt-BR" sz="2300" dirty="0">
                <a:solidFill>
                  <a:srgbClr val="0000CC"/>
                </a:solidFill>
              </a:rPr>
              <a:t> o nome de JESUS.</a:t>
            </a:r>
          </a:p>
        </p:txBody>
      </p:sp>
    </p:spTree>
    <p:extLst>
      <p:ext uri="{BB962C8B-B14F-4D97-AF65-F5344CB8AC3E}">
        <p14:creationId xmlns:p14="http://schemas.microsoft.com/office/powerpoint/2010/main" val="37074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3: </a:t>
            </a:r>
            <a:br>
              <a:rPr lang="pt-BR" sz="2200" b="1" dirty="0">
                <a:solidFill>
                  <a:srgbClr val="675E47"/>
                </a:solidFill>
              </a:rPr>
            </a:br>
            <a:r>
              <a:rPr lang="pt-BR" sz="2200" b="1" dirty="0">
                <a:solidFill>
                  <a:srgbClr val="675E47"/>
                </a:solidFill>
              </a:rPr>
              <a:t>A CELEBRAÇÃO ANGELICAL PELO NASCIMENTO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sz="3200" b="1" dirty="0">
                <a:solidFill>
                  <a:srgbClr val="FF0000"/>
                </a:solidFill>
              </a:rPr>
              <a:t>I – O NASCIMENTO DE </a:t>
            </a:r>
            <a:r>
              <a:rPr lang="pt-BR" sz="3200" b="1" dirty="0" smtClean="0">
                <a:solidFill>
                  <a:srgbClr val="FF000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				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sz="2000" dirty="0" err="1" smtClean="0">
                <a:solidFill>
                  <a:srgbClr val="FF0000"/>
                </a:solidFill>
              </a:rPr>
              <a:t>Lc</a:t>
            </a:r>
            <a:r>
              <a:rPr lang="pt-BR" sz="2000" dirty="0" smtClean="0">
                <a:solidFill>
                  <a:srgbClr val="FF0000"/>
                </a:solidFill>
              </a:rPr>
              <a:t> 2.1-7</a:t>
            </a:r>
            <a:r>
              <a:rPr lang="pt-BR" dirty="0" smtClean="0">
                <a:solidFill>
                  <a:srgbClr val="FF0000"/>
                </a:solidFill>
              </a:rPr>
              <a:t> )</a:t>
            </a:r>
          </a:p>
          <a:p>
            <a:r>
              <a:rPr lang="pt-BR" dirty="0"/>
              <a:t>II – A CELEBRAÇÃO ANGELICAL PELO NASCIMENTO DE </a:t>
            </a:r>
            <a:r>
              <a:rPr lang="pt-BR" dirty="0" smtClean="0"/>
              <a:t>JESUS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2.8-19) </a:t>
            </a:r>
          </a:p>
          <a:p>
            <a:r>
              <a:rPr lang="pt-BR" sz="2400" dirty="0"/>
              <a:t>III – </a:t>
            </a:r>
            <a:r>
              <a:rPr lang="pt-BR" dirty="0"/>
              <a:t>SOBRENATURALMENTE CONVENCIDOS DA OBRA </a:t>
            </a:r>
            <a:r>
              <a:rPr lang="pt-BR" dirty="0" smtClean="0"/>
              <a:t>DE DEUS</a:t>
            </a:r>
            <a:r>
              <a:rPr lang="pt-BR" sz="2400" dirty="0" smtClean="0"/>
              <a:t> </a:t>
            </a: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dirty="0"/>
              <a:t>(</a:t>
            </a:r>
            <a:r>
              <a:rPr lang="pt-BR" dirty="0" err="1"/>
              <a:t>Lc</a:t>
            </a:r>
            <a:r>
              <a:rPr lang="pt-BR" dirty="0"/>
              <a:t> 2.20) </a:t>
            </a:r>
            <a:r>
              <a:rPr lang="pt-BR" sz="2400" dirty="0" smtClean="0"/>
              <a:t>	</a:t>
            </a:r>
            <a:endParaRPr lang="pt-BR" sz="2400" dirty="0"/>
          </a:p>
          <a:p>
            <a:pPr marL="114300" lvl="2" indent="0">
              <a:buClr>
                <a:schemeClr val="accent1"/>
              </a:buClr>
              <a:buNone/>
            </a:pPr>
            <a:r>
              <a:rPr lang="pt-BR" sz="2400" dirty="0" smtClean="0"/>
              <a:t>	CONCLUSÃO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929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92088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 smtClean="0">
                <a:solidFill>
                  <a:srgbClr val="0000CC"/>
                </a:solidFill>
              </a:rPr>
              <a:t>Lc</a:t>
            </a:r>
            <a:r>
              <a:rPr lang="pt-BR" sz="2800" dirty="0" smtClean="0">
                <a:solidFill>
                  <a:srgbClr val="0000CC"/>
                </a:solidFill>
              </a:rPr>
              <a:t> 2</a:t>
            </a:r>
            <a:r>
              <a:rPr lang="pt-BR" sz="2800" dirty="0">
                <a:solidFill>
                  <a:srgbClr val="0000CC"/>
                </a:solidFill>
              </a:rPr>
              <a:t>. 1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E aconteceu, naqueles dias, que saiu um decreto da parte de César Augusto, para que todo o mundo se alistasse</a:t>
            </a:r>
            <a:r>
              <a:rPr lang="pt-BR" sz="2800" dirty="0" smtClean="0">
                <a:solidFill>
                  <a:srgbClr val="0000CC"/>
                </a:solidFill>
              </a:rPr>
              <a:t>.    2  </a:t>
            </a:r>
            <a:r>
              <a:rPr lang="pt-BR" sz="2800" dirty="0">
                <a:solidFill>
                  <a:srgbClr val="0000CC"/>
                </a:solidFill>
              </a:rPr>
              <a:t>(Este primeiro alistamento foi feito sendo </a:t>
            </a:r>
            <a:r>
              <a:rPr lang="pt-BR" sz="2800" dirty="0" err="1">
                <a:solidFill>
                  <a:srgbClr val="0000CC"/>
                </a:solidFill>
              </a:rPr>
              <a:t>Cirênio</a:t>
            </a:r>
            <a:r>
              <a:rPr lang="pt-BR" sz="2800" dirty="0">
                <a:solidFill>
                  <a:srgbClr val="0000CC"/>
                </a:solidFill>
              </a:rPr>
              <a:t> governador da Síria</a:t>
            </a:r>
            <a:r>
              <a:rPr lang="pt-BR" sz="2800" dirty="0" smtClean="0">
                <a:solidFill>
                  <a:srgbClr val="0000CC"/>
                </a:solidFill>
              </a:rPr>
              <a:t>.)    3  </a:t>
            </a:r>
            <a:r>
              <a:rPr lang="pt-BR" sz="2800" dirty="0">
                <a:solidFill>
                  <a:srgbClr val="0000CC"/>
                </a:solidFill>
              </a:rPr>
              <a:t>E todos iam alistar-se, cada um à sua própria cidade</a:t>
            </a:r>
            <a:r>
              <a:rPr lang="pt-BR" sz="2800" dirty="0" smtClean="0">
                <a:solidFill>
                  <a:srgbClr val="0000CC"/>
                </a:solidFill>
              </a:rPr>
              <a:t>.    4  </a:t>
            </a:r>
            <a:r>
              <a:rPr lang="pt-BR" sz="2800" dirty="0">
                <a:solidFill>
                  <a:srgbClr val="0000CC"/>
                </a:solidFill>
              </a:rPr>
              <a:t>E subiu da </a:t>
            </a:r>
            <a:r>
              <a:rPr lang="pt-BR" sz="2800" dirty="0" err="1">
                <a:solidFill>
                  <a:srgbClr val="0000CC"/>
                </a:solidFill>
              </a:rPr>
              <a:t>Galiléia</a:t>
            </a:r>
            <a:r>
              <a:rPr lang="pt-BR" sz="2800" dirty="0">
                <a:solidFill>
                  <a:srgbClr val="0000CC"/>
                </a:solidFill>
              </a:rPr>
              <a:t> também José, da cidade de Nazaré, à Judéia, à cidade de Davi chamada Belém (porque era da casa e família de Davi</a:t>
            </a:r>
            <a:r>
              <a:rPr lang="pt-BR" sz="2800" dirty="0" smtClean="0">
                <a:solidFill>
                  <a:srgbClr val="0000CC"/>
                </a:solidFill>
              </a:rPr>
              <a:t>),    5  </a:t>
            </a:r>
            <a:r>
              <a:rPr lang="pt-BR" sz="2800" dirty="0">
                <a:solidFill>
                  <a:srgbClr val="0000CC"/>
                </a:solidFill>
              </a:rPr>
              <a:t>a fim de alistar-se com Maria, sua mulher, que estava grávida</a:t>
            </a:r>
            <a:r>
              <a:rPr lang="pt-BR" sz="2800" dirty="0" smtClean="0">
                <a:solidFill>
                  <a:srgbClr val="0000CC"/>
                </a:solidFill>
              </a:rPr>
              <a:t>.    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769</TotalTime>
  <Words>2427</Words>
  <Application>Microsoft Office PowerPoint</Application>
  <PresentationFormat>Apresentação na tela (4:3)</PresentationFormat>
  <Paragraphs>155</Paragraphs>
  <Slides>34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Adjacência</vt:lpstr>
      <vt:lpstr>A VIDA E OBRA DE JESUS CRISTO</vt:lpstr>
      <vt:lpstr>LIÇÃO  3:   A  CELEBRAÇÃO  ANGELICAL PELO  NASCIMENTO  DE  JESUS</vt:lpstr>
      <vt:lpstr>LIÇÃO 3:  A CELEBRAÇÃO ANGELICAL PELO NASCIMENTO DE JESUS</vt:lpstr>
      <vt:lpstr>LEITURA BÍBLICA</vt:lpstr>
      <vt:lpstr>LIÇÃO 3:  A CELEBRAÇÃO ANGELICAL PELO NASCIMENTO DE JESUS</vt:lpstr>
      <vt:lpstr>LIÇÃO 3:  A CELEBRAÇÃO ANGELICAL PELO NASCIMENTO DE JESUS</vt:lpstr>
      <vt:lpstr>Apresentação do PowerPoint</vt:lpstr>
      <vt:lpstr>LIÇÃO 3:  A CELEBRAÇÃO ANGELICAL PELO NASCIMENTO DE JESUS</vt:lpstr>
      <vt:lpstr>LEITURA BÍBLICA</vt:lpstr>
      <vt:lpstr>LIÇÃO 3:  A CELEBRAÇÃO ANGELICAL PELO NASCIMENTO DE JESUS</vt:lpstr>
      <vt:lpstr>Apresentação do PowerPoint</vt:lpstr>
      <vt:lpstr>LEITURA BÍBLICA</vt:lpstr>
      <vt:lpstr>LIÇÃO 3:  A CELEBRAÇÃO ANGELICAL PELO NASCIMENTO DE JESUS</vt:lpstr>
      <vt:lpstr>Apresentação do PowerPoint</vt:lpstr>
      <vt:lpstr>LIÇÃO 3:  A CELEBRAÇÃO ANGELICAL PELO NASCIMENTO DE JESUS</vt:lpstr>
      <vt:lpstr>LEITURA BÍBLICA</vt:lpstr>
      <vt:lpstr>LIÇÃO 3:  A CELEBRAÇÃO ANGELICAL PELO NASCIMENTO DE JESUS</vt:lpstr>
      <vt:lpstr>Apresentação do PowerPoint</vt:lpstr>
      <vt:lpstr>LEITURA BÍBLICA</vt:lpstr>
      <vt:lpstr>LIÇÃO 3:  A CELEBRAÇÃO ANGELICAL PELO NASCIMENTO DE JESUS</vt:lpstr>
      <vt:lpstr>Apresentação do PowerPoint</vt:lpstr>
      <vt:lpstr>LEITURA BÍBLICA</vt:lpstr>
      <vt:lpstr>LIÇÃO 3:  A CELEBRAÇÃO ANGELICAL PELO NASCIMENTO DE JESUS</vt:lpstr>
      <vt:lpstr>LIÇÃO 3:  A CELEBRAÇÃO ANGELICAL PELO NASCIMENTO DE JESUS</vt:lpstr>
      <vt:lpstr>LEITURA BÍBLICA</vt:lpstr>
      <vt:lpstr>LIÇÃO 3:  A CELEBRAÇÃO ANGELICAL PELO NASCIMENTO DE JESUS</vt:lpstr>
      <vt:lpstr>Apresentação do PowerPoint</vt:lpstr>
      <vt:lpstr>Apresentação do PowerPoint</vt:lpstr>
      <vt:lpstr>LIÇÃO 3:  A CELEBRAÇÃO ANGELICAL PELO NASCIMENTO DE JESUS</vt:lpstr>
      <vt:lpstr>Apresentação do PowerPoint</vt:lpstr>
      <vt:lpstr>LIÇÃO 3:  A CELEBRAÇÃO ANGELICAL PELO NASCIMENTO DE JESUS</vt:lpstr>
      <vt:lpstr>LIÇÃO 3:  A CELEBRAÇÃO ANGELICAL PELO NASCIMENTO DE JESUS</vt:lpstr>
      <vt:lpstr>LIÇÃO 3:  A CELEBRAÇÃO ANGELICAL PELO NASCIMENTO DE JESUS</vt:lpstr>
      <vt:lpstr>LIÇÃO 3:  A CELEBRAÇÃO ANGELICAL PELO NASCIMENTO DE JESUS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E OBRA DE JESUS CRISTO</dc:title>
  <dc:creator>Cledson _</dc:creator>
  <cp:lastModifiedBy>I.G.V</cp:lastModifiedBy>
  <cp:revision>55</cp:revision>
  <dcterms:created xsi:type="dcterms:W3CDTF">2017-09-26T11:32:47Z</dcterms:created>
  <dcterms:modified xsi:type="dcterms:W3CDTF">2017-10-11T00:55:44Z</dcterms:modified>
</cp:coreProperties>
</file>