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18" r:id="rId9"/>
    <p:sldId id="323" r:id="rId10"/>
    <p:sldId id="264" r:id="rId11"/>
    <p:sldId id="281" r:id="rId12"/>
    <p:sldId id="331" r:id="rId13"/>
    <p:sldId id="326" r:id="rId14"/>
    <p:sldId id="332" r:id="rId15"/>
    <p:sldId id="327" r:id="rId16"/>
    <p:sldId id="333" r:id="rId17"/>
    <p:sldId id="328" r:id="rId18"/>
    <p:sldId id="319" r:id="rId19"/>
    <p:sldId id="324" r:id="rId20"/>
    <p:sldId id="267" r:id="rId21"/>
    <p:sldId id="334" r:id="rId22"/>
    <p:sldId id="302" r:id="rId23"/>
    <p:sldId id="335" r:id="rId24"/>
    <p:sldId id="340" r:id="rId25"/>
    <p:sldId id="336" r:id="rId26"/>
    <p:sldId id="330" r:id="rId27"/>
    <p:sldId id="337" r:id="rId28"/>
    <p:sldId id="329" r:id="rId29"/>
    <p:sldId id="320" r:id="rId30"/>
    <p:sldId id="325" r:id="rId31"/>
    <p:sldId id="268" r:id="rId32"/>
    <p:sldId id="338" r:id="rId33"/>
    <p:sldId id="312" r:id="rId34"/>
    <p:sldId id="339" r:id="rId35"/>
    <p:sldId id="321" r:id="rId36"/>
    <p:sldId id="313" r:id="rId37"/>
    <p:sldId id="322" r:id="rId38"/>
    <p:sldId id="317" r:id="rId39"/>
    <p:sldId id="316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r>
              <a:rPr lang="pt-BR" b="1" dirty="0" err="1" smtClean="0"/>
              <a:t>liç</a:t>
            </a:r>
            <a:r>
              <a:rPr lang="pt-BR" b="1" dirty="0" smtClean="0"/>
              <a:t> 10 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Vida Consagrada a Deus		</a:t>
            </a:r>
            <a:r>
              <a:rPr lang="pt-B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Liç</a:t>
            </a: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11  Deveres no Lar e no Trabalho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smtClean="0"/>
              <a:t>		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O soldado quando está de serviço não deve deixar suas vestimentas nem para dormir.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36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33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rgbClr val="0000CC"/>
                </a:solidFill>
              </a:rPr>
              <a:t>	</a:t>
            </a:r>
          </a:p>
          <a:p>
            <a:endParaRPr lang="pt-BR" sz="1200" smtClean="0">
              <a:solidFill>
                <a:srgbClr val="0000CC"/>
              </a:solidFill>
            </a:endParaRPr>
          </a:p>
          <a:p>
            <a:r>
              <a:rPr lang="pt-BR" sz="1200" smtClean="0">
                <a:solidFill>
                  <a:srgbClr val="0000CC"/>
                </a:solidFill>
              </a:rPr>
              <a:t>principados</a:t>
            </a:r>
            <a:r>
              <a:rPr lang="pt-BR" sz="1200" dirty="0" smtClean="0">
                <a:solidFill>
                  <a:srgbClr val="0000CC"/>
                </a:solidFill>
              </a:rPr>
              <a:t>, potestades, príncipes    </a:t>
            </a:r>
            <a:r>
              <a:rPr lang="pt-BR" sz="1200" b="1" dirty="0" smtClean="0">
                <a:solidFill>
                  <a:srgbClr val="0000CC"/>
                </a:solidFill>
              </a:rPr>
              <a:t>Autoridades  __  governos  __  poderes  __  domínios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93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 guerra é </a:t>
            </a:r>
            <a:r>
              <a:rPr lang="pt-BR" sz="2800" b="1" dirty="0" smtClean="0">
                <a:solidFill>
                  <a:srgbClr val="006600"/>
                </a:solidFill>
              </a:rPr>
              <a:t>espiritual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1</a:t>
            </a:r>
          </a:p>
          <a:p>
            <a:pPr marL="0" lvl="0" indent="0">
              <a:buNone/>
            </a:pPr>
            <a:endParaRPr lang="pt-BR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cristão tem que ter em mente que está “em Cristo”, portanto sua posição na batalha é uma posição privilegiada. Não é uma posição carnal, como o caso de Saul que apesar de bem equipado era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inseguro,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mas espiritual como Davi cuja força estava “no Senhor”.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17.45-47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2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2.4,5;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 1.13,14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I </a:t>
            </a:r>
            <a:r>
              <a:rPr lang="pt-BR" sz="2200" dirty="0" err="1" smtClean="0">
                <a:solidFill>
                  <a:srgbClr val="0000CC"/>
                </a:solidFill>
              </a:rPr>
              <a:t>Sm</a:t>
            </a:r>
            <a:r>
              <a:rPr lang="pt-BR" sz="2200" dirty="0">
                <a:solidFill>
                  <a:srgbClr val="0000CC"/>
                </a:solidFill>
              </a:rPr>
              <a:t> 17. 45  Davi, porém, disse ao filisteu: Tu vens a mim com espada, e com lança, e com escudo; porém eu vou a ti em nome do SENHOR dos Exércitos, o Deus dos exércitos de Israel, a quem tens afrontado</a:t>
            </a:r>
            <a:r>
              <a:rPr lang="pt-BR" sz="2200" dirty="0" smtClean="0">
                <a:solidFill>
                  <a:srgbClr val="0000CC"/>
                </a:solidFill>
              </a:rPr>
              <a:t>.    46  </a:t>
            </a:r>
            <a:r>
              <a:rPr lang="pt-BR" sz="2200" dirty="0">
                <a:solidFill>
                  <a:srgbClr val="0000CC"/>
                </a:solidFill>
              </a:rPr>
              <a:t>Hoje mesmo o SENHOR te entregará na minha mão; e ferir-te-ei, e te tirarei a cabeça, e os corpos do arraial dos filisteus darei hoje mesmo às aves do céu e às bestas da terra; e toda a terra saberá que há Deus em Israel</a:t>
            </a:r>
            <a:r>
              <a:rPr lang="pt-BR" sz="2200" dirty="0" smtClean="0">
                <a:solidFill>
                  <a:srgbClr val="0000CC"/>
                </a:solidFill>
              </a:rPr>
              <a:t>.    47  </a:t>
            </a:r>
            <a:r>
              <a:rPr lang="pt-BR" sz="2200" dirty="0">
                <a:solidFill>
                  <a:srgbClr val="0000CC"/>
                </a:solidFill>
              </a:rPr>
              <a:t>E saberá toda esta congregação que o SENHOR salva, não com espada, nem com lança; porque do SENHOR é a guerra, e ele vos entregará na nossa mão.</a:t>
            </a: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</a:rPr>
              <a:t>2 </a:t>
            </a:r>
            <a:r>
              <a:rPr lang="pt-BR" sz="2400" dirty="0" err="1">
                <a:solidFill>
                  <a:srgbClr val="7030A0"/>
                </a:solidFill>
              </a:rPr>
              <a:t>Tm</a:t>
            </a:r>
            <a:r>
              <a:rPr lang="pt-BR" sz="2400" dirty="0">
                <a:solidFill>
                  <a:srgbClr val="7030A0"/>
                </a:solidFill>
              </a:rPr>
              <a:t> </a:t>
            </a:r>
            <a:r>
              <a:rPr lang="pt-BR" sz="2400" dirty="0" smtClean="0">
                <a:solidFill>
                  <a:srgbClr val="7030A0"/>
                </a:solidFill>
              </a:rPr>
              <a:t>2</a:t>
            </a:r>
            <a:r>
              <a:rPr lang="pt-BR" sz="2400" dirty="0">
                <a:solidFill>
                  <a:srgbClr val="7030A0"/>
                </a:solidFill>
              </a:rPr>
              <a:t>. 4  Ninguém que milita se embaraça com negócio desta vida, a fim de agradar àquele que o alistou para a guerra</a:t>
            </a:r>
            <a:r>
              <a:rPr lang="pt-BR" sz="2400" dirty="0" smtClean="0">
                <a:solidFill>
                  <a:srgbClr val="7030A0"/>
                </a:solidFill>
              </a:rPr>
              <a:t>.    5  </a:t>
            </a:r>
            <a:r>
              <a:rPr lang="pt-BR" sz="2400" dirty="0">
                <a:solidFill>
                  <a:srgbClr val="7030A0"/>
                </a:solidFill>
              </a:rPr>
              <a:t>E, se alguém também milita, não é coroado se não militar legitimamente.</a:t>
            </a:r>
          </a:p>
          <a:p>
            <a:pPr marL="0" indent="0">
              <a:buNone/>
            </a:pPr>
            <a:endParaRPr lang="pt-BR" sz="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0000CC"/>
                </a:solidFill>
              </a:rPr>
              <a:t>Cl </a:t>
            </a:r>
            <a:r>
              <a:rPr lang="pt-BR" sz="2200" dirty="0">
                <a:solidFill>
                  <a:srgbClr val="0000CC"/>
                </a:solidFill>
              </a:rPr>
              <a:t>1. 13  Ele nos tirou da potestade das trevas e nos transportou para o Reino do Filho do seu amor</a:t>
            </a:r>
            <a:r>
              <a:rPr lang="pt-BR" sz="2200" dirty="0" smtClean="0">
                <a:solidFill>
                  <a:srgbClr val="0000CC"/>
                </a:solidFill>
              </a:rPr>
              <a:t>,    14  </a:t>
            </a:r>
            <a:r>
              <a:rPr lang="pt-BR" sz="2200" dirty="0">
                <a:solidFill>
                  <a:srgbClr val="0000CC"/>
                </a:solidFill>
              </a:rPr>
              <a:t>em quem temos a redenção pelo seu sangue, a saber, a remissão dos pecados;</a:t>
            </a:r>
            <a:endParaRPr lang="pt-BR" sz="2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 guerra é </a:t>
            </a:r>
            <a:r>
              <a:rPr lang="pt-BR" sz="2800" b="1" dirty="0" smtClean="0">
                <a:solidFill>
                  <a:srgbClr val="006600"/>
                </a:solidFill>
              </a:rPr>
              <a:t>espiritual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lvl="0" indent="0" algn="just">
              <a:buNone/>
            </a:pP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Apesar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estarmos no físico, as nossas armas não são carnais, mas sim poderosas em Deus para destruição das fortalezas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Cor 10.3,4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 Existem muitos cristãos guerreando com armas terrenas, elas são insignificantes no mundo espiritual. Afinal a nossa luta não é contra carne e o sangue.  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10.12,13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	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rgbClr val="7030A0"/>
                </a:solidFill>
              </a:rPr>
              <a:t>II </a:t>
            </a:r>
            <a:r>
              <a:rPr lang="pt-BR" sz="2600" dirty="0">
                <a:solidFill>
                  <a:srgbClr val="7030A0"/>
                </a:solidFill>
              </a:rPr>
              <a:t>Cor </a:t>
            </a:r>
            <a:r>
              <a:rPr lang="pt-BR" sz="2600" dirty="0" smtClean="0">
                <a:solidFill>
                  <a:srgbClr val="7030A0"/>
                </a:solidFill>
              </a:rPr>
              <a:t>10</a:t>
            </a:r>
            <a:r>
              <a:rPr lang="pt-BR" sz="2600" dirty="0">
                <a:solidFill>
                  <a:srgbClr val="7030A0"/>
                </a:solidFill>
              </a:rPr>
              <a:t>. 3  Porque, andando na carne, não militamos segundo a carne</a:t>
            </a:r>
            <a:r>
              <a:rPr lang="pt-BR" sz="2600" dirty="0" smtClean="0">
                <a:solidFill>
                  <a:srgbClr val="7030A0"/>
                </a:solidFill>
              </a:rPr>
              <a:t>.   4  </a:t>
            </a:r>
            <a:r>
              <a:rPr lang="pt-BR" sz="2600" dirty="0">
                <a:solidFill>
                  <a:srgbClr val="7030A0"/>
                </a:solidFill>
              </a:rPr>
              <a:t>Porque as armas da nossa milícia não são carnais, mas, sim, poderosas em Deus, para destruição das fortalezas</a:t>
            </a:r>
            <a:r>
              <a:rPr lang="pt-BR" sz="2600" dirty="0" smtClean="0">
                <a:solidFill>
                  <a:srgbClr val="7030A0"/>
                </a:solidFill>
              </a:rPr>
              <a:t>;    5  </a:t>
            </a:r>
            <a:r>
              <a:rPr lang="pt-BR" sz="2600" dirty="0">
                <a:solidFill>
                  <a:srgbClr val="7030A0"/>
                </a:solidFill>
              </a:rPr>
              <a:t>destruindo os conselhos e toda altivez que se levanta contra o conhecimento de Deus, e levando cativo todo entendimento à obediência de Cristo,</a:t>
            </a:r>
          </a:p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500" dirty="0" err="1" smtClean="0">
                <a:solidFill>
                  <a:srgbClr val="0000CC"/>
                </a:solidFill>
              </a:rPr>
              <a:t>Dn</a:t>
            </a:r>
            <a:r>
              <a:rPr lang="pt-BR" sz="2500" dirty="0" smtClean="0">
                <a:solidFill>
                  <a:srgbClr val="0000CC"/>
                </a:solidFill>
              </a:rPr>
              <a:t> </a:t>
            </a:r>
            <a:r>
              <a:rPr lang="pt-BR" sz="2500" dirty="0">
                <a:solidFill>
                  <a:srgbClr val="0000CC"/>
                </a:solidFill>
              </a:rPr>
              <a:t>10. 12 </a:t>
            </a:r>
            <a:r>
              <a:rPr lang="pt-BR" sz="2500" dirty="0" smtClean="0">
                <a:solidFill>
                  <a:srgbClr val="0000CC"/>
                </a:solidFill>
              </a:rPr>
              <a:t>Então</a:t>
            </a:r>
            <a:r>
              <a:rPr lang="pt-BR" sz="2500" dirty="0">
                <a:solidFill>
                  <a:srgbClr val="0000CC"/>
                </a:solidFill>
              </a:rPr>
              <a:t>, me disse: Não temas, Daniel, porque, desde o primeiro dia, em que aplicaste o teu coração a compreender e a humilhar-te perante o teu Deus, são ouvidas as tuas palavras; e eu vim por causa das tuas palavras</a:t>
            </a:r>
            <a:r>
              <a:rPr lang="pt-BR" sz="2500" dirty="0" smtClean="0">
                <a:solidFill>
                  <a:srgbClr val="0000CC"/>
                </a:solidFill>
              </a:rPr>
              <a:t>.    13  </a:t>
            </a:r>
            <a:r>
              <a:rPr lang="pt-BR" sz="2500" dirty="0">
                <a:solidFill>
                  <a:srgbClr val="0000CC"/>
                </a:solidFill>
              </a:rPr>
              <a:t>Mas o príncipe do reino da Pérsia se pôs defronte de mim vinte e um dias, e eis que Miguel, um dos primeiros príncipes, veio para ajudar-me, e eu fiquei ali com os reis da Pérsia.</a:t>
            </a:r>
          </a:p>
        </p:txBody>
      </p:sp>
    </p:spTree>
    <p:extLst>
      <p:ext uri="{BB962C8B-B14F-4D97-AF65-F5344CB8AC3E}">
        <p14:creationId xmlns:p14="http://schemas.microsoft.com/office/powerpoint/2010/main" val="2021412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 guerra é </a:t>
            </a:r>
            <a:r>
              <a:rPr lang="pt-BR" sz="2800" b="1" dirty="0" smtClean="0">
                <a:solidFill>
                  <a:srgbClr val="006600"/>
                </a:solidFill>
              </a:rPr>
              <a:t>espiritual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3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luta é contra o deus do presente século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Cor 4.4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que quer causar resistência ao avanço do evangelho. Precisamos saber contra quem batalhamos e onde se encontra o inimigo para traçarmos as estratégias da guerra espiritual. O inimigo nunca deve ser subestimado na batalha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II Cor </a:t>
            </a:r>
            <a:r>
              <a:rPr lang="pt-BR" sz="2800" dirty="0" smtClean="0">
                <a:solidFill>
                  <a:srgbClr val="0000CC"/>
                </a:solidFill>
              </a:rPr>
              <a:t>4</a:t>
            </a:r>
            <a:r>
              <a:rPr lang="pt-BR" sz="2800" dirty="0">
                <a:solidFill>
                  <a:srgbClr val="0000CC"/>
                </a:solidFill>
              </a:rPr>
              <a:t>. 3  Mas, se ainda o nosso evangelho está encoberto, para os que se perdem está encoberto,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4  nos quais o deus deste século cegou os entendimentos dos incrédulos, para que não lhes resplandeça a luz do evangelho da glória de Cristo, que é a imagem de Deus.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1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A guerra é </a:t>
            </a:r>
            <a:r>
              <a:rPr lang="pt-BR" sz="2800" b="1" dirty="0" smtClean="0">
                <a:solidFill>
                  <a:srgbClr val="006600"/>
                </a:solidFill>
              </a:rPr>
              <a:t>espiritual		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21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4</a:t>
            </a:r>
          </a:p>
          <a:p>
            <a:pPr marL="0" lvl="0" indent="0">
              <a:buNone/>
            </a:pPr>
            <a:endParaRPr lang="pt-BR" sz="14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tanto tomemos toda a armadura de Deus para resistência no dia mau. De nada vale um soldado na guerra com couraça, capacete, espada, mas descalço. A armadura tem que estar completa - toda a armadura - de outra forma o inimigo atingirá justamente a parte desprotegida. E é para tomar a armadura de Deus, não é para criar uma.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2.14,15; At 19.13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4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Cl 2. 13  E, quando vós estáveis mortos nos pecados e na </a:t>
            </a:r>
            <a:r>
              <a:rPr lang="pt-BR" sz="2500" dirty="0" err="1" smtClean="0">
                <a:solidFill>
                  <a:srgbClr val="0000CC"/>
                </a:solidFill>
              </a:rPr>
              <a:t>incircuncisão</a:t>
            </a:r>
            <a:r>
              <a:rPr lang="pt-BR" sz="2500" dirty="0" smtClean="0">
                <a:solidFill>
                  <a:srgbClr val="0000CC"/>
                </a:solidFill>
              </a:rPr>
              <a:t> da vossa carne, vos vivificou juntamente com ele, perdoando-vos todas as ofensas,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14  havendo riscado a cédula que era contra nós nas suas ordenanças, a qual de alguma maneira nos era contrária, e a tirou do meio de nós, cravando-a na cruz.</a:t>
            </a:r>
          </a:p>
          <a:p>
            <a:pPr marL="0" indent="0">
              <a:buNone/>
            </a:pPr>
            <a:r>
              <a:rPr lang="pt-BR" sz="2500" dirty="0" smtClean="0">
                <a:solidFill>
                  <a:srgbClr val="0000CC"/>
                </a:solidFill>
              </a:rPr>
              <a:t>15  E, despojando os principados e potestades, os expôs publicamente e deles triunfou em si mesmo.</a:t>
            </a: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7030A0"/>
                </a:solidFill>
              </a:rPr>
              <a:t>Atos 19:13  E alguns dos exorcistas judeus, ambulantes, tentavam invocar o nome do Senhor Jesus sobre os que tinham espíritos malignos, dizendo: Esconjuro-vos por Jesus, a quem </a:t>
            </a:r>
            <a:r>
              <a:rPr lang="pt-BR" u="sng" dirty="0">
                <a:solidFill>
                  <a:srgbClr val="7030A0"/>
                </a:solidFill>
              </a:rPr>
              <a:t>Paulo prega.</a:t>
            </a:r>
            <a:endParaRPr lang="pt-B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A guerra é </a:t>
            </a:r>
            <a:r>
              <a:rPr lang="pt-BR" sz="3900" b="1" dirty="0" smtClean="0">
                <a:solidFill>
                  <a:srgbClr val="0066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10-13)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800" b="1" dirty="0">
                <a:solidFill>
                  <a:srgbClr val="FF0000"/>
                </a:solidFill>
              </a:rPr>
              <a:t>II– As peças da </a:t>
            </a:r>
            <a:r>
              <a:rPr lang="pt-BR" sz="4800" b="1" dirty="0" smtClean="0">
                <a:solidFill>
                  <a:srgbClr val="FF00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				</a:t>
            </a:r>
            <a:r>
              <a:rPr lang="pt-BR" sz="3000" b="1" dirty="0" smtClean="0">
                <a:solidFill>
                  <a:srgbClr val="FF0000"/>
                </a:solidFill>
              </a:rPr>
              <a:t>(vs. </a:t>
            </a:r>
            <a:r>
              <a:rPr lang="pt-BR" sz="3000" b="1" dirty="0">
                <a:solidFill>
                  <a:srgbClr val="FF0000"/>
                </a:solidFill>
              </a:rPr>
              <a:t>14-20)</a:t>
            </a:r>
            <a:endParaRPr lang="pt-BR" sz="3000" b="1" cap="small" dirty="0">
              <a:solidFill>
                <a:srgbClr val="FF00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Considerações </a:t>
            </a:r>
            <a:r>
              <a:rPr lang="pt-BR" sz="3900" b="1" dirty="0" smtClean="0">
                <a:solidFill>
                  <a:srgbClr val="0066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(vs.21-24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75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700" dirty="0" err="1" smtClean="0">
                <a:solidFill>
                  <a:srgbClr val="0000CC"/>
                </a:solidFill>
              </a:rPr>
              <a:t>Ef</a:t>
            </a:r>
            <a:r>
              <a:rPr lang="pt-BR" sz="2700" dirty="0" smtClean="0">
                <a:solidFill>
                  <a:srgbClr val="0000CC"/>
                </a:solidFill>
              </a:rPr>
              <a:t> 6</a:t>
            </a:r>
            <a:r>
              <a:rPr lang="pt-BR" sz="2700" dirty="0">
                <a:solidFill>
                  <a:srgbClr val="0000CC"/>
                </a:solidFill>
              </a:rPr>
              <a:t>. </a:t>
            </a:r>
            <a:r>
              <a:rPr lang="pt-BR" sz="2700" dirty="0" smtClean="0">
                <a:solidFill>
                  <a:srgbClr val="0000CC"/>
                </a:solidFill>
              </a:rPr>
              <a:t>14  </a:t>
            </a:r>
            <a:r>
              <a:rPr lang="pt-BR" sz="2700" dirty="0">
                <a:solidFill>
                  <a:srgbClr val="0000CC"/>
                </a:solidFill>
              </a:rPr>
              <a:t>Estai, pois, firmes, tendo cingidos os vossos lombos com a verdade, e vestida a couraça da justiça</a:t>
            </a:r>
            <a:r>
              <a:rPr lang="pt-BR" sz="2700" dirty="0" smtClean="0">
                <a:solidFill>
                  <a:srgbClr val="0000CC"/>
                </a:solidFill>
              </a:rPr>
              <a:t>,    15  </a:t>
            </a:r>
            <a:r>
              <a:rPr lang="pt-BR" sz="2700" dirty="0">
                <a:solidFill>
                  <a:srgbClr val="0000CC"/>
                </a:solidFill>
              </a:rPr>
              <a:t>e calçados os pés na preparação do evangelho da paz</a:t>
            </a:r>
            <a:r>
              <a:rPr lang="pt-BR" sz="2700" dirty="0" smtClean="0">
                <a:solidFill>
                  <a:srgbClr val="0000CC"/>
                </a:solidFill>
              </a:rPr>
              <a:t>;    16  </a:t>
            </a:r>
            <a:r>
              <a:rPr lang="pt-BR" sz="2700" dirty="0">
                <a:solidFill>
                  <a:srgbClr val="0000CC"/>
                </a:solidFill>
              </a:rPr>
              <a:t>tomando sobretudo o escudo da fé, com o qual podereis apagar todos os dardos inflamados do maligno</a:t>
            </a:r>
            <a:r>
              <a:rPr lang="pt-BR" sz="2700" dirty="0" smtClean="0">
                <a:solidFill>
                  <a:srgbClr val="0000CC"/>
                </a:solidFill>
              </a:rPr>
              <a:t>.    17  </a:t>
            </a:r>
            <a:r>
              <a:rPr lang="pt-BR" sz="2700" dirty="0">
                <a:solidFill>
                  <a:srgbClr val="0000CC"/>
                </a:solidFill>
              </a:rPr>
              <a:t>Tomai também o capacete da salvação e a espada do Espírito, que é a palavra de Deus</a:t>
            </a:r>
            <a:r>
              <a:rPr lang="pt-BR" sz="2700" dirty="0" smtClean="0">
                <a:solidFill>
                  <a:srgbClr val="0000CC"/>
                </a:solidFill>
              </a:rPr>
              <a:t>,    18  </a:t>
            </a:r>
            <a:r>
              <a:rPr lang="pt-BR" sz="2700" dirty="0">
                <a:solidFill>
                  <a:srgbClr val="0000CC"/>
                </a:solidFill>
              </a:rPr>
              <a:t>orando em todo tempo com toda oração e súplica no Espírito e vigiando nisso com </a:t>
            </a:r>
            <a:r>
              <a:rPr lang="pt-BR" sz="2700" dirty="0" smtClean="0">
                <a:solidFill>
                  <a:srgbClr val="0000CC"/>
                </a:solidFill>
              </a:rPr>
              <a:t>toda perseverança </a:t>
            </a:r>
            <a:r>
              <a:rPr lang="pt-BR" sz="2700" dirty="0">
                <a:solidFill>
                  <a:srgbClr val="0000CC"/>
                </a:solidFill>
              </a:rPr>
              <a:t>e súplica por todos os </a:t>
            </a:r>
            <a:r>
              <a:rPr lang="pt-BR" sz="2700" dirty="0" smtClean="0">
                <a:solidFill>
                  <a:srgbClr val="0000CC"/>
                </a:solidFill>
              </a:rPr>
              <a:t>santos    19  </a:t>
            </a:r>
            <a:r>
              <a:rPr lang="pt-BR" sz="2700" dirty="0">
                <a:solidFill>
                  <a:srgbClr val="0000CC"/>
                </a:solidFill>
              </a:rPr>
              <a:t>e por mim; para que me seja dada, no abrir da minha boca, a palavra com confiança, para fazer notório o mistério do evangelho</a:t>
            </a:r>
            <a:r>
              <a:rPr lang="pt-BR" sz="2700" dirty="0" smtClean="0">
                <a:solidFill>
                  <a:srgbClr val="0000CC"/>
                </a:solidFill>
              </a:rPr>
              <a:t>,    20  </a:t>
            </a:r>
            <a:r>
              <a:rPr lang="pt-BR" sz="2700" dirty="0">
                <a:solidFill>
                  <a:srgbClr val="0000CC"/>
                </a:solidFill>
              </a:rPr>
              <a:t>pelo qual sou embaixador em cadeias; para que possa falar dele livremente, como me convém falar</a:t>
            </a:r>
            <a:r>
              <a:rPr lang="pt-BR" sz="2700" dirty="0" smtClean="0">
                <a:solidFill>
                  <a:srgbClr val="0000CC"/>
                </a:solidFill>
              </a:rPr>
              <a:t>.</a:t>
            </a:r>
            <a:endParaRPr lang="pt-BR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4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44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As peças da </a:t>
            </a:r>
            <a:r>
              <a:rPr lang="pt-BR" sz="2800" b="1" dirty="0" smtClean="0">
                <a:solidFill>
                  <a:srgbClr val="006600"/>
                </a:solidFill>
              </a:rPr>
              <a:t>armadura	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Paulo ao escrever sobre a armadura para a batalha espiritual se inspira na vestimenta de um soldado de sua época. Desde o capacete até o calçado; lista seis peças principais das vestimentas de um soldado – o cinto, a couraça, as botas, o escudo, o capacete e a espada. Tudo tomado como uma ilustração para a guerra espiritual. </a:t>
            </a: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As peças da </a:t>
            </a:r>
            <a:r>
              <a:rPr lang="pt-BR" sz="2800" b="1" dirty="0" smtClean="0">
                <a:solidFill>
                  <a:srgbClr val="006600"/>
                </a:solidFill>
              </a:rPr>
              <a:t>armadura				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3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primeira peça é o cinto da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verdade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cingidos os vossos lombos com a verdade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 usualmente feito de couro, o cinto do soldado pertencia mais à roupa de baixo do que à armadura, porém era essencial, era nele que estava presa a túnica e a espada embainhada e dava habilidade para o soldado ao andar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11.5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couraça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(justiça) era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uma espécie de colete de couro ou metal para proteger a parte superior do corpo.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Jó 29.14;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59.17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>
                <a:solidFill>
                  <a:srgbClr val="7030A0"/>
                </a:solidFill>
              </a:rPr>
              <a:t>Is</a:t>
            </a:r>
            <a:r>
              <a:rPr lang="pt-BR" sz="2400" dirty="0">
                <a:solidFill>
                  <a:srgbClr val="7030A0"/>
                </a:solidFill>
              </a:rPr>
              <a:t> </a:t>
            </a:r>
            <a:r>
              <a:rPr lang="pt-BR" sz="2400" dirty="0" smtClean="0">
                <a:solidFill>
                  <a:srgbClr val="7030A0"/>
                </a:solidFill>
              </a:rPr>
              <a:t>11</a:t>
            </a:r>
            <a:r>
              <a:rPr lang="pt-BR" sz="2400" dirty="0">
                <a:solidFill>
                  <a:srgbClr val="7030A0"/>
                </a:solidFill>
              </a:rPr>
              <a:t>. 4  mas julgará com justiça os pobres, e repreenderá com </a:t>
            </a:r>
            <a:r>
              <a:rPr lang="pt-BR" sz="2400" dirty="0" err="1">
                <a:solidFill>
                  <a:srgbClr val="7030A0"/>
                </a:solidFill>
              </a:rPr>
              <a:t>eqüidade</a:t>
            </a:r>
            <a:r>
              <a:rPr lang="pt-BR" sz="2400" dirty="0">
                <a:solidFill>
                  <a:srgbClr val="7030A0"/>
                </a:solidFill>
              </a:rPr>
              <a:t> os mansos da terra, e ferirá a terra com a vara de sua boca, e com o sopro dos seus lábios matará o ímpio</a:t>
            </a:r>
            <a:r>
              <a:rPr lang="pt-BR" sz="2400" dirty="0" smtClean="0">
                <a:solidFill>
                  <a:srgbClr val="7030A0"/>
                </a:solidFill>
              </a:rPr>
              <a:t>.    5  </a:t>
            </a:r>
            <a:r>
              <a:rPr lang="pt-BR" sz="2400" dirty="0">
                <a:solidFill>
                  <a:srgbClr val="7030A0"/>
                </a:solidFill>
              </a:rPr>
              <a:t>E a justiça será o cinto dos seus lombos, e a verdade, o cinto dos seus rins.</a:t>
            </a:r>
          </a:p>
          <a:p>
            <a:pPr marL="0" indent="0">
              <a:buNone/>
            </a:pPr>
            <a:endParaRPr lang="pt-BR" sz="11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Jó 29</a:t>
            </a:r>
            <a:r>
              <a:rPr lang="pt-BR" sz="2400" dirty="0">
                <a:solidFill>
                  <a:srgbClr val="0000CC"/>
                </a:solidFill>
              </a:rPr>
              <a:t>. 14  Cobria-me de justiça, e ela me servia de veste; como manto e diadema era o meu juízo</a:t>
            </a:r>
            <a:r>
              <a:rPr lang="pt-BR" sz="22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11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err="1" smtClean="0">
                <a:solidFill>
                  <a:srgbClr val="7030A0"/>
                </a:solidFill>
              </a:rPr>
              <a:t>Is</a:t>
            </a:r>
            <a:r>
              <a:rPr lang="pt-BR" sz="2400" dirty="0">
                <a:solidFill>
                  <a:srgbClr val="7030A0"/>
                </a:solidFill>
              </a:rPr>
              <a:t>. 59. 16 </a:t>
            </a:r>
            <a:r>
              <a:rPr lang="pt-BR" sz="2400" dirty="0" smtClean="0">
                <a:solidFill>
                  <a:srgbClr val="7030A0"/>
                </a:solidFill>
              </a:rPr>
              <a:t> </a:t>
            </a:r>
            <a:r>
              <a:rPr lang="pt-BR" sz="2400" dirty="0">
                <a:solidFill>
                  <a:srgbClr val="7030A0"/>
                </a:solidFill>
              </a:rPr>
              <a:t>E viu que ninguém havia e maravilhou-se de que não houvesse um intercessor; pelo que o seu próprio braço lhe trouxe a salvação, e a sua própria justiça o susteve</a:t>
            </a:r>
            <a:r>
              <a:rPr lang="pt-BR" sz="2400" dirty="0" smtClean="0">
                <a:solidFill>
                  <a:srgbClr val="7030A0"/>
                </a:solidFill>
              </a:rPr>
              <a:t>;    17  </a:t>
            </a:r>
            <a:r>
              <a:rPr lang="pt-BR" sz="2400" dirty="0">
                <a:solidFill>
                  <a:srgbClr val="7030A0"/>
                </a:solidFill>
              </a:rPr>
              <a:t>porque se revestiu de justiça, como de uma couraça, e pôs o elmo da salvação na sua cabeça, e tomou vestes de vingança por vestidura, e cobriu-se de zelo, como de um manto.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As peças da </a:t>
            </a:r>
            <a:r>
              <a:rPr lang="pt-BR" sz="2800" b="1" dirty="0" smtClean="0">
                <a:solidFill>
                  <a:srgbClr val="006600"/>
                </a:solidFill>
              </a:rPr>
              <a:t>armadura				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2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 soldado usava botas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adequadas que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ajudavam o soldado a não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deslizar 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dando-lhe segurança. Tem a ver com a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segurança no evangelho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que pregamos, o fato de estarmos calçados nos dá firmeza na longa caminhada da pregação. Quanto ao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escudo (fé)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era coberto de couro ou de uma placa de metal, capaz de deter os dardos inflamados que o inimigo arremessava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Pv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4.11,12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5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1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Pv</a:t>
            </a:r>
            <a:r>
              <a:rPr lang="pt-BR" sz="2800" dirty="0" smtClean="0">
                <a:solidFill>
                  <a:srgbClr val="0000CC"/>
                </a:solidFill>
              </a:rPr>
              <a:t> 4</a:t>
            </a:r>
            <a:r>
              <a:rPr lang="pt-BR" sz="2800" dirty="0">
                <a:solidFill>
                  <a:srgbClr val="0000CC"/>
                </a:solidFill>
              </a:rPr>
              <a:t>. 11  No caminho da sabedoria, te ensinei e, pelas carreiras direitas, te fiz andar</a:t>
            </a:r>
            <a:r>
              <a:rPr lang="pt-BR" sz="2800" dirty="0" smtClean="0">
                <a:solidFill>
                  <a:srgbClr val="0000CC"/>
                </a:solidFill>
              </a:rPr>
              <a:t>.    12  </a:t>
            </a:r>
            <a:r>
              <a:rPr lang="pt-BR" sz="2800" dirty="0">
                <a:solidFill>
                  <a:srgbClr val="0000CC"/>
                </a:solidFill>
              </a:rPr>
              <a:t>Por elas andando, não se embaraçarão os teus passos; e, se correres, não tropeçarás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>
                <a:solidFill>
                  <a:srgbClr val="0000CC"/>
                </a:solidFill>
              </a:rPr>
              <a:t>Ef</a:t>
            </a:r>
            <a:r>
              <a:rPr lang="pt-BR" sz="2800" dirty="0">
                <a:solidFill>
                  <a:srgbClr val="0000CC"/>
                </a:solidFill>
              </a:rPr>
              <a:t> 6. </a:t>
            </a:r>
            <a:r>
              <a:rPr lang="pt-BR" sz="2800" dirty="0" smtClean="0">
                <a:solidFill>
                  <a:srgbClr val="0000CC"/>
                </a:solidFill>
              </a:rPr>
              <a:t>... </a:t>
            </a:r>
            <a:r>
              <a:rPr lang="pt-BR" sz="2800" dirty="0">
                <a:solidFill>
                  <a:srgbClr val="0000CC"/>
                </a:solidFill>
              </a:rPr>
              <a:t>cingidos os vossos lombos com a verdade, e vestida a couraça da justiça,    15  e </a:t>
            </a:r>
            <a:r>
              <a:rPr lang="pt-BR" sz="2800" dirty="0">
                <a:solidFill>
                  <a:srgbClr val="C00000"/>
                </a:solidFill>
              </a:rPr>
              <a:t>calçados os pés na preparação do evangelho da paz</a:t>
            </a:r>
            <a:r>
              <a:rPr lang="pt-BR" sz="2800" dirty="0">
                <a:solidFill>
                  <a:srgbClr val="0000CC"/>
                </a:solidFill>
              </a:rPr>
              <a:t>; </a:t>
            </a:r>
          </a:p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2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As peças da </a:t>
            </a:r>
            <a:r>
              <a:rPr lang="pt-BR" sz="2800" b="1" dirty="0" smtClean="0">
                <a:solidFill>
                  <a:srgbClr val="006600"/>
                </a:solidFill>
              </a:rPr>
              <a:t>armadura				</a:t>
            </a:r>
            <a:r>
              <a:rPr lang="pt-BR" sz="1800" b="1" dirty="0" smtClean="0">
                <a:solidFill>
                  <a:srgbClr val="006600"/>
                </a:solidFill>
              </a:rPr>
              <a:t>4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Paulo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utiliza, ainda, a figura do capacete para representar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esperança da salvação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Ts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5.8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A cabeça é protegida pelo melhor capacete que existe, quando o cristão olha para o céu, para aquela salvação que nos é prometida. Portanto, a salvação só é um capacete quando se torna objeto da esperança. Por fim a espada que é uma arma de ataque </a:t>
            </a:r>
            <a:r>
              <a:rPr lang="pt-BR" sz="2800" u="sng" dirty="0">
                <a:latin typeface="Arial" pitchFamily="34" charset="0"/>
                <a:cs typeface="Arial" pitchFamily="34" charset="0"/>
              </a:rPr>
              <a:t>é a palavra de Deus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ou seja, como soldado não devemos pregar ou ensinar qualquer coisa humana, mas a poderosa palavra de Deus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Hb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4.12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rgbClr val="7030A0"/>
                </a:solidFill>
              </a:rPr>
              <a:t>I </a:t>
            </a:r>
            <a:r>
              <a:rPr lang="pt-BR" sz="2800" dirty="0" err="1">
                <a:solidFill>
                  <a:srgbClr val="7030A0"/>
                </a:solidFill>
              </a:rPr>
              <a:t>Ts</a:t>
            </a:r>
            <a:r>
              <a:rPr lang="pt-BR" sz="2800" dirty="0">
                <a:solidFill>
                  <a:srgbClr val="7030A0"/>
                </a:solidFill>
              </a:rPr>
              <a:t> </a:t>
            </a:r>
            <a:r>
              <a:rPr lang="pt-BR" sz="2800" dirty="0" smtClean="0">
                <a:solidFill>
                  <a:srgbClr val="7030A0"/>
                </a:solidFill>
              </a:rPr>
              <a:t>5</a:t>
            </a:r>
            <a:r>
              <a:rPr lang="pt-BR" sz="2800" dirty="0">
                <a:solidFill>
                  <a:srgbClr val="7030A0"/>
                </a:solidFill>
              </a:rPr>
              <a:t>. 7  Porque os que dormem </a:t>
            </a:r>
            <a:r>
              <a:rPr lang="pt-BR" sz="2800" dirty="0" err="1">
                <a:solidFill>
                  <a:srgbClr val="7030A0"/>
                </a:solidFill>
              </a:rPr>
              <a:t>dormem</a:t>
            </a:r>
            <a:r>
              <a:rPr lang="pt-BR" sz="2800" dirty="0">
                <a:solidFill>
                  <a:srgbClr val="7030A0"/>
                </a:solidFill>
              </a:rPr>
              <a:t> de noite, e os que se embebedam embebedam-se de noite</a:t>
            </a:r>
            <a:r>
              <a:rPr lang="pt-BR" sz="2800" dirty="0" smtClean="0">
                <a:solidFill>
                  <a:srgbClr val="7030A0"/>
                </a:solidFill>
              </a:rPr>
              <a:t>.    8  </a:t>
            </a:r>
            <a:r>
              <a:rPr lang="pt-BR" sz="2800" dirty="0">
                <a:solidFill>
                  <a:srgbClr val="7030A0"/>
                </a:solidFill>
              </a:rPr>
              <a:t>Mas nós, que somos do dia, sejamos sóbrios, vestindo-nos da couraça da fé e da caridade e tendo por capacete a esperança da salvação</a:t>
            </a:r>
            <a:r>
              <a:rPr lang="pt-BR" sz="2800" dirty="0" smtClean="0">
                <a:solidFill>
                  <a:srgbClr val="7030A0"/>
                </a:solidFill>
              </a:rPr>
              <a:t>.    9  </a:t>
            </a:r>
            <a:r>
              <a:rPr lang="pt-BR" sz="2800" dirty="0">
                <a:solidFill>
                  <a:srgbClr val="7030A0"/>
                </a:solidFill>
              </a:rPr>
              <a:t>Porque Deus não nos destinou para a ira, mas para a aquisição da salvação, por nosso Senhor Jesus Cristo</a:t>
            </a:r>
            <a:r>
              <a:rPr lang="pt-BR" sz="2800" dirty="0" smtClean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3000" dirty="0" err="1" smtClean="0">
                <a:solidFill>
                  <a:srgbClr val="0000CC"/>
                </a:solidFill>
              </a:rPr>
              <a:t>Hb</a:t>
            </a:r>
            <a:r>
              <a:rPr lang="pt-BR" sz="3000" dirty="0" smtClean="0">
                <a:solidFill>
                  <a:srgbClr val="0000CC"/>
                </a:solidFill>
              </a:rPr>
              <a:t> </a:t>
            </a:r>
            <a:r>
              <a:rPr lang="pt-BR" sz="3000" dirty="0">
                <a:solidFill>
                  <a:srgbClr val="0000CC"/>
                </a:solidFill>
              </a:rPr>
              <a:t>4. 12  Porque a palavra de Deus é viva, e eficaz, e mais penetrante do que qualquer espada de dois gumes, e penetra até à divisão da alma, e do espírito, e das juntas e medulas, e é apta para discernir os pensamentos e intenções do coração.</a:t>
            </a:r>
          </a:p>
        </p:txBody>
      </p:sp>
    </p:spTree>
    <p:extLst>
      <p:ext uri="{BB962C8B-B14F-4D97-AF65-F5344CB8AC3E}">
        <p14:creationId xmlns:p14="http://schemas.microsoft.com/office/powerpoint/2010/main" val="1435784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As peças da </a:t>
            </a:r>
            <a:r>
              <a:rPr lang="pt-BR" sz="2800" b="1" dirty="0" smtClean="0">
                <a:solidFill>
                  <a:srgbClr val="006600"/>
                </a:solidFill>
              </a:rPr>
              <a:t>armadura				</a:t>
            </a:r>
            <a:r>
              <a:rPr lang="pt-BR" sz="1800" b="1" dirty="0" smtClean="0">
                <a:solidFill>
                  <a:srgbClr val="006600"/>
                </a:solidFill>
              </a:rPr>
              <a:t>5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2800" b="1" dirty="0" smtClean="0">
                <a:solidFill>
                  <a:srgbClr val="006600"/>
                </a:solidFill>
              </a:rPr>
              <a:t>	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tudo isso devemos levar uma vida de oração e súplica, é a vida de um soldado que apesar de equipado tem que estar ligado ao seu comandante esperando as ordens; e ainda sem deixar a vigilância, não pode se descuidar também dos demais companheiros na mesma guerra.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Mt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26.41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4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2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Mt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26. 41  Vigiai e orai, para que não entreis em tentação; na verdade, o espírito está pronto, mas a carne é fraca.</a:t>
            </a:r>
          </a:p>
        </p:txBody>
      </p:sp>
    </p:spTree>
    <p:extLst>
      <p:ext uri="{BB962C8B-B14F-4D97-AF65-F5344CB8AC3E}">
        <p14:creationId xmlns:p14="http://schemas.microsoft.com/office/powerpoint/2010/main" val="143578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A guerra é </a:t>
            </a:r>
            <a:r>
              <a:rPr lang="pt-BR" sz="3900" b="1" dirty="0" smtClean="0">
                <a:solidFill>
                  <a:srgbClr val="0066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10-13)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As peças da </a:t>
            </a:r>
            <a:r>
              <a:rPr lang="pt-BR" sz="3900" b="1" dirty="0" smtClean="0">
                <a:solidFill>
                  <a:srgbClr val="0066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14-20)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800" b="1" dirty="0">
                <a:solidFill>
                  <a:srgbClr val="FF0000"/>
                </a:solidFill>
              </a:rPr>
              <a:t>III– Considerações </a:t>
            </a:r>
            <a:r>
              <a:rPr lang="pt-BR" sz="4800" b="1" dirty="0" smtClean="0">
                <a:solidFill>
                  <a:srgbClr val="FF00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FF0000"/>
                </a:solidFill>
              </a:rPr>
              <a:t>				</a:t>
            </a:r>
            <a:r>
              <a:rPr lang="pt-BR" sz="3000" b="1" dirty="0" smtClean="0">
                <a:solidFill>
                  <a:srgbClr val="FF0000"/>
                </a:solidFill>
              </a:rPr>
              <a:t>(vs.21-24</a:t>
            </a:r>
            <a:r>
              <a:rPr lang="pt-BR" sz="3000" b="1" dirty="0">
                <a:solidFill>
                  <a:srgbClr val="FF0000"/>
                </a:solidFill>
              </a:rPr>
              <a:t>)</a:t>
            </a:r>
            <a:r>
              <a:rPr lang="pt-BR" sz="3000" dirty="0" smtClean="0">
                <a:solidFill>
                  <a:srgbClr val="FF00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75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ea typeface="+mn-ea"/>
                <a:cs typeface="Arial" charset="0"/>
              </a:rPr>
              <a:t>Lição 12: A Armadura de Deus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 </a:t>
            </a:r>
            <a:r>
              <a:rPr lang="pt-BR" sz="4000" b="1" dirty="0">
                <a:solidFill>
                  <a:srgbClr val="0000CC"/>
                </a:solidFill>
                <a:latin typeface="Times New Roman"/>
                <a:ea typeface="Franklin Gothic Book"/>
              </a:rPr>
              <a:t>Efésios 6.10-20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980728"/>
            <a:ext cx="7848872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6</a:t>
            </a:r>
            <a:r>
              <a:rPr lang="pt-BR" sz="2800" dirty="0">
                <a:solidFill>
                  <a:srgbClr val="0000CC"/>
                </a:solidFill>
              </a:rPr>
              <a:t>. 21  Ora, para que vós também possais saber dos meus negócios e o que eu faço, </a:t>
            </a:r>
            <a:r>
              <a:rPr lang="pt-BR" sz="2800" dirty="0" err="1">
                <a:solidFill>
                  <a:srgbClr val="0000CC"/>
                </a:solidFill>
              </a:rPr>
              <a:t>Tíquico</a:t>
            </a:r>
            <a:r>
              <a:rPr lang="pt-BR" sz="2800" dirty="0">
                <a:solidFill>
                  <a:srgbClr val="0000CC"/>
                </a:solidFill>
              </a:rPr>
              <a:t>, irmão amado e fiel ministro do Senhor, vos informará de tudo,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22  o qual vos enviei para o mesmo fim, para que saibais do nosso estado, e ele console os vossos corações.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23  Paz seja com os irmãos e caridade com fé, da parte de Deus Pai e da do Senhor Jesus Cristo.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24  A graça seja com todos os que amam a nosso Senhor Jesus Cristo em sinceridade. Amém!</a:t>
            </a:r>
          </a:p>
        </p:txBody>
      </p:sp>
    </p:spTree>
    <p:extLst>
      <p:ext uri="{BB962C8B-B14F-4D97-AF65-F5344CB8AC3E}">
        <p14:creationId xmlns:p14="http://schemas.microsoft.com/office/powerpoint/2010/main" val="1846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Considerações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finais					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Em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suas considerações finais como em todas as cartas, Paulo faz questão de lembrar de seus cooperadores, de nomes e fatos ocorridos. Uma das razões que o levaram a escrever essa carta e todas as outras que ficaram conhecidas como as “cartas da prisão”, era consolar as igrejas dispersas e informá-las do seu estado de saúde, anotando o fato de estar preso e impedido de visitá-las pessoalmente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Considerações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finais					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Suas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atividades ministeriais eram transmitidas por um fiel cooperador – </a:t>
            </a:r>
            <a:r>
              <a:rPr lang="pt-BR" sz="2800" dirty="0" err="1">
                <a:latin typeface="Arial" pitchFamily="34" charset="0"/>
                <a:ea typeface="Calibri"/>
                <a:cs typeface="Arial" pitchFamily="34" charset="0"/>
              </a:rPr>
              <a:t>Tíquico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. Não era judeu, mas era envolvido com obra, estava sempre pronto para servir; seu nome aparece várias vezes no Novo Testamento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At. 20.4; Cl 4.7; II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Tm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4.12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). Paulo o trata como irmão amado, fiel ministro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54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At. </a:t>
            </a:r>
            <a:r>
              <a:rPr lang="da-DK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20. 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  E acompanhou-o, até à Ásia,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Sópatro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de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Beréia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e, dos de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Tessalônica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Aristarco e Segundo, e Gaio, de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Derbe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e Timóteo, e, dos da Ásia,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Tíquico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37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Trófimo</a:t>
            </a:r>
            <a:r>
              <a:rPr lang="pt-BR" sz="37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3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Cl 4. </a:t>
            </a:r>
            <a:r>
              <a:rPr lang="pt-BR" sz="37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pt-BR" sz="3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7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Tíquico</a:t>
            </a:r>
            <a:r>
              <a:rPr lang="pt-BR" sz="37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irmão amado, e fiel ministro, e conservo no Senhor, vos fará saber o meu estado</a:t>
            </a:r>
            <a:r>
              <a:rPr lang="pt-BR" sz="3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da-DK" sz="3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a-DK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a-DK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 Tm 4. 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12  Também enviei </a:t>
            </a:r>
            <a:r>
              <a:rPr lang="pt-BR" sz="37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Tíquico</a:t>
            </a:r>
            <a:r>
              <a:rPr lang="pt-BR" sz="37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 Éfeso.</a:t>
            </a:r>
            <a:endParaRPr lang="pt-BR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Considerações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finais	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cap="small" dirty="0">
              <a:solidFill>
                <a:srgbClr val="006600"/>
              </a:solidFill>
              <a:latin typeface="Arial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400" b="1" cap="small" dirty="0">
                <a:solidFill>
                  <a:srgbClr val="006600"/>
                </a:solidFill>
                <a:latin typeface="Arial" pitchFamily="34" charset="0"/>
                <a:cs typeface="Arial" charset="0"/>
              </a:rPr>
              <a:t>	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Por fim, diz Paulo: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Paz seja com os irmãos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 – não é qualquer paz, mas sim aquela trazida pela presença do Espírito Santo e que une os irmãos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Cristo. E ainda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Amor com fé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”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virtudes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de natureza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espiritual,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não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produzidas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pela vontade do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homem.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E despede-se com a expressão costumeira: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“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graça seja com todos os que amam a nosso Senhor Jesus Cristo em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sinceridade</a:t>
            </a:r>
            <a:r>
              <a:rPr lang="pt-BR" sz="2800" dirty="0" smtClean="0"/>
              <a:t>”.</a:t>
            </a:r>
            <a:endParaRPr lang="pt-BR" sz="2800" dirty="0"/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Amém!</a:t>
            </a:r>
            <a:endParaRPr lang="pt-BR" sz="1600" dirty="0">
              <a:latin typeface="Arial" pitchFamily="34" charset="0"/>
              <a:ea typeface="Franklin Gothic Book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54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A guerra é </a:t>
            </a:r>
            <a:r>
              <a:rPr lang="pt-BR" sz="3900" b="1" dirty="0" smtClean="0">
                <a:solidFill>
                  <a:srgbClr val="0066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10-13)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As peças da </a:t>
            </a:r>
            <a:r>
              <a:rPr lang="pt-BR" sz="3900" b="1" dirty="0" smtClean="0">
                <a:solidFill>
                  <a:srgbClr val="0066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14-20)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Considerações </a:t>
            </a:r>
            <a:r>
              <a:rPr lang="pt-BR" sz="3900" b="1" dirty="0" smtClean="0">
                <a:solidFill>
                  <a:srgbClr val="0066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(vs.21-24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</a:t>
            </a:r>
            <a:r>
              <a:rPr lang="pt-BR" sz="52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75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Conclusão						</a:t>
            </a:r>
          </a:p>
          <a:p>
            <a:pPr marL="0" indent="0">
              <a:buNone/>
            </a:pPr>
            <a:endParaRPr lang="pt-BR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3300" dirty="0">
                <a:latin typeface="Arial" pitchFamily="34" charset="0"/>
                <a:cs typeface="Arial" pitchFamily="34" charset="0"/>
              </a:rPr>
              <a:t>Assim encerramos mais um trimestre, segundo a graça maravilhosa de nosso Senhor Jesus Cristo. Estamos em uma grande batalha espiritual, no entanto não tem faltado da parte do Senhor graça e poder para o avanço da obra. Trago à lembrança dos irmãos a primeira lição do trimestre que nos mostrou a grande batalha de Paulo em Éfeso, não obstante a obra foi realizada em proporção ainda maior. Tudo por conta do revestimento do poder de Deus, de sua armadura e uma vida constante de oração.</a:t>
            </a:r>
            <a:endParaRPr lang="pt-BR" sz="33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A guerra é </a:t>
            </a:r>
            <a:r>
              <a:rPr lang="pt-BR" sz="3900" b="1" dirty="0" smtClean="0">
                <a:solidFill>
                  <a:srgbClr val="0066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10-13)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As peças da </a:t>
            </a:r>
            <a:r>
              <a:rPr lang="pt-BR" sz="3900" b="1" dirty="0" smtClean="0">
                <a:solidFill>
                  <a:srgbClr val="0066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14-20)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Considerações </a:t>
            </a:r>
            <a:r>
              <a:rPr lang="pt-BR" sz="3900" b="1" dirty="0" smtClean="0">
                <a:solidFill>
                  <a:srgbClr val="0066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(vs.21-24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75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Revesti-vos de toda a armadura de Deus, para que possais estar firmes contra as astutas ciladas do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diabo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6.11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0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100" dirty="0" err="1" smtClean="0">
                <a:solidFill>
                  <a:srgbClr val="0000CC"/>
                </a:solidFill>
              </a:rPr>
              <a:t>Ef</a:t>
            </a:r>
            <a:r>
              <a:rPr lang="pt-BR" sz="2100" dirty="0" smtClean="0">
                <a:solidFill>
                  <a:srgbClr val="0000CC"/>
                </a:solidFill>
              </a:rPr>
              <a:t> 6</a:t>
            </a:r>
            <a:r>
              <a:rPr lang="pt-BR" sz="2100" dirty="0">
                <a:solidFill>
                  <a:srgbClr val="0000CC"/>
                </a:solidFill>
              </a:rPr>
              <a:t>. 10 </a:t>
            </a:r>
            <a:r>
              <a:rPr lang="pt-BR" sz="2100" dirty="0" smtClean="0">
                <a:solidFill>
                  <a:srgbClr val="0000CC"/>
                </a:solidFill>
              </a:rPr>
              <a:t> </a:t>
            </a:r>
            <a:r>
              <a:rPr lang="pt-BR" sz="2100" dirty="0">
                <a:solidFill>
                  <a:srgbClr val="0000CC"/>
                </a:solidFill>
              </a:rPr>
              <a:t>No demais, irmãos meus, fortalecei-vos no Senhor e na força do seu poder</a:t>
            </a:r>
            <a:r>
              <a:rPr lang="pt-BR" sz="2100" dirty="0" smtClean="0">
                <a:solidFill>
                  <a:srgbClr val="0000CC"/>
                </a:solidFill>
              </a:rPr>
              <a:t>.    11  </a:t>
            </a:r>
            <a:r>
              <a:rPr lang="pt-BR" sz="2100" dirty="0">
                <a:solidFill>
                  <a:srgbClr val="0000CC"/>
                </a:solidFill>
              </a:rPr>
              <a:t>Revesti-vos de toda a armadura de Deus, para que possais estar firmes contra as astutas ciladas do diabo</a:t>
            </a:r>
            <a:r>
              <a:rPr lang="pt-BR" sz="2100" dirty="0" smtClean="0">
                <a:solidFill>
                  <a:srgbClr val="0000CC"/>
                </a:solidFill>
              </a:rPr>
              <a:t>;     12  </a:t>
            </a:r>
            <a:r>
              <a:rPr lang="pt-BR" sz="2100" dirty="0">
                <a:solidFill>
                  <a:srgbClr val="0000CC"/>
                </a:solidFill>
              </a:rPr>
              <a:t>porque não temos que lutar contra carne e sangue, mas, sim, contra os principados, contra as potestades, contra os príncipes das trevas deste século, contra as hostes espirituais da maldade, nos lugares celestiais</a:t>
            </a:r>
            <a:r>
              <a:rPr lang="pt-BR" sz="2100" dirty="0" smtClean="0">
                <a:solidFill>
                  <a:srgbClr val="0000CC"/>
                </a:solidFill>
              </a:rPr>
              <a:t>.    13  </a:t>
            </a:r>
            <a:r>
              <a:rPr lang="pt-BR" sz="2100" dirty="0">
                <a:solidFill>
                  <a:srgbClr val="0000CC"/>
                </a:solidFill>
              </a:rPr>
              <a:t>Portanto, tomai toda a armadura de Deus, para que possais resistir no dia mau e, havendo feito tudo, ficar firmes</a:t>
            </a:r>
            <a:r>
              <a:rPr lang="pt-BR" sz="2100" dirty="0" smtClean="0">
                <a:solidFill>
                  <a:srgbClr val="0000CC"/>
                </a:solidFill>
              </a:rPr>
              <a:t>.    14  </a:t>
            </a:r>
            <a:r>
              <a:rPr lang="pt-BR" sz="2100" dirty="0">
                <a:solidFill>
                  <a:srgbClr val="0000CC"/>
                </a:solidFill>
              </a:rPr>
              <a:t>Estai, pois, firmes, tendo cingidos os vossos lombos com a verdade, e vestida a couraça da justiça</a:t>
            </a:r>
            <a:r>
              <a:rPr lang="pt-BR" sz="2100" dirty="0" smtClean="0">
                <a:solidFill>
                  <a:srgbClr val="0000CC"/>
                </a:solidFill>
              </a:rPr>
              <a:t>,    15  </a:t>
            </a:r>
            <a:r>
              <a:rPr lang="pt-BR" sz="2100" dirty="0">
                <a:solidFill>
                  <a:srgbClr val="0000CC"/>
                </a:solidFill>
              </a:rPr>
              <a:t>e calçados os pés na preparação do evangelho da paz</a:t>
            </a:r>
            <a:r>
              <a:rPr lang="pt-BR" sz="2100" dirty="0" smtClean="0">
                <a:solidFill>
                  <a:srgbClr val="0000CC"/>
                </a:solidFill>
              </a:rPr>
              <a:t>;    16  </a:t>
            </a:r>
            <a:r>
              <a:rPr lang="pt-BR" sz="2100" dirty="0">
                <a:solidFill>
                  <a:srgbClr val="0000CC"/>
                </a:solidFill>
              </a:rPr>
              <a:t>tomando sobretudo o escudo da fé, com o qual podereis apagar todos os dardos inflamados do maligno</a:t>
            </a:r>
            <a:r>
              <a:rPr lang="pt-BR" sz="2100" dirty="0" smtClean="0">
                <a:solidFill>
                  <a:srgbClr val="0000CC"/>
                </a:solidFill>
              </a:rPr>
              <a:t>.    17  </a:t>
            </a:r>
            <a:r>
              <a:rPr lang="pt-BR" sz="2100" dirty="0">
                <a:solidFill>
                  <a:srgbClr val="0000CC"/>
                </a:solidFill>
              </a:rPr>
              <a:t>Tomai também o capacete da salvação e a espada do Espírito, que é a palavra de Deus</a:t>
            </a:r>
            <a:r>
              <a:rPr lang="pt-BR" sz="2100" dirty="0" smtClean="0">
                <a:solidFill>
                  <a:srgbClr val="0000CC"/>
                </a:solidFill>
              </a:rPr>
              <a:t>,    18  </a:t>
            </a:r>
            <a:r>
              <a:rPr lang="pt-BR" sz="2100" dirty="0">
                <a:solidFill>
                  <a:srgbClr val="0000CC"/>
                </a:solidFill>
              </a:rPr>
              <a:t>orando em todo tempo com toda oração e súplica no Espírito e vigiando nisso com </a:t>
            </a:r>
            <a:r>
              <a:rPr lang="pt-BR" sz="2100" dirty="0" smtClean="0">
                <a:solidFill>
                  <a:srgbClr val="0000CC"/>
                </a:solidFill>
              </a:rPr>
              <a:t>toda perseverança </a:t>
            </a:r>
            <a:r>
              <a:rPr lang="pt-BR" sz="2100" dirty="0">
                <a:solidFill>
                  <a:srgbClr val="0000CC"/>
                </a:solidFill>
              </a:rPr>
              <a:t>e súplica por todos os </a:t>
            </a:r>
            <a:r>
              <a:rPr lang="pt-BR" sz="2100" dirty="0" smtClean="0">
                <a:solidFill>
                  <a:srgbClr val="0000CC"/>
                </a:solidFill>
              </a:rPr>
              <a:t>santos    19  </a:t>
            </a:r>
            <a:r>
              <a:rPr lang="pt-BR" sz="2100" dirty="0">
                <a:solidFill>
                  <a:srgbClr val="0000CC"/>
                </a:solidFill>
              </a:rPr>
              <a:t>e por mim; para que me seja dada, no abrir da minha boca, a palavra com confiança, para fazer notório o mistério do evangelho</a:t>
            </a:r>
            <a:r>
              <a:rPr lang="pt-BR" sz="2100" dirty="0" smtClean="0">
                <a:solidFill>
                  <a:srgbClr val="0000CC"/>
                </a:solidFill>
              </a:rPr>
              <a:t>,    20  </a:t>
            </a:r>
            <a:r>
              <a:rPr lang="pt-BR" sz="2100" dirty="0">
                <a:solidFill>
                  <a:srgbClr val="0000CC"/>
                </a:solidFill>
              </a:rPr>
              <a:t>pelo qual sou embaixador em cadeias; para que possa falar dele livremente, como me convém falar</a:t>
            </a:r>
            <a:r>
              <a:rPr lang="pt-BR" sz="2100" dirty="0" smtClean="0">
                <a:solidFill>
                  <a:srgbClr val="0000CC"/>
                </a:solidFill>
              </a:rPr>
              <a:t>.</a:t>
            </a:r>
            <a:endParaRPr lang="pt-BR" sz="2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Revesti-vos de toda a armadura de Deus, para que possais estar firmes contra as astutas ciladas do </a:t>
            </a:r>
            <a:r>
              <a:rPr lang="pt-BR" sz="3600" dirty="0" smtClean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diabo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Ef</a:t>
            </a:r>
            <a:r>
              <a:rPr lang="pt-BR" sz="40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. 6.11</a:t>
            </a:r>
            <a:r>
              <a:rPr lang="pt-BR" sz="4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006600"/>
                </a:solidFill>
              </a:rPr>
              <a:t>I – A guerra é </a:t>
            </a:r>
            <a:r>
              <a:rPr lang="pt-BR" sz="3900" b="1" dirty="0" smtClean="0">
                <a:solidFill>
                  <a:srgbClr val="0066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10-13)</a:t>
            </a:r>
            <a:endParaRPr lang="pt-BR" sz="30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As peças da </a:t>
            </a:r>
            <a:r>
              <a:rPr lang="pt-BR" sz="3900" b="1" dirty="0" smtClean="0">
                <a:solidFill>
                  <a:srgbClr val="0066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14-20)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Considerações </a:t>
            </a:r>
            <a:r>
              <a:rPr lang="pt-BR" sz="3900" b="1" dirty="0" smtClean="0">
                <a:solidFill>
                  <a:srgbClr val="0066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(vs.21-24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3500" b="1" dirty="0">
                <a:solidFill>
                  <a:srgbClr val="006600"/>
                </a:solidFill>
              </a:rPr>
              <a:t>Introdução</a:t>
            </a: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sz="2400" b="1" dirty="0">
              <a:ln w="12700" cmpd="sng">
                <a:solidFill>
                  <a:schemeClr val="tx1"/>
                </a:solidFill>
              </a:ln>
              <a:solidFill>
                <a:srgbClr val="EEECE1">
                  <a:lumMod val="2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A caminhada cristã não é tão simples como muitos pensam, apesar de ser gloriosa. Após várias instruções importantes, sem as quais o evangelho é maculado, Paulo apresenta em acréscimo o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revestir-se 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da armadura de Deus. Há preocupação no âmbito social, todavia o espiritual não deve jamais ser </a:t>
            </a:r>
            <a:r>
              <a:rPr lang="pt-BR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menosprezado</a:t>
            </a:r>
            <a:r>
              <a:rPr lang="pt-BR" sz="2800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12: A Armadura de Deus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4800" b="1" dirty="0">
                <a:solidFill>
                  <a:srgbClr val="FF0000"/>
                </a:solidFill>
              </a:rPr>
              <a:t>I – A guerra é </a:t>
            </a:r>
            <a:r>
              <a:rPr lang="pt-BR" sz="4800" b="1" dirty="0" smtClean="0">
                <a:solidFill>
                  <a:srgbClr val="FF0000"/>
                </a:solidFill>
              </a:rPr>
              <a:t>espiritual</a:t>
            </a:r>
          </a:p>
          <a:p>
            <a:pPr marL="0" indent="0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				</a:t>
            </a:r>
            <a:r>
              <a:rPr lang="pt-BR" sz="3000" b="1" dirty="0" smtClean="0">
                <a:solidFill>
                  <a:srgbClr val="FF0000"/>
                </a:solidFill>
              </a:rPr>
              <a:t>(vs. </a:t>
            </a:r>
            <a:r>
              <a:rPr lang="pt-BR" sz="3000" b="1" dirty="0">
                <a:solidFill>
                  <a:srgbClr val="FF0000"/>
                </a:solidFill>
              </a:rPr>
              <a:t>10-13)</a:t>
            </a:r>
            <a:endParaRPr lang="pt-BR" sz="3000" dirty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II– As peças da </a:t>
            </a:r>
            <a:r>
              <a:rPr lang="pt-BR" sz="3900" b="1" dirty="0" smtClean="0">
                <a:solidFill>
                  <a:srgbClr val="006600"/>
                </a:solidFill>
              </a:rPr>
              <a:t>armadura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 </a:t>
            </a:r>
            <a:r>
              <a:rPr lang="pt-BR" sz="3000" b="1" dirty="0">
                <a:solidFill>
                  <a:srgbClr val="006600"/>
                </a:solidFill>
              </a:rPr>
              <a:t>14-20)</a:t>
            </a:r>
            <a:endParaRPr lang="pt-BR" sz="3000" b="1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900" b="1" dirty="0">
                <a:solidFill>
                  <a:srgbClr val="006600"/>
                </a:solidFill>
              </a:rPr>
              <a:t>III– Considerações </a:t>
            </a:r>
            <a:r>
              <a:rPr lang="pt-BR" sz="3900" b="1" dirty="0" smtClean="0">
                <a:solidFill>
                  <a:srgbClr val="006600"/>
                </a:solidFill>
              </a:rPr>
              <a:t>finais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000" b="1" dirty="0" smtClean="0">
                <a:solidFill>
                  <a:srgbClr val="006600"/>
                </a:solidFill>
              </a:rPr>
              <a:t>(vs.21-24</a:t>
            </a:r>
            <a:r>
              <a:rPr lang="pt-BR" sz="3000" b="1" dirty="0">
                <a:solidFill>
                  <a:srgbClr val="006600"/>
                </a:solidFill>
              </a:rPr>
              <a:t>)</a:t>
            </a:r>
            <a:r>
              <a:rPr lang="pt-BR" sz="30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75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692696"/>
            <a:ext cx="784887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100" dirty="0" err="1" smtClean="0">
                <a:solidFill>
                  <a:srgbClr val="0000CC"/>
                </a:solidFill>
              </a:rPr>
              <a:t>Ef</a:t>
            </a:r>
            <a:r>
              <a:rPr lang="pt-BR" sz="3100" dirty="0" smtClean="0">
                <a:solidFill>
                  <a:srgbClr val="0000CC"/>
                </a:solidFill>
              </a:rPr>
              <a:t> 6</a:t>
            </a:r>
            <a:r>
              <a:rPr lang="pt-BR" sz="3100" dirty="0">
                <a:solidFill>
                  <a:srgbClr val="0000CC"/>
                </a:solidFill>
              </a:rPr>
              <a:t>. 10 </a:t>
            </a:r>
            <a:r>
              <a:rPr lang="pt-BR" sz="3100" dirty="0" smtClean="0">
                <a:solidFill>
                  <a:srgbClr val="0000CC"/>
                </a:solidFill>
              </a:rPr>
              <a:t> </a:t>
            </a:r>
            <a:r>
              <a:rPr lang="pt-BR" sz="3100" dirty="0">
                <a:solidFill>
                  <a:srgbClr val="0000CC"/>
                </a:solidFill>
              </a:rPr>
              <a:t>No demais, irmãos meus, fortalecei-vos no Senhor e na força do seu poder</a:t>
            </a:r>
            <a:r>
              <a:rPr lang="pt-BR" sz="3100" dirty="0" smtClean="0">
                <a:solidFill>
                  <a:srgbClr val="0000CC"/>
                </a:solidFill>
              </a:rPr>
              <a:t>.    11 </a:t>
            </a:r>
            <a:r>
              <a:rPr lang="pt-BR" sz="3100" dirty="0">
                <a:solidFill>
                  <a:srgbClr val="0000CC"/>
                </a:solidFill>
              </a:rPr>
              <a:t>Revesti-vos de toda a armadura de Deus, para que possais estar firmes contra as astutas ciladas do diabo</a:t>
            </a:r>
            <a:r>
              <a:rPr lang="pt-BR" sz="3100" dirty="0" smtClean="0">
                <a:solidFill>
                  <a:srgbClr val="0000CC"/>
                </a:solidFill>
              </a:rPr>
              <a:t>;     12  </a:t>
            </a:r>
            <a:r>
              <a:rPr lang="pt-BR" sz="3100" dirty="0">
                <a:solidFill>
                  <a:srgbClr val="0000CC"/>
                </a:solidFill>
              </a:rPr>
              <a:t>porque não temos que lutar contra carne e sangue, mas, sim, contra os principados, contra as potestades, contra os príncipes das trevas deste século, contra as hostes espirituais da maldade, nos lugares celestiais</a:t>
            </a:r>
            <a:r>
              <a:rPr lang="pt-BR" sz="3100" dirty="0" smtClean="0">
                <a:solidFill>
                  <a:srgbClr val="0000CC"/>
                </a:solidFill>
              </a:rPr>
              <a:t>.    13 Portanto</a:t>
            </a:r>
            <a:r>
              <a:rPr lang="pt-BR" sz="3100" dirty="0">
                <a:solidFill>
                  <a:srgbClr val="0000CC"/>
                </a:solidFill>
              </a:rPr>
              <a:t>, tomai toda a armadura de Deus, para que possais resistir no dia mau e, havendo feito tudo, ficar </a:t>
            </a:r>
            <a:r>
              <a:rPr lang="pt-BR" sz="3100" dirty="0" smtClean="0">
                <a:solidFill>
                  <a:srgbClr val="0000CC"/>
                </a:solidFill>
              </a:rPr>
              <a:t>firmes</a:t>
            </a:r>
            <a:endParaRPr lang="pt-BR" sz="31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1840</Words>
  <Application>Microsoft Office PowerPoint</Application>
  <PresentationFormat>Apresentação na tela (4:3)</PresentationFormat>
  <Paragraphs>222</Paragraphs>
  <Slides>39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CARTA AOS EFÉSIOS Lição 12: A Armadura de Deus</vt:lpstr>
      <vt:lpstr>CARTA AOS EFÉSIOS Lição 12: A Armadura de Deus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Apresentação do PowerPoint</vt:lpstr>
      <vt:lpstr>CARTA AOS EFÉSIOS Lição 12: A Armadura de Deus</vt:lpstr>
      <vt:lpstr>CARTA AOS EFÉSIOS Lição 12: A Armadura de Deus</vt:lpstr>
      <vt:lpstr>Apresentação do PowerPoint</vt:lpstr>
      <vt:lpstr>CARTA AOS EFÉSIOS Lição 12: A Armadura de Deus</vt:lpstr>
      <vt:lpstr>CARTA AOS EFÉSIOS Lição 12: A Armadura de Deus</vt:lpstr>
      <vt:lpstr>CARTA AOS EFÉSIOS Lição 12: A Armadura de Deus</vt:lpstr>
      <vt:lpstr>CARTA AOS EFÉSIOS Lição 12: A Armadura de Deus</vt:lpstr>
      <vt:lpstr>CARTA AOS EFÉSIOS Lição 12: A Armadura de Deus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83</cp:revision>
  <dcterms:created xsi:type="dcterms:W3CDTF">2017-03-28T13:10:15Z</dcterms:created>
  <dcterms:modified xsi:type="dcterms:W3CDTF">2017-09-20T01:03:09Z</dcterms:modified>
</cp:coreProperties>
</file>