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6" r:id="rId2"/>
    <p:sldId id="259" r:id="rId3"/>
    <p:sldId id="257" r:id="rId4"/>
    <p:sldId id="279" r:id="rId5"/>
    <p:sldId id="260" r:id="rId6"/>
    <p:sldId id="262" r:id="rId7"/>
    <p:sldId id="263" r:id="rId8"/>
    <p:sldId id="317" r:id="rId9"/>
    <p:sldId id="323" r:id="rId10"/>
    <p:sldId id="264" r:id="rId11"/>
    <p:sldId id="330" r:id="rId12"/>
    <p:sldId id="329" r:id="rId13"/>
    <p:sldId id="331" r:id="rId14"/>
    <p:sldId id="328" r:id="rId15"/>
    <p:sldId id="281" r:id="rId16"/>
    <p:sldId id="318" r:id="rId17"/>
    <p:sldId id="324" r:id="rId18"/>
    <p:sldId id="267" r:id="rId19"/>
    <p:sldId id="335" r:id="rId20"/>
    <p:sldId id="334" r:id="rId21"/>
    <p:sldId id="336" r:id="rId22"/>
    <p:sldId id="333" r:id="rId23"/>
    <p:sldId id="302" r:id="rId24"/>
    <p:sldId id="319" r:id="rId25"/>
    <p:sldId id="325" r:id="rId26"/>
    <p:sldId id="268" r:id="rId27"/>
    <p:sldId id="312" r:id="rId28"/>
    <p:sldId id="337" r:id="rId29"/>
    <p:sldId id="326" r:id="rId30"/>
    <p:sldId id="338" r:id="rId31"/>
    <p:sldId id="341" r:id="rId32"/>
    <p:sldId id="340" r:id="rId33"/>
    <p:sldId id="327" r:id="rId34"/>
    <p:sldId id="320" r:id="rId35"/>
    <p:sldId id="313" r:id="rId36"/>
    <p:sldId id="321" r:id="rId37"/>
    <p:sldId id="322" r:id="rId38"/>
    <p:sldId id="316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9BF2-DC0F-4452-ABF8-F28AC5D4A9F9}" type="datetimeFigureOut">
              <a:rPr lang="pt-BR" smtClean="0"/>
              <a:t>12/9/2017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A1916-7331-4A11-846C-A049D8C275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1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		</a:t>
            </a:r>
            <a:endParaRPr lang="pt-BR" b="1" baseline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O homem não deve maltratar e nem descuidar do seu próprio corpo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832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Se a esposa deve respeitar o marido, este deve merecer o seu respeito. O homem deve amar sua mulher e a mulher deve reverenciar o marido. </a:t>
            </a:r>
            <a:endParaRPr lang="pt-B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e  a  falta  do ensino    ou</a:t>
            </a:r>
            <a:r>
              <a:rPr lang="pt-BR" baseline="0" dirty="0" smtClean="0"/>
              <a:t>   exemplo no  lar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36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0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	</a:t>
            </a:r>
            <a:r>
              <a:rPr lang="pt-BR" b="1" dirty="0" smtClean="0"/>
              <a:t>	</a:t>
            </a:r>
            <a:r>
              <a:rPr lang="pt-BR" sz="1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Pv</a:t>
            </a:r>
            <a:r>
              <a:rPr lang="pt-BR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6. 6 a 11  vai ter com a formiga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0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67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12/9/2017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7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12/9/2017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7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12/9/2017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9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12/9/2017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28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12/9/2017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9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12/9/2017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80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12/9/2017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12/9/2017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2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12/9/2017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0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12/9/2017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2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12/9/2017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5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7B21-5B4F-430E-8779-9B4706A37A3E}" type="datetimeFigureOut">
              <a:rPr lang="pt-BR" smtClean="0"/>
              <a:t>12/9/2017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 A submissão das </a:t>
            </a:r>
            <a:r>
              <a:rPr lang="pt-BR" sz="2800" b="1" dirty="0" smtClean="0">
                <a:solidFill>
                  <a:srgbClr val="006600"/>
                </a:solidFill>
              </a:rPr>
              <a:t>esposas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1</a:t>
            </a:r>
          </a:p>
          <a:p>
            <a:pPr marL="0" lvl="0" indent="0">
              <a:buNone/>
            </a:pPr>
            <a:endParaRPr lang="pt-BR" sz="2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mulher tem sua identificação com o marido na sua origem e na sua natureza. A história está em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Gn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2.21-23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; esta é a base divina e imutável do casamento e suas obrigações mútuas originam-se aqui. A esposa é “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corpo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” do marido – posição de submissão. Mas, ela é também “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sua própria carne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”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Pv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18.22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Gn</a:t>
            </a:r>
            <a:r>
              <a:rPr lang="pt-BR" sz="2800" dirty="0">
                <a:solidFill>
                  <a:srgbClr val="0000CC"/>
                </a:solidFill>
              </a:rPr>
              <a:t>. </a:t>
            </a:r>
            <a:r>
              <a:rPr lang="pt-BR" sz="2800" dirty="0" smtClean="0">
                <a:solidFill>
                  <a:srgbClr val="0000CC"/>
                </a:solidFill>
              </a:rPr>
              <a:t>2</a:t>
            </a:r>
            <a:r>
              <a:rPr lang="pt-BR" sz="2800" dirty="0">
                <a:solidFill>
                  <a:srgbClr val="0000CC"/>
                </a:solidFill>
              </a:rPr>
              <a:t>. 21 </a:t>
            </a:r>
            <a:r>
              <a:rPr lang="pt-BR" sz="2800" dirty="0" smtClean="0">
                <a:solidFill>
                  <a:srgbClr val="0000CC"/>
                </a:solidFill>
              </a:rPr>
              <a:t>Então</a:t>
            </a:r>
            <a:r>
              <a:rPr lang="pt-BR" sz="2800" dirty="0">
                <a:solidFill>
                  <a:srgbClr val="0000CC"/>
                </a:solidFill>
              </a:rPr>
              <a:t>, o SENHOR Deus fez cair um sono pesado sobre Adão, e este adormeceu; e tomou uma das suas costelas e cerrou a carne em seu lugar</a:t>
            </a:r>
            <a:r>
              <a:rPr lang="pt-BR" sz="2800" dirty="0" smtClean="0">
                <a:solidFill>
                  <a:srgbClr val="0000CC"/>
                </a:solidFill>
              </a:rPr>
              <a:t>.    22  </a:t>
            </a:r>
            <a:r>
              <a:rPr lang="pt-BR" sz="2800" dirty="0">
                <a:solidFill>
                  <a:srgbClr val="0000CC"/>
                </a:solidFill>
              </a:rPr>
              <a:t>E da costela que o SENHOR Deus tomou do homem formou uma mulher; e trouxe-a a Adão</a:t>
            </a:r>
            <a:r>
              <a:rPr lang="pt-BR" sz="2800" dirty="0" smtClean="0">
                <a:solidFill>
                  <a:srgbClr val="0000CC"/>
                </a:solidFill>
              </a:rPr>
              <a:t>.    23  </a:t>
            </a:r>
            <a:r>
              <a:rPr lang="pt-BR" sz="2800" dirty="0">
                <a:solidFill>
                  <a:srgbClr val="0000CC"/>
                </a:solidFill>
              </a:rPr>
              <a:t>E disse Adão: Esta é agora osso dos meus ossos e carne da minha carne; esta será chamada varoa, porquanto do varão foi tomada</a:t>
            </a:r>
            <a:r>
              <a:rPr lang="pt-BR" sz="2800" dirty="0" smtClean="0">
                <a:solidFill>
                  <a:srgbClr val="0000CC"/>
                </a:solidFill>
              </a:rPr>
              <a:t>.    24  </a:t>
            </a:r>
            <a:r>
              <a:rPr lang="pt-BR" sz="2800" dirty="0">
                <a:solidFill>
                  <a:srgbClr val="0000CC"/>
                </a:solidFill>
              </a:rPr>
              <a:t>Portanto, deixará o varão o seu pai e a sua mãe e apegar-se-á à sua mulher, e serão ambos uma carne.</a:t>
            </a:r>
          </a:p>
          <a:p>
            <a:pPr marL="0" indent="0">
              <a:buNone/>
            </a:pPr>
            <a:endParaRPr lang="pt-BR" sz="1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9900CC"/>
                </a:solidFill>
              </a:rPr>
              <a:t>Pv</a:t>
            </a:r>
            <a:r>
              <a:rPr lang="pt-BR" dirty="0" smtClean="0">
                <a:solidFill>
                  <a:srgbClr val="9900CC"/>
                </a:solidFill>
              </a:rPr>
              <a:t> </a:t>
            </a:r>
            <a:r>
              <a:rPr lang="pt-BR" dirty="0">
                <a:solidFill>
                  <a:srgbClr val="9900CC"/>
                </a:solidFill>
              </a:rPr>
              <a:t>18. 22 </a:t>
            </a:r>
            <a:r>
              <a:rPr lang="pt-BR" dirty="0" smtClean="0">
                <a:solidFill>
                  <a:srgbClr val="9900CC"/>
                </a:solidFill>
              </a:rPr>
              <a:t> </a:t>
            </a:r>
            <a:r>
              <a:rPr lang="pt-BR" dirty="0">
                <a:solidFill>
                  <a:srgbClr val="9900CC"/>
                </a:solidFill>
              </a:rPr>
              <a:t>O que acha uma mulher acha uma coisa boa e alcançou a benevolência do </a:t>
            </a:r>
            <a:r>
              <a:rPr lang="pt-BR" dirty="0" smtClean="0">
                <a:solidFill>
                  <a:srgbClr val="9900CC"/>
                </a:solidFill>
              </a:rPr>
              <a:t>Senhor.</a:t>
            </a:r>
            <a:endParaRPr lang="pt-BR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5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 A submissão das </a:t>
            </a:r>
            <a:r>
              <a:rPr lang="pt-BR" sz="2800" b="1" dirty="0" smtClean="0">
                <a:solidFill>
                  <a:srgbClr val="006600"/>
                </a:solidFill>
              </a:rPr>
              <a:t>esposas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</a:t>
            </a:r>
          </a:p>
          <a:p>
            <a:pPr marL="0" lvl="0" indent="0">
              <a:buNone/>
            </a:pPr>
            <a:endParaRPr lang="pt-BR" sz="13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palavra mais importante nesses versículos sem dúvida é a sujeição ou submissão, mas cada vez que é mencionada causa estranheza nas mulheres, isto porque o seu real sentido foi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deturpado.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Submissão não quer dizer inferioridade ou obediência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cega ou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ser como uma escrava; a mulher é uma auxiliadora idônea. O sentido verdadeiro da palavra submissão é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pôr-se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debaixo da missão de outro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11.11 e 12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I </a:t>
            </a:r>
            <a:r>
              <a:rPr lang="pt-BR" dirty="0" err="1">
                <a:solidFill>
                  <a:srgbClr val="0000CC"/>
                </a:solidFill>
              </a:rPr>
              <a:t>Co</a:t>
            </a:r>
            <a:r>
              <a:rPr lang="pt-BR" dirty="0">
                <a:solidFill>
                  <a:srgbClr val="0000CC"/>
                </a:solidFill>
              </a:rPr>
              <a:t> 11. 10  Portanto, a mulher deve ter sobre a cabeça sinal de poderio, por causa dos </a:t>
            </a:r>
            <a:r>
              <a:rPr lang="pt-BR" dirty="0" smtClean="0">
                <a:solidFill>
                  <a:srgbClr val="0000CC"/>
                </a:solidFill>
              </a:rPr>
              <a:t>anjos.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11  Todavia</a:t>
            </a:r>
            <a:r>
              <a:rPr lang="pt-BR" dirty="0">
                <a:solidFill>
                  <a:srgbClr val="0000CC"/>
                </a:solidFill>
              </a:rPr>
              <a:t>, nem o varão é sem a mulher, nem a mulher, sem o varão, no </a:t>
            </a:r>
            <a:r>
              <a:rPr lang="pt-BR" dirty="0" smtClean="0">
                <a:solidFill>
                  <a:srgbClr val="0000CC"/>
                </a:solidFill>
              </a:rPr>
              <a:t>Senhor.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12  </a:t>
            </a:r>
            <a:r>
              <a:rPr lang="pt-BR" dirty="0">
                <a:solidFill>
                  <a:srgbClr val="0000CC"/>
                </a:solidFill>
              </a:rPr>
              <a:t>Porque, como a mulher provém do varão, assim também o varão provém da mulher, mas tudo vem de Deus.</a:t>
            </a:r>
          </a:p>
          <a:p>
            <a:pPr marL="0" indent="0">
              <a:buNone/>
            </a:pPr>
            <a:endParaRPr lang="pt-BR" sz="20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53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 A submissão das </a:t>
            </a:r>
            <a:r>
              <a:rPr lang="pt-BR" sz="2800" b="1" dirty="0" smtClean="0">
                <a:solidFill>
                  <a:srgbClr val="006600"/>
                </a:solidFill>
              </a:rPr>
              <a:t>esposas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3</a:t>
            </a:r>
          </a:p>
          <a:p>
            <a:pPr marL="0" lvl="0" indent="0">
              <a:buNone/>
            </a:pPr>
            <a:endParaRPr lang="pt-BR" sz="13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mulher deve sujeição ou submissão ao marido por causa de Cristo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v. 22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); deve enxergar no marido o próprio Senhor que lhe deu a autoridade que ele tem. Assim, ao submeter-se ao marido, está se submetendo a Cristo, pois é a autoridade de Cristo que ele exerce. Também porque o marido é a cabeça e, portanto, aquele que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conduz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corpo, e essa obediência traz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segurança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para a mulher. Esta não está se sujeitando a um estranho, mas ao seu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esposo. 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maior alegria da igreja é a sua sujeição a Cristo; o contrário traz vergonha a ela e faz com que perca sua identidade de igreja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Pv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31.30,31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 </a:t>
            </a:r>
            <a:endParaRPr lang="pt-BR" sz="2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0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Pv</a:t>
            </a:r>
            <a:r>
              <a:rPr lang="pt-BR" dirty="0" smtClean="0">
                <a:solidFill>
                  <a:srgbClr val="0000CC"/>
                </a:solidFill>
              </a:rPr>
              <a:t> </a:t>
            </a:r>
            <a:r>
              <a:rPr lang="pt-BR" dirty="0">
                <a:solidFill>
                  <a:srgbClr val="0000CC"/>
                </a:solidFill>
              </a:rPr>
              <a:t>31. 30  Enganosa é a graça, e vaidade, a formosura, mas a mulher que teme ao SENHOR, essa será louvada</a:t>
            </a:r>
            <a:r>
              <a:rPr lang="pt-BR" dirty="0" smtClean="0">
                <a:solidFill>
                  <a:srgbClr val="0000CC"/>
                </a:solidFill>
              </a:rPr>
              <a:t>.   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31  </a:t>
            </a:r>
            <a:r>
              <a:rPr lang="pt-BR" dirty="0">
                <a:solidFill>
                  <a:srgbClr val="0000CC"/>
                </a:solidFill>
              </a:rPr>
              <a:t>Dai-lhe do fruto das suas mãos, e louvem-na nas portas as suas obras.</a:t>
            </a:r>
          </a:p>
        </p:txBody>
      </p:sp>
    </p:spTree>
    <p:extLst>
      <p:ext uri="{BB962C8B-B14F-4D97-AF65-F5344CB8AC3E}">
        <p14:creationId xmlns:p14="http://schemas.microsoft.com/office/powerpoint/2010/main" val="2699443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2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 A submissão das esposas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dirty="0">
                <a:solidFill>
                  <a:srgbClr val="006600"/>
                </a:solidFill>
              </a:rPr>
              <a:t>(cap. 5. 22-24)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b="1" dirty="0">
                <a:solidFill>
                  <a:srgbClr val="FF0000"/>
                </a:solidFill>
              </a:rPr>
              <a:t>II– A </a:t>
            </a:r>
            <a:r>
              <a:rPr lang="pt-BR" sz="4300" b="1" dirty="0" smtClean="0">
                <a:solidFill>
                  <a:srgbClr val="FF0000"/>
                </a:solidFill>
              </a:rPr>
              <a:t> missão  dos  </a:t>
            </a:r>
            <a:r>
              <a:rPr lang="pt-BR" sz="4300" b="1" dirty="0">
                <a:solidFill>
                  <a:srgbClr val="FF0000"/>
                </a:solidFill>
              </a:rPr>
              <a:t>maridos </a:t>
            </a:r>
            <a:endParaRPr lang="pt-BR" sz="4300" b="1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FF0000"/>
                </a:solidFill>
              </a:rPr>
              <a:t>			</a:t>
            </a:r>
            <a:r>
              <a:rPr lang="pt-BR" sz="3000" dirty="0" smtClean="0">
                <a:solidFill>
                  <a:srgbClr val="FF0000"/>
                </a:solidFill>
              </a:rPr>
              <a:t>(cap. 5. </a:t>
            </a:r>
            <a:r>
              <a:rPr lang="pt-BR" sz="3000" dirty="0">
                <a:solidFill>
                  <a:srgbClr val="FF0000"/>
                </a:solidFill>
              </a:rPr>
              <a:t>25-33)</a:t>
            </a:r>
            <a:endParaRPr lang="pt-BR" sz="3000" cap="small" dirty="0">
              <a:solidFill>
                <a:srgbClr val="FF00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Instruções para os filhos, servos e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senhores 		</a:t>
            </a:r>
            <a:r>
              <a:rPr lang="pt-BR" sz="3000" dirty="0" smtClean="0">
                <a:solidFill>
                  <a:srgbClr val="006600"/>
                </a:solidFill>
              </a:rPr>
              <a:t>(</a:t>
            </a:r>
            <a:r>
              <a:rPr lang="pt-BR" sz="3000" dirty="0">
                <a:solidFill>
                  <a:srgbClr val="006600"/>
                </a:solidFill>
              </a:rPr>
              <a:t>cap. 6</a:t>
            </a:r>
            <a:r>
              <a:rPr lang="pt-BR" sz="3000" dirty="0" smtClean="0">
                <a:solidFill>
                  <a:srgbClr val="006600"/>
                </a:solidFill>
              </a:rPr>
              <a:t>. 1-9)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8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6299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err="1" smtClean="0">
                <a:solidFill>
                  <a:srgbClr val="0000CC"/>
                </a:solidFill>
              </a:rPr>
              <a:t>Ef</a:t>
            </a:r>
            <a:r>
              <a:rPr lang="pt-BR" sz="2400" dirty="0" smtClean="0">
                <a:solidFill>
                  <a:srgbClr val="0000CC"/>
                </a:solidFill>
              </a:rPr>
              <a:t> 5. 25  </a:t>
            </a:r>
            <a:r>
              <a:rPr lang="pt-BR" sz="2400" dirty="0">
                <a:solidFill>
                  <a:srgbClr val="0000CC"/>
                </a:solidFill>
              </a:rPr>
              <a:t>Vós, maridos, amai vossa mulher, como também Cristo amou a igreja e a si mesmo se entregou por </a:t>
            </a:r>
            <a:r>
              <a:rPr lang="pt-BR" sz="2400" dirty="0" smtClean="0">
                <a:solidFill>
                  <a:srgbClr val="0000CC"/>
                </a:solidFill>
              </a:rPr>
              <a:t>ela,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0000CC"/>
                </a:solidFill>
              </a:rPr>
              <a:t>26  </a:t>
            </a:r>
            <a:r>
              <a:rPr lang="pt-BR" sz="2400" dirty="0">
                <a:solidFill>
                  <a:srgbClr val="0000CC"/>
                </a:solidFill>
              </a:rPr>
              <a:t>para a santificar, purificando-a com a lavagem da água, pela palavra</a:t>
            </a:r>
            <a:r>
              <a:rPr lang="pt-BR" sz="2400" dirty="0" smtClean="0">
                <a:solidFill>
                  <a:srgbClr val="0000CC"/>
                </a:solidFill>
              </a:rPr>
              <a:t>,    27  </a:t>
            </a:r>
            <a:r>
              <a:rPr lang="pt-BR" sz="2400" dirty="0">
                <a:solidFill>
                  <a:srgbClr val="0000CC"/>
                </a:solidFill>
              </a:rPr>
              <a:t>para a apresentar a si mesmo igreja gloriosa, sem mácula, nem ruga, nem coisa semelhante, mas santa e irrepreensível</a:t>
            </a:r>
            <a:r>
              <a:rPr lang="pt-BR" sz="2400" dirty="0" smtClean="0">
                <a:solidFill>
                  <a:srgbClr val="0000CC"/>
                </a:solidFill>
              </a:rPr>
              <a:t>.    28  </a:t>
            </a:r>
            <a:r>
              <a:rPr lang="pt-BR" sz="2400" dirty="0">
                <a:solidFill>
                  <a:srgbClr val="0000CC"/>
                </a:solidFill>
              </a:rPr>
              <a:t>Assim devem os maridos amar a sua própria mulher como a seu próprio corpo. Quem ama a sua mulher ama-se a si mesmo</a:t>
            </a:r>
            <a:r>
              <a:rPr lang="pt-BR" sz="2400" dirty="0" smtClean="0">
                <a:solidFill>
                  <a:srgbClr val="0000CC"/>
                </a:solidFill>
              </a:rPr>
              <a:t>.    29  </a:t>
            </a:r>
            <a:r>
              <a:rPr lang="pt-BR" sz="2400" dirty="0">
                <a:solidFill>
                  <a:srgbClr val="0000CC"/>
                </a:solidFill>
              </a:rPr>
              <a:t>Porque nunca ninguém aborreceu a sua própria carne; antes, a alimenta e sustenta, como também o Senhor à igreja</a:t>
            </a:r>
            <a:r>
              <a:rPr lang="pt-BR" sz="2400" dirty="0" smtClean="0">
                <a:solidFill>
                  <a:srgbClr val="0000CC"/>
                </a:solidFill>
              </a:rPr>
              <a:t>;    30  </a:t>
            </a:r>
            <a:r>
              <a:rPr lang="pt-BR" sz="2400" dirty="0">
                <a:solidFill>
                  <a:srgbClr val="0000CC"/>
                </a:solidFill>
              </a:rPr>
              <a:t>porque somos membros do seu corpo</a:t>
            </a:r>
            <a:r>
              <a:rPr lang="pt-BR" sz="2400" dirty="0" smtClean="0">
                <a:solidFill>
                  <a:srgbClr val="0000CC"/>
                </a:solidFill>
              </a:rPr>
              <a:t>.    31  </a:t>
            </a:r>
            <a:r>
              <a:rPr lang="pt-BR" sz="2400" dirty="0">
                <a:solidFill>
                  <a:srgbClr val="0000CC"/>
                </a:solidFill>
              </a:rPr>
              <a:t>Por isso, deixará o homem seu pai e sua mãe e se unirá à sua mulher; e serão dois numa carne</a:t>
            </a:r>
            <a:r>
              <a:rPr lang="pt-BR" sz="2400" dirty="0" smtClean="0">
                <a:solidFill>
                  <a:srgbClr val="0000CC"/>
                </a:solidFill>
              </a:rPr>
              <a:t>.    32  </a:t>
            </a:r>
            <a:r>
              <a:rPr lang="pt-BR" sz="2400" dirty="0">
                <a:solidFill>
                  <a:srgbClr val="0000CC"/>
                </a:solidFill>
              </a:rPr>
              <a:t>Grande é este mistério; digo-o, porém, a respeito de Cristo e da igreja</a:t>
            </a:r>
            <a:r>
              <a:rPr lang="pt-BR" sz="2400" dirty="0" smtClean="0">
                <a:solidFill>
                  <a:srgbClr val="0000CC"/>
                </a:solidFill>
              </a:rPr>
              <a:t>.    33  </a:t>
            </a:r>
            <a:r>
              <a:rPr lang="pt-BR" sz="2400" dirty="0">
                <a:solidFill>
                  <a:srgbClr val="0000CC"/>
                </a:solidFill>
              </a:rPr>
              <a:t>Assim também vós, cada um em particular ame a sua própria mulher como a si mesmo, e a mulher reverencie o marido.</a:t>
            </a:r>
          </a:p>
        </p:txBody>
      </p:sp>
    </p:spTree>
    <p:extLst>
      <p:ext uri="{BB962C8B-B14F-4D97-AF65-F5344CB8AC3E}">
        <p14:creationId xmlns:p14="http://schemas.microsoft.com/office/powerpoint/2010/main" val="4612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2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A missão dos </a:t>
            </a:r>
            <a:r>
              <a:rPr lang="pt-BR" sz="2800" b="1" dirty="0" smtClean="0">
                <a:solidFill>
                  <a:srgbClr val="006600"/>
                </a:solidFill>
              </a:rPr>
              <a:t>maridos				</a:t>
            </a:r>
            <a:r>
              <a:rPr lang="pt-BR" sz="1800" b="1" dirty="0" smtClean="0">
                <a:solidFill>
                  <a:srgbClr val="006600"/>
                </a:solidFill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2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 a palavra mais importante no primeiro tópico foi submissão, neste é o amor. O marido que deseja que sua mulher lhe seja submissa como a igreja o é em relação a Cristo, deve amá-la como Cristo amou e ama a igreja. Paulo trabalha com a mesma relação entre Cristo e a Igreja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Gn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24.64-67;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4.9-12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err="1" smtClean="0">
                <a:solidFill>
                  <a:srgbClr val="7030A0"/>
                </a:solidFill>
              </a:rPr>
              <a:t>Gn</a:t>
            </a:r>
            <a:r>
              <a:rPr lang="pt-BR" sz="2200" dirty="0" smtClean="0">
                <a:solidFill>
                  <a:srgbClr val="7030A0"/>
                </a:solidFill>
              </a:rPr>
              <a:t> 24</a:t>
            </a:r>
            <a:r>
              <a:rPr lang="pt-BR" sz="2200" dirty="0">
                <a:solidFill>
                  <a:srgbClr val="7030A0"/>
                </a:solidFill>
              </a:rPr>
              <a:t>. 63  E Isaque saíra a orar no campo, sobre a tarde; e levantou os olhos, e olhou e eis que os camelos vinham</a:t>
            </a:r>
            <a:r>
              <a:rPr lang="pt-BR" sz="2200" dirty="0" smtClean="0">
                <a:solidFill>
                  <a:srgbClr val="7030A0"/>
                </a:solidFill>
              </a:rPr>
              <a:t>.   64  </a:t>
            </a:r>
            <a:r>
              <a:rPr lang="pt-BR" sz="2200" dirty="0">
                <a:solidFill>
                  <a:srgbClr val="7030A0"/>
                </a:solidFill>
              </a:rPr>
              <a:t>Rebeca também levantou os olhos, e viu a Isaque, e lançou-se do camelo</a:t>
            </a:r>
            <a:r>
              <a:rPr lang="pt-BR" sz="2200" dirty="0" smtClean="0">
                <a:solidFill>
                  <a:srgbClr val="7030A0"/>
                </a:solidFill>
              </a:rPr>
              <a:t>,    65  </a:t>
            </a:r>
            <a:r>
              <a:rPr lang="pt-BR" sz="2200" dirty="0">
                <a:solidFill>
                  <a:srgbClr val="7030A0"/>
                </a:solidFill>
              </a:rPr>
              <a:t>e disse ao servo: Quem é aquele varão que vem pelo campo ao nosso encontro? E o servo disse: Este é meu senhor. Então, tomou ela o véu e cobriu-se</a:t>
            </a:r>
            <a:r>
              <a:rPr lang="pt-BR" sz="2200" dirty="0" smtClean="0">
                <a:solidFill>
                  <a:srgbClr val="7030A0"/>
                </a:solidFill>
              </a:rPr>
              <a:t>.    66  </a:t>
            </a:r>
            <a:r>
              <a:rPr lang="pt-BR" sz="2200" dirty="0">
                <a:solidFill>
                  <a:srgbClr val="7030A0"/>
                </a:solidFill>
              </a:rPr>
              <a:t>E o servo contou a Isaque todas as coisas que fizera</a:t>
            </a:r>
            <a:r>
              <a:rPr lang="pt-BR" sz="2200" dirty="0" smtClean="0">
                <a:solidFill>
                  <a:srgbClr val="7030A0"/>
                </a:solidFill>
              </a:rPr>
              <a:t>.    67  </a:t>
            </a:r>
            <a:r>
              <a:rPr lang="pt-BR" sz="2200" dirty="0">
                <a:solidFill>
                  <a:srgbClr val="7030A0"/>
                </a:solidFill>
              </a:rPr>
              <a:t>E Isaque trouxe-a para a tenda de sua mãe, Sara, e tomou a Rebeca, e foi-lhe por mulher, e amou-a. Assim, Isaque foi consolado depois da morte de sua mãe.</a:t>
            </a:r>
          </a:p>
          <a:p>
            <a:pPr marL="0" indent="0">
              <a:buNone/>
            </a:pPr>
            <a:endParaRPr lang="pt-BR" sz="10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400" dirty="0" err="1" smtClean="0">
                <a:solidFill>
                  <a:srgbClr val="0000CC"/>
                </a:solidFill>
              </a:rPr>
              <a:t>Ec</a:t>
            </a:r>
            <a:r>
              <a:rPr lang="pt-BR" sz="2400" dirty="0" smtClean="0">
                <a:solidFill>
                  <a:srgbClr val="0000CC"/>
                </a:solidFill>
              </a:rPr>
              <a:t>  </a:t>
            </a:r>
            <a:r>
              <a:rPr lang="pt-BR" sz="2400" dirty="0">
                <a:solidFill>
                  <a:srgbClr val="0000CC"/>
                </a:solidFill>
              </a:rPr>
              <a:t>4. 9  Melhor é serem dois do que um, porque têm melhor paga do seu trabalho</a:t>
            </a:r>
            <a:r>
              <a:rPr lang="pt-BR" sz="2400" dirty="0" smtClean="0">
                <a:solidFill>
                  <a:srgbClr val="0000CC"/>
                </a:solidFill>
              </a:rPr>
              <a:t>.    10  </a:t>
            </a:r>
            <a:r>
              <a:rPr lang="pt-BR" sz="2400" dirty="0">
                <a:solidFill>
                  <a:srgbClr val="0000CC"/>
                </a:solidFill>
              </a:rPr>
              <a:t>Porque, se um cair, o outro levanta o seu companheiro; mas ai do que estiver só; pois, caindo, não haverá outro que o levante</a:t>
            </a:r>
            <a:r>
              <a:rPr lang="pt-BR" sz="2400" dirty="0" smtClean="0">
                <a:solidFill>
                  <a:srgbClr val="0000CC"/>
                </a:solidFill>
              </a:rPr>
              <a:t>.    11  </a:t>
            </a:r>
            <a:r>
              <a:rPr lang="pt-BR" sz="2400" dirty="0">
                <a:solidFill>
                  <a:srgbClr val="0000CC"/>
                </a:solidFill>
              </a:rPr>
              <a:t>Também se dois dormirem juntos, eles se aquentarão; mas um só como se aquentará?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CC"/>
                </a:solidFill>
              </a:rPr>
              <a:t>12  E, se alguém quiser prevalecer contra um, os dois lhe resistirão; e o cordão de três dobras não se quebra tão depressa</a:t>
            </a:r>
            <a:r>
              <a:rPr lang="pt-BR" sz="2400" dirty="0" smtClean="0">
                <a:solidFill>
                  <a:srgbClr val="0000CC"/>
                </a:solidFill>
              </a:rPr>
              <a:t>.</a:t>
            </a:r>
            <a:endParaRPr lang="pt-B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6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848872" cy="1752600"/>
          </a:xfrm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11: Os Deveres </a:t>
            </a:r>
            <a:r>
              <a:rPr lang="pt-BR" sz="3600" b="1" i="1" dirty="0" smtClean="0">
                <a:solidFill>
                  <a:srgbClr val="00B050"/>
                </a:solidFill>
                <a:cs typeface="Arial" charset="0"/>
              </a:rPr>
              <a:t>no Lar e no trabalho</a:t>
            </a:r>
            <a:endParaRPr lang="pt-BR" sz="3600" dirty="0"/>
          </a:p>
        </p:txBody>
      </p:sp>
      <p:sp>
        <p:nvSpPr>
          <p:cNvPr id="2" name="Retângulo 1"/>
          <p:cNvSpPr/>
          <p:nvPr/>
        </p:nvSpPr>
        <p:spPr>
          <a:xfrm>
            <a:off x="1403648" y="162880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CARTA AOS </a:t>
            </a:r>
            <a:r>
              <a:rPr lang="pt-BR" sz="40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EFÉSIOS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869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2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A missão dos </a:t>
            </a:r>
            <a:r>
              <a:rPr lang="pt-BR" sz="2800" b="1" dirty="0" smtClean="0">
                <a:solidFill>
                  <a:srgbClr val="006600"/>
                </a:solidFill>
              </a:rPr>
              <a:t>maridos				</a:t>
            </a:r>
            <a:r>
              <a:rPr lang="pt-BR" sz="1800" b="1" dirty="0" smtClean="0">
                <a:solidFill>
                  <a:srgbClr val="006600"/>
                </a:solidFill>
              </a:rPr>
              <a:t>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3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amor do marido pela esposa deve ser perseverante, santificador, protetor e provedor. Deve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amá-la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como a si mesmo. O modelo de amor dado por Deus, como estudado na lição anterior, é sacrificial, e deve ser seguido pelo marido em relação a sua esposa. Sua liderança no lar não é para oprimir a esposa,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entristecê-la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; o destaque de Paulo não está na autoridade do marido, mas em seu amor pela esposa. Se submissão é entregar-se a alguém, amar é entregar-se por alguém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Sl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128.1-3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56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Sl</a:t>
            </a:r>
            <a:r>
              <a:rPr lang="pt-BR" dirty="0" smtClean="0">
                <a:solidFill>
                  <a:srgbClr val="0000CC"/>
                </a:solidFill>
              </a:rPr>
              <a:t> 128</a:t>
            </a:r>
            <a:r>
              <a:rPr lang="pt-BR" dirty="0">
                <a:solidFill>
                  <a:srgbClr val="0000CC"/>
                </a:solidFill>
              </a:rPr>
              <a:t>. 1 </a:t>
            </a:r>
            <a:r>
              <a:rPr lang="pt-BR" dirty="0" smtClean="0">
                <a:solidFill>
                  <a:srgbClr val="0000CC"/>
                </a:solidFill>
              </a:rPr>
              <a:t>Bem-aventurado </a:t>
            </a:r>
            <a:r>
              <a:rPr lang="pt-BR" dirty="0">
                <a:solidFill>
                  <a:srgbClr val="0000CC"/>
                </a:solidFill>
              </a:rPr>
              <a:t>aquele que teme ao SENHOR e anda nos seus caminhos!</a:t>
            </a:r>
          </a:p>
          <a:p>
            <a:pPr marL="0" indent="0">
              <a:buNone/>
            </a:pPr>
            <a:r>
              <a:rPr lang="pt-BR" dirty="0">
                <a:solidFill>
                  <a:srgbClr val="0000CC"/>
                </a:solidFill>
              </a:rPr>
              <a:t>2  Pois comerás do trabalho das tuas mãos, feliz serás, e te irá bem.</a:t>
            </a:r>
          </a:p>
          <a:p>
            <a:pPr marL="0" indent="0">
              <a:buNone/>
            </a:pPr>
            <a:r>
              <a:rPr lang="pt-BR" dirty="0">
                <a:solidFill>
                  <a:srgbClr val="0000CC"/>
                </a:solidFill>
              </a:rPr>
              <a:t>3  A tua mulher será como a videira frutífera aos lados da tua casa; os teus filhos, como plantas de oliveira, à roda da tua mesa.</a:t>
            </a:r>
          </a:p>
          <a:p>
            <a:pPr marL="0" indent="0">
              <a:buNone/>
            </a:pPr>
            <a:r>
              <a:rPr lang="pt-BR" dirty="0">
                <a:solidFill>
                  <a:srgbClr val="0000CC"/>
                </a:solidFill>
              </a:rPr>
              <a:t>4  Eis que assim será abençoado o homem que teme ao SENHOR</a:t>
            </a:r>
            <a:r>
              <a:rPr lang="pt-BR" dirty="0" smtClean="0">
                <a:solidFill>
                  <a:srgbClr val="0000CC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99869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2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A missão dos </a:t>
            </a:r>
            <a:r>
              <a:rPr lang="pt-BR" sz="2800" b="1" dirty="0" smtClean="0">
                <a:solidFill>
                  <a:srgbClr val="006600"/>
                </a:solidFill>
              </a:rPr>
              <a:t>maridos				</a:t>
            </a:r>
            <a:r>
              <a:rPr lang="pt-BR" sz="1800" b="1" dirty="0" smtClean="0">
                <a:solidFill>
                  <a:srgbClr val="006600"/>
                </a:solidFill>
              </a:rPr>
              <a:t>3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5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marido deve cuidar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espiritualmente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esposa, pois é responsável pela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sua vida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espiritual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da dos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filhos. Ele é sacerdote do lar. Deve ser a pessoa que mais exerce influência espiritual sobre eles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lar não é o lugar para o esposo aparecer vez ou outra, mas sim permanecer a fim de conhecer o que está ocorrendo, estar presente na necessidade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3.7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56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0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2000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20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I </a:t>
            </a:r>
            <a:r>
              <a:rPr lang="pt-BR" dirty="0" err="1">
                <a:solidFill>
                  <a:srgbClr val="0000CC"/>
                </a:solidFill>
              </a:rPr>
              <a:t>Pd</a:t>
            </a:r>
            <a:r>
              <a:rPr lang="pt-BR" dirty="0">
                <a:solidFill>
                  <a:srgbClr val="0000CC"/>
                </a:solidFill>
              </a:rPr>
              <a:t>  3. 7  Igualmente vós, maridos, coabitai com ela com entendimento, dando honra à mulher, como vaso mais fraco; como sendo vós os seus </a:t>
            </a:r>
            <a:r>
              <a:rPr lang="pt-BR" dirty="0" err="1">
                <a:solidFill>
                  <a:srgbClr val="0000CC"/>
                </a:solidFill>
              </a:rPr>
              <a:t>co-herdeiros</a:t>
            </a:r>
            <a:r>
              <a:rPr lang="pt-BR" dirty="0">
                <a:solidFill>
                  <a:srgbClr val="0000CC"/>
                </a:solidFill>
              </a:rPr>
              <a:t> da graça da vida; para que não sejam impedidas as vossas orações.</a:t>
            </a:r>
          </a:p>
        </p:txBody>
      </p:sp>
    </p:spTree>
    <p:extLst>
      <p:ext uri="{BB962C8B-B14F-4D97-AF65-F5344CB8AC3E}">
        <p14:creationId xmlns:p14="http://schemas.microsoft.com/office/powerpoint/2010/main" val="952236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2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 A submissão das esposas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dirty="0">
                <a:solidFill>
                  <a:srgbClr val="006600"/>
                </a:solidFill>
              </a:rPr>
              <a:t>(cap. 5. 22-24)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A </a:t>
            </a:r>
            <a:r>
              <a:rPr lang="pt-BR" sz="3600" b="1" dirty="0" smtClean="0">
                <a:solidFill>
                  <a:srgbClr val="006600"/>
                </a:solidFill>
              </a:rPr>
              <a:t> missão  dos  </a:t>
            </a:r>
            <a:r>
              <a:rPr lang="pt-BR" sz="3600" b="1" dirty="0">
                <a:solidFill>
                  <a:srgbClr val="006600"/>
                </a:solidFill>
              </a:rPr>
              <a:t>maridos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dirty="0" smtClean="0">
                <a:solidFill>
                  <a:srgbClr val="006600"/>
                </a:solidFill>
              </a:rPr>
              <a:t>(cap. 5. </a:t>
            </a:r>
            <a:r>
              <a:rPr lang="pt-BR" sz="3000" dirty="0">
                <a:solidFill>
                  <a:srgbClr val="006600"/>
                </a:solidFill>
              </a:rPr>
              <a:t>25-33)</a:t>
            </a:r>
            <a:endParaRPr lang="pt-BR" sz="3000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b="1" dirty="0">
                <a:solidFill>
                  <a:srgbClr val="FF0000"/>
                </a:solidFill>
              </a:rPr>
              <a:t>III– Instruções para os filhos, servos e </a:t>
            </a:r>
            <a:endParaRPr lang="pt-BR" sz="4300" b="1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b="1" dirty="0">
                <a:solidFill>
                  <a:srgbClr val="FF0000"/>
                </a:solidFill>
              </a:rPr>
              <a:t>	</a:t>
            </a:r>
            <a:r>
              <a:rPr lang="pt-BR" sz="4300" b="1" dirty="0" smtClean="0">
                <a:solidFill>
                  <a:srgbClr val="FF0000"/>
                </a:solidFill>
              </a:rPr>
              <a:t>senhores</a:t>
            </a:r>
            <a:r>
              <a:rPr lang="pt-BR" sz="3600" b="1" dirty="0" smtClean="0">
                <a:solidFill>
                  <a:srgbClr val="FF0000"/>
                </a:solidFill>
              </a:rPr>
              <a:t> 		</a:t>
            </a:r>
            <a:r>
              <a:rPr lang="pt-BR" sz="3000" dirty="0" smtClean="0">
                <a:solidFill>
                  <a:srgbClr val="FF0000"/>
                </a:solidFill>
              </a:rPr>
              <a:t>(</a:t>
            </a:r>
            <a:r>
              <a:rPr lang="pt-BR" sz="3000" dirty="0">
                <a:solidFill>
                  <a:srgbClr val="FF0000"/>
                </a:solidFill>
              </a:rPr>
              <a:t>cap. 6</a:t>
            </a:r>
            <a:r>
              <a:rPr lang="pt-BR" sz="3000" dirty="0" smtClean="0">
                <a:solidFill>
                  <a:srgbClr val="FF0000"/>
                </a:solidFill>
              </a:rPr>
              <a:t>. 1-9)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8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6299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0000CC"/>
                </a:solidFill>
              </a:rPr>
              <a:t>1 </a:t>
            </a:r>
            <a:r>
              <a:rPr lang="pt-BR" sz="2400" dirty="0" smtClean="0">
                <a:solidFill>
                  <a:srgbClr val="0000CC"/>
                </a:solidFill>
              </a:rPr>
              <a:t> </a:t>
            </a:r>
            <a:r>
              <a:rPr lang="pt-BR" sz="2400" dirty="0">
                <a:solidFill>
                  <a:srgbClr val="0000CC"/>
                </a:solidFill>
              </a:rPr>
              <a:t>Vós, filhos, sede obedientes a vossos pais no Senhor, porque isto é justo</a:t>
            </a:r>
            <a:r>
              <a:rPr lang="pt-BR" sz="2400" dirty="0" smtClean="0">
                <a:solidFill>
                  <a:srgbClr val="0000CC"/>
                </a:solidFill>
              </a:rPr>
              <a:t>.    2  </a:t>
            </a:r>
            <a:r>
              <a:rPr lang="pt-BR" sz="2400" dirty="0">
                <a:solidFill>
                  <a:srgbClr val="0000CC"/>
                </a:solidFill>
              </a:rPr>
              <a:t>Honra a teu pai e a tua mãe, que é o primeiro mandamento com promessa</a:t>
            </a:r>
            <a:r>
              <a:rPr lang="pt-BR" sz="2400" dirty="0" smtClean="0">
                <a:solidFill>
                  <a:srgbClr val="0000CC"/>
                </a:solidFill>
              </a:rPr>
              <a:t>,    3  </a:t>
            </a:r>
            <a:r>
              <a:rPr lang="pt-BR" sz="2400" dirty="0">
                <a:solidFill>
                  <a:srgbClr val="0000CC"/>
                </a:solidFill>
              </a:rPr>
              <a:t>para que te vá bem, e vivas muito tempo sobre a terra</a:t>
            </a:r>
            <a:r>
              <a:rPr lang="pt-BR" sz="2400" dirty="0" smtClean="0">
                <a:solidFill>
                  <a:srgbClr val="0000CC"/>
                </a:solidFill>
              </a:rPr>
              <a:t>.    4  </a:t>
            </a:r>
            <a:r>
              <a:rPr lang="pt-BR" sz="2400" dirty="0">
                <a:solidFill>
                  <a:srgbClr val="0000CC"/>
                </a:solidFill>
              </a:rPr>
              <a:t>E vós, pais, não provoqueis a ira a vossos filhos, mas criai-os na doutrina e admoestação do Senhor</a:t>
            </a:r>
            <a:r>
              <a:rPr lang="pt-BR" sz="2400" dirty="0" smtClean="0">
                <a:solidFill>
                  <a:srgbClr val="0000CC"/>
                </a:solidFill>
              </a:rPr>
              <a:t>.    5  </a:t>
            </a:r>
            <a:r>
              <a:rPr lang="pt-BR" sz="2400" dirty="0">
                <a:solidFill>
                  <a:srgbClr val="0000CC"/>
                </a:solidFill>
              </a:rPr>
              <a:t>Vós, servos, obedecei a vosso senhor segundo a carne, com temor e tremor, na sinceridade de vosso coração, como a Cristo</a:t>
            </a:r>
            <a:r>
              <a:rPr lang="pt-BR" sz="2400" dirty="0" smtClean="0">
                <a:solidFill>
                  <a:srgbClr val="0000CC"/>
                </a:solidFill>
              </a:rPr>
              <a:t>,    6  </a:t>
            </a:r>
            <a:r>
              <a:rPr lang="pt-BR" sz="2400" dirty="0">
                <a:solidFill>
                  <a:srgbClr val="0000CC"/>
                </a:solidFill>
              </a:rPr>
              <a:t>não servindo à vista, como para agradar aos homens, mas como servos de Cristo, fazendo de coração a vontade de Deus</a:t>
            </a:r>
            <a:r>
              <a:rPr lang="pt-BR" sz="2400" dirty="0" smtClean="0">
                <a:solidFill>
                  <a:srgbClr val="0000CC"/>
                </a:solidFill>
              </a:rPr>
              <a:t>;    7  </a:t>
            </a:r>
            <a:r>
              <a:rPr lang="pt-BR" sz="2400" dirty="0">
                <a:solidFill>
                  <a:srgbClr val="0000CC"/>
                </a:solidFill>
              </a:rPr>
              <a:t>servindo de boa vontade como ao Senhor e não como aos homens</a:t>
            </a:r>
            <a:r>
              <a:rPr lang="pt-BR" sz="2400" dirty="0" smtClean="0">
                <a:solidFill>
                  <a:srgbClr val="0000CC"/>
                </a:solidFill>
              </a:rPr>
              <a:t>,    8  </a:t>
            </a:r>
            <a:r>
              <a:rPr lang="pt-BR" sz="2400" dirty="0">
                <a:solidFill>
                  <a:srgbClr val="0000CC"/>
                </a:solidFill>
              </a:rPr>
              <a:t>sabendo que cada um receberá do Senhor todo o bem que fizer, seja servo, seja livre</a:t>
            </a:r>
            <a:r>
              <a:rPr lang="pt-BR" sz="2400" dirty="0" smtClean="0">
                <a:solidFill>
                  <a:srgbClr val="0000CC"/>
                </a:solidFill>
              </a:rPr>
              <a:t>.    9  </a:t>
            </a:r>
            <a:r>
              <a:rPr lang="pt-BR" sz="2400" dirty="0">
                <a:solidFill>
                  <a:srgbClr val="0000CC"/>
                </a:solidFill>
              </a:rPr>
              <a:t>E vós, senhores, fazei o mesmo para com eles, deixando as ameaças, sabendo também que o Senhor deles e vosso está no céu e que para com ele não há acepção de </a:t>
            </a:r>
            <a:r>
              <a:rPr lang="pt-BR" sz="2400" dirty="0" smtClean="0">
                <a:solidFill>
                  <a:srgbClr val="0000CC"/>
                </a:solidFill>
              </a:rPr>
              <a:t>pessoas.</a:t>
            </a:r>
            <a:endParaRPr lang="pt-B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25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11: Os Deveres no Lar e no </a:t>
            </a:r>
            <a:r>
              <a:rPr lang="pt-BR" sz="3600" b="1" i="1" dirty="0" smtClean="0">
                <a:solidFill>
                  <a:srgbClr val="00B050"/>
                </a:solidFill>
                <a:cs typeface="Arial" charset="0"/>
              </a:rPr>
              <a:t>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Instruções para os filhos, servos e senhores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		   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/>
              <a:t>É através da família que temos a maior oportunidade de evangelizar esta sociedade. Eles devem observar em nós o exemplo de como é uma família de Deus. Para tanto os filhos devem obedecer aos pais, pois isso é agradável ao Senhor, devem também honrá-los, já que isso é um </a:t>
            </a:r>
            <a:r>
              <a:rPr lang="pt-BR" sz="2800" dirty="0" smtClean="0"/>
              <a:t>mandamento </a:t>
            </a:r>
            <a:r>
              <a:rPr lang="pt-BR" sz="2800" dirty="0"/>
              <a:t>(</a:t>
            </a:r>
            <a:r>
              <a:rPr lang="pt-BR" sz="2800" dirty="0" err="1">
                <a:solidFill>
                  <a:srgbClr val="0000CC"/>
                </a:solidFill>
              </a:rPr>
              <a:t>Pv</a:t>
            </a:r>
            <a:r>
              <a:rPr lang="pt-BR" sz="2800" dirty="0">
                <a:solidFill>
                  <a:srgbClr val="0000CC"/>
                </a:solidFill>
              </a:rPr>
              <a:t> 3.11, </a:t>
            </a:r>
            <a:r>
              <a:rPr lang="pt-BR" sz="2800" dirty="0" smtClean="0">
                <a:solidFill>
                  <a:srgbClr val="0000CC"/>
                </a:solidFill>
              </a:rPr>
              <a:t>12; </a:t>
            </a:r>
            <a:r>
              <a:rPr lang="pt-BR" sz="2800" dirty="0">
                <a:solidFill>
                  <a:srgbClr val="0000CC"/>
                </a:solidFill>
              </a:rPr>
              <a:t>20.20; 23.22-25; </a:t>
            </a:r>
            <a:r>
              <a:rPr lang="pt-BR" sz="2800" dirty="0" err="1">
                <a:solidFill>
                  <a:srgbClr val="0000CC"/>
                </a:solidFill>
              </a:rPr>
              <a:t>Hb</a:t>
            </a:r>
            <a:r>
              <a:rPr lang="pt-BR" sz="2800" dirty="0">
                <a:solidFill>
                  <a:srgbClr val="0000CC"/>
                </a:solidFill>
              </a:rPr>
              <a:t> 12.9-11</a:t>
            </a:r>
            <a:r>
              <a:rPr lang="pt-BR" sz="2800" dirty="0" smtClean="0"/>
              <a:t>).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Pv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11  Filho meu, não rejeites a correção do SENHOR, nem te enojes da sua repreensão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   12  Porque 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SENHOR repreende aquele a quem ama, assim como o pai, ao filho a quem quer bem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Pv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23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22  Ouve a teu pai, que te gerou, e não desprezes a tua mãe, quando vier a envelhecer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   23  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Compra a verdade e não a vendas; sim, a sabedoria, e a disciplina, e a prudência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   24  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Grandemente se regozijará o pai do justo, e o que gerar a um sábio se alegrará nele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   25  Alegrem-se 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teu pai e tua mãe, e regozije-se a que te gerou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Hb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12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  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Porque aqueles, na verdade, por um pouco de tempo, nos corrigiam como bem lhes parecia; mas este, para nosso proveito, para sermos participantes da sua santidade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   11  E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na verdade, toda correção, ao presente, não parece ser de gozo, senão de tristeza, mas, depois, produz um fruto pacífico de justiça nos exercitados por ela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Pv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20 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que a seu pai ou a sua mãe amaldiçoar, </a:t>
            </a:r>
            <a:r>
              <a:rPr lang="pt-BR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apagar-se-lhe-á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 sua lâmpada e ficará em trevas densas.</a:t>
            </a:r>
            <a:endParaRPr lang="pt-BR" sz="37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28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11: Os Deveres no Lar e no </a:t>
            </a:r>
            <a:r>
              <a:rPr lang="pt-BR" sz="3600" b="1" i="1" dirty="0" smtClean="0">
                <a:solidFill>
                  <a:srgbClr val="00B050"/>
                </a:solidFill>
                <a:cs typeface="Arial" charset="0"/>
              </a:rPr>
              <a:t>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Instruções para os filhos, servos e senhores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		   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 smtClean="0"/>
              <a:t>Os </a:t>
            </a:r>
            <a:r>
              <a:rPr lang="pt-BR" sz="2800" dirty="0"/>
              <a:t>pais por sua vez não devem irritar seus filhos para que não percam o ânimo. A obediência dos filhos aos pais deve se equilibrar com a consideração destes por aqueles. Os pais criam os filhos também seguindo o exemplo de Deus, que é o Pai de todos (</a:t>
            </a:r>
            <a:r>
              <a:rPr lang="pt-BR" sz="2800" dirty="0" err="1">
                <a:solidFill>
                  <a:srgbClr val="0000CC"/>
                </a:solidFill>
              </a:rPr>
              <a:t>Sl</a:t>
            </a:r>
            <a:r>
              <a:rPr lang="pt-BR" sz="2800" dirty="0">
                <a:solidFill>
                  <a:srgbClr val="0000CC"/>
                </a:solidFill>
              </a:rPr>
              <a:t> 127.3-5; </a:t>
            </a:r>
            <a:r>
              <a:rPr lang="pt-BR" sz="2800" dirty="0" err="1">
                <a:solidFill>
                  <a:srgbClr val="0000CC"/>
                </a:solidFill>
              </a:rPr>
              <a:t>Pv</a:t>
            </a:r>
            <a:r>
              <a:rPr lang="pt-BR" sz="2800" dirty="0">
                <a:solidFill>
                  <a:srgbClr val="0000CC"/>
                </a:solidFill>
              </a:rPr>
              <a:t> 22.6; 3.11, 12; 29.15</a:t>
            </a:r>
            <a:r>
              <a:rPr lang="pt-BR" sz="2800" dirty="0" smtClean="0"/>
              <a:t>).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05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Sl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127. 3  Eis que os filhos são herança do SENHOR, e o fruto do ventre, o seu galardão.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  Como flechas na mão do valente, assim são os filhos da mocidade.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 Bem-aventurado 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homem que enche deles a sua aljava; não serão confundidos, quando falarem com os seus inimigos à porta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Pv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22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6 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Instrui o menino no caminho em que deve andar, e, até quando envelhecer, não se desviará dele.</a:t>
            </a:r>
            <a:endParaRPr lang="pt-BR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Pv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11  Filho meu, não rejeites a correção do SENHOR, nem te enojes da sua repreensão.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12  Porque o SENHOR repreende aquele a quem ama, assim como o pai, ao filho a quem quer bem.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Pv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29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 15 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vara e a repreensão dão sabedoria, mas o rapaz entregue a si mesmo envergonha a sua mãe.</a:t>
            </a:r>
            <a:endParaRPr lang="pt-BR" sz="37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9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 smtClean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ea typeface="+mn-ea"/>
                <a:cs typeface="Arial" charset="0"/>
              </a:rPr>
              <a:t>Lição 11: Os Deveres no Lar e no </a:t>
            </a:r>
            <a:r>
              <a:rPr lang="pt-BR" sz="3600" b="1" i="1" dirty="0" smtClean="0">
                <a:solidFill>
                  <a:srgbClr val="00B050"/>
                </a:solidFill>
                <a:ea typeface="+mn-ea"/>
                <a:cs typeface="Arial" charset="0"/>
              </a:rPr>
              <a:t>trabalho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algn="just">
              <a:spcAft>
                <a:spcPts val="400"/>
              </a:spcAft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Leitura Bíblica:    </a:t>
            </a:r>
            <a:r>
              <a:rPr lang="pt-BR" sz="4000" dirty="0">
                <a:solidFill>
                  <a:srgbClr val="0000CC"/>
                </a:solidFill>
                <a:latin typeface="Times New Roman"/>
                <a:ea typeface="Franklin Gothic Book"/>
                <a:cs typeface="Times New Roman"/>
              </a:rPr>
              <a:t>Efésios </a:t>
            </a:r>
            <a:r>
              <a:rPr lang="pt-BR" sz="4000" dirty="0" smtClean="0">
                <a:solidFill>
                  <a:srgbClr val="0000CC"/>
                </a:solidFill>
                <a:latin typeface="Times New Roman"/>
                <a:ea typeface="Franklin Gothic Book"/>
                <a:cs typeface="Times New Roman"/>
              </a:rPr>
              <a:t>5.22-33</a:t>
            </a:r>
            <a:endParaRPr lang="pt-BR" sz="2400" dirty="0">
              <a:solidFill>
                <a:srgbClr val="0000CC"/>
              </a:solidFill>
              <a:latin typeface="Franklin Gothic Book"/>
              <a:ea typeface="Franklin Gothic Book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0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11: Os Deveres no Lar e no </a:t>
            </a:r>
            <a:r>
              <a:rPr lang="pt-BR" sz="3600" b="1" i="1" dirty="0" smtClean="0">
                <a:solidFill>
                  <a:srgbClr val="00B050"/>
                </a:solidFill>
                <a:cs typeface="Arial" charset="0"/>
              </a:rPr>
              <a:t>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Instruções para os filhos, servos e senhores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		   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3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 smtClean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sociedade está em uma decadência desenfreada, e o pior é que a causa está na família que é a menor parte da mesma. Um fator preponderante é a desobediência dos filhos aos pais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3.2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). Se o nosso cristianismo não funcionar dentro do lar, como ganharemos esta sociedade para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Cristo?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05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2  porque haverá homens amantes de si mesmos, avarentos, presunçosos, soberbos, blasfemos, desobedientes a pais e mães, ingratos, profanos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1277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11: Os Deveres no Lar e no </a:t>
            </a:r>
            <a:r>
              <a:rPr lang="pt-BR" sz="3600" b="1" i="1" dirty="0" smtClean="0">
                <a:solidFill>
                  <a:srgbClr val="00B050"/>
                </a:solidFill>
                <a:cs typeface="Arial" charset="0"/>
              </a:rPr>
              <a:t>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Instruções para os filhos, servos e senhores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		   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4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 smtClean="0"/>
              <a:t>Paulo </a:t>
            </a:r>
            <a:r>
              <a:rPr lang="pt-BR" sz="2800" dirty="0"/>
              <a:t>também ensina a respeito dos servos e senhores. Em uma época em que a escravatura estava em alta e que os escravos eram simplesmente ferramentas, onde Cristo habita precisa haver também mudança, tanto espiritual como também moral. Os servos obedecem aos senhores como a Cristo e os senhores </a:t>
            </a:r>
            <a:r>
              <a:rPr lang="pt-BR" sz="2800" dirty="0" smtClean="0"/>
              <a:t>devem </a:t>
            </a:r>
            <a:r>
              <a:rPr lang="pt-BR" sz="2800" dirty="0"/>
              <a:t>fazer o mesmo, lembrando que </a:t>
            </a:r>
            <a:r>
              <a:rPr lang="pt-BR" sz="2800" dirty="0" smtClean="0"/>
              <a:t>para </a:t>
            </a:r>
            <a:r>
              <a:rPr lang="pt-BR" sz="2800" dirty="0"/>
              <a:t>senhores como servos </a:t>
            </a:r>
            <a:r>
              <a:rPr lang="pt-BR" sz="2800" dirty="0" smtClean="0"/>
              <a:t>há um </a:t>
            </a:r>
            <a:r>
              <a:rPr lang="pt-BR" sz="2800" dirty="0"/>
              <a:t>Senhor supremo nos céus (</a:t>
            </a:r>
            <a:r>
              <a:rPr lang="pt-BR" sz="2800" dirty="0" err="1">
                <a:solidFill>
                  <a:srgbClr val="0000CC"/>
                </a:solidFill>
              </a:rPr>
              <a:t>Tt</a:t>
            </a:r>
            <a:r>
              <a:rPr lang="pt-BR" sz="2800" dirty="0">
                <a:solidFill>
                  <a:srgbClr val="0000CC"/>
                </a:solidFill>
              </a:rPr>
              <a:t> 2.9-10; 1 </a:t>
            </a:r>
            <a:r>
              <a:rPr lang="pt-BR" sz="2800" dirty="0" err="1">
                <a:solidFill>
                  <a:srgbClr val="0000CC"/>
                </a:solidFill>
              </a:rPr>
              <a:t>Pe</a:t>
            </a:r>
            <a:r>
              <a:rPr lang="pt-BR" sz="2800" dirty="0">
                <a:solidFill>
                  <a:srgbClr val="0000CC"/>
                </a:solidFill>
              </a:rPr>
              <a:t> 2.18-20; 1 </a:t>
            </a:r>
            <a:r>
              <a:rPr lang="pt-BR" sz="2800" dirty="0" err="1">
                <a:solidFill>
                  <a:srgbClr val="0000CC"/>
                </a:solidFill>
              </a:rPr>
              <a:t>Tm</a:t>
            </a:r>
            <a:r>
              <a:rPr lang="pt-BR" sz="2800" dirty="0">
                <a:solidFill>
                  <a:srgbClr val="0000CC"/>
                </a:solidFill>
              </a:rPr>
              <a:t> </a:t>
            </a:r>
            <a:r>
              <a:rPr lang="pt-BR" sz="2800" dirty="0" smtClean="0">
                <a:solidFill>
                  <a:srgbClr val="0000CC"/>
                </a:solidFill>
              </a:rPr>
              <a:t>6.1-2</a:t>
            </a:r>
            <a:r>
              <a:rPr lang="pt-BR" sz="2800" dirty="0" smtClean="0"/>
              <a:t>). 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05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sz="24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Pd</a:t>
            </a:r>
            <a:r>
              <a:rPr lang="pt-BR" sz="24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2. 18  Vós, servos, sujeitai-vos com todo o temor ao senhor, não somente ao bom e humano, mas também ao mau</a:t>
            </a:r>
            <a:r>
              <a:rPr lang="pt-BR" sz="24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;    19  </a:t>
            </a:r>
            <a:r>
              <a:rPr lang="pt-BR" sz="24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porque é coisa agradável que alguém, por causa da consciência para com Deus, sofra agravos, padecendo injustamente</a:t>
            </a:r>
            <a:r>
              <a:rPr lang="pt-BR" sz="24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.    20  </a:t>
            </a:r>
            <a:r>
              <a:rPr lang="pt-BR" sz="24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Porque que glória será essa, se, pecando, sois esbofeteados e sofreis? Mas, se fazendo o bem, sois afligidos e o sofreis, isso é agradável a Deus.</a:t>
            </a:r>
            <a:endParaRPr lang="pt-BR" sz="2400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11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6. 1 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Todos os servos que estão debaixo do jugo estimem a seus senhores por dignos de toda a honra, para que o nome de Deus e a doutrina não sejam blasfemados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  2  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os que têm senhores crentes não os desprezem, por serem irmãos; antes, os sirvam melhor, porque eles, que participam do benefício, são crentes e amados. Isto ensina e exorta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0199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2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 A submissão das esposas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dirty="0">
                <a:solidFill>
                  <a:srgbClr val="006600"/>
                </a:solidFill>
              </a:rPr>
              <a:t>(cap. 5. 22-24)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A </a:t>
            </a:r>
            <a:r>
              <a:rPr lang="pt-BR" sz="3600" b="1" dirty="0" smtClean="0">
                <a:solidFill>
                  <a:srgbClr val="006600"/>
                </a:solidFill>
              </a:rPr>
              <a:t> missão  dos  </a:t>
            </a:r>
            <a:r>
              <a:rPr lang="pt-BR" sz="3600" b="1" dirty="0">
                <a:solidFill>
                  <a:srgbClr val="006600"/>
                </a:solidFill>
              </a:rPr>
              <a:t>maridos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dirty="0" smtClean="0">
                <a:solidFill>
                  <a:srgbClr val="006600"/>
                </a:solidFill>
              </a:rPr>
              <a:t>(cap. 5. </a:t>
            </a:r>
            <a:r>
              <a:rPr lang="pt-BR" sz="3000" dirty="0">
                <a:solidFill>
                  <a:srgbClr val="006600"/>
                </a:solidFill>
              </a:rPr>
              <a:t>25-33)</a:t>
            </a:r>
            <a:endParaRPr lang="pt-BR" sz="3000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Instruções para os filhos, servos e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senhores 		</a:t>
            </a:r>
            <a:r>
              <a:rPr lang="pt-BR" sz="3000" dirty="0" smtClean="0">
                <a:solidFill>
                  <a:srgbClr val="006600"/>
                </a:solidFill>
              </a:rPr>
              <a:t>(</a:t>
            </a:r>
            <a:r>
              <a:rPr lang="pt-BR" sz="3000" dirty="0">
                <a:solidFill>
                  <a:srgbClr val="006600"/>
                </a:solidFill>
              </a:rPr>
              <a:t>cap. 6</a:t>
            </a:r>
            <a:r>
              <a:rPr lang="pt-BR" sz="3000" dirty="0" smtClean="0">
                <a:solidFill>
                  <a:srgbClr val="006600"/>
                </a:solidFill>
              </a:rPr>
              <a:t>. 1-9)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800" b="1" dirty="0">
                <a:solidFill>
                  <a:srgbClr val="FF0000"/>
                </a:solidFill>
              </a:rPr>
              <a:t>- </a:t>
            </a:r>
            <a:r>
              <a:rPr lang="pt-BR" sz="5800" b="1" dirty="0">
                <a:solidFill>
                  <a:srgbClr val="FF0000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6299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rgbClr val="006600"/>
                </a:solidFill>
              </a:rPr>
              <a:t>   Conclusão					</a:t>
            </a:r>
          </a:p>
          <a:p>
            <a:pPr marL="0" indent="0">
              <a:buNone/>
            </a:pPr>
            <a:endParaRPr lang="pt-BR" sz="1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900" dirty="0">
                <a:latin typeface="Arial" pitchFamily="34" charset="0"/>
                <a:cs typeface="Arial" pitchFamily="34" charset="0"/>
              </a:rPr>
              <a:t>Em uma época em que a família está tão desvalorizada e os deveres de cada membro, </a:t>
            </a:r>
            <a:r>
              <a:rPr lang="pt-BR" sz="4900" dirty="0" smtClean="0">
                <a:latin typeface="Arial" pitchFamily="34" charset="0"/>
                <a:cs typeface="Arial" pitchFamily="34" charset="0"/>
              </a:rPr>
              <a:t>tão desorganizados</a:t>
            </a:r>
            <a:r>
              <a:rPr lang="pt-BR" sz="4900" dirty="0">
                <a:latin typeface="Arial" pitchFamily="34" charset="0"/>
                <a:cs typeface="Arial" pitchFamily="34" charset="0"/>
              </a:rPr>
              <a:t>, urge a necessidade de que um lar cristão seja autêntico. Quando esposo e </a:t>
            </a:r>
            <a:r>
              <a:rPr lang="pt-BR" sz="4900" dirty="0" smtClean="0">
                <a:latin typeface="Arial" pitchFamily="34" charset="0"/>
                <a:cs typeface="Arial" pitchFamily="34" charset="0"/>
              </a:rPr>
              <a:t>esposa compreendem </a:t>
            </a:r>
            <a:r>
              <a:rPr lang="pt-BR" sz="4900" dirty="0">
                <a:latin typeface="Arial" pitchFamily="34" charset="0"/>
                <a:cs typeface="Arial" pitchFamily="34" charset="0"/>
              </a:rPr>
              <a:t>suas responsabilidades pessoais e comuns diante de Deus, eles se tornam uma lâmpada </a:t>
            </a:r>
            <a:r>
              <a:rPr lang="pt-BR" sz="4900" dirty="0" smtClean="0">
                <a:latin typeface="Arial" pitchFamily="34" charset="0"/>
                <a:cs typeface="Arial" pitchFamily="34" charset="0"/>
              </a:rPr>
              <a:t>em meio </a:t>
            </a:r>
            <a:r>
              <a:rPr lang="pt-BR" sz="4900" dirty="0">
                <a:latin typeface="Arial" pitchFamily="34" charset="0"/>
                <a:cs typeface="Arial" pitchFamily="34" charset="0"/>
              </a:rPr>
              <a:t>a tanta escuridão, um testemunho vivo em meio a tanta corrupção. </a:t>
            </a:r>
          </a:p>
        </p:txBody>
      </p:sp>
    </p:spTree>
    <p:extLst>
      <p:ext uri="{BB962C8B-B14F-4D97-AF65-F5344CB8AC3E}">
        <p14:creationId xmlns:p14="http://schemas.microsoft.com/office/powerpoint/2010/main" val="981638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2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 A submissão das esposas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dirty="0">
                <a:solidFill>
                  <a:srgbClr val="006600"/>
                </a:solidFill>
              </a:rPr>
              <a:t>(cap. 5. 22-24)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A </a:t>
            </a:r>
            <a:r>
              <a:rPr lang="pt-BR" sz="3600" b="1" dirty="0" smtClean="0">
                <a:solidFill>
                  <a:srgbClr val="006600"/>
                </a:solidFill>
              </a:rPr>
              <a:t> missão  dos  </a:t>
            </a:r>
            <a:r>
              <a:rPr lang="pt-BR" sz="3600" b="1" dirty="0">
                <a:solidFill>
                  <a:srgbClr val="006600"/>
                </a:solidFill>
              </a:rPr>
              <a:t>maridos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dirty="0" smtClean="0">
                <a:solidFill>
                  <a:srgbClr val="006600"/>
                </a:solidFill>
              </a:rPr>
              <a:t>(cap. 5. </a:t>
            </a:r>
            <a:r>
              <a:rPr lang="pt-BR" sz="3000" dirty="0">
                <a:solidFill>
                  <a:srgbClr val="006600"/>
                </a:solidFill>
              </a:rPr>
              <a:t>25-33)</a:t>
            </a:r>
            <a:endParaRPr lang="pt-BR" sz="3000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Instruções para os filhos, servos e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senhores 		</a:t>
            </a:r>
            <a:r>
              <a:rPr lang="pt-BR" sz="3000" dirty="0" smtClean="0">
                <a:solidFill>
                  <a:srgbClr val="006600"/>
                </a:solidFill>
              </a:rPr>
              <a:t>(</a:t>
            </a:r>
            <a:r>
              <a:rPr lang="pt-BR" sz="3000" dirty="0">
                <a:solidFill>
                  <a:srgbClr val="006600"/>
                </a:solidFill>
              </a:rPr>
              <a:t>cap. 6</a:t>
            </a:r>
            <a:r>
              <a:rPr lang="pt-BR" sz="3000" dirty="0" smtClean="0">
                <a:solidFill>
                  <a:srgbClr val="006600"/>
                </a:solidFill>
              </a:rPr>
              <a:t>. 1-9)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8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6299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2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Honra a teu pai e a tua mãe, que é o primeiro mandamento com promessa.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 err="1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</a:t>
            </a:r>
            <a:r>
              <a:rPr lang="pt-BR" sz="40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 6. 2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5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100" dirty="0">
                <a:solidFill>
                  <a:srgbClr val="0000CC"/>
                </a:solidFill>
              </a:rPr>
              <a:t>22  Vós, mulheres, sujeitai-vos a vosso marido, como ao Senhor</a:t>
            </a:r>
            <a:r>
              <a:rPr lang="pt-BR" sz="2100" dirty="0" smtClean="0">
                <a:solidFill>
                  <a:srgbClr val="0000CC"/>
                </a:solidFill>
              </a:rPr>
              <a:t>;    23  </a:t>
            </a:r>
            <a:r>
              <a:rPr lang="pt-BR" sz="2100" dirty="0">
                <a:solidFill>
                  <a:srgbClr val="0000CC"/>
                </a:solidFill>
              </a:rPr>
              <a:t>porque o marido é a cabeça da mulher, como também Cristo é a cabeça da igreja, sendo ele próprio o salvador do corpo</a:t>
            </a:r>
            <a:r>
              <a:rPr lang="pt-BR" sz="2100" dirty="0" smtClean="0">
                <a:solidFill>
                  <a:srgbClr val="0000CC"/>
                </a:solidFill>
              </a:rPr>
              <a:t>.    24  </a:t>
            </a:r>
            <a:r>
              <a:rPr lang="pt-BR" sz="2100" dirty="0">
                <a:solidFill>
                  <a:srgbClr val="0000CC"/>
                </a:solidFill>
              </a:rPr>
              <a:t>De sorte que, assim como a igreja está sujeita a Cristo, assim também as mulheres sejam em tudo sujeitas a seu marido</a:t>
            </a:r>
            <a:r>
              <a:rPr lang="pt-BR" sz="2100" dirty="0" smtClean="0">
                <a:solidFill>
                  <a:srgbClr val="0000CC"/>
                </a:solidFill>
              </a:rPr>
              <a:t>.    25  </a:t>
            </a:r>
            <a:r>
              <a:rPr lang="pt-BR" sz="2100" dirty="0">
                <a:solidFill>
                  <a:srgbClr val="0000CC"/>
                </a:solidFill>
              </a:rPr>
              <a:t>Vós, maridos, amai vossa mulher, como também Cristo amou a igreja e a si mesmo se entregou por ela</a:t>
            </a:r>
            <a:r>
              <a:rPr lang="pt-BR" sz="2100" dirty="0" smtClean="0">
                <a:solidFill>
                  <a:srgbClr val="0000CC"/>
                </a:solidFill>
              </a:rPr>
              <a:t>,    26  </a:t>
            </a:r>
            <a:r>
              <a:rPr lang="pt-BR" sz="2100" dirty="0">
                <a:solidFill>
                  <a:srgbClr val="0000CC"/>
                </a:solidFill>
              </a:rPr>
              <a:t>para a santificar, purificando-a com a lavagem da água, pela palavra</a:t>
            </a:r>
            <a:r>
              <a:rPr lang="pt-BR" sz="2100" dirty="0" smtClean="0">
                <a:solidFill>
                  <a:srgbClr val="0000CC"/>
                </a:solidFill>
              </a:rPr>
              <a:t>,    27  </a:t>
            </a:r>
            <a:r>
              <a:rPr lang="pt-BR" sz="2100" dirty="0">
                <a:solidFill>
                  <a:srgbClr val="0000CC"/>
                </a:solidFill>
              </a:rPr>
              <a:t>para a apresentar a si mesmo igreja gloriosa, sem mácula, nem ruga, nem coisa semelhante, mas santa e irrepreensível</a:t>
            </a:r>
            <a:r>
              <a:rPr lang="pt-BR" sz="2100" dirty="0" smtClean="0">
                <a:solidFill>
                  <a:srgbClr val="0000CC"/>
                </a:solidFill>
              </a:rPr>
              <a:t>.    28  </a:t>
            </a:r>
            <a:r>
              <a:rPr lang="pt-BR" sz="2100" dirty="0">
                <a:solidFill>
                  <a:srgbClr val="0000CC"/>
                </a:solidFill>
              </a:rPr>
              <a:t>Assim devem os maridos amar a sua própria mulher como a seu próprio corpo. Quem ama a sua mulher ama-se a si mesmo</a:t>
            </a:r>
            <a:r>
              <a:rPr lang="pt-BR" sz="2100" dirty="0" smtClean="0">
                <a:solidFill>
                  <a:srgbClr val="0000CC"/>
                </a:solidFill>
              </a:rPr>
              <a:t>.    29  </a:t>
            </a:r>
            <a:r>
              <a:rPr lang="pt-BR" sz="2100" dirty="0">
                <a:solidFill>
                  <a:srgbClr val="0000CC"/>
                </a:solidFill>
              </a:rPr>
              <a:t>Porque nunca ninguém aborreceu a sua própria carne; antes, a alimenta e sustenta, como também o Senhor à igreja</a:t>
            </a:r>
            <a:r>
              <a:rPr lang="pt-BR" sz="2100" dirty="0" smtClean="0">
                <a:solidFill>
                  <a:srgbClr val="0000CC"/>
                </a:solidFill>
              </a:rPr>
              <a:t>;    30  </a:t>
            </a:r>
            <a:r>
              <a:rPr lang="pt-BR" sz="2100" dirty="0">
                <a:solidFill>
                  <a:srgbClr val="0000CC"/>
                </a:solidFill>
              </a:rPr>
              <a:t>porque somos membros do seu corpo</a:t>
            </a:r>
            <a:r>
              <a:rPr lang="pt-BR" sz="2100" dirty="0" smtClean="0">
                <a:solidFill>
                  <a:srgbClr val="0000CC"/>
                </a:solidFill>
              </a:rPr>
              <a:t>.    31  </a:t>
            </a:r>
            <a:r>
              <a:rPr lang="pt-BR" sz="2100" dirty="0">
                <a:solidFill>
                  <a:srgbClr val="0000CC"/>
                </a:solidFill>
              </a:rPr>
              <a:t>Por isso, deixará o homem seu pai e sua mãe e se unirá à sua mulher; e serão dois numa carne</a:t>
            </a:r>
            <a:r>
              <a:rPr lang="pt-BR" sz="2100" dirty="0" smtClean="0">
                <a:solidFill>
                  <a:srgbClr val="0000CC"/>
                </a:solidFill>
              </a:rPr>
              <a:t>.    32  </a:t>
            </a:r>
            <a:r>
              <a:rPr lang="pt-BR" sz="2100" dirty="0">
                <a:solidFill>
                  <a:srgbClr val="0000CC"/>
                </a:solidFill>
              </a:rPr>
              <a:t>Grande é este mistério; digo-o, porém, a respeito de Cristo e da igreja</a:t>
            </a:r>
            <a:r>
              <a:rPr lang="pt-BR" sz="2100" dirty="0" smtClean="0">
                <a:solidFill>
                  <a:srgbClr val="0000CC"/>
                </a:solidFill>
              </a:rPr>
              <a:t>.    33  </a:t>
            </a:r>
            <a:r>
              <a:rPr lang="pt-BR" sz="2100" dirty="0">
                <a:solidFill>
                  <a:srgbClr val="0000CC"/>
                </a:solidFill>
              </a:rPr>
              <a:t>Assim também vós, cada um em particular ame a sua própria mulher como a si mesmo, e a mulher reverencie o marido.</a:t>
            </a:r>
          </a:p>
        </p:txBody>
      </p:sp>
    </p:spTree>
    <p:extLst>
      <p:ext uri="{BB962C8B-B14F-4D97-AF65-F5344CB8AC3E}">
        <p14:creationId xmlns:p14="http://schemas.microsoft.com/office/powerpoint/2010/main" val="655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2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Honra a teu pai e a tua mãe, que é o primeiro mandamento com promessa.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 err="1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</a:t>
            </a:r>
            <a:r>
              <a:rPr lang="pt-BR" sz="40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 6. 2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2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 A submissão das esposas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dirty="0">
                <a:solidFill>
                  <a:srgbClr val="006600"/>
                </a:solidFill>
              </a:rPr>
              <a:t>(cap. 5. 22-24)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A </a:t>
            </a:r>
            <a:r>
              <a:rPr lang="pt-BR" sz="3600" b="1" dirty="0" smtClean="0">
                <a:solidFill>
                  <a:srgbClr val="006600"/>
                </a:solidFill>
              </a:rPr>
              <a:t> missão  dos  </a:t>
            </a:r>
            <a:r>
              <a:rPr lang="pt-BR" sz="3600" b="1" dirty="0">
                <a:solidFill>
                  <a:srgbClr val="006600"/>
                </a:solidFill>
              </a:rPr>
              <a:t>maridos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dirty="0" smtClean="0">
                <a:solidFill>
                  <a:srgbClr val="006600"/>
                </a:solidFill>
              </a:rPr>
              <a:t>(cap. 5. </a:t>
            </a:r>
            <a:r>
              <a:rPr lang="pt-BR" sz="3000" dirty="0">
                <a:solidFill>
                  <a:srgbClr val="006600"/>
                </a:solidFill>
              </a:rPr>
              <a:t>25-33)</a:t>
            </a:r>
            <a:endParaRPr lang="pt-BR" sz="3000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Instruções para os filhos, servos e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senhores 		</a:t>
            </a:r>
            <a:r>
              <a:rPr lang="pt-BR" sz="3000" dirty="0" smtClean="0">
                <a:solidFill>
                  <a:srgbClr val="006600"/>
                </a:solidFill>
              </a:rPr>
              <a:t>(</a:t>
            </a:r>
            <a:r>
              <a:rPr lang="pt-BR" sz="3000" dirty="0">
                <a:solidFill>
                  <a:srgbClr val="006600"/>
                </a:solidFill>
              </a:rPr>
              <a:t>cap. 6</a:t>
            </a:r>
            <a:r>
              <a:rPr lang="pt-BR" sz="3000" dirty="0" smtClean="0">
                <a:solidFill>
                  <a:srgbClr val="006600"/>
                </a:solidFill>
              </a:rPr>
              <a:t>. 1-9)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8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2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3500" b="1" dirty="0">
                <a:solidFill>
                  <a:srgbClr val="006600"/>
                </a:solidFill>
              </a:rPr>
              <a:t>Introdução</a:t>
            </a: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pt-BR" sz="2400" b="1" dirty="0">
              <a:ln w="12700" cmpd="sng">
                <a:solidFill>
                  <a:schemeClr val="tx1"/>
                </a:solidFill>
              </a:ln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	Nesta seção de Efésios, passamos das relações mais gerais da vida para as ligações mais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cotidianas e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especiais do lar. Quando Paulo trata deste assunto, o casamento, tanto no império grego como romano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e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até mesmo entre os judeus, já não tinha o mesmo valor do princípio criado por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Deus.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As responsabilidades do lar estavam todas desorganizadas – pai, mãe e filhos sem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 respeitarem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, e assim Paulo apresenta a regra de sujeição mútua para que o lar seja um verdadeiro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reflexo da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família de Deus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200" b="1" i="1" dirty="0">
                <a:solidFill>
                  <a:srgbClr val="00B050"/>
                </a:solidFill>
                <a:cs typeface="Arial" charset="0"/>
              </a:rPr>
              <a:t>Lição 11: Os Deveres no Lar e no trabalho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4300" b="1" dirty="0">
                <a:solidFill>
                  <a:srgbClr val="FF0000"/>
                </a:solidFill>
              </a:rPr>
              <a:t>I –  A submissão das esposas </a:t>
            </a:r>
            <a:endParaRPr lang="pt-BR" sz="43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FF0000"/>
                </a:solidFill>
              </a:rPr>
              <a:t>			</a:t>
            </a:r>
            <a:r>
              <a:rPr lang="pt-BR" sz="3000" dirty="0">
                <a:solidFill>
                  <a:srgbClr val="FF0000"/>
                </a:solidFill>
              </a:rPr>
              <a:t>(cap. 5. 22-24)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A </a:t>
            </a:r>
            <a:r>
              <a:rPr lang="pt-BR" sz="3600" b="1" dirty="0" smtClean="0">
                <a:solidFill>
                  <a:srgbClr val="006600"/>
                </a:solidFill>
              </a:rPr>
              <a:t> missão  dos  </a:t>
            </a:r>
            <a:r>
              <a:rPr lang="pt-BR" sz="3600" b="1" dirty="0">
                <a:solidFill>
                  <a:srgbClr val="006600"/>
                </a:solidFill>
              </a:rPr>
              <a:t>maridos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dirty="0" smtClean="0">
                <a:solidFill>
                  <a:srgbClr val="006600"/>
                </a:solidFill>
              </a:rPr>
              <a:t>(cap. 5. </a:t>
            </a:r>
            <a:r>
              <a:rPr lang="pt-BR" sz="3000" dirty="0">
                <a:solidFill>
                  <a:srgbClr val="006600"/>
                </a:solidFill>
              </a:rPr>
              <a:t>25-33)</a:t>
            </a:r>
            <a:endParaRPr lang="pt-BR" sz="3000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Instruções para os filhos, servos e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senhores 		</a:t>
            </a:r>
            <a:r>
              <a:rPr lang="pt-BR" sz="3000" dirty="0" smtClean="0">
                <a:solidFill>
                  <a:srgbClr val="006600"/>
                </a:solidFill>
              </a:rPr>
              <a:t>(</a:t>
            </a:r>
            <a:r>
              <a:rPr lang="pt-BR" sz="3000" dirty="0">
                <a:solidFill>
                  <a:srgbClr val="006600"/>
                </a:solidFill>
              </a:rPr>
              <a:t>cap. 6</a:t>
            </a:r>
            <a:r>
              <a:rPr lang="pt-BR" sz="3000" dirty="0" smtClean="0">
                <a:solidFill>
                  <a:srgbClr val="006600"/>
                </a:solidFill>
              </a:rPr>
              <a:t>. 1-9)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8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6299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28800"/>
            <a:ext cx="7848872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Ef</a:t>
            </a:r>
            <a:r>
              <a:rPr lang="pt-BR" sz="2800" dirty="0" smtClean="0">
                <a:solidFill>
                  <a:srgbClr val="0000CC"/>
                </a:solidFill>
              </a:rPr>
              <a:t> 5. 22  </a:t>
            </a:r>
            <a:r>
              <a:rPr lang="pt-BR" sz="2800" dirty="0">
                <a:solidFill>
                  <a:srgbClr val="0000CC"/>
                </a:solidFill>
              </a:rPr>
              <a:t>Vós, mulheres, sujeitai-vos a vosso marido, como ao Senhor</a:t>
            </a:r>
            <a:r>
              <a:rPr lang="pt-BR" sz="2800" dirty="0" smtClean="0">
                <a:solidFill>
                  <a:srgbClr val="0000CC"/>
                </a:solidFill>
              </a:rPr>
              <a:t>;    23  </a:t>
            </a:r>
            <a:r>
              <a:rPr lang="pt-BR" sz="2800" dirty="0">
                <a:solidFill>
                  <a:srgbClr val="0000CC"/>
                </a:solidFill>
              </a:rPr>
              <a:t>porque o marido é a cabeça da mulher, como também Cristo é a cabeça da igreja, sendo ele próprio o salvador do corpo</a:t>
            </a:r>
            <a:r>
              <a:rPr lang="pt-BR" sz="2800" dirty="0" smtClean="0">
                <a:solidFill>
                  <a:srgbClr val="0000CC"/>
                </a:solidFill>
              </a:rPr>
              <a:t>.    24  </a:t>
            </a:r>
            <a:r>
              <a:rPr lang="pt-BR" sz="2800" dirty="0">
                <a:solidFill>
                  <a:srgbClr val="0000CC"/>
                </a:solidFill>
              </a:rPr>
              <a:t>De sorte que, assim como a igreja está sujeita a Cristo, assim também as mulheres sejam em tudo sujeitas a seu marido</a:t>
            </a:r>
            <a:r>
              <a:rPr lang="pt-BR" sz="2800" dirty="0" smtClean="0">
                <a:solidFill>
                  <a:srgbClr val="0000CC"/>
                </a:solidFill>
              </a:rPr>
              <a:t>.    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2109</Words>
  <Application>Microsoft Office PowerPoint</Application>
  <PresentationFormat>Apresentação na tela (4:3)</PresentationFormat>
  <Paragraphs>220</Paragraphs>
  <Slides>38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Apresentação do PowerPoint</vt:lpstr>
      <vt:lpstr>CARTA AOS EFÉSIOS Lição 11: Os Deveres no Lar e no trabalho</vt:lpstr>
      <vt:lpstr>Apresentação do PowerPoint</vt:lpstr>
      <vt:lpstr>CARTA AOS EFÉSIOS Lição 11: Os Deveres no Lar e no trabalho</vt:lpstr>
      <vt:lpstr>CARTA AOS EFÉSIOS Lição 11: Os Deveres no Lar e no trabalho</vt:lpstr>
      <vt:lpstr>CARTA AOS EFÉSIOS Lição 11: Os Deveres no Lar e no trabalho</vt:lpstr>
      <vt:lpstr>CARTA AOS EFÉSIOS Lição 11: Os Deveres no Lar e no trabalho</vt:lpstr>
      <vt:lpstr>Apresentação do PowerPoint</vt:lpstr>
      <vt:lpstr>CARTA AOS EFÉSIOS Lição 11: Os Deveres no Lar e no trabalho</vt:lpstr>
      <vt:lpstr>Apresentação do PowerPoint</vt:lpstr>
      <vt:lpstr>CARTA AOS EFÉSIOS Lição 11: Os Deveres no Lar e no trabalho</vt:lpstr>
      <vt:lpstr>Apresentação do PowerPoint</vt:lpstr>
      <vt:lpstr>CARTA AOS EFÉSIOS Lição 11: Os Deveres no Lar e no trabalho</vt:lpstr>
      <vt:lpstr>Apresentação do PowerPoint</vt:lpstr>
      <vt:lpstr>CARTA AOS EFÉSIOS Lição 11: Os Deveres no Lar e no trabalho</vt:lpstr>
      <vt:lpstr>Apresentação do PowerPoint</vt:lpstr>
      <vt:lpstr>CARTA AOS EFÉSIOS Lição 11: Os Deveres no Lar e no trabalho</vt:lpstr>
      <vt:lpstr>Apresentação do PowerPoint</vt:lpstr>
      <vt:lpstr>CARTA AOS EFÉSIOS Lição 11: Os Deveres no Lar e no trabalho</vt:lpstr>
      <vt:lpstr>Apresentação do PowerPoint</vt:lpstr>
      <vt:lpstr>CARTA AOS EFÉSIOS Lição 11: Os Deveres no Lar e no trabalho</vt:lpstr>
      <vt:lpstr>Apresentação do PowerPoint</vt:lpstr>
      <vt:lpstr>CARTA AOS EFÉSIOS Lição 11: Os Deveres no Lar e no trabalho</vt:lpstr>
      <vt:lpstr>Apresentação do PowerPoint</vt:lpstr>
      <vt:lpstr>CARTA AOS EFÉSIOS Lição 11: Os Deveres no Lar e no trabalho</vt:lpstr>
      <vt:lpstr>Apresentação do PowerPoint</vt:lpstr>
      <vt:lpstr>CARTA AOS EFÉSIOS Lição 11: Os Deveres no Lar e no trabalho</vt:lpstr>
      <vt:lpstr>Apresentação do PowerPoint</vt:lpstr>
      <vt:lpstr>CARTA AOS EFÉSIOS Lição 11: Os Deveres no Lar e no trabalho</vt:lpstr>
      <vt:lpstr>Apresentação do PowerPoint</vt:lpstr>
      <vt:lpstr>CARTA AOS EFÉSIOS Lição 11: Os Deveres no Lar e no trabalho</vt:lpstr>
      <vt:lpstr>Apresentação do PowerPoint</vt:lpstr>
      <vt:lpstr>CARTA AOS EFÉSIOS Lição 11: Os Deveres no Lar e no trabalho</vt:lpstr>
      <vt:lpstr>CARTA AOS EFÉSIOS Lição 11: Os Deveres no Lar e no trabalho</vt:lpstr>
      <vt:lpstr>CARTA AOS EFÉSIOS Lição 11: Os Deveres no Lar e no trabalho</vt:lpstr>
      <vt:lpstr>CARTA AOS EFÉSIOS Lição 11: Os Deveres no Lar e no trabalho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PARÁBOLAS</dc:title>
  <dc:creator>I.G.V</dc:creator>
  <cp:lastModifiedBy>User</cp:lastModifiedBy>
  <cp:revision>79</cp:revision>
  <dcterms:created xsi:type="dcterms:W3CDTF">2017-03-28T13:10:15Z</dcterms:created>
  <dcterms:modified xsi:type="dcterms:W3CDTF">2017-09-12T22:02:22Z</dcterms:modified>
</cp:coreProperties>
</file>