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6" r:id="rId2"/>
    <p:sldId id="259" r:id="rId3"/>
    <p:sldId id="257" r:id="rId4"/>
    <p:sldId id="279" r:id="rId5"/>
    <p:sldId id="260" r:id="rId6"/>
    <p:sldId id="331" r:id="rId7"/>
    <p:sldId id="263" r:id="rId8"/>
    <p:sldId id="322" r:id="rId9"/>
    <p:sldId id="319" r:id="rId10"/>
    <p:sldId id="264" r:id="rId11"/>
    <p:sldId id="281" r:id="rId12"/>
    <p:sldId id="333" r:id="rId13"/>
    <p:sldId id="317" r:id="rId14"/>
    <p:sldId id="327" r:id="rId15"/>
    <p:sldId id="320" r:id="rId16"/>
    <p:sldId id="267" r:id="rId17"/>
    <p:sldId id="336" r:id="rId18"/>
    <p:sldId id="334" r:id="rId19"/>
    <p:sldId id="337" r:id="rId20"/>
    <p:sldId id="335" r:id="rId21"/>
    <p:sldId id="302" r:id="rId22"/>
    <p:sldId id="340" r:id="rId23"/>
    <p:sldId id="328" r:id="rId24"/>
    <p:sldId id="321" r:id="rId25"/>
    <p:sldId id="268" r:id="rId26"/>
    <p:sldId id="312" r:id="rId27"/>
    <p:sldId id="338" r:id="rId28"/>
    <p:sldId id="318" r:id="rId29"/>
    <p:sldId id="339" r:id="rId30"/>
    <p:sldId id="341" r:id="rId31"/>
    <p:sldId id="342" r:id="rId32"/>
    <p:sldId id="329" r:id="rId33"/>
    <p:sldId id="313" r:id="rId34"/>
    <p:sldId id="330" r:id="rId35"/>
    <p:sldId id="332" r:id="rId36"/>
    <p:sldId id="316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9BF2-DC0F-4452-ABF8-F28AC5D4A9F9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A1916-7331-4A11-846C-A049D8C275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41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como as festas dedicadas a Baco (deus do vinho),  senado romano os baniu da Itália</a:t>
            </a:r>
            <a:r>
              <a:rPr lang="pt-BR" dirty="0" smtClean="0"/>
              <a:t>	</a:t>
            </a:r>
            <a:r>
              <a:rPr lang="pt-BR" b="1" dirty="0" smtClean="0"/>
              <a:t>Brasil __ carnaval __ disputas esportivas   __  festas  da  idolatria   __</a:t>
            </a:r>
            <a:r>
              <a:rPr lang="pt-BR" b="1" baseline="0" dirty="0" smtClean="0"/>
              <a:t>  folclores  regionais   __   tradições  familiares</a:t>
            </a:r>
            <a:endParaRPr lang="pt-BR" b="1" baseline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83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Não devemos ser coniventes com atitudes que desonram e muitas vezes até blasfemam do Santo Nome do Senhor.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45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t-BR" sz="1200" dirty="0" smtClean="0">
                <a:solidFill>
                  <a:srgbClr val="0000CC"/>
                </a:solidFill>
              </a:rPr>
              <a:t>parvo</a:t>
            </a:r>
            <a:r>
              <a:rPr lang="pt-BR" sz="1200" baseline="0" dirty="0" smtClean="0">
                <a:solidFill>
                  <a:srgbClr val="0000CC"/>
                </a:solidFill>
              </a:rPr>
              <a:t>  tolo,  demente,  idiota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  <a:r>
              <a:rPr lang="pt-BR" sz="1200" dirty="0" smtClean="0">
                <a:solidFill>
                  <a:srgbClr val="0000CC"/>
                </a:solidFill>
              </a:rPr>
              <a:t>chocarrice  </a:t>
            </a:r>
            <a:r>
              <a:rPr lang="pt-BR" sz="1200" dirty="0" smtClean="0"/>
              <a:t>gracejo atrevido, 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Piada suja,  zombaria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605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67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r>
              <a:rPr lang="pt-BR" b="1" dirty="0" smtClean="0">
                <a:solidFill>
                  <a:srgbClr val="0000CC"/>
                </a:solidFill>
              </a:rPr>
              <a:t>Cristo se entregou a si mesmo por nós, 	em oferta e sacrifício a Deus, EM CHEIRO SUAVE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	</a:t>
            </a:r>
            <a:r>
              <a:rPr lang="pt-BR" sz="1200" b="1" dirty="0" smtClean="0">
                <a:solidFill>
                  <a:srgbClr val="0000CC"/>
                </a:solidFill>
              </a:rPr>
              <a:t>parvoíces  </a:t>
            </a:r>
            <a:r>
              <a:rPr lang="pt-BR" sz="1200" b="1" dirty="0" smtClean="0">
                <a:solidFill>
                  <a:srgbClr val="0000CC"/>
                </a:solidFill>
              </a:rPr>
              <a:t>palavras de tolos	</a:t>
            </a:r>
            <a:r>
              <a:rPr lang="pt-BR" sz="1200" b="1" dirty="0" smtClean="0">
                <a:solidFill>
                  <a:srgbClr val="0000CC"/>
                </a:solidFill>
              </a:rPr>
              <a:t>__ chocarrices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zombaria  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__ torpezas  repugnantes,  nojentas     __ </a:t>
            </a:r>
            <a:r>
              <a:rPr lang="pt-BR" sz="1200" dirty="0" err="1" smtClean="0">
                <a:solidFill>
                  <a:srgbClr val="0000CC"/>
                </a:solidFill>
              </a:rPr>
              <a:t>fornicador</a:t>
            </a:r>
            <a:r>
              <a:rPr lang="pt-BR" sz="1200" dirty="0" smtClean="0">
                <a:solidFill>
                  <a:srgbClr val="0000CC"/>
                </a:solidFill>
              </a:rPr>
              <a:t>   ato sexual indevido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06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Quantas expressões usadas hoje foram trazidas daquela vida pagã de antes e, muitas delas não se sabe o sentido, mas mesmo assim são faladas; por isso precisamos saber o verdadeiro sentido para não as mencionar entre nós e às vezes até mesmo em púlpitos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613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cheio de desejo corrupto ou alguém ansioso por sempre ter mais, especialmente aquilo que pertence aos outros,   _____</a:t>
            </a:r>
            <a:r>
              <a:rPr lang="pt-BR" sz="1200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Homens com tais comportamentos não devem ser nossos companheiros porque agora somos luz e não trevas.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68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7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7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9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28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9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80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26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00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52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5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7B21-5B4F-430E-8779-9B4706A37A3E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0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400" b="1" dirty="0" smtClean="0">
                <a:solidFill>
                  <a:srgbClr val="006600"/>
                </a:solidFill>
              </a:rPr>
              <a:t>I - O </a:t>
            </a:r>
            <a:r>
              <a:rPr lang="pt-BR" sz="2400" b="1" dirty="0">
                <a:solidFill>
                  <a:srgbClr val="006600"/>
                </a:solidFill>
              </a:rPr>
              <a:t>verdadeiro amor é um sacrifício a </a:t>
            </a:r>
            <a:r>
              <a:rPr lang="pt-BR" sz="2400" b="1" dirty="0" smtClean="0">
                <a:solidFill>
                  <a:srgbClr val="006600"/>
                </a:solidFill>
              </a:rPr>
              <a:t>Deus em cheiro suave   </a:t>
            </a:r>
            <a:r>
              <a:rPr lang="pt-BR" sz="1600" b="1" dirty="0" smtClean="0">
                <a:solidFill>
                  <a:srgbClr val="006600"/>
                </a:solidFill>
              </a:rPr>
              <a:t>1</a:t>
            </a:r>
            <a:r>
              <a:rPr lang="pt-BR" sz="2400" b="1" dirty="0" smtClean="0">
                <a:solidFill>
                  <a:srgbClr val="006600"/>
                </a:solidFill>
              </a:rPr>
              <a:t> </a:t>
            </a:r>
            <a:r>
              <a:rPr lang="pt-BR" sz="1000" b="1" dirty="0" smtClean="0">
                <a:solidFill>
                  <a:srgbClr val="006600"/>
                </a:solidFill>
              </a:rPr>
              <a:t>	 </a:t>
            </a:r>
            <a:endParaRPr lang="pt-BR" sz="10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primeiro destaque dessa lição é sermos imitadores de Deus, afinal somos filhos. Deus é amor e provou seu amor entregando Seu único Filho por cada um de nós, sendo nós ainda pecadores. Jesus Cristo por sua vez agradou ao Pai se entregando a si mesmo, em oferta e sacrifício a Deus, em </a:t>
            </a:r>
            <a:r>
              <a:rPr lang="pt-BR" sz="28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cheiro suave a Deus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Êx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29.18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pt-BR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 smtClean="0">
                <a:solidFill>
                  <a:srgbClr val="0000CC"/>
                </a:solidFill>
              </a:rPr>
              <a:t>Êx</a:t>
            </a:r>
            <a:r>
              <a:rPr lang="pt-BR" dirty="0" smtClean="0">
                <a:solidFill>
                  <a:srgbClr val="0000CC"/>
                </a:solidFill>
              </a:rPr>
              <a:t> 29</a:t>
            </a:r>
            <a:r>
              <a:rPr lang="pt-BR" dirty="0">
                <a:solidFill>
                  <a:srgbClr val="0000CC"/>
                </a:solidFill>
              </a:rPr>
              <a:t>. 18  Assim, queimarás todo o carneiro sobre o altar; é um holocausto para o SENHOR, cheiro suave, uma oferta queimada ao SENHOR.</a:t>
            </a:r>
          </a:p>
          <a:p>
            <a:pPr marL="0" indent="0">
              <a:buNone/>
            </a:pPr>
            <a:endParaRPr lang="pt-BR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400" b="1" dirty="0">
                <a:solidFill>
                  <a:srgbClr val="006600"/>
                </a:solidFill>
              </a:rPr>
              <a:t>I - O verdadeiro amor é um sacrifício a Deus em cheiro suave   </a:t>
            </a:r>
            <a:r>
              <a:rPr lang="pt-BR" sz="1600" b="1" dirty="0" smtClean="0">
                <a:solidFill>
                  <a:srgbClr val="006600"/>
                </a:solidFill>
              </a:rPr>
              <a:t>2</a:t>
            </a:r>
          </a:p>
          <a:p>
            <a:pPr marL="0" lvl="0" indent="0">
              <a:buNone/>
            </a:pPr>
            <a:endParaRPr lang="pt-BR" sz="13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Andar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amor, portanto, é imitar a Deus e a Cristo em uma entrega total pelos nossos irmãos. Fazendo assim seremos reconhecidos como seus seguidores (</a:t>
            </a:r>
            <a:r>
              <a:rPr lang="pt-BR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13.34,35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Se tudo o que fizermos for impulsionado pelo amor, o sacrifício passa a ser adoração e por isso agradável a Deus (</a:t>
            </a:r>
            <a:r>
              <a:rPr lang="pt-BR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12.1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Este é o momento de colocar em prática os ensinamentos de Jesus e demonstrarmos que amamos nossos irmãos assim como Ele nos amou. (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pt-BR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2:6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0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Jo</a:t>
            </a:r>
            <a:r>
              <a:rPr lang="pt-BR" sz="2800" dirty="0" smtClean="0">
                <a:solidFill>
                  <a:srgbClr val="0000CC"/>
                </a:solidFill>
              </a:rPr>
              <a:t> 13</a:t>
            </a:r>
            <a:r>
              <a:rPr lang="pt-BR" sz="2800" dirty="0">
                <a:solidFill>
                  <a:srgbClr val="0000CC"/>
                </a:solidFill>
              </a:rPr>
              <a:t>. 34  Um novo mandamento vos dou: Que vos ameis uns aos outros; como eu vos amei a vós, que também vós uns aos outros vos </a:t>
            </a:r>
            <a:r>
              <a:rPr lang="pt-BR" sz="2800" dirty="0" smtClean="0">
                <a:solidFill>
                  <a:srgbClr val="0000CC"/>
                </a:solidFill>
              </a:rPr>
              <a:t>ameis.    35  Nisto </a:t>
            </a:r>
            <a:r>
              <a:rPr lang="pt-BR" sz="2800" dirty="0">
                <a:solidFill>
                  <a:srgbClr val="0000CC"/>
                </a:solidFill>
              </a:rPr>
              <a:t>todos conhecerão que sois meus discípulos, se vos amardes uns aos outros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endParaRPr lang="pt-BR" sz="1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3000" dirty="0" err="1" smtClean="0">
                <a:solidFill>
                  <a:srgbClr val="7030A0"/>
                </a:solidFill>
              </a:rPr>
              <a:t>Rm</a:t>
            </a:r>
            <a:r>
              <a:rPr lang="pt-BR" sz="3000" dirty="0" smtClean="0">
                <a:solidFill>
                  <a:srgbClr val="7030A0"/>
                </a:solidFill>
              </a:rPr>
              <a:t> </a:t>
            </a:r>
            <a:r>
              <a:rPr lang="pt-BR" sz="3000" dirty="0">
                <a:solidFill>
                  <a:srgbClr val="7030A0"/>
                </a:solidFill>
              </a:rPr>
              <a:t>12. 1 </a:t>
            </a:r>
            <a:r>
              <a:rPr lang="pt-BR" sz="3000" dirty="0" smtClean="0">
                <a:solidFill>
                  <a:srgbClr val="7030A0"/>
                </a:solidFill>
              </a:rPr>
              <a:t>Rogo-vos</a:t>
            </a:r>
            <a:r>
              <a:rPr lang="pt-BR" sz="3000" dirty="0">
                <a:solidFill>
                  <a:srgbClr val="7030A0"/>
                </a:solidFill>
              </a:rPr>
              <a:t>, pois, irmãos, pela compaixão de Deus, que apresenteis o vosso corpo em sacrifício vivo, santo e agradável a Deus, que é o vosso culto racional</a:t>
            </a:r>
            <a:r>
              <a:rPr lang="pt-BR" sz="3000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pt-BR" sz="14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CC"/>
                </a:solidFill>
              </a:rPr>
              <a:t>1 </a:t>
            </a:r>
            <a:r>
              <a:rPr lang="pt-BR" dirty="0" err="1" smtClean="0">
                <a:solidFill>
                  <a:srgbClr val="0000CC"/>
                </a:solidFill>
              </a:rPr>
              <a:t>Jo</a:t>
            </a:r>
            <a:r>
              <a:rPr lang="pt-BR" dirty="0" smtClean="0">
                <a:solidFill>
                  <a:srgbClr val="0000CC"/>
                </a:solidFill>
              </a:rPr>
              <a:t> 2</a:t>
            </a:r>
            <a:r>
              <a:rPr lang="pt-BR" dirty="0">
                <a:solidFill>
                  <a:srgbClr val="0000CC"/>
                </a:solidFill>
              </a:rPr>
              <a:t>:  6  Aquele que diz que está nele também deve andar como ele andou</a:t>
            </a:r>
            <a:r>
              <a:rPr lang="pt-BR" dirty="0" smtClean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6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9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 O verdadeiro amor é um sacrifício a </a:t>
            </a:r>
            <a:r>
              <a:rPr lang="pt-BR" sz="3600" b="1" dirty="0" smtClean="0">
                <a:solidFill>
                  <a:srgbClr val="006600"/>
                </a:solidFill>
              </a:rPr>
              <a:t>Deus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 </a:t>
            </a:r>
            <a:r>
              <a:rPr lang="pt-BR" sz="3600" b="1" dirty="0">
                <a:solidFill>
                  <a:srgbClr val="006600"/>
                </a:solidFill>
              </a:rPr>
              <a:t>em cheiro suave </a:t>
            </a:r>
            <a:r>
              <a:rPr lang="pt-BR" sz="3600" b="1" dirty="0" smtClean="0">
                <a:solidFill>
                  <a:srgbClr val="006600"/>
                </a:solidFill>
              </a:rPr>
              <a:t>	(</a:t>
            </a:r>
            <a:r>
              <a:rPr lang="pt-BR" sz="3600" b="1" dirty="0">
                <a:solidFill>
                  <a:srgbClr val="006600"/>
                </a:solidFill>
              </a:rPr>
              <a:t>vv. 1,2</a:t>
            </a:r>
            <a:r>
              <a:rPr lang="pt-BR" sz="3600" b="1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endParaRPr lang="pt-BR" sz="900" dirty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II– Uma vida carnal cheira mal diante </a:t>
            </a:r>
            <a:r>
              <a:rPr lang="pt-BR" sz="3600" b="1" dirty="0" smtClean="0">
                <a:solidFill>
                  <a:srgbClr val="FF0000"/>
                </a:solidFill>
              </a:rPr>
              <a:t>de Deus 					(</a:t>
            </a:r>
            <a:r>
              <a:rPr lang="pt-BR" sz="3600" b="1" dirty="0">
                <a:solidFill>
                  <a:srgbClr val="FF0000"/>
                </a:solidFill>
              </a:rPr>
              <a:t>vv. 3-12</a:t>
            </a:r>
            <a:r>
              <a:rPr lang="pt-BR" sz="3600" b="1" dirty="0" smtClean="0">
                <a:solidFill>
                  <a:srgbClr val="FF0000"/>
                </a:solidFill>
              </a:rPr>
              <a:t>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9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III– Vivendo cheios do </a:t>
            </a:r>
            <a:r>
              <a:rPr lang="pt-BR" sz="3600" b="1" dirty="0" smtClean="0">
                <a:solidFill>
                  <a:srgbClr val="006600"/>
                </a:solidFill>
              </a:rPr>
              <a:t>Espírito </a:t>
            </a:r>
            <a:r>
              <a:rPr lang="pt-BR" sz="3600" b="1" dirty="0">
                <a:solidFill>
                  <a:srgbClr val="006600"/>
                </a:solidFill>
              </a:rPr>
              <a:t>Santo </a:t>
            </a:r>
            <a:r>
              <a:rPr lang="pt-BR" sz="3600" b="1" dirty="0" smtClean="0">
                <a:solidFill>
                  <a:srgbClr val="006600"/>
                </a:solidFill>
              </a:rPr>
              <a:t>							(</a:t>
            </a:r>
            <a:r>
              <a:rPr lang="pt-BR" sz="3600" b="1" dirty="0">
                <a:solidFill>
                  <a:srgbClr val="006600"/>
                </a:solidFill>
              </a:rPr>
              <a:t>vv. 13-21</a:t>
            </a:r>
            <a:r>
              <a:rPr lang="pt-BR" sz="3600" b="1" dirty="0" smtClean="0">
                <a:solidFill>
                  <a:srgbClr val="006600"/>
                </a:solidFill>
              </a:rPr>
              <a:t>)</a:t>
            </a:r>
            <a:endParaRPr lang="pt-BR" sz="1700" dirty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dirty="0" smtClean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57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500" dirty="0" err="1" smtClean="0">
                <a:solidFill>
                  <a:srgbClr val="0000CC"/>
                </a:solidFill>
              </a:rPr>
              <a:t>Ef</a:t>
            </a:r>
            <a:r>
              <a:rPr lang="pt-BR" sz="2500" dirty="0" smtClean="0">
                <a:solidFill>
                  <a:srgbClr val="0000CC"/>
                </a:solidFill>
              </a:rPr>
              <a:t> 5.   3 Mas </a:t>
            </a:r>
            <a:r>
              <a:rPr lang="pt-BR" sz="2500" dirty="0">
                <a:solidFill>
                  <a:srgbClr val="0000CC"/>
                </a:solidFill>
              </a:rPr>
              <a:t>a prostituição e toda impureza ou avareza nem ainda se nomeiem entre vós, como convém a santos</a:t>
            </a:r>
            <a:r>
              <a:rPr lang="pt-BR" sz="2500" dirty="0" smtClean="0">
                <a:solidFill>
                  <a:srgbClr val="0000CC"/>
                </a:solidFill>
              </a:rPr>
              <a:t>;    4  </a:t>
            </a:r>
            <a:r>
              <a:rPr lang="pt-BR" sz="2500" dirty="0">
                <a:solidFill>
                  <a:srgbClr val="0000CC"/>
                </a:solidFill>
              </a:rPr>
              <a:t>nem torpezas, nem parvoíces, nem chocarrices, que não convêm; mas, antes, ações de graças</a:t>
            </a:r>
            <a:r>
              <a:rPr lang="pt-BR" sz="2500" dirty="0" smtClean="0">
                <a:solidFill>
                  <a:srgbClr val="0000CC"/>
                </a:solidFill>
              </a:rPr>
              <a:t>.    5  </a:t>
            </a:r>
            <a:r>
              <a:rPr lang="pt-BR" sz="2500" dirty="0">
                <a:solidFill>
                  <a:srgbClr val="0000CC"/>
                </a:solidFill>
              </a:rPr>
              <a:t>Porque bem sabeis isto: que nenhum </a:t>
            </a:r>
            <a:r>
              <a:rPr lang="pt-BR" sz="2500" dirty="0" err="1">
                <a:solidFill>
                  <a:srgbClr val="0000CC"/>
                </a:solidFill>
              </a:rPr>
              <a:t>fornicador</a:t>
            </a:r>
            <a:r>
              <a:rPr lang="pt-BR" sz="2500" dirty="0">
                <a:solidFill>
                  <a:srgbClr val="0000CC"/>
                </a:solidFill>
              </a:rPr>
              <a:t>, ou impuro, ou avarento, o qual é idólatra, tem herança no Reino de Cristo e de Deus</a:t>
            </a:r>
            <a:r>
              <a:rPr lang="pt-BR" sz="2500" dirty="0" smtClean="0">
                <a:solidFill>
                  <a:srgbClr val="0000CC"/>
                </a:solidFill>
              </a:rPr>
              <a:t>.    6  </a:t>
            </a:r>
            <a:r>
              <a:rPr lang="pt-BR" sz="2500" dirty="0">
                <a:solidFill>
                  <a:srgbClr val="0000CC"/>
                </a:solidFill>
              </a:rPr>
              <a:t>Ninguém vos engane com palavras vãs; porque por essas coisas vem a ira de Deus sobre os filhos da desobediência</a:t>
            </a:r>
            <a:r>
              <a:rPr lang="pt-BR" sz="2500" dirty="0" smtClean="0">
                <a:solidFill>
                  <a:srgbClr val="0000CC"/>
                </a:solidFill>
              </a:rPr>
              <a:t>.    7  </a:t>
            </a:r>
            <a:r>
              <a:rPr lang="pt-BR" sz="2500" dirty="0">
                <a:solidFill>
                  <a:srgbClr val="0000CC"/>
                </a:solidFill>
              </a:rPr>
              <a:t>Portanto, não sejais seus companheiros</a:t>
            </a:r>
            <a:r>
              <a:rPr lang="pt-BR" sz="2500" dirty="0" smtClean="0">
                <a:solidFill>
                  <a:srgbClr val="0000CC"/>
                </a:solidFill>
              </a:rPr>
              <a:t>.    8  </a:t>
            </a:r>
            <a:r>
              <a:rPr lang="pt-BR" sz="2500" dirty="0">
                <a:solidFill>
                  <a:srgbClr val="0000CC"/>
                </a:solidFill>
              </a:rPr>
              <a:t>Porque, noutro tempo, éreis trevas, mas, agora, sois luz no Senhor; andai como filhos da </a:t>
            </a:r>
            <a:r>
              <a:rPr lang="pt-BR" sz="2500" dirty="0" smtClean="0">
                <a:solidFill>
                  <a:srgbClr val="0000CC"/>
                </a:solidFill>
              </a:rPr>
              <a:t>luz      9  </a:t>
            </a:r>
            <a:r>
              <a:rPr lang="pt-BR" sz="2500" dirty="0">
                <a:solidFill>
                  <a:srgbClr val="0000CC"/>
                </a:solidFill>
              </a:rPr>
              <a:t>(porque o fruto do Espírito está em toda bondade, e justiça, e verdade</a:t>
            </a:r>
            <a:r>
              <a:rPr lang="pt-BR" sz="2500" dirty="0" smtClean="0">
                <a:solidFill>
                  <a:srgbClr val="0000CC"/>
                </a:solidFill>
              </a:rPr>
              <a:t>),    10  </a:t>
            </a:r>
            <a:r>
              <a:rPr lang="pt-BR" sz="2500" dirty="0">
                <a:solidFill>
                  <a:srgbClr val="0000CC"/>
                </a:solidFill>
              </a:rPr>
              <a:t>aprovando o que é agradável ao Senhor</a:t>
            </a:r>
            <a:r>
              <a:rPr lang="pt-BR" sz="2500" dirty="0" smtClean="0">
                <a:solidFill>
                  <a:srgbClr val="0000CC"/>
                </a:solidFill>
              </a:rPr>
              <a:t>.    11  </a:t>
            </a:r>
            <a:r>
              <a:rPr lang="pt-BR" sz="2500" dirty="0">
                <a:solidFill>
                  <a:srgbClr val="0000CC"/>
                </a:solidFill>
              </a:rPr>
              <a:t>E não comuniqueis com as obras infrutuosas das trevas, mas, antes, condenai-as</a:t>
            </a:r>
            <a:r>
              <a:rPr lang="pt-BR" sz="2500" dirty="0" smtClean="0">
                <a:solidFill>
                  <a:srgbClr val="0000CC"/>
                </a:solidFill>
              </a:rPr>
              <a:t>.    12  </a:t>
            </a:r>
            <a:r>
              <a:rPr lang="pt-BR" sz="2500" dirty="0">
                <a:solidFill>
                  <a:srgbClr val="0000CC"/>
                </a:solidFill>
              </a:rPr>
              <a:t>Porque o que eles fazem em oculto, até dizê-lo é torpe</a:t>
            </a:r>
            <a:r>
              <a:rPr lang="pt-BR" sz="2500" dirty="0" smtClean="0">
                <a:solidFill>
                  <a:srgbClr val="0000CC"/>
                </a:solidFill>
              </a:rPr>
              <a:t>.</a:t>
            </a:r>
            <a:endParaRPr lang="pt-BR" sz="25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100" b="1" dirty="0">
                <a:solidFill>
                  <a:srgbClr val="006600"/>
                </a:solidFill>
              </a:rPr>
              <a:t>II– Uma vida carnal cheira mal diante de </a:t>
            </a:r>
            <a:r>
              <a:rPr lang="pt-BR" sz="3100" b="1" dirty="0" smtClean="0">
                <a:solidFill>
                  <a:srgbClr val="006600"/>
                </a:solidFill>
              </a:rPr>
              <a:t>Deus</a:t>
            </a:r>
            <a:r>
              <a:rPr lang="pt-BR" sz="2800" b="1" dirty="0" smtClean="0">
                <a:solidFill>
                  <a:srgbClr val="006600"/>
                </a:solidFill>
              </a:rPr>
              <a:t>  		    </a:t>
            </a:r>
            <a:r>
              <a:rPr lang="pt-BR" sz="1800" b="1" dirty="0" smtClean="0">
                <a:solidFill>
                  <a:srgbClr val="006600"/>
                </a:solidFill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partir do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vs. 3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Paulo reprova o comportamento oposto.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Ele considera o avarento ou ambicioso como idólatra, porque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dedica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às coisas um culto que se deve prestar unicamente a Deus. Tal coisa não se deve nem mesmo ser mencionada entre nós. E também entre os cristãos não deve haver palavras sujas, indecentes e tolas; a linguagem e o vocabulário do cristão deve ser totalmente santo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Não deve haver brincadeiras e piadas imorais ou maliciosas. Ao contrário, devemos estar diante de Deus com ações de graças.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5. 1,2;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Tt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2:7,8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err="1" smtClean="0">
                <a:solidFill>
                  <a:srgbClr val="7030A0"/>
                </a:solidFill>
              </a:rPr>
              <a:t>Ec</a:t>
            </a:r>
            <a:r>
              <a:rPr lang="pt-BR" sz="2400" dirty="0" smtClean="0">
                <a:solidFill>
                  <a:srgbClr val="7030A0"/>
                </a:solidFill>
              </a:rPr>
              <a:t> 5</a:t>
            </a:r>
            <a:r>
              <a:rPr lang="pt-BR" sz="2400" dirty="0">
                <a:solidFill>
                  <a:srgbClr val="7030A0"/>
                </a:solidFill>
              </a:rPr>
              <a:t>. 1 </a:t>
            </a:r>
            <a:r>
              <a:rPr lang="pt-BR" sz="2400" dirty="0" smtClean="0">
                <a:solidFill>
                  <a:srgbClr val="7030A0"/>
                </a:solidFill>
              </a:rPr>
              <a:t> </a:t>
            </a:r>
            <a:r>
              <a:rPr lang="pt-BR" sz="2400" dirty="0">
                <a:solidFill>
                  <a:srgbClr val="7030A0"/>
                </a:solidFill>
              </a:rPr>
              <a:t>Guarda o teu pé, quando entrares na Casa de Deus; e inclina-te mais a ouvir do que a oferecer sacrifícios de tolos, pois não sabem que fazem mal.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7030A0"/>
                </a:solidFill>
              </a:rPr>
              <a:t>2  Não </a:t>
            </a:r>
            <a:r>
              <a:rPr lang="pt-BR" sz="2400" dirty="0">
                <a:solidFill>
                  <a:srgbClr val="7030A0"/>
                </a:solidFill>
              </a:rPr>
              <a:t>te precipites com a tua boca, nem o teu coração se apresse a pronunciar palavra alguma diante de Deus; porque Deus está nos céus, e tu estás sobre a terra; pelo que sejam poucas as tuas palavras</a:t>
            </a:r>
            <a:r>
              <a:rPr lang="pt-BR" sz="2400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pt-BR" sz="24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Tt</a:t>
            </a:r>
            <a:r>
              <a:rPr lang="pt-BR" sz="2800" dirty="0" smtClean="0">
                <a:solidFill>
                  <a:srgbClr val="0000CC"/>
                </a:solidFill>
              </a:rPr>
              <a:t> 2</a:t>
            </a:r>
            <a:r>
              <a:rPr lang="pt-BR" sz="2800" dirty="0">
                <a:solidFill>
                  <a:srgbClr val="0000CC"/>
                </a:solidFill>
              </a:rPr>
              <a:t>. 7  Em tudo, te dá por exemplo de boas obras; na doutrina, mostra </a:t>
            </a:r>
            <a:r>
              <a:rPr lang="pt-BR" sz="2800" dirty="0" err="1">
                <a:solidFill>
                  <a:srgbClr val="0000CC"/>
                </a:solidFill>
              </a:rPr>
              <a:t>incorrupção</a:t>
            </a:r>
            <a:r>
              <a:rPr lang="pt-BR" sz="2800" dirty="0">
                <a:solidFill>
                  <a:srgbClr val="0000CC"/>
                </a:solidFill>
              </a:rPr>
              <a:t>, gravidade, sinceridade,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8  linguagem sã e irrepreensível, para que o adversário se envergonhe, não tendo nenhum mal que dizer de nós.</a:t>
            </a:r>
          </a:p>
        </p:txBody>
      </p:sp>
    </p:spTree>
    <p:extLst>
      <p:ext uri="{BB962C8B-B14F-4D97-AF65-F5344CB8AC3E}">
        <p14:creationId xmlns:p14="http://schemas.microsoft.com/office/powerpoint/2010/main" val="817466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dirty="0">
                <a:solidFill>
                  <a:srgbClr val="006600"/>
                </a:solidFill>
              </a:rPr>
              <a:t>II– Uma vida carnal cheira mal diante de Deus </a:t>
            </a:r>
            <a:r>
              <a:rPr lang="pt-BR" sz="2800" b="1" dirty="0" smtClean="0">
                <a:solidFill>
                  <a:srgbClr val="006600"/>
                </a:solidFill>
              </a:rPr>
              <a:t>	   	   </a:t>
            </a:r>
            <a:r>
              <a:rPr lang="pt-BR" sz="1800" b="1" dirty="0" smtClean="0">
                <a:solidFill>
                  <a:srgbClr val="006600"/>
                </a:solidFill>
              </a:rPr>
              <a:t>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Devemos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ter a certeza que nenhum de nós esteja vendido ao pecado ou dominado pelo amor ao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pecado pois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tudo isso está na contramão da imitação a Deus. E não nos deixemos enganar por palavras vazias, destituídas de verdade. Palavras sem nenhum conteúdo espiritual, sem nenhum propósito. Porque todas essas coisas atraem a ira de Deus.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2:24-26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78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2 </a:t>
            </a:r>
            <a:r>
              <a:rPr lang="pt-BR" sz="2800" dirty="0" err="1">
                <a:solidFill>
                  <a:srgbClr val="0000CC"/>
                </a:solidFill>
              </a:rPr>
              <a:t>Tm</a:t>
            </a:r>
            <a:r>
              <a:rPr lang="pt-BR" sz="2800" dirty="0">
                <a:solidFill>
                  <a:srgbClr val="0000CC"/>
                </a:solidFill>
              </a:rPr>
              <a:t> </a:t>
            </a:r>
            <a:r>
              <a:rPr lang="pt-BR" sz="2800" dirty="0" smtClean="0">
                <a:solidFill>
                  <a:srgbClr val="0000CC"/>
                </a:solidFill>
              </a:rPr>
              <a:t>2. </a:t>
            </a:r>
            <a:r>
              <a:rPr lang="pt-BR" sz="2800" dirty="0">
                <a:solidFill>
                  <a:srgbClr val="0000CC"/>
                </a:solidFill>
              </a:rPr>
              <a:t>24  E ao servo do Senhor não convém contender, mas, sim, ser manso para com todos, apto para ensinar, sofredor;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25  instruindo com mansidão os que resistem, a ver se, porventura, Deus lhes dará arrependimento para conhecerem a verdade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26  e tornarem a despertar, desprendendo-se dos laços do diabo, em cuja vontade estão presos.</a:t>
            </a:r>
            <a:endParaRPr lang="pt-BR" sz="28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6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</p:spPr>
        <p:txBody>
          <a:bodyPr>
            <a:no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</a:t>
            </a:r>
            <a:r>
              <a:rPr lang="pt-BR" sz="4000" b="1" i="1" dirty="0" smtClean="0">
                <a:solidFill>
                  <a:srgbClr val="00B050"/>
                </a:solidFill>
                <a:cs typeface="Arial" charset="0"/>
              </a:rPr>
              <a:t>Consagrada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4000" b="1" i="1" dirty="0" smtClean="0">
                <a:solidFill>
                  <a:srgbClr val="00B050"/>
                </a:solidFill>
                <a:cs typeface="Arial" charset="0"/>
              </a:rPr>
              <a:t>a  </a:t>
            </a: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Deus</a:t>
            </a:r>
            <a:endParaRPr lang="pt-BR" sz="4000" dirty="0"/>
          </a:p>
        </p:txBody>
      </p:sp>
      <p:sp>
        <p:nvSpPr>
          <p:cNvPr id="2" name="Retângulo 1"/>
          <p:cNvSpPr/>
          <p:nvPr/>
        </p:nvSpPr>
        <p:spPr>
          <a:xfrm>
            <a:off x="1403648" y="162880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CARTA AOS </a:t>
            </a:r>
            <a:r>
              <a:rPr lang="pt-BR" sz="4000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EFÉSIOS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869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Uma vida carnal cheira mal diante de Deus </a:t>
            </a:r>
            <a:r>
              <a:rPr lang="pt-BR" sz="2800" b="1" dirty="0" smtClean="0">
                <a:solidFill>
                  <a:srgbClr val="006600"/>
                </a:solidFill>
              </a:rPr>
              <a:t>	   	  </a:t>
            </a:r>
            <a:r>
              <a:rPr lang="pt-BR" sz="1900" b="1" dirty="0" smtClean="0">
                <a:solidFill>
                  <a:srgbClr val="006600"/>
                </a:solidFill>
              </a:rPr>
              <a:t>3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6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como estamos na luz devemos produzir frutos do Espírito que aprovam o que é agradável ao Senhor e evidentemente reprovam o que é ao contrário.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Devemos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cuidar para não colocarmos diante de nossos olhos coisas que são contrárias à vontade de Deus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Mt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6.22,23; Cl 3.1-3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). Existe tanta sujeira nas trevas, ou no oculto que até o simples fato de mencioná-la é também sujo, baixo, imoral; isso é o que Paulo quer dizer com o que “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até dizê-lo é torpe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”.</a:t>
            </a: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78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err="1" smtClean="0">
                <a:solidFill>
                  <a:srgbClr val="0000CC"/>
                </a:solidFill>
              </a:rPr>
              <a:t>Mt</a:t>
            </a:r>
            <a:r>
              <a:rPr lang="pt-BR" sz="2400" dirty="0" smtClean="0">
                <a:solidFill>
                  <a:srgbClr val="0000CC"/>
                </a:solidFill>
              </a:rPr>
              <a:t> 6</a:t>
            </a:r>
            <a:r>
              <a:rPr lang="pt-BR" sz="2400" dirty="0">
                <a:solidFill>
                  <a:srgbClr val="0000CC"/>
                </a:solidFill>
              </a:rPr>
              <a:t>. 22  A candeia do corpo são os olhos; de sorte que, se os teus olhos forem bons, todo o teu corpo terá luz.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0000CC"/>
                </a:solidFill>
              </a:rPr>
              <a:t>23  Se</a:t>
            </a:r>
            <a:r>
              <a:rPr lang="pt-BR" sz="2400" dirty="0">
                <a:solidFill>
                  <a:srgbClr val="0000CC"/>
                </a:solidFill>
              </a:rPr>
              <a:t>, porém, os teus olhos forem maus, o teu corpo será tenebroso. Se, portanto, a luz que em ti há são trevas, quão grandes serão tais trevas</a:t>
            </a:r>
            <a:r>
              <a:rPr lang="pt-BR" sz="2400" dirty="0" smtClean="0">
                <a:solidFill>
                  <a:srgbClr val="0000CC"/>
                </a:solidFill>
              </a:rPr>
              <a:t>!</a:t>
            </a:r>
          </a:p>
          <a:p>
            <a:pPr marL="0" indent="0">
              <a:buNone/>
            </a:pPr>
            <a:endParaRPr lang="pt-BR" sz="2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7030A0"/>
                </a:solidFill>
              </a:rPr>
              <a:t>Cl </a:t>
            </a:r>
            <a:r>
              <a:rPr lang="pt-BR" sz="2800" dirty="0">
                <a:solidFill>
                  <a:srgbClr val="7030A0"/>
                </a:solidFill>
              </a:rPr>
              <a:t>3. 1 </a:t>
            </a:r>
            <a:r>
              <a:rPr lang="pt-BR" sz="2800" dirty="0" smtClean="0">
                <a:solidFill>
                  <a:srgbClr val="7030A0"/>
                </a:solidFill>
              </a:rPr>
              <a:t>Portanto</a:t>
            </a:r>
            <a:r>
              <a:rPr lang="pt-BR" sz="2800" dirty="0">
                <a:solidFill>
                  <a:srgbClr val="7030A0"/>
                </a:solidFill>
              </a:rPr>
              <a:t>, se já ressuscitastes com Cristo, buscai as coisas que são de cima, onde Cristo está assentado à destra de Deus.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7030A0"/>
                </a:solidFill>
              </a:rPr>
              <a:t>2  Pensai nas coisas que são de cima e não nas que são da terra;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7030A0"/>
                </a:solidFill>
              </a:rPr>
              <a:t>3  porque já estais mortos, e a vossa vida está escondida com Cristo em Deus.</a:t>
            </a:r>
          </a:p>
        </p:txBody>
      </p:sp>
    </p:spTree>
    <p:extLst>
      <p:ext uri="{BB962C8B-B14F-4D97-AF65-F5344CB8AC3E}">
        <p14:creationId xmlns:p14="http://schemas.microsoft.com/office/powerpoint/2010/main" val="952236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500" dirty="0" err="1" smtClean="0">
                <a:solidFill>
                  <a:srgbClr val="0000CC"/>
                </a:solidFill>
              </a:rPr>
              <a:t>Ef</a:t>
            </a:r>
            <a:r>
              <a:rPr lang="pt-BR" sz="2500" dirty="0" smtClean="0">
                <a:solidFill>
                  <a:srgbClr val="0000CC"/>
                </a:solidFill>
              </a:rPr>
              <a:t> 5.   3  Mas </a:t>
            </a:r>
            <a:r>
              <a:rPr lang="pt-BR" sz="2500" dirty="0">
                <a:solidFill>
                  <a:srgbClr val="0000CC"/>
                </a:solidFill>
              </a:rPr>
              <a:t>a prostituição e toda impureza ou avareza </a:t>
            </a:r>
            <a:r>
              <a:rPr lang="pt-BR" sz="2500" dirty="0" smtClean="0">
                <a:solidFill>
                  <a:srgbClr val="0000CC"/>
                </a:solidFill>
              </a:rPr>
              <a:t>...  4  </a:t>
            </a:r>
            <a:r>
              <a:rPr lang="pt-BR" sz="2500" dirty="0">
                <a:solidFill>
                  <a:srgbClr val="0000CC"/>
                </a:solidFill>
              </a:rPr>
              <a:t>nem torpezas, nem </a:t>
            </a:r>
            <a:r>
              <a:rPr lang="pt-BR" sz="2500" dirty="0" smtClean="0">
                <a:solidFill>
                  <a:srgbClr val="0000CC"/>
                </a:solidFill>
              </a:rPr>
              <a:t>parvoíces </a:t>
            </a:r>
            <a:r>
              <a:rPr lang="pt-BR" sz="2000" dirty="0" smtClean="0">
                <a:solidFill>
                  <a:srgbClr val="0000CC"/>
                </a:solidFill>
              </a:rPr>
              <a:t>(</a:t>
            </a:r>
            <a:r>
              <a:rPr lang="pt-BR" sz="2000" dirty="0" smtClean="0"/>
              <a:t>Tolices)</a:t>
            </a:r>
            <a:r>
              <a:rPr lang="pt-BR" sz="2500" dirty="0" smtClean="0">
                <a:solidFill>
                  <a:srgbClr val="0000CC"/>
                </a:solidFill>
              </a:rPr>
              <a:t>, </a:t>
            </a:r>
            <a:r>
              <a:rPr lang="pt-BR" sz="2500" dirty="0">
                <a:solidFill>
                  <a:srgbClr val="0000CC"/>
                </a:solidFill>
              </a:rPr>
              <a:t>nem </a:t>
            </a:r>
            <a:r>
              <a:rPr lang="pt-BR" sz="2500" dirty="0" smtClean="0">
                <a:solidFill>
                  <a:srgbClr val="0000CC"/>
                </a:solidFill>
              </a:rPr>
              <a:t>chocarrices </a:t>
            </a:r>
            <a:r>
              <a:rPr lang="pt-BR" sz="2000" dirty="0" smtClean="0">
                <a:solidFill>
                  <a:srgbClr val="0000CC"/>
                </a:solidFill>
              </a:rPr>
              <a:t>(</a:t>
            </a:r>
            <a:r>
              <a:rPr lang="pt-BR" sz="2000" dirty="0" smtClean="0"/>
              <a:t>gracejo atrevido</a:t>
            </a:r>
            <a:r>
              <a:rPr lang="pt-BR" sz="2000" dirty="0" smtClean="0">
                <a:solidFill>
                  <a:srgbClr val="0000CC"/>
                </a:solidFill>
              </a:rPr>
              <a:t>) ... </a:t>
            </a:r>
            <a:r>
              <a:rPr lang="pt-BR" sz="2500" dirty="0" smtClean="0">
                <a:solidFill>
                  <a:srgbClr val="0000CC"/>
                </a:solidFill>
              </a:rPr>
              <a:t>não </a:t>
            </a:r>
            <a:r>
              <a:rPr lang="pt-BR" sz="2500" dirty="0">
                <a:solidFill>
                  <a:srgbClr val="0000CC"/>
                </a:solidFill>
              </a:rPr>
              <a:t>convêm</a:t>
            </a:r>
            <a:r>
              <a:rPr lang="pt-BR" sz="2500" dirty="0" smtClean="0">
                <a:solidFill>
                  <a:srgbClr val="0000CC"/>
                </a:solidFill>
              </a:rPr>
              <a:t>;   </a:t>
            </a:r>
            <a:r>
              <a:rPr lang="pt-BR" sz="2500" dirty="0">
                <a:solidFill>
                  <a:srgbClr val="FF0000"/>
                </a:solidFill>
              </a:rPr>
              <a:t>mas, antes, ações de </a:t>
            </a:r>
            <a:r>
              <a:rPr lang="pt-BR" sz="2500" dirty="0" smtClean="0">
                <a:solidFill>
                  <a:srgbClr val="FF0000"/>
                </a:solidFill>
              </a:rPr>
              <a:t>graças</a:t>
            </a:r>
            <a:r>
              <a:rPr lang="pt-BR" sz="2500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r>
              <a:rPr lang="pt-BR" sz="2500" dirty="0" smtClean="0">
                <a:solidFill>
                  <a:srgbClr val="0000CC"/>
                </a:solidFill>
              </a:rPr>
              <a:t>5  Porque </a:t>
            </a:r>
            <a:r>
              <a:rPr lang="pt-BR" sz="2500" dirty="0">
                <a:solidFill>
                  <a:srgbClr val="0000CC"/>
                </a:solidFill>
              </a:rPr>
              <a:t>bem sabeis isto: que nenhum </a:t>
            </a:r>
            <a:r>
              <a:rPr lang="pt-BR" sz="2500" dirty="0" smtClean="0">
                <a:solidFill>
                  <a:srgbClr val="0000CC"/>
                </a:solidFill>
              </a:rPr>
              <a:t>. . .  </a:t>
            </a:r>
            <a:r>
              <a:rPr lang="pt-BR" sz="2500" u="sng" dirty="0">
                <a:solidFill>
                  <a:srgbClr val="0000CC"/>
                </a:solidFill>
              </a:rPr>
              <a:t>tem herança no Reino de Cristo e de </a:t>
            </a:r>
            <a:r>
              <a:rPr lang="pt-BR" sz="2500" u="sng" dirty="0" smtClean="0">
                <a:solidFill>
                  <a:srgbClr val="0000CC"/>
                </a:solidFill>
              </a:rPr>
              <a:t>Deus</a:t>
            </a:r>
            <a:r>
              <a:rPr lang="pt-BR" sz="2500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r>
              <a:rPr lang="pt-BR" sz="2500" dirty="0" smtClean="0">
                <a:solidFill>
                  <a:srgbClr val="0000CC"/>
                </a:solidFill>
              </a:rPr>
              <a:t>6  Ninguém </a:t>
            </a:r>
            <a:r>
              <a:rPr lang="pt-BR" sz="2500" dirty="0">
                <a:solidFill>
                  <a:srgbClr val="0000CC"/>
                </a:solidFill>
              </a:rPr>
              <a:t>vos engane com palavras vãs; porque por essas coisas vem a ira de Deus sobre os filhos da desobediência</a:t>
            </a:r>
            <a:r>
              <a:rPr lang="pt-BR" sz="2500" dirty="0" smtClean="0">
                <a:solidFill>
                  <a:srgbClr val="0000CC"/>
                </a:solidFill>
              </a:rPr>
              <a:t>.    7  </a:t>
            </a:r>
            <a:r>
              <a:rPr lang="pt-BR" sz="2500" dirty="0">
                <a:solidFill>
                  <a:srgbClr val="0000CC"/>
                </a:solidFill>
              </a:rPr>
              <a:t>Portanto, não sejais seus </a:t>
            </a:r>
            <a:r>
              <a:rPr lang="pt-BR" sz="2500" dirty="0" smtClean="0">
                <a:solidFill>
                  <a:srgbClr val="0000CC"/>
                </a:solidFill>
              </a:rPr>
              <a:t>companheiros.</a:t>
            </a:r>
          </a:p>
          <a:p>
            <a:pPr marL="0" indent="0">
              <a:buNone/>
            </a:pPr>
            <a:r>
              <a:rPr lang="pt-BR" sz="2500" dirty="0" smtClean="0">
                <a:solidFill>
                  <a:srgbClr val="0000CC"/>
                </a:solidFill>
              </a:rPr>
              <a:t>8  Porque</a:t>
            </a:r>
            <a:r>
              <a:rPr lang="pt-BR" sz="2500" dirty="0">
                <a:solidFill>
                  <a:srgbClr val="0000CC"/>
                </a:solidFill>
              </a:rPr>
              <a:t>, noutro tempo, éreis trevas, mas, agora, sois luz no Senhor; andai como filhos da </a:t>
            </a:r>
            <a:r>
              <a:rPr lang="pt-BR" sz="2500" dirty="0" smtClean="0">
                <a:solidFill>
                  <a:srgbClr val="0000CC"/>
                </a:solidFill>
              </a:rPr>
              <a:t>luz</a:t>
            </a:r>
          </a:p>
          <a:p>
            <a:pPr marL="0" indent="0">
              <a:buNone/>
            </a:pPr>
            <a:r>
              <a:rPr lang="pt-BR" sz="2500" dirty="0" smtClean="0">
                <a:solidFill>
                  <a:srgbClr val="0000CC"/>
                </a:solidFill>
              </a:rPr>
              <a:t>9  (</a:t>
            </a:r>
            <a:r>
              <a:rPr lang="pt-BR" sz="2500" dirty="0">
                <a:solidFill>
                  <a:srgbClr val="0000CC"/>
                </a:solidFill>
              </a:rPr>
              <a:t>porque o fruto do Espírito está em toda bondade, e justiça, e verdade</a:t>
            </a:r>
            <a:r>
              <a:rPr lang="pt-BR" sz="2500" dirty="0" smtClean="0">
                <a:solidFill>
                  <a:srgbClr val="0000CC"/>
                </a:solidFill>
              </a:rPr>
              <a:t>),    10  </a:t>
            </a:r>
            <a:r>
              <a:rPr lang="pt-BR" sz="2500" dirty="0">
                <a:solidFill>
                  <a:srgbClr val="0000CC"/>
                </a:solidFill>
              </a:rPr>
              <a:t>aprovando o que é agradável ao </a:t>
            </a:r>
            <a:r>
              <a:rPr lang="pt-BR" sz="2500" dirty="0" smtClean="0">
                <a:solidFill>
                  <a:srgbClr val="0000CC"/>
                </a:solidFill>
              </a:rPr>
              <a:t>Senhor.</a:t>
            </a:r>
          </a:p>
          <a:p>
            <a:pPr marL="0" indent="0">
              <a:buNone/>
            </a:pPr>
            <a:r>
              <a:rPr lang="pt-BR" sz="2500" dirty="0" smtClean="0">
                <a:solidFill>
                  <a:srgbClr val="0000CC"/>
                </a:solidFill>
              </a:rPr>
              <a:t>11  </a:t>
            </a:r>
            <a:r>
              <a:rPr lang="pt-BR" sz="2500" dirty="0">
                <a:solidFill>
                  <a:srgbClr val="0000CC"/>
                </a:solidFill>
              </a:rPr>
              <a:t>E não comuniqueis com as obras infrutuosas das trevas, </a:t>
            </a:r>
            <a:r>
              <a:rPr lang="pt-BR" sz="2500" u="sng" dirty="0">
                <a:solidFill>
                  <a:srgbClr val="0000CC"/>
                </a:solidFill>
              </a:rPr>
              <a:t>mas, antes, condenai-as</a:t>
            </a:r>
            <a:r>
              <a:rPr lang="pt-BR" sz="2500" dirty="0" smtClean="0">
                <a:solidFill>
                  <a:srgbClr val="0000CC"/>
                </a:solidFill>
              </a:rPr>
              <a:t>.</a:t>
            </a:r>
            <a:endParaRPr lang="pt-BR" sz="25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9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 O verdadeiro amor é um sacrifício a </a:t>
            </a:r>
            <a:r>
              <a:rPr lang="pt-BR" sz="3600" b="1" dirty="0" smtClean="0">
                <a:solidFill>
                  <a:srgbClr val="006600"/>
                </a:solidFill>
              </a:rPr>
              <a:t>Deus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 </a:t>
            </a:r>
            <a:r>
              <a:rPr lang="pt-BR" sz="3600" b="1" dirty="0">
                <a:solidFill>
                  <a:srgbClr val="006600"/>
                </a:solidFill>
              </a:rPr>
              <a:t>em cheiro suave </a:t>
            </a:r>
            <a:r>
              <a:rPr lang="pt-BR" sz="3600" b="1" dirty="0" smtClean="0">
                <a:solidFill>
                  <a:srgbClr val="006600"/>
                </a:solidFill>
              </a:rPr>
              <a:t>	(</a:t>
            </a:r>
            <a:r>
              <a:rPr lang="pt-BR" sz="3600" b="1" dirty="0">
                <a:solidFill>
                  <a:srgbClr val="006600"/>
                </a:solidFill>
              </a:rPr>
              <a:t>vv. 1,2</a:t>
            </a:r>
            <a:r>
              <a:rPr lang="pt-BR" sz="3600" b="1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endParaRPr lang="pt-BR" sz="900" dirty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Uma vida carnal cheira mal diante </a:t>
            </a:r>
            <a:r>
              <a:rPr lang="pt-BR" sz="3600" b="1" dirty="0" smtClean="0">
                <a:solidFill>
                  <a:srgbClr val="006600"/>
                </a:solidFill>
              </a:rPr>
              <a:t>de Deus 					(</a:t>
            </a:r>
            <a:r>
              <a:rPr lang="pt-BR" sz="3600" b="1" dirty="0">
                <a:solidFill>
                  <a:srgbClr val="006600"/>
                </a:solidFill>
              </a:rPr>
              <a:t>vv. 3-12</a:t>
            </a:r>
            <a:r>
              <a:rPr lang="pt-BR" sz="3600" b="1" dirty="0" smtClean="0">
                <a:solidFill>
                  <a:srgbClr val="006600"/>
                </a:solidFill>
              </a:rPr>
              <a:t>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9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III– Vivendo cheios do </a:t>
            </a:r>
            <a:r>
              <a:rPr lang="pt-BR" sz="3600" b="1" dirty="0" smtClean="0">
                <a:solidFill>
                  <a:srgbClr val="FF0000"/>
                </a:solidFill>
              </a:rPr>
              <a:t>Espírito </a:t>
            </a:r>
            <a:r>
              <a:rPr lang="pt-BR" sz="3600" b="1" dirty="0">
                <a:solidFill>
                  <a:srgbClr val="FF0000"/>
                </a:solidFill>
              </a:rPr>
              <a:t>Santo </a:t>
            </a:r>
            <a:r>
              <a:rPr lang="pt-BR" sz="3600" b="1" dirty="0" smtClean="0">
                <a:solidFill>
                  <a:srgbClr val="FF0000"/>
                </a:solidFill>
              </a:rPr>
              <a:t>							(</a:t>
            </a:r>
            <a:r>
              <a:rPr lang="pt-BR" sz="3600" b="1" dirty="0">
                <a:solidFill>
                  <a:srgbClr val="FF0000"/>
                </a:solidFill>
              </a:rPr>
              <a:t>vv. 13-21</a:t>
            </a:r>
            <a:r>
              <a:rPr lang="pt-BR" sz="3600" b="1" dirty="0" smtClean="0">
                <a:solidFill>
                  <a:srgbClr val="FF0000"/>
                </a:solidFill>
              </a:rPr>
              <a:t>)</a:t>
            </a:r>
            <a:endParaRPr lang="pt-BR" sz="1700" dirty="0">
              <a:solidFill>
                <a:srgbClr val="FF00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dirty="0" smtClean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57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err="1" smtClean="0">
                <a:solidFill>
                  <a:srgbClr val="0000CC"/>
                </a:solidFill>
              </a:rPr>
              <a:t>Ef</a:t>
            </a:r>
            <a:r>
              <a:rPr lang="pt-BR" sz="2400" dirty="0" smtClean="0">
                <a:solidFill>
                  <a:srgbClr val="0000CC"/>
                </a:solidFill>
              </a:rPr>
              <a:t> 5. 13  </a:t>
            </a:r>
            <a:r>
              <a:rPr lang="pt-BR" sz="2400" dirty="0">
                <a:solidFill>
                  <a:srgbClr val="0000CC"/>
                </a:solidFill>
              </a:rPr>
              <a:t>Mas todas essas coisas se manifestam, sendo condenadas pela luz, porque a luz tudo manifesta</a:t>
            </a:r>
            <a:r>
              <a:rPr lang="pt-BR" sz="2400" dirty="0" smtClean="0">
                <a:solidFill>
                  <a:srgbClr val="0000CC"/>
                </a:solidFill>
              </a:rPr>
              <a:t>.    14  </a:t>
            </a:r>
            <a:r>
              <a:rPr lang="pt-BR" sz="2400" dirty="0">
                <a:solidFill>
                  <a:srgbClr val="0000CC"/>
                </a:solidFill>
              </a:rPr>
              <a:t>Pelo que diz: Desperta, ó tu que dormes, e levanta-te dentre os mortos, e Cristo te esclarecerá</a:t>
            </a:r>
            <a:r>
              <a:rPr lang="pt-BR" sz="2400" dirty="0" smtClean="0">
                <a:solidFill>
                  <a:srgbClr val="0000CC"/>
                </a:solidFill>
              </a:rPr>
              <a:t>.    15  </a:t>
            </a:r>
            <a:r>
              <a:rPr lang="pt-BR" sz="2400" dirty="0">
                <a:solidFill>
                  <a:srgbClr val="0000CC"/>
                </a:solidFill>
              </a:rPr>
              <a:t>Portanto, vede prudentemente como andais, não como néscios, mas como sábios</a:t>
            </a:r>
            <a:r>
              <a:rPr lang="pt-BR" sz="2400" dirty="0" smtClean="0">
                <a:solidFill>
                  <a:srgbClr val="0000CC"/>
                </a:solidFill>
              </a:rPr>
              <a:t>,    16  </a:t>
            </a:r>
            <a:r>
              <a:rPr lang="pt-BR" sz="2400" dirty="0">
                <a:solidFill>
                  <a:srgbClr val="0000CC"/>
                </a:solidFill>
              </a:rPr>
              <a:t>remindo o tempo, porquanto os dias são maus.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00CC"/>
                </a:solidFill>
              </a:rPr>
              <a:t>17  Pelo que não sejais insensatos, mas entendei qual seja a vontade do Senhor</a:t>
            </a:r>
            <a:r>
              <a:rPr lang="pt-BR" sz="2400" dirty="0" smtClean="0">
                <a:solidFill>
                  <a:srgbClr val="0000CC"/>
                </a:solidFill>
              </a:rPr>
              <a:t>.    18  </a:t>
            </a:r>
            <a:r>
              <a:rPr lang="pt-BR" sz="2400" dirty="0">
                <a:solidFill>
                  <a:srgbClr val="0000CC"/>
                </a:solidFill>
              </a:rPr>
              <a:t>E não vos embriagueis com vinho, em que há contenda, mas enchei-vos do Espírito</a:t>
            </a:r>
            <a:r>
              <a:rPr lang="pt-BR" sz="2400" dirty="0" smtClean="0">
                <a:solidFill>
                  <a:srgbClr val="0000CC"/>
                </a:solidFill>
              </a:rPr>
              <a:t>,    19  </a:t>
            </a:r>
            <a:r>
              <a:rPr lang="pt-BR" sz="2400" dirty="0">
                <a:solidFill>
                  <a:srgbClr val="0000CC"/>
                </a:solidFill>
              </a:rPr>
              <a:t>falando entre vós com salmos, e hinos, e cânticos espirituais, cantando e salmodiando ao Senhor no vosso coração,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00CC"/>
                </a:solidFill>
              </a:rPr>
              <a:t>20  dando sempre graças por tudo a nosso Deus e Pai, em nome de nosso Senhor Jesus Cristo,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00CC"/>
                </a:solidFill>
              </a:rPr>
              <a:t>21 </a:t>
            </a:r>
            <a:r>
              <a:rPr lang="pt-BR" sz="2400" dirty="0" smtClean="0">
                <a:solidFill>
                  <a:srgbClr val="0000CC"/>
                </a:solidFill>
              </a:rPr>
              <a:t>sujeitando-vos </a:t>
            </a:r>
            <a:r>
              <a:rPr lang="pt-BR" sz="2400" dirty="0">
                <a:solidFill>
                  <a:srgbClr val="0000CC"/>
                </a:solidFill>
              </a:rPr>
              <a:t>uns aos outros no temor de Deus.</a:t>
            </a:r>
          </a:p>
        </p:txBody>
      </p:sp>
    </p:spTree>
    <p:extLst>
      <p:ext uri="{BB962C8B-B14F-4D97-AF65-F5344CB8AC3E}">
        <p14:creationId xmlns:p14="http://schemas.microsoft.com/office/powerpoint/2010/main" val="15282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III</a:t>
            </a: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– Vivendo cheios do Espírito Santo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				  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indent="0" algn="just">
              <a:spcAft>
                <a:spcPts val="400"/>
              </a:spcAft>
              <a:buNone/>
            </a:pPr>
            <a:r>
              <a:rPr lang="pt-BR" sz="2400" b="1" cap="small" dirty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Tudo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o que está em oculto é revelado pela luz e, portanto, 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deve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ser condenado, reprovado. Então Paulo faz um apelo aos irmãos, para aqueles que estão ainda dormindo, como que desejando participar da luz e das trevas, que despertem! Porque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estas duas situações não são mais possíveis na vida cristã. A expressão “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desperta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” é uma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chamada para tomar atitude, de estar alerta (</a:t>
            </a:r>
            <a:r>
              <a:rPr lang="pt-BR" sz="2800" dirty="0" err="1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Is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52.1;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60.1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)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52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1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Desperta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desperta, veste-te da tua fortaleza, ó Sião; veste-te das tuas vestes formosas, ó Jerusalém, cidade santa; porque nunca mais entrará em ti nem incircunciso nem imundo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t-BR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pt-BR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1 </a:t>
            </a: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Levanta-te</a:t>
            </a:r>
            <a:r>
              <a:rPr lang="pt-BR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resplandece, porque já vem a tua luz, e a glória do SENHOR vai nascendo sobre ti.</a:t>
            </a:r>
            <a:endParaRPr lang="pt-BR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28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III</a:t>
            </a: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– Vivendo cheios do Espírito Santo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				2</a:t>
            </a:r>
            <a:endParaRPr lang="pt-BR" sz="1800" b="1" cap="small" dirty="0" smtClean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indent="0" algn="just">
              <a:spcAft>
                <a:spcPts val="400"/>
              </a:spcAft>
              <a:buNone/>
            </a:pPr>
            <a:r>
              <a:rPr lang="pt-BR" sz="2400" b="1" cap="small" dirty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Por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isso vamos ser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sábios e não sem entendimento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no nosso andar diante de Deus. Sabemos perfeitamente o que neste mundo é abominação diante dos olhos de Deus, portanto vamos fazer um uso sábio do nosso tempo e procurar entender qual a vontade do Senhor, a fim de agradá-lo.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Pv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9:6;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Tt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3:3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86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Pv</a:t>
            </a:r>
            <a:r>
              <a:rPr lang="pt-BR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9. </a:t>
            </a:r>
            <a:r>
              <a:rPr lang="pt-BR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 Deixai os insensatos, e vivei, e andai pelo caminho do entendimento.</a:t>
            </a:r>
            <a:endParaRPr lang="pt-BR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7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Tt</a:t>
            </a:r>
            <a: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  Porque também nós éramos, noutro tempo, insensatos, desobedientes, extraviados, servindo a várias concupiscências e deleites, vivendo em malícia e inveja, odiosos, odiando-nos uns aos outros.</a:t>
            </a:r>
            <a:endParaRPr lang="pt-BR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65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III</a:t>
            </a: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– Vivendo cheios do Espírito Santo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				  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3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indent="0" algn="just">
              <a:spcAft>
                <a:spcPts val="400"/>
              </a:spcAft>
              <a:buNone/>
            </a:pPr>
            <a:r>
              <a:rPr lang="pt-BR" sz="2400" b="1" cap="small" dirty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	Mas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como viver uma vida santa em meio a tanta corrupção? Paulo instrui os irmãos, afinal tudo o que o Senhor espera de cada um de nós Ele próprio já deu as condições para tal. E o ensino é: saia de uma vida carnal para andar em uma dimensão espiritual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Pv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23.31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). A presença abundante do Espírito Santo em nós nos levará a uma vida consagrada a Deus. Ele é o perfume de cheiro suave dos nossos cânticos e de nossas conversas, da nossa ação de graças.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ainda nos dá graça para sermos sujeitos uns aos outros no temor de Deus. Precisamos ser cheios do Espírito Santo. 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Cl 3. 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16 ,17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pt-BR" sz="1600" dirty="0">
              <a:latin typeface="Arial" pitchFamily="34" charset="0"/>
              <a:ea typeface="Franklin Gothic Book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8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 smtClean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ea typeface="+mn-ea"/>
                <a:cs typeface="Arial" charset="0"/>
              </a:rPr>
              <a:t>Lição 10: Uma Vida Consagrada a Deus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Leitura Bíblica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pt-BR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Efésios 5.1-21</a:t>
            </a:r>
          </a:p>
        </p:txBody>
      </p:sp>
    </p:spTree>
    <p:extLst>
      <p:ext uri="{BB962C8B-B14F-4D97-AF65-F5344CB8AC3E}">
        <p14:creationId xmlns:p14="http://schemas.microsoft.com/office/powerpoint/2010/main" val="880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Pv</a:t>
            </a:r>
            <a:r>
              <a:rPr lang="pt-BR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pt-BR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31  Não olhes para o vinho, quando se mostra vermelho, quando resplandece no copo e se escoa suavemente.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 </a:t>
            </a: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 16  A palavra de Cristo habite em vós abundantemente, em toda a sabedoria, ensinando-vos e admoestando-vos uns aos outros, com salmos, hinos e cânticos espirituais; cantando ao Senhor com graça em vosso coração.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17  E, quanto fizerdes por palavras ou por obras, fazei tudo em nome do Senhor Jesus, dando por ele graças a Deus Pai</a:t>
            </a:r>
            <a:endParaRPr lang="pt-BR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86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err="1" smtClean="0">
                <a:solidFill>
                  <a:srgbClr val="7030A0"/>
                </a:solidFill>
              </a:rPr>
              <a:t>Ef</a:t>
            </a:r>
            <a:r>
              <a:rPr lang="pt-BR" sz="2400" dirty="0" smtClean="0">
                <a:solidFill>
                  <a:srgbClr val="7030A0"/>
                </a:solidFill>
              </a:rPr>
              <a:t> 5. 15  </a:t>
            </a:r>
            <a:r>
              <a:rPr lang="pt-BR" sz="2400" dirty="0">
                <a:solidFill>
                  <a:srgbClr val="7030A0"/>
                </a:solidFill>
              </a:rPr>
              <a:t>Portanto, vede prudentemente como andais, não como néscios, mas como sábios</a:t>
            </a:r>
            <a:r>
              <a:rPr lang="pt-BR" sz="2400" dirty="0" smtClean="0">
                <a:solidFill>
                  <a:srgbClr val="7030A0"/>
                </a:solidFill>
              </a:rPr>
              <a:t>,    16  </a:t>
            </a:r>
            <a:r>
              <a:rPr lang="pt-BR" sz="2400" dirty="0">
                <a:solidFill>
                  <a:srgbClr val="7030A0"/>
                </a:solidFill>
              </a:rPr>
              <a:t>remindo o tempo, porquanto os dias são maus.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7030A0"/>
                </a:solidFill>
              </a:rPr>
              <a:t>17  Pelo </a:t>
            </a:r>
            <a:r>
              <a:rPr lang="pt-BR" sz="2400" dirty="0">
                <a:solidFill>
                  <a:srgbClr val="7030A0"/>
                </a:solidFill>
              </a:rPr>
              <a:t>que não sejais insensatos, mas entendei qual seja a vontade do Senhor</a:t>
            </a:r>
            <a:r>
              <a:rPr lang="pt-BR" sz="2400" dirty="0" smtClean="0">
                <a:solidFill>
                  <a:srgbClr val="7030A0"/>
                </a:solidFill>
              </a:rPr>
              <a:t>.   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0000CC"/>
                </a:solidFill>
              </a:rPr>
              <a:t>18  E </a:t>
            </a:r>
            <a:r>
              <a:rPr lang="pt-BR" sz="2400" dirty="0">
                <a:solidFill>
                  <a:srgbClr val="0000CC"/>
                </a:solidFill>
              </a:rPr>
              <a:t>não vos embriagueis com vinho, em que há contenda, </a:t>
            </a:r>
            <a:r>
              <a:rPr lang="pt-BR" sz="2400" b="1" dirty="0">
                <a:solidFill>
                  <a:srgbClr val="006600"/>
                </a:solidFill>
              </a:rPr>
              <a:t>mas enchei-vos do </a:t>
            </a:r>
            <a:r>
              <a:rPr lang="pt-BR" sz="2400" b="1" dirty="0" smtClean="0">
                <a:solidFill>
                  <a:srgbClr val="006600"/>
                </a:solidFill>
              </a:rPr>
              <a:t>Espírito</a:t>
            </a:r>
            <a:r>
              <a:rPr lang="pt-BR" sz="2400" dirty="0" smtClean="0">
                <a:solidFill>
                  <a:srgbClr val="0000CC"/>
                </a:solidFill>
              </a:rPr>
              <a:t>,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0000CC"/>
                </a:solidFill>
              </a:rPr>
              <a:t>19  </a:t>
            </a:r>
            <a:r>
              <a:rPr lang="pt-BR" sz="2400" dirty="0">
                <a:solidFill>
                  <a:srgbClr val="FF0000"/>
                </a:solidFill>
              </a:rPr>
              <a:t>falando entre vós com salmos, e hinos, e cânticos espirituais, cantando e salmodiando ao Senhor no vosso coração,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00CC"/>
                </a:solidFill>
              </a:rPr>
              <a:t>20  dando sempre graças por tudo a nosso Deus e Pai, em nome de nosso Senhor Jesus Cristo,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00CC"/>
                </a:solidFill>
              </a:rPr>
              <a:t>21 </a:t>
            </a:r>
            <a:r>
              <a:rPr lang="pt-BR" sz="2400" dirty="0" smtClean="0">
                <a:solidFill>
                  <a:srgbClr val="0000CC"/>
                </a:solidFill>
              </a:rPr>
              <a:t>sujeitando-vos </a:t>
            </a:r>
            <a:r>
              <a:rPr lang="pt-BR" sz="2400" dirty="0">
                <a:solidFill>
                  <a:srgbClr val="0000CC"/>
                </a:solidFill>
              </a:rPr>
              <a:t>uns aos outros no temor de Deus.</a:t>
            </a:r>
          </a:p>
        </p:txBody>
      </p:sp>
    </p:spTree>
    <p:extLst>
      <p:ext uri="{BB962C8B-B14F-4D97-AF65-F5344CB8AC3E}">
        <p14:creationId xmlns:p14="http://schemas.microsoft.com/office/powerpoint/2010/main" val="34771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9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 O verdadeiro amor é um sacrifício a </a:t>
            </a:r>
            <a:r>
              <a:rPr lang="pt-BR" sz="3600" b="1" dirty="0" smtClean="0">
                <a:solidFill>
                  <a:srgbClr val="006600"/>
                </a:solidFill>
              </a:rPr>
              <a:t>Deus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 </a:t>
            </a:r>
            <a:r>
              <a:rPr lang="pt-BR" sz="3600" b="1" dirty="0">
                <a:solidFill>
                  <a:srgbClr val="006600"/>
                </a:solidFill>
              </a:rPr>
              <a:t>em cheiro suave </a:t>
            </a:r>
            <a:r>
              <a:rPr lang="pt-BR" sz="3600" b="1" dirty="0" smtClean="0">
                <a:solidFill>
                  <a:srgbClr val="006600"/>
                </a:solidFill>
              </a:rPr>
              <a:t>	(</a:t>
            </a:r>
            <a:r>
              <a:rPr lang="pt-BR" sz="3600" b="1" dirty="0">
                <a:solidFill>
                  <a:srgbClr val="006600"/>
                </a:solidFill>
              </a:rPr>
              <a:t>vv. 1,2</a:t>
            </a:r>
            <a:r>
              <a:rPr lang="pt-BR" sz="3600" b="1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endParaRPr lang="pt-BR" sz="900" dirty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Uma vida carnal cheira mal diante </a:t>
            </a:r>
            <a:r>
              <a:rPr lang="pt-BR" sz="3600" b="1" dirty="0" smtClean="0">
                <a:solidFill>
                  <a:srgbClr val="006600"/>
                </a:solidFill>
              </a:rPr>
              <a:t>de Deus 					(</a:t>
            </a:r>
            <a:r>
              <a:rPr lang="pt-BR" sz="3600" b="1" dirty="0">
                <a:solidFill>
                  <a:srgbClr val="006600"/>
                </a:solidFill>
              </a:rPr>
              <a:t>vv. 3-12</a:t>
            </a:r>
            <a:r>
              <a:rPr lang="pt-BR" sz="3600" b="1" dirty="0" smtClean="0">
                <a:solidFill>
                  <a:srgbClr val="006600"/>
                </a:solidFill>
              </a:rPr>
              <a:t>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9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III– Vivendo cheios do </a:t>
            </a:r>
            <a:r>
              <a:rPr lang="pt-BR" sz="3600" b="1" dirty="0" smtClean="0">
                <a:solidFill>
                  <a:srgbClr val="006600"/>
                </a:solidFill>
              </a:rPr>
              <a:t>Espírito </a:t>
            </a:r>
            <a:r>
              <a:rPr lang="pt-BR" sz="3600" b="1" dirty="0">
                <a:solidFill>
                  <a:srgbClr val="006600"/>
                </a:solidFill>
              </a:rPr>
              <a:t>Santo </a:t>
            </a:r>
            <a:r>
              <a:rPr lang="pt-BR" sz="3600" b="1" dirty="0" smtClean="0">
                <a:solidFill>
                  <a:srgbClr val="006600"/>
                </a:solidFill>
              </a:rPr>
              <a:t>							(</a:t>
            </a:r>
            <a:r>
              <a:rPr lang="pt-BR" sz="3600" b="1" dirty="0">
                <a:solidFill>
                  <a:srgbClr val="006600"/>
                </a:solidFill>
              </a:rPr>
              <a:t>vv. 13-21</a:t>
            </a:r>
            <a:r>
              <a:rPr lang="pt-BR" sz="3600" b="1" dirty="0" smtClean="0">
                <a:solidFill>
                  <a:srgbClr val="006600"/>
                </a:solidFill>
              </a:rPr>
              <a:t>)</a:t>
            </a:r>
            <a:endParaRPr lang="pt-BR" sz="1700" dirty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dirty="0" smtClean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6400" b="1" dirty="0">
                <a:solidFill>
                  <a:srgbClr val="FF00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57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6600"/>
                </a:solidFill>
              </a:rPr>
              <a:t>   Conclusão						</a:t>
            </a:r>
          </a:p>
          <a:p>
            <a:pPr marL="0" indent="0">
              <a:buNone/>
            </a:pPr>
            <a:endParaRPr lang="pt-BR" sz="105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Assim como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os irmãos efésios saíram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uma vida imoral, idolátrica, sensual, etc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., hoje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não é diferente com a formação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igreja;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saímos de uma vida semelhante e passamos a servir a um Deus vivo.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É necessário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que toda aquela bagagem seja deixada para trás. Devemos ser santos assim como Ele é Santo.</a:t>
            </a:r>
            <a:endParaRPr lang="pt-BR" sz="49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38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9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 O verdadeiro amor é um sacrifício a </a:t>
            </a:r>
            <a:r>
              <a:rPr lang="pt-BR" sz="3600" b="1" dirty="0" smtClean="0">
                <a:solidFill>
                  <a:srgbClr val="006600"/>
                </a:solidFill>
              </a:rPr>
              <a:t>Deus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 </a:t>
            </a:r>
            <a:r>
              <a:rPr lang="pt-BR" sz="3600" b="1" dirty="0">
                <a:solidFill>
                  <a:srgbClr val="006600"/>
                </a:solidFill>
              </a:rPr>
              <a:t>em cheiro suave </a:t>
            </a:r>
            <a:r>
              <a:rPr lang="pt-BR" sz="3600" b="1" dirty="0" smtClean="0">
                <a:solidFill>
                  <a:srgbClr val="006600"/>
                </a:solidFill>
              </a:rPr>
              <a:t>	(</a:t>
            </a:r>
            <a:r>
              <a:rPr lang="pt-BR" sz="3600" b="1" dirty="0">
                <a:solidFill>
                  <a:srgbClr val="006600"/>
                </a:solidFill>
              </a:rPr>
              <a:t>vv. 1,2</a:t>
            </a:r>
            <a:r>
              <a:rPr lang="pt-BR" sz="3600" b="1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endParaRPr lang="pt-BR" sz="900" dirty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Uma vida carnal cheira mal diante </a:t>
            </a:r>
            <a:r>
              <a:rPr lang="pt-BR" sz="3600" b="1" dirty="0" smtClean="0">
                <a:solidFill>
                  <a:srgbClr val="006600"/>
                </a:solidFill>
              </a:rPr>
              <a:t>de Deus 					(</a:t>
            </a:r>
            <a:r>
              <a:rPr lang="pt-BR" sz="3600" b="1" dirty="0">
                <a:solidFill>
                  <a:srgbClr val="006600"/>
                </a:solidFill>
              </a:rPr>
              <a:t>vv. 3-12</a:t>
            </a:r>
            <a:r>
              <a:rPr lang="pt-BR" sz="3600" b="1" dirty="0" smtClean="0">
                <a:solidFill>
                  <a:srgbClr val="006600"/>
                </a:solidFill>
              </a:rPr>
              <a:t>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9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III– Vivendo cheios do </a:t>
            </a:r>
            <a:r>
              <a:rPr lang="pt-BR" sz="3600" b="1" dirty="0" smtClean="0">
                <a:solidFill>
                  <a:srgbClr val="006600"/>
                </a:solidFill>
              </a:rPr>
              <a:t>Espírito </a:t>
            </a:r>
            <a:r>
              <a:rPr lang="pt-BR" sz="3600" b="1" dirty="0">
                <a:solidFill>
                  <a:srgbClr val="006600"/>
                </a:solidFill>
              </a:rPr>
              <a:t>Santo </a:t>
            </a:r>
            <a:r>
              <a:rPr lang="pt-BR" sz="3600" b="1" dirty="0" smtClean="0">
                <a:solidFill>
                  <a:srgbClr val="006600"/>
                </a:solidFill>
              </a:rPr>
              <a:t>							(</a:t>
            </a:r>
            <a:r>
              <a:rPr lang="pt-BR" sz="3600" b="1" dirty="0">
                <a:solidFill>
                  <a:srgbClr val="006600"/>
                </a:solidFill>
              </a:rPr>
              <a:t>vv. 13-21</a:t>
            </a:r>
            <a:r>
              <a:rPr lang="pt-BR" sz="3600" b="1" dirty="0" smtClean="0">
                <a:solidFill>
                  <a:srgbClr val="006600"/>
                </a:solidFill>
              </a:rPr>
              <a:t>)</a:t>
            </a:r>
            <a:endParaRPr lang="pt-BR" sz="1700" dirty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dirty="0" smtClean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57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 não vos embriagueis com vinho, em que há contenda, mas enchei-vos do 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Espírito.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 err="1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</a:t>
            </a:r>
            <a:r>
              <a:rPr lang="pt-BR" sz="40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 5.18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2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548680"/>
            <a:ext cx="7848872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700" dirty="0" err="1" smtClean="0">
                <a:solidFill>
                  <a:srgbClr val="0000CC"/>
                </a:solidFill>
              </a:rPr>
              <a:t>Ef</a:t>
            </a:r>
            <a:r>
              <a:rPr lang="pt-BR" sz="1700" dirty="0" smtClean="0">
                <a:solidFill>
                  <a:srgbClr val="0000CC"/>
                </a:solidFill>
              </a:rPr>
              <a:t> 5. 1 Sede</a:t>
            </a:r>
            <a:r>
              <a:rPr lang="pt-BR" sz="1700" dirty="0">
                <a:solidFill>
                  <a:srgbClr val="0000CC"/>
                </a:solidFill>
              </a:rPr>
              <a:t>, pois, imitadores de Deus, como filhos amados</a:t>
            </a:r>
            <a:r>
              <a:rPr lang="pt-BR" sz="1700" dirty="0" smtClean="0">
                <a:solidFill>
                  <a:srgbClr val="0000CC"/>
                </a:solidFill>
              </a:rPr>
              <a:t>;    2  </a:t>
            </a:r>
            <a:r>
              <a:rPr lang="pt-BR" sz="1700" dirty="0">
                <a:solidFill>
                  <a:srgbClr val="0000CC"/>
                </a:solidFill>
              </a:rPr>
              <a:t>e andai em amor, como também Cristo vos amou e se entregou a si mesmo por nós, em oferta e sacrifício a Deus, em cheiro suave</a:t>
            </a:r>
            <a:r>
              <a:rPr lang="pt-BR" sz="1700" dirty="0" smtClean="0">
                <a:solidFill>
                  <a:srgbClr val="0000CC"/>
                </a:solidFill>
              </a:rPr>
              <a:t>.    3 Mas </a:t>
            </a:r>
            <a:r>
              <a:rPr lang="pt-BR" sz="1700" dirty="0">
                <a:solidFill>
                  <a:srgbClr val="0000CC"/>
                </a:solidFill>
              </a:rPr>
              <a:t>a prostituição e toda impureza ou avareza nem ainda se nomeiem entre vós, como convém a santos</a:t>
            </a:r>
            <a:r>
              <a:rPr lang="pt-BR" sz="1700" dirty="0" smtClean="0">
                <a:solidFill>
                  <a:srgbClr val="0000CC"/>
                </a:solidFill>
              </a:rPr>
              <a:t>;    4  </a:t>
            </a:r>
            <a:r>
              <a:rPr lang="pt-BR" sz="1700" dirty="0">
                <a:solidFill>
                  <a:srgbClr val="0000CC"/>
                </a:solidFill>
              </a:rPr>
              <a:t>nem torpezas, nem parvoíces, nem chocarrices, que não convêm; mas, antes, ações de graças</a:t>
            </a:r>
            <a:r>
              <a:rPr lang="pt-BR" sz="1700" dirty="0" smtClean="0">
                <a:solidFill>
                  <a:srgbClr val="0000CC"/>
                </a:solidFill>
              </a:rPr>
              <a:t>.    5  </a:t>
            </a:r>
            <a:r>
              <a:rPr lang="pt-BR" sz="1700" dirty="0">
                <a:solidFill>
                  <a:srgbClr val="0000CC"/>
                </a:solidFill>
              </a:rPr>
              <a:t>Porque bem sabeis isto: que nenhum </a:t>
            </a:r>
            <a:r>
              <a:rPr lang="pt-BR" sz="1700" dirty="0" err="1">
                <a:solidFill>
                  <a:srgbClr val="0000CC"/>
                </a:solidFill>
              </a:rPr>
              <a:t>fornicador</a:t>
            </a:r>
            <a:r>
              <a:rPr lang="pt-BR" sz="1700" dirty="0">
                <a:solidFill>
                  <a:srgbClr val="0000CC"/>
                </a:solidFill>
              </a:rPr>
              <a:t>, ou impuro, ou avarento, o qual é idólatra, tem herança no Reino de Cristo e de Deus</a:t>
            </a:r>
            <a:r>
              <a:rPr lang="pt-BR" sz="1700" dirty="0" smtClean="0">
                <a:solidFill>
                  <a:srgbClr val="0000CC"/>
                </a:solidFill>
              </a:rPr>
              <a:t>.    6  </a:t>
            </a:r>
            <a:r>
              <a:rPr lang="pt-BR" sz="1700" dirty="0">
                <a:solidFill>
                  <a:srgbClr val="0000CC"/>
                </a:solidFill>
              </a:rPr>
              <a:t>Ninguém vos engane com palavras vãs; porque por essas coisas vem a ira de Deus sobre os filhos da desobediência</a:t>
            </a:r>
            <a:r>
              <a:rPr lang="pt-BR" sz="1700" dirty="0" smtClean="0">
                <a:solidFill>
                  <a:srgbClr val="0000CC"/>
                </a:solidFill>
              </a:rPr>
              <a:t>.    7  </a:t>
            </a:r>
            <a:r>
              <a:rPr lang="pt-BR" sz="1700" dirty="0">
                <a:solidFill>
                  <a:srgbClr val="0000CC"/>
                </a:solidFill>
              </a:rPr>
              <a:t>Portanto, não sejais seus companheiros</a:t>
            </a:r>
            <a:r>
              <a:rPr lang="pt-BR" sz="1700" dirty="0" smtClean="0">
                <a:solidFill>
                  <a:srgbClr val="0000CC"/>
                </a:solidFill>
              </a:rPr>
              <a:t>.    8  </a:t>
            </a:r>
            <a:r>
              <a:rPr lang="pt-BR" sz="1700" dirty="0">
                <a:solidFill>
                  <a:srgbClr val="0000CC"/>
                </a:solidFill>
              </a:rPr>
              <a:t>Porque, noutro tempo, éreis trevas, mas, agora, sois luz no Senhor; andai como filhos da </a:t>
            </a:r>
            <a:r>
              <a:rPr lang="pt-BR" sz="1700" dirty="0" smtClean="0">
                <a:solidFill>
                  <a:srgbClr val="0000CC"/>
                </a:solidFill>
              </a:rPr>
              <a:t>luz    9  </a:t>
            </a:r>
            <a:r>
              <a:rPr lang="pt-BR" sz="1700" dirty="0">
                <a:solidFill>
                  <a:srgbClr val="0000CC"/>
                </a:solidFill>
              </a:rPr>
              <a:t>(porque o fruto do Espírito está em toda bondade, e justiça, e verdade</a:t>
            </a:r>
            <a:r>
              <a:rPr lang="pt-BR" sz="1700" dirty="0" smtClean="0">
                <a:solidFill>
                  <a:srgbClr val="0000CC"/>
                </a:solidFill>
              </a:rPr>
              <a:t>),    10  </a:t>
            </a:r>
            <a:r>
              <a:rPr lang="pt-BR" sz="1700" dirty="0">
                <a:solidFill>
                  <a:srgbClr val="0000CC"/>
                </a:solidFill>
              </a:rPr>
              <a:t>aprovando o que é agradável ao Senhor</a:t>
            </a:r>
            <a:r>
              <a:rPr lang="pt-BR" sz="1700" dirty="0" smtClean="0">
                <a:solidFill>
                  <a:srgbClr val="0000CC"/>
                </a:solidFill>
              </a:rPr>
              <a:t>.    11  </a:t>
            </a:r>
            <a:r>
              <a:rPr lang="pt-BR" sz="1700" dirty="0">
                <a:solidFill>
                  <a:srgbClr val="0000CC"/>
                </a:solidFill>
              </a:rPr>
              <a:t>E não comuniqueis com as obras infrutuosas das trevas, mas, antes, condenai-as</a:t>
            </a:r>
            <a:r>
              <a:rPr lang="pt-BR" sz="1700" dirty="0" smtClean="0">
                <a:solidFill>
                  <a:srgbClr val="0000CC"/>
                </a:solidFill>
              </a:rPr>
              <a:t>.    12  </a:t>
            </a:r>
            <a:r>
              <a:rPr lang="pt-BR" sz="1700" dirty="0">
                <a:solidFill>
                  <a:srgbClr val="0000CC"/>
                </a:solidFill>
              </a:rPr>
              <a:t>Porque o que eles fazem em oculto, até dizê-lo é torpe</a:t>
            </a:r>
            <a:r>
              <a:rPr lang="pt-BR" sz="1700" dirty="0" smtClean="0">
                <a:solidFill>
                  <a:srgbClr val="0000CC"/>
                </a:solidFill>
              </a:rPr>
              <a:t>.    13  </a:t>
            </a:r>
            <a:r>
              <a:rPr lang="pt-BR" sz="1700" dirty="0">
                <a:solidFill>
                  <a:srgbClr val="0000CC"/>
                </a:solidFill>
              </a:rPr>
              <a:t>Mas todas essas coisas se manifestam, sendo condenadas pela luz, porque a luz tudo manifesta</a:t>
            </a:r>
            <a:r>
              <a:rPr lang="pt-BR" sz="1700" dirty="0" smtClean="0">
                <a:solidFill>
                  <a:srgbClr val="0000CC"/>
                </a:solidFill>
              </a:rPr>
              <a:t>.    14  </a:t>
            </a:r>
            <a:r>
              <a:rPr lang="pt-BR" sz="1700" dirty="0">
                <a:solidFill>
                  <a:srgbClr val="0000CC"/>
                </a:solidFill>
              </a:rPr>
              <a:t>Pelo que diz: Desperta, ó tu que dormes, e levanta-te dentre os mortos, e Cristo te esclarecerá</a:t>
            </a:r>
            <a:r>
              <a:rPr lang="pt-BR" sz="1700" dirty="0" smtClean="0">
                <a:solidFill>
                  <a:srgbClr val="0000CC"/>
                </a:solidFill>
              </a:rPr>
              <a:t>.    15  </a:t>
            </a:r>
            <a:r>
              <a:rPr lang="pt-BR" sz="1700" dirty="0">
                <a:solidFill>
                  <a:srgbClr val="0000CC"/>
                </a:solidFill>
              </a:rPr>
              <a:t>Portanto, vede prudentemente como andais, não como néscios, mas como sábios</a:t>
            </a:r>
            <a:r>
              <a:rPr lang="pt-BR" sz="1700" dirty="0" smtClean="0">
                <a:solidFill>
                  <a:srgbClr val="0000CC"/>
                </a:solidFill>
              </a:rPr>
              <a:t>,    16  </a:t>
            </a:r>
            <a:r>
              <a:rPr lang="pt-BR" sz="1700" dirty="0">
                <a:solidFill>
                  <a:srgbClr val="0000CC"/>
                </a:solidFill>
              </a:rPr>
              <a:t>remindo o tempo, porquanto os dias são maus</a:t>
            </a:r>
            <a:r>
              <a:rPr lang="pt-BR" sz="1700" dirty="0" smtClean="0">
                <a:solidFill>
                  <a:srgbClr val="0000CC"/>
                </a:solidFill>
              </a:rPr>
              <a:t>.    17  </a:t>
            </a:r>
            <a:r>
              <a:rPr lang="pt-BR" sz="1700" dirty="0">
                <a:solidFill>
                  <a:srgbClr val="0000CC"/>
                </a:solidFill>
              </a:rPr>
              <a:t>Pelo que não sejais insensatos, mas entendei qual seja a vontade do Senhor</a:t>
            </a:r>
            <a:r>
              <a:rPr lang="pt-BR" sz="1700" dirty="0" smtClean="0">
                <a:solidFill>
                  <a:srgbClr val="0000CC"/>
                </a:solidFill>
              </a:rPr>
              <a:t>.    18  </a:t>
            </a:r>
            <a:r>
              <a:rPr lang="pt-BR" sz="1700" dirty="0">
                <a:solidFill>
                  <a:srgbClr val="0000CC"/>
                </a:solidFill>
              </a:rPr>
              <a:t>E não vos embriagueis com vinho, em que há contenda, mas enchei-vos do Espírito</a:t>
            </a:r>
            <a:r>
              <a:rPr lang="pt-BR" sz="1700" dirty="0" smtClean="0">
                <a:solidFill>
                  <a:srgbClr val="0000CC"/>
                </a:solidFill>
              </a:rPr>
              <a:t>,    19  </a:t>
            </a:r>
            <a:r>
              <a:rPr lang="pt-BR" sz="1700" dirty="0">
                <a:solidFill>
                  <a:srgbClr val="0000CC"/>
                </a:solidFill>
              </a:rPr>
              <a:t>falando entre vós com salmos, e hinos, e cânticos espirituais, cantando e salmodiando ao Senhor no vosso coração</a:t>
            </a:r>
            <a:r>
              <a:rPr lang="pt-BR" sz="1700" dirty="0" smtClean="0">
                <a:solidFill>
                  <a:srgbClr val="0000CC"/>
                </a:solidFill>
              </a:rPr>
              <a:t>,    20  </a:t>
            </a:r>
            <a:r>
              <a:rPr lang="pt-BR" sz="1700" dirty="0">
                <a:solidFill>
                  <a:srgbClr val="0000CC"/>
                </a:solidFill>
              </a:rPr>
              <a:t>dando sempre graças por tudo a nosso Deus e Pai, em nome de nosso Senhor Jesus Cristo</a:t>
            </a:r>
            <a:r>
              <a:rPr lang="pt-BR" sz="1700" dirty="0" smtClean="0">
                <a:solidFill>
                  <a:srgbClr val="0000CC"/>
                </a:solidFill>
              </a:rPr>
              <a:t>,    21 sujeitando-vos </a:t>
            </a:r>
            <a:r>
              <a:rPr lang="pt-BR" sz="1700" dirty="0">
                <a:solidFill>
                  <a:srgbClr val="0000CC"/>
                </a:solidFill>
              </a:rPr>
              <a:t>uns aos outros no temor de Deus.</a:t>
            </a:r>
          </a:p>
        </p:txBody>
      </p:sp>
    </p:spTree>
    <p:extLst>
      <p:ext uri="{BB962C8B-B14F-4D97-AF65-F5344CB8AC3E}">
        <p14:creationId xmlns:p14="http://schemas.microsoft.com/office/powerpoint/2010/main" val="6558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 não vos embriagueis com vinho, em que há contenda, mas enchei-vos do 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Espírito.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 err="1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</a:t>
            </a:r>
            <a:r>
              <a:rPr lang="pt-BR" sz="40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 5.18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5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9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 O verdadeiro amor é um sacrifício a </a:t>
            </a:r>
            <a:r>
              <a:rPr lang="pt-BR" sz="3600" b="1" dirty="0" smtClean="0">
                <a:solidFill>
                  <a:srgbClr val="006600"/>
                </a:solidFill>
              </a:rPr>
              <a:t>Deus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 </a:t>
            </a:r>
            <a:r>
              <a:rPr lang="pt-BR" sz="3600" b="1" dirty="0">
                <a:solidFill>
                  <a:srgbClr val="006600"/>
                </a:solidFill>
              </a:rPr>
              <a:t>em cheiro suave </a:t>
            </a:r>
            <a:r>
              <a:rPr lang="pt-BR" sz="3600" b="1" dirty="0" smtClean="0">
                <a:solidFill>
                  <a:srgbClr val="006600"/>
                </a:solidFill>
              </a:rPr>
              <a:t>	(</a:t>
            </a:r>
            <a:r>
              <a:rPr lang="pt-BR" sz="3600" b="1" dirty="0">
                <a:solidFill>
                  <a:srgbClr val="006600"/>
                </a:solidFill>
              </a:rPr>
              <a:t>vv. 1,2</a:t>
            </a:r>
            <a:r>
              <a:rPr lang="pt-BR" sz="3600" b="1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endParaRPr lang="pt-BR" sz="900" dirty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Uma vida carnal cheira mal diante </a:t>
            </a:r>
            <a:r>
              <a:rPr lang="pt-BR" sz="3600" b="1" dirty="0" smtClean="0">
                <a:solidFill>
                  <a:srgbClr val="006600"/>
                </a:solidFill>
              </a:rPr>
              <a:t>de Deus 					(</a:t>
            </a:r>
            <a:r>
              <a:rPr lang="pt-BR" sz="3600" b="1" dirty="0">
                <a:solidFill>
                  <a:srgbClr val="006600"/>
                </a:solidFill>
              </a:rPr>
              <a:t>vv. 3-12</a:t>
            </a:r>
            <a:r>
              <a:rPr lang="pt-BR" sz="3600" b="1" dirty="0" smtClean="0">
                <a:solidFill>
                  <a:srgbClr val="006600"/>
                </a:solidFill>
              </a:rPr>
              <a:t>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9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III– Vivendo cheios do </a:t>
            </a:r>
            <a:r>
              <a:rPr lang="pt-BR" sz="3600" b="1" dirty="0" smtClean="0">
                <a:solidFill>
                  <a:srgbClr val="006600"/>
                </a:solidFill>
              </a:rPr>
              <a:t>Espírito </a:t>
            </a:r>
            <a:r>
              <a:rPr lang="pt-BR" sz="3600" b="1" dirty="0">
                <a:solidFill>
                  <a:srgbClr val="006600"/>
                </a:solidFill>
              </a:rPr>
              <a:t>Santo </a:t>
            </a:r>
            <a:r>
              <a:rPr lang="pt-BR" sz="3600" b="1" dirty="0" smtClean="0">
                <a:solidFill>
                  <a:srgbClr val="006600"/>
                </a:solidFill>
              </a:rPr>
              <a:t>							(</a:t>
            </a:r>
            <a:r>
              <a:rPr lang="pt-BR" sz="3600" b="1" dirty="0">
                <a:solidFill>
                  <a:srgbClr val="006600"/>
                </a:solidFill>
              </a:rPr>
              <a:t>vv. 13-21</a:t>
            </a:r>
            <a:r>
              <a:rPr lang="pt-BR" sz="3600" b="1" dirty="0" smtClean="0">
                <a:solidFill>
                  <a:srgbClr val="006600"/>
                </a:solidFill>
              </a:rPr>
              <a:t>)</a:t>
            </a:r>
            <a:endParaRPr lang="pt-BR" sz="1700" dirty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dirty="0" smtClean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57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3500" b="1" dirty="0">
                <a:solidFill>
                  <a:srgbClr val="006600"/>
                </a:solidFill>
              </a:rPr>
              <a:t>Introdução</a:t>
            </a: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pt-BR" sz="1100" b="1" dirty="0">
              <a:ln w="12700" cmpd="sng">
                <a:solidFill>
                  <a:schemeClr val="tx1"/>
                </a:solidFill>
              </a:ln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Para esta lição cabe fazer citação da existência em Éfeso de </a:t>
            </a:r>
            <a:r>
              <a:rPr lang="pt-BR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muitos ritos pagãos; é </a:t>
            </a: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desse contexto que a grande parte dos irmãos saíra e, portanto, havia muitas coisas para serem mudadas a fim de se apresentarem agora ao Deus verdadeiro.</a:t>
            </a: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10: Uma Vida Consagrada a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9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FF0000"/>
                </a:solidFill>
              </a:rPr>
              <a:t>I –  O verdadeiro amor é um sacrifício a </a:t>
            </a:r>
            <a:r>
              <a:rPr lang="pt-BR" sz="3600" b="1" dirty="0" smtClean="0">
                <a:solidFill>
                  <a:srgbClr val="FF0000"/>
                </a:solidFill>
              </a:rPr>
              <a:t>Deus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FF0000"/>
                </a:solidFill>
              </a:rPr>
              <a:t>	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>
                <a:solidFill>
                  <a:srgbClr val="FF0000"/>
                </a:solidFill>
              </a:rPr>
              <a:t>em cheiro suave </a:t>
            </a:r>
            <a:r>
              <a:rPr lang="pt-BR" sz="3600" b="1" dirty="0" smtClean="0">
                <a:solidFill>
                  <a:srgbClr val="FF0000"/>
                </a:solidFill>
              </a:rPr>
              <a:t>	(</a:t>
            </a:r>
            <a:r>
              <a:rPr lang="pt-BR" sz="3600" b="1" dirty="0">
                <a:solidFill>
                  <a:srgbClr val="FF0000"/>
                </a:solidFill>
              </a:rPr>
              <a:t>vv. 1,2</a:t>
            </a:r>
            <a:r>
              <a:rPr lang="pt-BR" sz="36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pt-BR" sz="900" dirty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Uma vida carnal cheira mal diante </a:t>
            </a:r>
            <a:r>
              <a:rPr lang="pt-BR" sz="3600" b="1" dirty="0" smtClean="0">
                <a:solidFill>
                  <a:srgbClr val="006600"/>
                </a:solidFill>
              </a:rPr>
              <a:t>de Deus 					(</a:t>
            </a:r>
            <a:r>
              <a:rPr lang="pt-BR" sz="3600" b="1" dirty="0">
                <a:solidFill>
                  <a:srgbClr val="006600"/>
                </a:solidFill>
              </a:rPr>
              <a:t>vv. 3-12</a:t>
            </a:r>
            <a:r>
              <a:rPr lang="pt-BR" sz="3600" b="1" dirty="0" smtClean="0">
                <a:solidFill>
                  <a:srgbClr val="006600"/>
                </a:solidFill>
              </a:rPr>
              <a:t>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9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III– Vivendo cheios do </a:t>
            </a:r>
            <a:r>
              <a:rPr lang="pt-BR" sz="3600" b="1" dirty="0" smtClean="0">
                <a:solidFill>
                  <a:srgbClr val="006600"/>
                </a:solidFill>
              </a:rPr>
              <a:t>Espírito </a:t>
            </a:r>
            <a:r>
              <a:rPr lang="pt-BR" sz="3600" b="1" dirty="0">
                <a:solidFill>
                  <a:srgbClr val="006600"/>
                </a:solidFill>
              </a:rPr>
              <a:t>Santo </a:t>
            </a:r>
            <a:r>
              <a:rPr lang="pt-BR" sz="3600" b="1" dirty="0" smtClean="0">
                <a:solidFill>
                  <a:srgbClr val="006600"/>
                </a:solidFill>
              </a:rPr>
              <a:t>							(</a:t>
            </a:r>
            <a:r>
              <a:rPr lang="pt-BR" sz="3600" b="1" dirty="0">
                <a:solidFill>
                  <a:srgbClr val="006600"/>
                </a:solidFill>
              </a:rPr>
              <a:t>vv. 13-21</a:t>
            </a:r>
            <a:r>
              <a:rPr lang="pt-BR" sz="3600" b="1" dirty="0" smtClean="0">
                <a:solidFill>
                  <a:srgbClr val="006600"/>
                </a:solidFill>
              </a:rPr>
              <a:t>)</a:t>
            </a:r>
            <a:endParaRPr lang="pt-BR" sz="1700" dirty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dirty="0" smtClean="0">
              <a:solidFill>
                <a:srgbClr val="006600"/>
              </a:solidFill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6457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 smtClean="0">
                <a:solidFill>
                  <a:srgbClr val="0000CC"/>
                </a:solidFill>
              </a:rPr>
              <a:t>Ef</a:t>
            </a:r>
            <a:r>
              <a:rPr lang="pt-BR" dirty="0" smtClean="0">
                <a:solidFill>
                  <a:srgbClr val="0000CC"/>
                </a:solidFill>
              </a:rPr>
              <a:t> 5. 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1 Sede</a:t>
            </a:r>
            <a:r>
              <a:rPr lang="pt-BR" dirty="0">
                <a:solidFill>
                  <a:srgbClr val="0000CC"/>
                </a:solidFill>
              </a:rPr>
              <a:t>, pois, imitadores de Deus, como filhos amados;</a:t>
            </a:r>
          </a:p>
          <a:p>
            <a:pPr marL="0" indent="0">
              <a:buNone/>
            </a:pPr>
            <a:r>
              <a:rPr lang="pt-BR" dirty="0">
                <a:solidFill>
                  <a:srgbClr val="0000CC"/>
                </a:solidFill>
              </a:rPr>
              <a:t>2  e andai em amor, como também Cristo vos amou e se entregou a si mesmo por nós, em oferta e sacrifício a Deus, em cheiro suave</a:t>
            </a:r>
            <a:r>
              <a:rPr lang="pt-BR" dirty="0" smtClean="0">
                <a:solidFill>
                  <a:srgbClr val="0000CC"/>
                </a:solidFill>
              </a:rPr>
              <a:t>.</a:t>
            </a:r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2016</Words>
  <Application>Microsoft Office PowerPoint</Application>
  <PresentationFormat>Apresentação na tela (4:3)</PresentationFormat>
  <Paragraphs>215</Paragraphs>
  <Slides>36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Apresentação do PowerPoint</vt:lpstr>
      <vt:lpstr>Apresentação do PowerPoint</vt:lpstr>
      <vt:lpstr>CARTA AOS EFÉSIOS Lição 10: Uma Vida Consagrada a Deus</vt:lpstr>
      <vt:lpstr>Apresentação do PowerPoint</vt:lpstr>
      <vt:lpstr>CARTA AOS EFÉSIOS Lição 10: Uma Vida Consagrada a Deus</vt:lpstr>
      <vt:lpstr>CARTA AOS EFÉSIOS Lição 10: Uma Vida Consagrada a Deus</vt:lpstr>
      <vt:lpstr>CARTA AOS EFÉSIOS Lição 10: Uma Vida Consagrada a Deus</vt:lpstr>
      <vt:lpstr>CARTA AOS EFÉSIOS Lição 10: Uma Vida Consagrada a Deus</vt:lpstr>
      <vt:lpstr>Apresentação do PowerPoint</vt:lpstr>
      <vt:lpstr>CARTA AOS EFÉSIOS Lição 10: Uma Vida Consagrada a Deus</vt:lpstr>
      <vt:lpstr>Apresentação do PowerPoint</vt:lpstr>
      <vt:lpstr>CARTA AOS EFÉSIOS Lição 10: Uma Vida Consagrada a Deus</vt:lpstr>
      <vt:lpstr>Apresentação do PowerPoint</vt:lpstr>
      <vt:lpstr>CARTA AOS EFÉSIOS Lição 10: Uma Vida Consagrada a Deus</vt:lpstr>
      <vt:lpstr>Apresentação do PowerPoint</vt:lpstr>
      <vt:lpstr>CARTA AOS EFÉSIOS Lição 10: Uma Vida Consagrada a Deus</vt:lpstr>
      <vt:lpstr>Apresentação do PowerPoint</vt:lpstr>
      <vt:lpstr>CARTA AOS EFÉSIOS Lição 10: Uma Vida Consagrada a Deus</vt:lpstr>
      <vt:lpstr>Apresentação do PowerPoint</vt:lpstr>
      <vt:lpstr>CARTA AOS EFÉSIOS Lição 10: Uma Vida Consagrada a Deus</vt:lpstr>
      <vt:lpstr>Apresentação do PowerPoint</vt:lpstr>
      <vt:lpstr>Apresentação do PowerPoint</vt:lpstr>
      <vt:lpstr>CARTA AOS EFÉSIOS Lição 10: Uma Vida Consagrada a Deus</vt:lpstr>
      <vt:lpstr>Apresentação do PowerPoint</vt:lpstr>
      <vt:lpstr>CARTA AOS EFÉSIOS Lição 10: Uma Vida Consagrada a Deus</vt:lpstr>
      <vt:lpstr>Apresentação do PowerPoint</vt:lpstr>
      <vt:lpstr>CARTA AOS EFÉSIOS Lição 10: Uma Vida Consagrada a Deus</vt:lpstr>
      <vt:lpstr>Apresentação do PowerPoint</vt:lpstr>
      <vt:lpstr>CARTA AOS EFÉSIOS Lição 10: Uma Vida Consagrada a Deus</vt:lpstr>
      <vt:lpstr>Apresentação do PowerPoint</vt:lpstr>
      <vt:lpstr>Apresentação do PowerPoint</vt:lpstr>
      <vt:lpstr>CARTA AOS EFÉSIOS Lição 10: Uma Vida Consagrada a Deus</vt:lpstr>
      <vt:lpstr>CARTA AOS EFÉSIOS Lição 10: Uma Vida Consagrada a Deus</vt:lpstr>
      <vt:lpstr>CARTA AOS EFÉSIOS Lição 10: Uma Vida Consagrada a Deus</vt:lpstr>
      <vt:lpstr>CARTA AOS EFÉSIOS Lição 10: Uma Vida Consagrada a Deus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PARÁBOLAS</dc:title>
  <dc:creator>I.G.V</dc:creator>
  <cp:lastModifiedBy>I.G.V</cp:lastModifiedBy>
  <cp:revision>86</cp:revision>
  <dcterms:created xsi:type="dcterms:W3CDTF">2017-03-28T13:10:15Z</dcterms:created>
  <dcterms:modified xsi:type="dcterms:W3CDTF">2017-09-05T22:36:03Z</dcterms:modified>
</cp:coreProperties>
</file>